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4"/>
  </p:notesMasterIdLst>
  <p:sldIdLst>
    <p:sldId id="257" r:id="rId2"/>
    <p:sldId id="268" r:id="rId3"/>
    <p:sldId id="269" r:id="rId4"/>
    <p:sldId id="270" r:id="rId5"/>
    <p:sldId id="272" r:id="rId6"/>
    <p:sldId id="264" r:id="rId7"/>
    <p:sldId id="265" r:id="rId8"/>
    <p:sldId id="258" r:id="rId9"/>
    <p:sldId id="266" r:id="rId10"/>
    <p:sldId id="267" r:id="rId11"/>
    <p:sldId id="273" r:id="rId12"/>
    <p:sldId id="271" r:id="rId1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367" autoAdjust="0"/>
  </p:normalViewPr>
  <p:slideViewPr>
    <p:cSldViewPr>
      <p:cViewPr varScale="1">
        <p:scale>
          <a:sx n="84" d="100"/>
          <a:sy n="84" d="100"/>
        </p:scale>
        <p:origin x="-1152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D1E4380E-2866-4227-90EA-84BD2828D3D4}" type="datetimeFigureOut">
              <a:rPr lang="zh-CN" altLang="en-US"/>
              <a:pPr>
                <a:defRPr/>
              </a:pPr>
              <a:t>2019/3/27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F0F01465-1388-4FD2-B509-DEC73712060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012214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9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5" name="组合 1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任意多边形 6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7" name="任意多边形 7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8" name="任意多边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10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11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FB1FC2D0-7C61-496B-A651-F6A3BFFE82D3}" type="datetimeFigureOut">
              <a:rPr lang="zh-CN" altLang="en-US"/>
              <a:pPr>
                <a:defRPr/>
              </a:pPr>
              <a:t>2019/3/27</a:t>
            </a:fld>
            <a:endParaRPr lang="zh-CN" altLang="en-US"/>
          </a:p>
        </p:txBody>
      </p:sp>
      <p:sp>
        <p:nvSpPr>
          <p:cNvPr id="12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2BB8F7BC-CA41-4AF6-8FA0-4F0938339AB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901983-DAC8-4DAF-AE26-AF8F1C468436}" type="datetimeFigureOut">
              <a:rPr lang="zh-CN" altLang="en-US"/>
              <a:pPr>
                <a:defRPr/>
              </a:pPr>
              <a:t>2019/3/27</a:t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665FA9-D34E-48F4-93FA-7F345374279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1EF68E-F807-492E-B4C0-811DCC05A797}" type="datetimeFigureOut">
              <a:rPr lang="zh-CN" altLang="en-US"/>
              <a:pPr>
                <a:defRPr/>
              </a:pPr>
              <a:t>2019/3/27</a:t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B8DF1F-4868-40E8-B322-0DF4C0F4284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A1AD3E-92C8-47BE-AE6E-99878C15CD7C}" type="datetimeFigureOut">
              <a:rPr lang="zh-CN" altLang="en-US"/>
              <a:pPr>
                <a:defRPr/>
              </a:pPr>
              <a:t>2019/3/27</a:t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2CC0E7-E129-4B3E-8F7D-B0CCBD8A47F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燕尾形 6"/>
          <p:cNvSpPr/>
          <p:nvPr/>
        </p:nvSpPr>
        <p:spPr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燕尾形 7"/>
          <p:cNvSpPr/>
          <p:nvPr/>
        </p:nvSpPr>
        <p:spPr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98FAB8B-7171-4798-9C7C-4FA7FC5D755F}" type="datetimeFigureOut">
              <a:rPr lang="zh-CN" altLang="en-US"/>
              <a:pPr>
                <a:defRPr/>
              </a:pPr>
              <a:t>2019/3/27</a:t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208367AE-36B8-4A57-AF2D-63421CE315F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4259387B-D74A-487F-A874-AE4B7481E0BC}" type="datetimeFigureOut">
              <a:rPr lang="zh-CN" altLang="en-US"/>
              <a:pPr>
                <a:defRPr/>
              </a:pPr>
              <a:t>2019/3/27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8AC2EF84-4C63-4AE2-A5A5-78F7C4BC69C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D0997D2E-BCCC-486F-B4D4-9D2243E4A74A}" type="datetimeFigureOut">
              <a:rPr lang="zh-CN" altLang="en-US"/>
              <a:pPr>
                <a:defRPr/>
              </a:pPr>
              <a:t>2019/3/27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240E1C67-C07A-4614-8EC8-4B098252667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2C2E6714-7CB6-4BF7-BBE1-5BC8D68C5303}" type="datetimeFigureOut">
              <a:rPr lang="zh-CN" altLang="en-US"/>
              <a:pPr>
                <a:defRPr/>
              </a:pPr>
              <a:t>2019/3/27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AEF83378-62EB-4E0E-B50D-FF62952D623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141F76-8D40-4F3E-A592-F7366165FC1E}" type="datetimeFigureOut">
              <a:rPr lang="zh-CN" altLang="en-US"/>
              <a:pPr>
                <a:defRPr/>
              </a:pPr>
              <a:t>2019/3/27</a:t>
            </a:fld>
            <a:endParaRPr lang="zh-CN" altLang="en-US"/>
          </a:p>
        </p:txBody>
      </p:sp>
      <p:sp>
        <p:nvSpPr>
          <p:cNvPr id="3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98E08D-52B9-437A-9EF9-910909E9891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BEA8A77F-1B9E-4F39-9180-40511CA13480}" type="datetimeFigureOut">
              <a:rPr lang="zh-CN" altLang="en-US"/>
              <a:pPr>
                <a:defRPr/>
              </a:pPr>
              <a:t>2019/3/27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FD8EF67E-7068-49FD-926E-E23CE0F04DA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 7"/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6" name="任意多边形 8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7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8" name="直接连接符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燕尾形 11"/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燕尾形 12"/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1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221DB52A-F8A5-45E9-870E-416ADBD2580A}" type="datetimeFigureOut">
              <a:rPr lang="zh-CN" altLang="en-US"/>
              <a:pPr>
                <a:defRPr/>
              </a:pPr>
              <a:t>2019/3/27</a:t>
            </a:fld>
            <a:endParaRPr lang="zh-CN" altLang="en-US"/>
          </a:p>
        </p:txBody>
      </p:sp>
      <p:sp>
        <p:nvSpPr>
          <p:cNvPr id="12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05CEAB05-4E07-4151-AF1D-9B9B96B6C1F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033" name="文本占位符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fld id="{35A2BEB8-D32A-4154-A9D1-7C75BC2A9E15}" type="datetimeFigureOut">
              <a:rPr lang="zh-CN" altLang="en-US"/>
              <a:pPr>
                <a:defRPr/>
              </a:pPr>
              <a:t>2019/3/27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b="0">
                <a:solidFill>
                  <a:schemeClr val="tx1"/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fld id="{8A758153-67DC-42E1-B894-C20103BE821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2" r:id="rId2"/>
    <p:sldLayoutId id="2147483697" r:id="rId3"/>
    <p:sldLayoutId id="2147483698" r:id="rId4"/>
    <p:sldLayoutId id="2147483699" r:id="rId5"/>
    <p:sldLayoutId id="2147483700" r:id="rId6"/>
    <p:sldLayoutId id="2147483693" r:id="rId7"/>
    <p:sldLayoutId id="2147483701" r:id="rId8"/>
    <p:sldLayoutId id="2147483702" r:id="rId9"/>
    <p:sldLayoutId id="2147483694" r:id="rId10"/>
    <p:sldLayoutId id="2147483695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49" charset="-122"/>
        </a:defRPr>
      </a:lvl9pPr>
      <a:extLst/>
    </p:titleStyle>
    <p:bodyStyle>
      <a:lvl1pPr marL="365125" indent="-255588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kumimoji="1" lang="en-US" altLang="zh-CN" sz="6000" dirty="0" smtClean="0">
                <a:solidFill>
                  <a:srgbClr val="2213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ea"/>
              </a:rPr>
              <a:t>Python</a:t>
            </a:r>
            <a:r>
              <a:rPr kumimoji="1" lang="zh-CN" altLang="en-US" sz="6000" dirty="0" smtClean="0">
                <a:solidFill>
                  <a:srgbClr val="2213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ea"/>
              </a:rPr>
              <a:t>程序设计</a:t>
            </a:r>
            <a:r>
              <a:rPr kumimoji="1" lang="en-US" altLang="zh-CN" sz="3600" dirty="0" smtClean="0">
                <a:solidFill>
                  <a:srgbClr val="2213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ea"/>
              </a:rPr>
              <a:t>5-2</a:t>
            </a:r>
            <a:endParaRPr lang="zh-CN" altLang="en-US" sz="3600" dirty="0">
              <a:latin typeface="+mj-ea"/>
            </a:endParaRPr>
          </a:p>
        </p:txBody>
      </p:sp>
      <p:sp>
        <p:nvSpPr>
          <p:cNvPr id="14338" name="副标题 3"/>
          <p:cNvSpPr>
            <a:spLocks noGrp="1"/>
          </p:cNvSpPr>
          <p:nvPr>
            <p:ph type="subTitle" idx="1"/>
          </p:nvPr>
        </p:nvSpPr>
        <p:spPr>
          <a:xfrm>
            <a:off x="685800" y="3611563"/>
            <a:ext cx="7772400" cy="1200150"/>
          </a:xfrm>
        </p:spPr>
        <p:txBody>
          <a:bodyPr/>
          <a:lstStyle/>
          <a:p>
            <a:pPr marR="0" eaLnBrk="1" hangingPunct="1"/>
            <a:r>
              <a:rPr lang="zh-CN" altLang="en-US" dirty="0" smtClean="0"/>
              <a:t>分支结构</a:t>
            </a:r>
            <a:r>
              <a:rPr lang="en-US" altLang="zh-CN" dirty="0" smtClean="0"/>
              <a:t>2</a:t>
            </a:r>
            <a:endParaRPr lang="zh-CN" alt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选择结构的两种形式</a:t>
            </a: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2158713"/>
              </p:ext>
            </p:extLst>
          </p:nvPr>
        </p:nvGraphicFramePr>
        <p:xfrm>
          <a:off x="390788" y="1412776"/>
          <a:ext cx="8429684" cy="466814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12661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3715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06592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54398">
                <a:tc>
                  <a:txBody>
                    <a:bodyPr/>
                    <a:lstStyle/>
                    <a:p>
                      <a:pPr algn="l"/>
                      <a:endParaRPr lang="zh-CN" altLang="en-US" sz="2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 marT="60960" marB="6096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</a:rPr>
                        <a:t>格式</a:t>
                      </a:r>
                    </a:p>
                  </a:txBody>
                  <a:tcPr marT="60960" marB="6096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</a:rPr>
                        <a:t>举例</a:t>
                      </a:r>
                    </a:p>
                  </a:txBody>
                  <a:tcPr marT="60960" marB="6096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08471"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b="1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</a:rPr>
                        <a:t>单一</a:t>
                      </a:r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</a:rPr>
                        <a:t>if</a:t>
                      </a:r>
                      <a:r>
                        <a:rPr lang="zh-CN" altLang="en-US" sz="2400" b="1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</a:rPr>
                        <a:t>结构</a:t>
                      </a:r>
                      <a:endParaRPr lang="en-US" altLang="zh-CN" sz="2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 marT="60960" marB="6096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altLang="zh-CN" sz="2400" b="1" kern="1200" dirty="0">
                          <a:solidFill>
                            <a:srgbClr val="FF66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  <a:cs typeface="+mn-cs"/>
                        </a:rPr>
                        <a:t>if </a:t>
                      </a:r>
                      <a:r>
                        <a:rPr kumimoji="0" lang="zh-CN" altLang="en-US" sz="2400" b="1" kern="1200" dirty="0">
                          <a:solidFill>
                            <a:srgbClr val="FF66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  <a:cs typeface="+mn-cs"/>
                        </a:rPr>
                        <a:t>条件</a:t>
                      </a:r>
                      <a:r>
                        <a:rPr kumimoji="0" lang="en-US" altLang="zh-CN" sz="2400" b="1" kern="1200" dirty="0">
                          <a:solidFill>
                            <a:srgbClr val="FF66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  <a:cs typeface="+mn-cs"/>
                        </a:rPr>
                        <a:t>1:</a:t>
                      </a:r>
                    </a:p>
                    <a:p>
                      <a:r>
                        <a:rPr kumimoji="0" lang="en-US" altLang="zh-CN" sz="2400" b="1" kern="1200" dirty="0">
                          <a:solidFill>
                            <a:srgbClr val="FF66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kumimoji="0" lang="zh-CN" altLang="en-US" sz="2400" b="1" kern="1200" dirty="0">
                          <a:solidFill>
                            <a:srgbClr val="FF66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  <a:cs typeface="+mn-cs"/>
                        </a:rPr>
                        <a:t>语句</a:t>
                      </a:r>
                      <a:r>
                        <a:rPr kumimoji="0" lang="en-US" altLang="zh-CN" sz="2400" b="1" kern="1200" dirty="0">
                          <a:solidFill>
                            <a:srgbClr val="FF66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endParaRPr kumimoji="0" lang="zh-CN" altLang="en-US" sz="2400" b="1" kern="1200" dirty="0">
                        <a:solidFill>
                          <a:srgbClr val="FF66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60960" marB="6096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b="1" dirty="0">
                          <a:solidFill>
                            <a:srgbClr val="FF66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</a:rPr>
                        <a:t>if</a:t>
                      </a:r>
                      <a:r>
                        <a:rPr lang="en-US" altLang="zh-CN" sz="2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</a:rPr>
                        <a:t>n&gt;=18:</a:t>
                      </a:r>
                    </a:p>
                    <a:p>
                      <a:pPr algn="l"/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</a:rPr>
                        <a:t>    print("</a:t>
                      </a:r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</a:rPr>
                        <a:t>成年人</a:t>
                      </a:r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</a:rPr>
                        <a:t>")</a:t>
                      </a:r>
                    </a:p>
                    <a:p>
                      <a:pPr algn="l"/>
                      <a:r>
                        <a:rPr kumimoji="0" lang="en-US" altLang="zh-CN" sz="2400" b="1" kern="1200" dirty="0">
                          <a:solidFill>
                            <a:srgbClr val="FF66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  <a:cs typeface="+mn-cs"/>
                        </a:rPr>
                        <a:t>if</a:t>
                      </a:r>
                      <a:r>
                        <a:rPr lang="en-US" altLang="zh-CN" sz="2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</a:rPr>
                        <a:t>n&lt;18:</a:t>
                      </a:r>
                    </a:p>
                    <a:p>
                      <a:pPr algn="l"/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</a:rPr>
                        <a:t>    print("</a:t>
                      </a:r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</a:rPr>
                        <a:t>未成年人</a:t>
                      </a:r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</a:rPr>
                        <a:t>")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 marT="60960" marB="6096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27198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</a:rPr>
                        <a:t>if-else</a:t>
                      </a:r>
                      <a:r>
                        <a:rPr lang="zh-CN" altLang="en-US" sz="2400" b="1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</a:rPr>
                        <a:t>结构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 marT="60960" marB="6096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altLang="zh-CN" sz="2400" b="1" kern="1200" dirty="0">
                          <a:solidFill>
                            <a:srgbClr val="FF66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  <a:cs typeface="+mn-cs"/>
                        </a:rPr>
                        <a:t>if </a:t>
                      </a:r>
                      <a:r>
                        <a:rPr kumimoji="0" lang="zh-CN" altLang="en-US" sz="2400" b="1" kern="1200" dirty="0">
                          <a:solidFill>
                            <a:srgbClr val="FF66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  <a:cs typeface="+mn-cs"/>
                        </a:rPr>
                        <a:t>条件</a:t>
                      </a:r>
                      <a:r>
                        <a:rPr kumimoji="0" lang="en-US" altLang="zh-CN" sz="2400" b="1" kern="1200" dirty="0">
                          <a:solidFill>
                            <a:srgbClr val="FF66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  <a:cs typeface="+mn-cs"/>
                        </a:rPr>
                        <a:t>1:</a:t>
                      </a:r>
                    </a:p>
                    <a:p>
                      <a:r>
                        <a:rPr kumimoji="0" lang="en-US" altLang="zh-CN" sz="2400" b="1" kern="1200" dirty="0">
                          <a:solidFill>
                            <a:srgbClr val="FF66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kumimoji="0" lang="zh-CN" altLang="en-US" sz="2400" b="1" kern="1200" dirty="0">
                          <a:solidFill>
                            <a:srgbClr val="FF66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  <a:cs typeface="+mn-cs"/>
                        </a:rPr>
                        <a:t>语句</a:t>
                      </a:r>
                      <a:r>
                        <a:rPr kumimoji="0" lang="en-US" altLang="zh-CN" sz="2400" b="1" kern="1200" dirty="0">
                          <a:solidFill>
                            <a:srgbClr val="FF66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r>
                        <a:rPr kumimoji="0" lang="en-US" altLang="zh-CN" sz="2400" b="1" kern="1200" dirty="0">
                          <a:solidFill>
                            <a:srgbClr val="FF66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  <a:cs typeface="+mn-cs"/>
                        </a:rPr>
                        <a:t>else:</a:t>
                      </a:r>
                    </a:p>
                    <a:p>
                      <a:r>
                        <a:rPr kumimoji="0" lang="en-US" altLang="zh-CN" sz="2400" b="1" kern="1200" dirty="0">
                          <a:solidFill>
                            <a:srgbClr val="FF66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kumimoji="0" lang="zh-CN" altLang="en-US" sz="2400" b="1" kern="1200" dirty="0">
                          <a:solidFill>
                            <a:srgbClr val="FF66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  <a:cs typeface="+mn-cs"/>
                        </a:rPr>
                        <a:t>语句</a:t>
                      </a:r>
                      <a:r>
                        <a:rPr kumimoji="0" lang="en-US" altLang="zh-CN" sz="2400" b="1" kern="1200" dirty="0">
                          <a:solidFill>
                            <a:srgbClr val="FF66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endParaRPr kumimoji="0" lang="zh-CN" altLang="en-US" sz="2400" b="1" kern="1200" dirty="0">
                        <a:solidFill>
                          <a:srgbClr val="FF66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60960" marB="6096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altLang="zh-CN" sz="2400" b="1" kern="1200" dirty="0">
                          <a:solidFill>
                            <a:srgbClr val="FF66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  <a:cs typeface="+mn-cs"/>
                        </a:rPr>
                        <a:t>if </a:t>
                      </a:r>
                      <a:r>
                        <a:rPr kumimoji="0" lang="en-US" altLang="zh-CN" sz="2400" b="1" kern="12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  <a:cs typeface="+mn-cs"/>
                        </a:rPr>
                        <a:t>n&gt;=18:</a:t>
                      </a:r>
                    </a:p>
                    <a:p>
                      <a:pPr algn="l"/>
                      <a:r>
                        <a:rPr kumimoji="0" lang="en-US" altLang="zh-CN" sz="2400" b="1" kern="12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  <a:cs typeface="+mn-cs"/>
                        </a:rPr>
                        <a:t>    print("</a:t>
                      </a:r>
                      <a:r>
                        <a:rPr kumimoji="0" lang="zh-CN" altLang="en-US" sz="2400" b="1" kern="12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  <a:cs typeface="+mn-cs"/>
                        </a:rPr>
                        <a:t>成年人</a:t>
                      </a:r>
                      <a:r>
                        <a:rPr kumimoji="0" lang="en-US" altLang="zh-CN" sz="2400" b="1" kern="12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  <a:cs typeface="+mn-cs"/>
                        </a:rPr>
                        <a:t>")</a:t>
                      </a:r>
                    </a:p>
                    <a:p>
                      <a:pPr algn="l"/>
                      <a:r>
                        <a:rPr kumimoji="0" lang="en-US" altLang="zh-CN" sz="2400" b="1" kern="1200" dirty="0">
                          <a:solidFill>
                            <a:srgbClr val="FF66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  <a:cs typeface="+mn-cs"/>
                        </a:rPr>
                        <a:t>else:</a:t>
                      </a:r>
                    </a:p>
                    <a:p>
                      <a:pPr algn="l"/>
                      <a:r>
                        <a:rPr kumimoji="0" lang="en-US" altLang="zh-CN" sz="2400" b="1" kern="12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  <a:cs typeface="+mn-cs"/>
                        </a:rPr>
                        <a:t>    print("</a:t>
                      </a:r>
                      <a:r>
                        <a:rPr kumimoji="0" lang="zh-CN" altLang="en-US" sz="2400" b="1" kern="12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  <a:cs typeface="+mn-cs"/>
                        </a:rPr>
                        <a:t>未成年人</a:t>
                      </a:r>
                      <a:r>
                        <a:rPr kumimoji="0" lang="en-US" altLang="zh-CN" sz="2400" b="1" kern="12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  <a:cs typeface="+mn-cs"/>
                        </a:rPr>
                        <a:t>")</a:t>
                      </a:r>
                      <a:endParaRPr kumimoji="0" lang="zh-CN" altLang="en-US" sz="2400" b="1" kern="12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60960" marB="6096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3857620" y="6286520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多数情况下</a:t>
            </a:r>
            <a:r>
              <a:rPr lang="zh-CN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，两种形式可以相互替代！</a:t>
            </a:r>
          </a:p>
        </p:txBody>
      </p:sp>
    </p:spTree>
    <p:extLst>
      <p:ext uri="{BB962C8B-B14F-4D97-AF65-F5344CB8AC3E}">
        <p14:creationId xmlns:p14="http://schemas.microsoft.com/office/powerpoint/2010/main" val="38994521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714348" y="1142984"/>
            <a:ext cx="7572428" cy="5463034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3200" b="0" i="0" u="none" strike="noStrike" cap="none" normalizeH="0" baseline="0" dirty="0">
              <a:ln>
                <a:noFill/>
              </a:ln>
              <a:solidFill>
                <a:srgbClr val="373A3C"/>
              </a:solidFill>
              <a:effectLst/>
              <a:latin typeface="微软雅黑" panose="020B0503020204020204" pitchFamily="34" charset="-122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373A3C"/>
                </a:solidFill>
                <a:effectLst/>
                <a:latin typeface="微软雅黑" panose="020B0503020204020204" pitchFamily="34" charset="-122"/>
                <a:ea typeface="inherit"/>
              </a:rPr>
              <a:t>#PM2.5空气质量提</a:t>
            </a:r>
            <a:r>
              <a:rPr kumimoji="0" lang="zh-CN" altLang="zh-CN" sz="3200" b="0" i="0" u="none" strike="noStrike" cap="none" normalizeH="0" baseline="0" dirty="0" smtClean="0">
                <a:ln>
                  <a:noFill/>
                </a:ln>
                <a:solidFill>
                  <a:srgbClr val="373A3C"/>
                </a:solidFill>
                <a:effectLst/>
                <a:latin typeface="微软雅黑" panose="020B0503020204020204" pitchFamily="34" charset="-122"/>
                <a:ea typeface="inherit"/>
              </a:rPr>
              <a:t>醒</a:t>
            </a:r>
            <a:endParaRPr kumimoji="0" lang="zh-CN" altLang="zh-CN" sz="3200" b="0" i="0" u="none" strike="noStrike" cap="none" normalizeH="0" baseline="0" dirty="0">
              <a:ln>
                <a:noFill/>
              </a:ln>
              <a:solidFill>
                <a:srgbClr val="373A3C"/>
              </a:solidFill>
              <a:effectLst/>
              <a:latin typeface="微软雅黑" panose="020B0503020204020204" pitchFamily="34" charset="-122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373A3C"/>
                </a:solidFill>
                <a:effectLst/>
                <a:latin typeface="Arial Unicode MS" panose="020B0604020202020204" pitchFamily="34" charset="-122"/>
                <a:ea typeface="Menlo"/>
              </a:rPr>
              <a:t>PM = eval(input("请输入PM2.5数值: "))</a:t>
            </a:r>
            <a:endParaRPr kumimoji="0" lang="en-US" altLang="zh-CN" sz="3200" b="0" i="0" u="none" strike="noStrike" cap="none" normalizeH="0" baseline="0" dirty="0">
              <a:ln>
                <a:noFill/>
              </a:ln>
              <a:solidFill>
                <a:srgbClr val="373A3C"/>
              </a:solidFill>
              <a:effectLst/>
              <a:latin typeface="Arial Unicode MS" panose="020B0604020202020204" pitchFamily="34" charset="-122"/>
              <a:ea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373A3C"/>
                </a:solidFill>
                <a:effectLst/>
                <a:latin typeface="Arial Unicode MS" panose="020B0604020202020204" pitchFamily="34" charset="-122"/>
                <a:ea typeface="Menlo"/>
              </a:rPr>
              <a:t> if 0&lt;= PM &lt; 35: </a:t>
            </a:r>
            <a:endParaRPr kumimoji="0" lang="en-US" altLang="zh-CN" sz="3200" b="0" i="0" u="none" strike="noStrike" cap="none" normalizeH="0" baseline="0" dirty="0">
              <a:ln>
                <a:noFill/>
              </a:ln>
              <a:solidFill>
                <a:srgbClr val="373A3C"/>
              </a:solidFill>
              <a:effectLst/>
              <a:latin typeface="Arial Unicode MS" panose="020B0604020202020204" pitchFamily="34" charset="-122"/>
              <a:ea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3200" dirty="0">
                <a:solidFill>
                  <a:srgbClr val="373A3C"/>
                </a:solidFill>
                <a:latin typeface="Arial Unicode MS" panose="020B0604020202020204" pitchFamily="34" charset="-122"/>
                <a:ea typeface="Menlo"/>
              </a:rPr>
              <a:t>     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373A3C"/>
                </a:solidFill>
                <a:effectLst/>
                <a:latin typeface="Arial Unicode MS" panose="020B0604020202020204" pitchFamily="34" charset="-122"/>
                <a:ea typeface="Menlo"/>
              </a:rPr>
              <a:t>print("空气优质，快去户外运动!")</a:t>
            </a:r>
            <a:endParaRPr kumimoji="0" lang="en-US" altLang="zh-CN" sz="3200" b="0" i="0" u="none" strike="noStrike" cap="none" normalizeH="0" baseline="0" dirty="0">
              <a:ln>
                <a:noFill/>
              </a:ln>
              <a:solidFill>
                <a:srgbClr val="373A3C"/>
              </a:solidFill>
              <a:effectLst/>
              <a:latin typeface="Arial Unicode MS" panose="020B0604020202020204" pitchFamily="34" charset="-122"/>
              <a:ea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373A3C"/>
                </a:solidFill>
                <a:effectLst/>
                <a:latin typeface="Arial Unicode MS" panose="020B0604020202020204" pitchFamily="34" charset="-122"/>
                <a:ea typeface="Menlo"/>
              </a:rPr>
              <a:t> if 35 &lt;= PM &lt;75:</a:t>
            </a:r>
            <a:endParaRPr kumimoji="0" lang="en-US" altLang="zh-CN" sz="3200" b="0" i="0" u="none" strike="noStrike" cap="none" normalizeH="0" baseline="0" dirty="0">
              <a:ln>
                <a:noFill/>
              </a:ln>
              <a:solidFill>
                <a:srgbClr val="373A3C"/>
              </a:solidFill>
              <a:effectLst/>
              <a:latin typeface="Arial Unicode MS" panose="020B0604020202020204" pitchFamily="34" charset="-122"/>
              <a:ea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373A3C"/>
                </a:solidFill>
                <a:effectLst/>
                <a:latin typeface="Arial Unicode MS" panose="020B0604020202020204" pitchFamily="34" charset="-122"/>
                <a:ea typeface="Menlo"/>
              </a:rPr>
              <a:t> </a:t>
            </a:r>
            <a:r>
              <a:rPr kumimoji="0" lang="en-US" altLang="zh-CN" sz="3200" b="0" i="0" u="none" strike="noStrike" cap="none" normalizeH="0" baseline="0" dirty="0">
                <a:ln>
                  <a:noFill/>
                </a:ln>
                <a:solidFill>
                  <a:srgbClr val="373A3C"/>
                </a:solidFill>
                <a:effectLst/>
                <a:latin typeface="Arial Unicode MS" panose="020B0604020202020204" pitchFamily="34" charset="-122"/>
                <a:ea typeface="Menlo"/>
              </a:rPr>
              <a:t>     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373A3C"/>
                </a:solidFill>
                <a:effectLst/>
                <a:latin typeface="Arial Unicode MS" panose="020B0604020202020204" pitchFamily="34" charset="-122"/>
                <a:ea typeface="Menlo"/>
              </a:rPr>
              <a:t>print("空气良好，适度户外活动！")</a:t>
            </a:r>
            <a:endParaRPr kumimoji="0" lang="en-US" altLang="zh-CN" sz="3200" b="0" i="0" u="none" strike="noStrike" cap="none" normalizeH="0" baseline="0" dirty="0">
              <a:ln>
                <a:noFill/>
              </a:ln>
              <a:solidFill>
                <a:srgbClr val="373A3C"/>
              </a:solidFill>
              <a:effectLst/>
              <a:latin typeface="Arial Unicode MS" panose="020B0604020202020204" pitchFamily="34" charset="-122"/>
              <a:ea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373A3C"/>
                </a:solidFill>
                <a:effectLst/>
                <a:latin typeface="Arial Unicode MS" panose="020B0604020202020204" pitchFamily="34" charset="-122"/>
                <a:ea typeface="Menlo"/>
              </a:rPr>
              <a:t> if 75 &lt;= PM: </a:t>
            </a:r>
            <a:endParaRPr kumimoji="0" lang="en-US" altLang="zh-CN" sz="3200" b="0" i="0" u="none" strike="noStrike" cap="none" normalizeH="0" baseline="0" dirty="0">
              <a:ln>
                <a:noFill/>
              </a:ln>
              <a:solidFill>
                <a:srgbClr val="373A3C"/>
              </a:solidFill>
              <a:effectLst/>
              <a:latin typeface="Arial Unicode MS" panose="020B0604020202020204" pitchFamily="34" charset="-122"/>
              <a:ea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3200" dirty="0">
                <a:solidFill>
                  <a:srgbClr val="373A3C"/>
                </a:solidFill>
                <a:latin typeface="Arial Unicode MS" panose="020B0604020202020204" pitchFamily="34" charset="-122"/>
                <a:ea typeface="Menlo"/>
              </a:rPr>
              <a:t>      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373A3C"/>
                </a:solidFill>
                <a:effectLst/>
                <a:latin typeface="Arial Unicode MS" panose="020B0604020202020204" pitchFamily="34" charset="-122"/>
                <a:ea typeface="Menlo"/>
              </a:rPr>
              <a:t>print("空气污染，请小心！")</a:t>
            </a:r>
            <a:endParaRPr kumimoji="0" lang="zh-CN" altLang="zh-CN" sz="3200" b="0" i="0" u="none" strike="noStrike" cap="none" normalizeH="0" baseline="0" dirty="0">
              <a:ln>
                <a:noFill/>
              </a:ln>
              <a:solidFill>
                <a:srgbClr val="373A3C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3200" b="0" i="0" u="none" strike="noStrike" cap="none" normalizeH="0" baseline="0" dirty="0">
              <a:ln>
                <a:noFill/>
              </a:ln>
              <a:solidFill>
                <a:srgbClr val="5BC0DE"/>
              </a:solidFill>
              <a:effectLst/>
              <a:latin typeface="微软雅黑" panose="020B0503020204020204" pitchFamily="34" charset="-122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065445" y="285728"/>
            <a:ext cx="339067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单一</a:t>
            </a:r>
            <a:r>
              <a:rPr lang="en-US" altLang="zh-CN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if</a:t>
            </a:r>
            <a:r>
              <a:rPr lang="zh-CN" alt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结构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173767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/>
          </p:cNvSpPr>
          <p:nvPr>
            <p:ph type="title"/>
          </p:nvPr>
        </p:nvSpPr>
        <p:spPr>
          <a:xfrm>
            <a:off x="714348" y="428604"/>
            <a:ext cx="5380434" cy="785812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CN" altLang="en-US" dirty="0" smtClean="0"/>
              <a:t>作业：</a:t>
            </a:r>
            <a:endParaRPr lang="zh-CN" altLang="en-US" dirty="0"/>
          </a:p>
        </p:txBody>
      </p:sp>
      <p:sp>
        <p:nvSpPr>
          <p:cNvPr id="24578" name="内容占位符 2"/>
          <p:cNvSpPr>
            <a:spLocks noGrp="1"/>
          </p:cNvSpPr>
          <p:nvPr>
            <p:ph idx="1"/>
          </p:nvPr>
        </p:nvSpPr>
        <p:spPr>
          <a:xfrm>
            <a:off x="285720" y="1214422"/>
            <a:ext cx="8143932" cy="4610285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zh-CN" sz="3600" dirty="0"/>
              <a:t>2019</a:t>
            </a:r>
            <a:r>
              <a:rPr lang="zh-CN" altLang="zh-CN" sz="3600" dirty="0"/>
              <a:t>年，某旅行社推出某地旅游优惠活动。规定，</a:t>
            </a:r>
            <a:r>
              <a:rPr lang="en-US" altLang="zh-CN" sz="3600" dirty="0"/>
              <a:t>14</a:t>
            </a:r>
            <a:r>
              <a:rPr lang="zh-CN" altLang="zh-CN" sz="3600" dirty="0"/>
              <a:t>岁以上即算成人，成人全额费用为</a:t>
            </a:r>
            <a:r>
              <a:rPr lang="en-US" altLang="zh-CN" sz="3600" dirty="0"/>
              <a:t>4500</a:t>
            </a:r>
            <a:r>
              <a:rPr lang="zh-CN" altLang="zh-CN" sz="3600" dirty="0"/>
              <a:t>元，</a:t>
            </a:r>
            <a:r>
              <a:rPr lang="en-US" altLang="zh-CN" sz="3600" dirty="0"/>
              <a:t>14</a:t>
            </a:r>
            <a:r>
              <a:rPr lang="zh-CN" altLang="zh-CN" sz="3600" dirty="0"/>
              <a:t>岁（含）以下的儿童打</a:t>
            </a:r>
            <a:r>
              <a:rPr lang="en-US" altLang="zh-CN" sz="3600" dirty="0"/>
              <a:t>7</a:t>
            </a:r>
            <a:r>
              <a:rPr lang="zh-CN" altLang="zh-CN" sz="3600" dirty="0"/>
              <a:t>折，</a:t>
            </a:r>
            <a:r>
              <a:rPr lang="en-US" altLang="zh-CN" sz="3600" dirty="0"/>
              <a:t>60</a:t>
            </a:r>
            <a:r>
              <a:rPr lang="zh-CN" altLang="zh-CN" sz="3600" dirty="0"/>
              <a:t>岁（含）以上的老年人打</a:t>
            </a:r>
            <a:r>
              <a:rPr lang="en-US" altLang="zh-CN" sz="3600" dirty="0"/>
              <a:t>8</a:t>
            </a:r>
            <a:r>
              <a:rPr lang="zh-CN" altLang="zh-CN" sz="3600" dirty="0"/>
              <a:t>折，请编写一个程序，根据键盘输入的出生年份（正整数），输出年龄和旅游费用。（要求用分支结构解决该问题。）</a:t>
            </a:r>
          </a:p>
          <a:p>
            <a:pPr eaLnBrk="1" hangingPunct="1">
              <a:lnSpc>
                <a:spcPct val="150000"/>
              </a:lnSpc>
            </a:pPr>
            <a:endParaRPr lang="zh-CN" altLang="en-US" dirty="0"/>
          </a:p>
        </p:txBody>
      </p:sp>
      <p:sp>
        <p:nvSpPr>
          <p:cNvPr id="2" name="思想气泡: 云 1">
            <a:extLst>
              <a:ext uri="{FF2B5EF4-FFF2-40B4-BE49-F238E27FC236}">
                <a16:creationId xmlns:a16="http://schemas.microsoft.com/office/drawing/2014/main" xmlns="" id="{820623CA-EE2B-400C-AB84-E2D27BC1CA83}"/>
              </a:ext>
            </a:extLst>
          </p:cNvPr>
          <p:cNvSpPr/>
          <p:nvPr/>
        </p:nvSpPr>
        <p:spPr>
          <a:xfrm>
            <a:off x="6000760" y="5000636"/>
            <a:ext cx="2946058" cy="1664916"/>
          </a:xfrm>
          <a:prstGeom prst="cloudCallout">
            <a:avLst>
              <a:gd name="adj1" fmla="val -86194"/>
              <a:gd name="adj2" fmla="val -470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区间写完整，不能漏或者重复区间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70907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比较</a:t>
            </a:r>
            <a:r>
              <a:rPr lang="en-US" altLang="zh-CN" dirty="0" smtClean="0">
                <a:solidFill>
                  <a:schemeClr val="bg1"/>
                </a:solidFill>
              </a:rPr>
              <a:t>(</a:t>
            </a:r>
            <a:r>
              <a:rPr lang="zh-CN" altLang="en-US" dirty="0" smtClean="0">
                <a:solidFill>
                  <a:schemeClr val="bg1"/>
                </a:solidFill>
              </a:rPr>
              <a:t>关系</a:t>
            </a:r>
            <a:r>
              <a:rPr lang="en-US" altLang="zh-CN" dirty="0" smtClean="0">
                <a:solidFill>
                  <a:schemeClr val="bg1"/>
                </a:solidFill>
              </a:rPr>
              <a:t>)</a:t>
            </a:r>
            <a:r>
              <a:rPr lang="zh-CN" altLang="en-US" dirty="0" smtClean="0">
                <a:solidFill>
                  <a:schemeClr val="bg1"/>
                </a:solidFill>
              </a:rPr>
              <a:t>运算符</a:t>
            </a:r>
            <a:r>
              <a:rPr lang="zh-CN" altLang="en-US" dirty="0">
                <a:solidFill>
                  <a:schemeClr val="bg1"/>
                </a:solidFill>
              </a:rPr>
              <a:t>及其优先级</a:t>
            </a: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6884241"/>
              </p:ext>
            </p:extLst>
          </p:nvPr>
        </p:nvGraphicFramePr>
        <p:xfrm>
          <a:off x="1714480" y="1285860"/>
          <a:ext cx="6762313" cy="4769994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218685"/>
                <a:gridCol w="1567608"/>
                <a:gridCol w="2976020"/>
              </a:tblGrid>
              <a:tr h="585216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3200" b="1" kern="0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  <a:cs typeface="宋体" panose="02010600030101010101" pitchFamily="2" charset="-122"/>
                        </a:rPr>
                        <a:t>比较</a:t>
                      </a:r>
                      <a:r>
                        <a:rPr lang="zh-CN" sz="3200" b="1" kern="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  <a:cs typeface="宋体" panose="02010600030101010101" pitchFamily="2" charset="-122"/>
                        </a:rPr>
                        <a:t>运算符</a:t>
                      </a:r>
                      <a:endParaRPr lang="zh-CN" sz="3200" b="1" kern="1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3200" b="1" kern="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  <a:cs typeface="宋体" panose="02010600030101010101" pitchFamily="2" charset="-122"/>
                        </a:rPr>
                        <a:t>描述</a:t>
                      </a:r>
                      <a:endParaRPr lang="zh-CN" sz="3200" b="1" kern="1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3200" b="1" kern="1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举例</a:t>
                      </a:r>
                      <a:endParaRPr lang="zh-CN" sz="3200" b="1" kern="1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5216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3200" b="1" kern="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  <a:cs typeface="宋体" panose="02010600030101010101" pitchFamily="2" charset="-122"/>
                        </a:rPr>
                        <a:t>&lt;</a:t>
                      </a:r>
                      <a:endParaRPr lang="zh-CN" sz="3200" b="1" kern="1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2700" b="1" kern="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  <a:cs typeface="宋体" panose="02010600030101010101" pitchFamily="2" charset="-122"/>
                        </a:rPr>
                        <a:t>小</a:t>
                      </a:r>
                      <a:r>
                        <a:rPr lang="zh-CN" sz="2700" b="1" kern="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  <a:cs typeface="宋体" panose="02010600030101010101" pitchFamily="2" charset="-122"/>
                        </a:rPr>
                        <a:t>于</a:t>
                      </a:r>
                      <a:endParaRPr lang="zh-CN" sz="2700" b="1" kern="1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700" b="1" kern="1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2&lt;3</a:t>
                      </a:r>
                      <a:r>
                        <a:rPr lang="zh-CN" altLang="en-US" sz="2700" b="1" kern="1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的结果为</a:t>
                      </a:r>
                      <a:r>
                        <a:rPr lang="en-US" altLang="zh-CN" sz="2700" b="1" kern="1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True</a:t>
                      </a:r>
                      <a:endParaRPr lang="zh-CN" sz="2700" b="1" kern="1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5216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3200" b="1" kern="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  <a:cs typeface="宋体" panose="02010600030101010101" pitchFamily="2" charset="-122"/>
                        </a:rPr>
                        <a:t>&lt;=</a:t>
                      </a:r>
                      <a:endParaRPr lang="zh-CN" sz="3200" b="1" kern="1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2700" b="1" kern="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  <a:cs typeface="宋体" panose="02010600030101010101" pitchFamily="2" charset="-122"/>
                        </a:rPr>
                        <a:t>小于等</a:t>
                      </a:r>
                      <a:r>
                        <a:rPr lang="zh-CN" sz="2700" b="1" kern="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  <a:cs typeface="宋体" panose="02010600030101010101" pitchFamily="2" charset="-122"/>
                        </a:rPr>
                        <a:t>于</a:t>
                      </a:r>
                      <a:endParaRPr lang="zh-CN" sz="2700" b="1" kern="1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700" b="1" kern="1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2&lt;=3</a:t>
                      </a:r>
                      <a:r>
                        <a:rPr lang="zh-CN" altLang="en-US" sz="2700" b="1" kern="1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的结果为</a:t>
                      </a:r>
                      <a:r>
                        <a:rPr lang="en-US" altLang="zh-CN" sz="2700" b="1" kern="1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True</a:t>
                      </a:r>
                      <a:endParaRPr lang="zh-CN" sz="2700" b="1" kern="1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5216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3200" b="1" kern="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  <a:cs typeface="宋体" panose="02010600030101010101" pitchFamily="2" charset="-122"/>
                        </a:rPr>
                        <a:t>&gt;</a:t>
                      </a:r>
                      <a:endParaRPr lang="zh-CN" sz="3200" b="1" kern="1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2700" b="1" kern="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  <a:cs typeface="宋体" panose="02010600030101010101" pitchFamily="2" charset="-122"/>
                        </a:rPr>
                        <a:t>大</a:t>
                      </a:r>
                      <a:r>
                        <a:rPr lang="zh-CN" sz="2700" b="1" kern="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  <a:cs typeface="宋体" panose="02010600030101010101" pitchFamily="2" charset="-122"/>
                        </a:rPr>
                        <a:t>于</a:t>
                      </a:r>
                      <a:endParaRPr lang="zh-CN" sz="2700" b="1" kern="1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700" b="1" kern="1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2&gt;3</a:t>
                      </a:r>
                      <a:r>
                        <a:rPr lang="zh-CN" altLang="en-US" sz="2700" b="1" kern="1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的结果为</a:t>
                      </a:r>
                      <a:r>
                        <a:rPr lang="en-US" altLang="zh-CN" sz="2700" b="1" kern="1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False</a:t>
                      </a:r>
                      <a:endParaRPr lang="zh-CN" sz="2700" b="1" kern="1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5216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3200" b="1" kern="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  <a:cs typeface="宋体" panose="02010600030101010101" pitchFamily="2" charset="-122"/>
                        </a:rPr>
                        <a:t>&gt;=</a:t>
                      </a:r>
                      <a:endParaRPr lang="zh-CN" sz="3200" b="1" kern="1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2700" b="1" kern="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  <a:cs typeface="宋体" panose="02010600030101010101" pitchFamily="2" charset="-122"/>
                        </a:rPr>
                        <a:t>大于等</a:t>
                      </a:r>
                      <a:r>
                        <a:rPr lang="zh-CN" sz="2700" b="1" kern="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  <a:cs typeface="宋体" panose="02010600030101010101" pitchFamily="2" charset="-122"/>
                        </a:rPr>
                        <a:t>于</a:t>
                      </a:r>
                      <a:endParaRPr lang="zh-CN" sz="2700" b="1" kern="1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700" b="1" kern="1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2&gt;=3</a:t>
                      </a:r>
                      <a:r>
                        <a:rPr lang="zh-CN" altLang="en-US" sz="2700" b="1" kern="1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的结果为</a:t>
                      </a:r>
                      <a:r>
                        <a:rPr lang="en-US" altLang="zh-CN" sz="2700" b="1" kern="1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False</a:t>
                      </a:r>
                      <a:endParaRPr lang="zh-CN" sz="2700" b="1" kern="1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5216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3200" b="1" kern="0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  <a:cs typeface="宋体" panose="02010600030101010101" pitchFamily="2" charset="-122"/>
                        </a:rPr>
                        <a:t>!=</a:t>
                      </a:r>
                      <a:endParaRPr lang="zh-CN" sz="3200" b="1" kern="100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2700" b="1" kern="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  <a:cs typeface="宋体" panose="02010600030101010101" pitchFamily="2" charset="-122"/>
                        </a:rPr>
                        <a:t>不等</a:t>
                      </a:r>
                      <a:r>
                        <a:rPr lang="zh-CN" sz="2700" b="1" kern="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  <a:cs typeface="宋体" panose="02010600030101010101" pitchFamily="2" charset="-122"/>
                        </a:rPr>
                        <a:t>于</a:t>
                      </a:r>
                      <a:endParaRPr lang="zh-CN" sz="2700" b="1" kern="1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700" b="1" kern="1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2!=3</a:t>
                      </a:r>
                      <a:r>
                        <a:rPr lang="zh-CN" altLang="en-US" sz="2700" b="1" kern="1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的结果为</a:t>
                      </a:r>
                      <a:r>
                        <a:rPr lang="en-US" altLang="zh-CN" sz="2700" b="1" kern="1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True</a:t>
                      </a:r>
                      <a:endParaRPr lang="zh-CN" sz="2700" b="1" kern="1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5216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3200" b="1" kern="0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  <a:cs typeface="宋体" panose="02010600030101010101" pitchFamily="2" charset="-122"/>
                        </a:rPr>
                        <a:t>==</a:t>
                      </a:r>
                      <a:endParaRPr lang="zh-CN" sz="3200" b="1" kern="100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2700" b="1" kern="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  <a:cs typeface="宋体" panose="02010600030101010101" pitchFamily="2" charset="-122"/>
                        </a:rPr>
                        <a:t>等</a:t>
                      </a:r>
                      <a:r>
                        <a:rPr lang="zh-CN" sz="2700" b="1" kern="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  <a:cs typeface="宋体" panose="02010600030101010101" pitchFamily="2" charset="-122"/>
                        </a:rPr>
                        <a:t>于</a:t>
                      </a:r>
                      <a:endParaRPr lang="zh-CN" sz="2700" b="1" kern="1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700" b="1" kern="1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2==3</a:t>
                      </a:r>
                      <a:r>
                        <a:rPr lang="zh-CN" altLang="en-US" sz="2700" b="1" kern="1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的结果为</a:t>
                      </a:r>
                      <a:r>
                        <a:rPr lang="en-US" altLang="zh-CN" sz="2700" b="1" kern="1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False</a:t>
                      </a:r>
                      <a:endParaRPr lang="zh-CN" sz="2700" b="1" kern="1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970528" y="2738317"/>
            <a:ext cx="4180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同</a:t>
            </a:r>
            <a:endParaRPr lang="en-US" altLang="zh-CN" sz="20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级</a:t>
            </a:r>
            <a:endParaRPr lang="zh-CN" alt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下箭头 12"/>
          <p:cNvSpPr/>
          <p:nvPr/>
        </p:nvSpPr>
        <p:spPr>
          <a:xfrm>
            <a:off x="357158" y="2132856"/>
            <a:ext cx="576000" cy="3830194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高</a:t>
            </a:r>
            <a:endParaRPr lang="en-US" altLang="zh-CN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 algn="ctr"/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 algn="ctr"/>
            <a:endParaRPr lang="en-US" altLang="zh-CN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 algn="ctr"/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优先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级</a:t>
            </a:r>
            <a:endParaRPr lang="en-US" altLang="zh-CN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 algn="ctr"/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 algn="ctr"/>
            <a:endParaRPr lang="en-US" altLang="zh-CN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 algn="ctr"/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低</a:t>
            </a:r>
          </a:p>
        </p:txBody>
      </p:sp>
      <p:sp>
        <p:nvSpPr>
          <p:cNvPr id="4" name="左大括号 3"/>
          <p:cNvSpPr/>
          <p:nvPr/>
        </p:nvSpPr>
        <p:spPr>
          <a:xfrm>
            <a:off x="1475656" y="2132856"/>
            <a:ext cx="72008" cy="2160240"/>
          </a:xfrm>
          <a:prstGeom prst="leftBrac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4039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逻辑运</a:t>
            </a:r>
            <a:r>
              <a:rPr lang="zh-CN" altLang="en-US" dirty="0">
                <a:solidFill>
                  <a:schemeClr val="bg1"/>
                </a:solidFill>
              </a:rPr>
              <a:t>算符及其优先级</a:t>
            </a: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6539462"/>
              </p:ext>
            </p:extLst>
          </p:nvPr>
        </p:nvGraphicFramePr>
        <p:xfrm>
          <a:off x="658000" y="1071546"/>
          <a:ext cx="8200280" cy="4405758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556546"/>
                <a:gridCol w="3835422"/>
                <a:gridCol w="2808312"/>
              </a:tblGrid>
              <a:tr h="585216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3200" b="1" kern="0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逻辑</a:t>
                      </a:r>
                      <a:r>
                        <a:rPr lang="zh-CN" sz="3200" b="1" kern="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运</a:t>
                      </a:r>
                      <a:r>
                        <a:rPr lang="zh-CN" sz="3200" b="1" kern="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算符</a:t>
                      </a:r>
                      <a:endParaRPr lang="zh-CN" sz="3200" b="1" kern="1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3200" b="1" kern="1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描述</a:t>
                      </a:r>
                      <a:endParaRPr lang="zh-CN" sz="3200" b="1" kern="1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3200" b="1" kern="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举例</a:t>
                      </a:r>
                      <a:endParaRPr lang="zh-CN" sz="3200" b="1" kern="1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5216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3200" b="1" kern="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not</a:t>
                      </a:r>
                      <a:endParaRPr lang="zh-CN" sz="3200" b="1" kern="100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2700" b="1" kern="1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非。将</a:t>
                      </a:r>
                      <a:r>
                        <a:rPr lang="en-US" altLang="zh-CN" sz="2700" b="1" kern="1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not</a:t>
                      </a:r>
                      <a:r>
                        <a:rPr lang="zh-CN" altLang="en-US" sz="2700" b="1" kern="1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右侧条件取反</a:t>
                      </a:r>
                      <a:endParaRPr lang="zh-CN" sz="2700" b="1" kern="1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700" b="1" kern="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not(2==3)</a:t>
                      </a:r>
                      <a:r>
                        <a:rPr lang="zh-CN" altLang="en-US" sz="2700" b="1" kern="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结果为</a:t>
                      </a:r>
                      <a:r>
                        <a:rPr lang="en-US" altLang="zh-CN" sz="2700" b="1" kern="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True</a:t>
                      </a:r>
                      <a:endParaRPr lang="zh-CN" sz="2700" b="1" kern="1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7536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3200" b="1" kern="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and</a:t>
                      </a:r>
                      <a:endParaRPr lang="zh-CN" sz="3200" b="1" kern="100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2700" b="1" kern="1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与。</a:t>
                      </a:r>
                      <a:r>
                        <a:rPr lang="en-US" altLang="zh-CN" sz="2700" b="1" kern="1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and</a:t>
                      </a:r>
                      <a:r>
                        <a:rPr lang="zh-CN" altLang="en-US" sz="2700" b="1" kern="1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左右条件均为</a:t>
                      </a:r>
                      <a:r>
                        <a:rPr lang="en-US" altLang="zh-CN" sz="2700" b="1" kern="1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True</a:t>
                      </a:r>
                      <a:r>
                        <a:rPr lang="zh-CN" altLang="en-US" sz="2700" b="1" kern="1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时，结果才为</a:t>
                      </a:r>
                      <a:r>
                        <a:rPr lang="en-US" altLang="zh-CN" sz="2700" b="1" kern="1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True</a:t>
                      </a:r>
                      <a:r>
                        <a:rPr lang="zh-CN" altLang="en-US" sz="2700" b="1" kern="1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，否则为</a:t>
                      </a:r>
                      <a:r>
                        <a:rPr lang="en-US" altLang="zh-CN" sz="2700" b="1" kern="1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False</a:t>
                      </a:r>
                      <a:endParaRPr lang="zh-CN" sz="2700" b="1" kern="1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700" b="1" kern="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(2&lt;3)and(2&gt;1)</a:t>
                      </a:r>
                      <a:r>
                        <a:rPr lang="zh-CN" altLang="en-US" sz="2700" b="1" kern="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的结果为</a:t>
                      </a:r>
                      <a:r>
                        <a:rPr lang="en-US" altLang="zh-CN" sz="2700" b="1" kern="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True</a:t>
                      </a:r>
                      <a:endParaRPr lang="zh-CN" sz="2700" b="1" kern="1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7536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3200" b="1" kern="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or</a:t>
                      </a:r>
                      <a:endParaRPr lang="zh-CN" sz="3200" b="1" kern="100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2700" b="1" kern="1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或。</a:t>
                      </a:r>
                      <a:r>
                        <a:rPr lang="en-US" altLang="zh-CN" sz="2700" b="1" kern="1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or</a:t>
                      </a:r>
                      <a:r>
                        <a:rPr lang="zh-CN" altLang="en-US" sz="2700" b="1" kern="1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左右条件有一个为</a:t>
                      </a:r>
                      <a:r>
                        <a:rPr lang="en-US" altLang="zh-CN" sz="2700" b="1" kern="1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True</a:t>
                      </a:r>
                      <a:r>
                        <a:rPr lang="zh-CN" altLang="en-US" sz="2700" b="1" kern="1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，结果即为</a:t>
                      </a:r>
                      <a:r>
                        <a:rPr lang="en-US" altLang="zh-CN" sz="2700" b="1" kern="1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True</a:t>
                      </a:r>
                      <a:endParaRPr lang="zh-CN" sz="2700" b="1" kern="1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700" b="1" kern="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(2&lt;3)or(1&gt;2)</a:t>
                      </a:r>
                      <a:r>
                        <a:rPr lang="zh-CN" altLang="en-US" sz="2700" b="1" kern="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的结果为</a:t>
                      </a:r>
                      <a:r>
                        <a:rPr lang="en-US" altLang="zh-CN" sz="2700" b="1" kern="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True</a:t>
                      </a:r>
                      <a:endParaRPr lang="zh-CN" altLang="zh-CN" sz="2700" b="1" kern="1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下箭头 6"/>
          <p:cNvSpPr/>
          <p:nvPr/>
        </p:nvSpPr>
        <p:spPr>
          <a:xfrm>
            <a:off x="35560" y="1124744"/>
            <a:ext cx="576000" cy="4320000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高</a:t>
            </a:r>
            <a:endParaRPr lang="en-US" altLang="zh-CN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 algn="ctr"/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 algn="ctr"/>
            <a:endParaRPr lang="en-US" altLang="zh-CN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 algn="ctr"/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优先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级</a:t>
            </a:r>
            <a:endParaRPr lang="en-US" altLang="zh-CN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 algn="ctr"/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 algn="ctr"/>
            <a:endParaRPr lang="en-US" altLang="zh-CN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 algn="ctr"/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低</a:t>
            </a:r>
          </a:p>
        </p:txBody>
      </p:sp>
      <p:sp>
        <p:nvSpPr>
          <p:cNvPr id="10" name="矩形 9"/>
          <p:cNvSpPr/>
          <p:nvPr/>
        </p:nvSpPr>
        <p:spPr>
          <a:xfrm>
            <a:off x="585369" y="5650601"/>
            <a:ext cx="84249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Times New Roman" panose="02020603050405020304" pitchFamily="18" charset="0"/>
              </a:rPr>
              <a:t>优先级</a:t>
            </a:r>
            <a:r>
              <a:rPr lang="en-US" altLang="zh-CN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Times New Roman" panose="02020603050405020304" pitchFamily="18" charset="0"/>
              </a:rPr>
              <a:t>:</a:t>
            </a:r>
            <a:r>
              <a:rPr lang="en-US" altLang="zh-CN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Times New Roman" panose="02020603050405020304" pitchFamily="18" charset="0"/>
                <a:sym typeface="Wingdings" panose="05000000000000000000" pitchFamily="2" charset="2"/>
              </a:rPr>
              <a:t>()&gt;</a:t>
            </a:r>
            <a:r>
              <a:rPr lang="zh-CN" altLang="zh-CN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Times New Roman" panose="02020603050405020304" pitchFamily="18" charset="0"/>
              </a:rPr>
              <a:t>算</a:t>
            </a:r>
            <a:r>
              <a:rPr lang="zh-CN" altLang="zh-CN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Times New Roman" panose="02020603050405020304" pitchFamily="18" charset="0"/>
              </a:rPr>
              <a:t>术运算</a:t>
            </a:r>
            <a:r>
              <a:rPr lang="zh-CN" altLang="zh-CN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Times New Roman" panose="02020603050405020304" pitchFamily="18" charset="0"/>
              </a:rPr>
              <a:t>符</a:t>
            </a:r>
            <a:r>
              <a:rPr lang="en-US" altLang="zh-CN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&gt;</a:t>
            </a:r>
            <a:r>
              <a:rPr lang="zh-CN" altLang="zh-CN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Times New Roman" panose="02020603050405020304" pitchFamily="18" charset="0"/>
              </a:rPr>
              <a:t>关</a:t>
            </a:r>
            <a:r>
              <a:rPr lang="zh-CN" altLang="zh-CN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Times New Roman" panose="02020603050405020304" pitchFamily="18" charset="0"/>
              </a:rPr>
              <a:t>系运算</a:t>
            </a:r>
            <a:r>
              <a:rPr lang="zh-CN" altLang="zh-CN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Times New Roman" panose="02020603050405020304" pitchFamily="18" charset="0"/>
              </a:rPr>
              <a:t>符</a:t>
            </a:r>
            <a:r>
              <a:rPr lang="en-US" altLang="zh-CN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&gt;</a:t>
            </a:r>
            <a:r>
              <a:rPr lang="zh-CN" altLang="zh-CN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Times New Roman" panose="02020603050405020304" pitchFamily="18" charset="0"/>
              </a:rPr>
              <a:t>逻</a:t>
            </a:r>
            <a:r>
              <a:rPr lang="zh-CN" altLang="zh-CN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Times New Roman" panose="02020603050405020304" pitchFamily="18" charset="0"/>
              </a:rPr>
              <a:t>辑运算</a:t>
            </a:r>
            <a:r>
              <a:rPr lang="zh-CN" altLang="zh-CN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Times New Roman" panose="02020603050405020304" pitchFamily="18" charset="0"/>
              </a:rPr>
              <a:t>符</a:t>
            </a:r>
            <a:r>
              <a:rPr lang="en-US" altLang="zh-CN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Times New Roman" panose="02020603050405020304" pitchFamily="18" charset="0"/>
              </a:rPr>
              <a:t>&gt;</a:t>
            </a:r>
            <a:r>
              <a:rPr lang="zh-CN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Times New Roman" panose="02020603050405020304" pitchFamily="18" charset="0"/>
              </a:rPr>
              <a:t>赋值运算</a:t>
            </a:r>
            <a:r>
              <a:rPr lang="en-US" altLang="zh-CN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Times New Roman" panose="02020603050405020304" pitchFamily="18" charset="0"/>
              </a:rPr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845789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常用条件表达式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pSp>
        <p:nvGrpSpPr>
          <p:cNvPr id="3" name="组合 9"/>
          <p:cNvGrpSpPr/>
          <p:nvPr/>
        </p:nvGrpSpPr>
        <p:grpSpPr>
          <a:xfrm>
            <a:off x="2143108" y="980728"/>
            <a:ext cx="6666994" cy="5643578"/>
            <a:chOff x="571472" y="41643"/>
            <a:chExt cx="5666862" cy="5894503"/>
          </a:xfrm>
        </p:grpSpPr>
        <p:pic>
          <p:nvPicPr>
            <p:cNvPr id="7" name="Picture 5" descr="C:\Users\Administrator\Desktop\webwxgetmsgimg(4)"/>
            <p:cNvPicPr>
              <a:picLocks noChangeAspect="1" noChangeArrowheads="1"/>
            </p:cNvPicPr>
            <p:nvPr/>
          </p:nvPicPr>
          <p:blipFill rotWithShape="1">
            <a:blip r:embed="rId2" cstate="print">
              <a:clrChange>
                <a:clrFrom>
                  <a:srgbClr val="FDFDFD"/>
                </a:clrFrom>
                <a:clrTo>
                  <a:srgbClr val="FDFDFD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562" t="20412" b="28982"/>
            <a:stretch/>
          </p:blipFill>
          <p:spPr bwMode="auto">
            <a:xfrm>
              <a:off x="571472" y="41643"/>
              <a:ext cx="5532392" cy="58945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矩形 8"/>
            <p:cNvSpPr/>
            <p:nvPr/>
          </p:nvSpPr>
          <p:spPr>
            <a:xfrm>
              <a:off x="2071670" y="3426076"/>
              <a:ext cx="3571900" cy="57150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136981" y="3538265"/>
              <a:ext cx="410135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chemeClr val="bg1"/>
                  </a:solidFill>
                </a:rPr>
                <a:t>a&lt;=x&lt;=b  </a:t>
              </a:r>
              <a:r>
                <a:rPr lang="zh-CN" altLang="en-US" sz="2000" b="1" dirty="0">
                  <a:solidFill>
                    <a:schemeClr val="bg1"/>
                  </a:solidFill>
                </a:rPr>
                <a:t>表示</a:t>
              </a:r>
              <a:r>
                <a:rPr lang="en-US" altLang="zh-CN" sz="2000" b="1" dirty="0">
                  <a:solidFill>
                    <a:schemeClr val="bg1"/>
                  </a:solidFill>
                </a:rPr>
                <a:t>x</a:t>
              </a:r>
              <a:r>
                <a:rPr lang="zh-CN" altLang="en-US" sz="2000" b="1" dirty="0">
                  <a:solidFill>
                    <a:schemeClr val="bg1"/>
                  </a:solidFill>
                </a:rPr>
                <a:t>在</a:t>
              </a:r>
              <a:r>
                <a:rPr lang="en-US" altLang="zh-CN" sz="2000" b="1" dirty="0">
                  <a:solidFill>
                    <a:schemeClr val="bg1"/>
                  </a:solidFill>
                </a:rPr>
                <a:t>a</a:t>
              </a:r>
              <a:r>
                <a:rPr lang="zh-CN" altLang="en-US" sz="2000" b="1" dirty="0">
                  <a:solidFill>
                    <a:schemeClr val="bg1"/>
                  </a:solidFill>
                </a:rPr>
                <a:t>和</a:t>
              </a:r>
              <a:r>
                <a:rPr lang="en-US" altLang="zh-CN" sz="2000" b="1" dirty="0">
                  <a:solidFill>
                    <a:schemeClr val="bg1"/>
                  </a:solidFill>
                </a:rPr>
                <a:t>b</a:t>
              </a:r>
              <a:r>
                <a:rPr lang="zh-CN" altLang="en-US" sz="2000" b="1" dirty="0">
                  <a:solidFill>
                    <a:schemeClr val="bg1"/>
                  </a:solidFill>
                </a:rPr>
                <a:t>之间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08610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逻辑运算符练习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1481138"/>
            <a:ext cx="8643998" cy="45259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3500" dirty="0"/>
              <a:t>设变量</a:t>
            </a:r>
            <a:r>
              <a:rPr lang="en-US" altLang="zh-CN" sz="3500" dirty="0"/>
              <a:t>x=3</a:t>
            </a:r>
            <a:r>
              <a:rPr lang="zh-CN" altLang="en-US" sz="3500" dirty="0"/>
              <a:t>，</a:t>
            </a:r>
            <a:r>
              <a:rPr lang="en-US" altLang="zh-CN" sz="3500" dirty="0"/>
              <a:t>y=-2</a:t>
            </a:r>
            <a:r>
              <a:rPr lang="zh-CN" altLang="en-US" sz="3500" dirty="0"/>
              <a:t>，</a:t>
            </a:r>
            <a:r>
              <a:rPr lang="en-US" altLang="zh-CN" sz="3500" dirty="0"/>
              <a:t>a=6</a:t>
            </a:r>
            <a:r>
              <a:rPr lang="zh-CN" altLang="en-US" sz="3500" dirty="0"/>
              <a:t>，</a:t>
            </a:r>
            <a:r>
              <a:rPr lang="en-US" altLang="zh-CN" sz="3500" dirty="0"/>
              <a:t>b=-7</a:t>
            </a:r>
            <a:r>
              <a:rPr lang="zh-CN" altLang="en-US" sz="3500" dirty="0"/>
              <a:t>，写出表达式的值。</a:t>
            </a:r>
            <a:endParaRPr lang="en-US" altLang="zh-CN" sz="3500" dirty="0"/>
          </a:p>
          <a:p>
            <a:pPr marL="0" indent="0">
              <a:buNone/>
            </a:pPr>
            <a:r>
              <a:rPr lang="en-US" altLang="zh-CN" sz="3500" dirty="0"/>
              <a:t>(1) </a:t>
            </a:r>
            <a:r>
              <a:rPr lang="fr-FR" altLang="zh-CN" sz="3500" dirty="0"/>
              <a:t>x&gt;y </a:t>
            </a:r>
            <a:r>
              <a:rPr lang="fr-FR" altLang="zh-CN" sz="3500" dirty="0" smtClean="0"/>
              <a:t>                (</a:t>
            </a:r>
            <a:r>
              <a:rPr lang="fr-FR" altLang="zh-CN" sz="3500" dirty="0"/>
              <a:t>2) x+a&lt;=b-y</a:t>
            </a:r>
          </a:p>
          <a:p>
            <a:pPr>
              <a:buAutoNum type="arabicParenBoth"/>
            </a:pPr>
            <a:endParaRPr lang="fr-FR" altLang="zh-CN" sz="3500" dirty="0"/>
          </a:p>
          <a:p>
            <a:pPr marL="0" indent="0">
              <a:buNone/>
            </a:pPr>
            <a:r>
              <a:rPr lang="fr-FR" altLang="zh-CN" sz="3500" dirty="0"/>
              <a:t>(3) x-1&lt;y-b </a:t>
            </a:r>
            <a:r>
              <a:rPr lang="fr-FR" altLang="zh-CN" sz="3500" dirty="0" smtClean="0"/>
              <a:t>        (</a:t>
            </a:r>
            <a:r>
              <a:rPr lang="fr-FR" altLang="zh-CN" sz="3500" dirty="0"/>
              <a:t>4) x+y&gt;a+b  and x</a:t>
            </a:r>
          </a:p>
          <a:p>
            <a:pPr marL="0" indent="0">
              <a:buNone/>
            </a:pPr>
            <a:endParaRPr lang="fr-FR" altLang="zh-CN" sz="3500" dirty="0"/>
          </a:p>
          <a:p>
            <a:pPr marL="0" indent="0">
              <a:buNone/>
            </a:pPr>
            <a:r>
              <a:rPr lang="en-US" altLang="zh-CN" sz="3500" dirty="0"/>
              <a:t>(5) </a:t>
            </a:r>
            <a:r>
              <a:rPr lang="en-US" altLang="zh-CN" sz="3500" dirty="0" err="1"/>
              <a:t>x+a</a:t>
            </a:r>
            <a:r>
              <a:rPr lang="en-US" altLang="zh-CN" sz="3500" dirty="0"/>
              <a:t>&lt;=b-y or x-1&lt;y-b</a:t>
            </a:r>
          </a:p>
          <a:p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28662" y="3143248"/>
            <a:ext cx="918102" cy="632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700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True</a:t>
            </a:r>
            <a:endParaRPr lang="zh-CN" altLang="en-US" sz="2700" dirty="0">
              <a:solidFill>
                <a:srgbClr val="FF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00628" y="3000372"/>
            <a:ext cx="1296144" cy="632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700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False</a:t>
            </a:r>
            <a:endParaRPr lang="zh-CN" altLang="en-US" sz="2700" dirty="0">
              <a:solidFill>
                <a:srgbClr val="FF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28662" y="4357694"/>
            <a:ext cx="1296144" cy="632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700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True</a:t>
            </a:r>
            <a:endParaRPr lang="zh-CN" altLang="en-US" sz="2700" dirty="0">
              <a:solidFill>
                <a:srgbClr val="FF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43504" y="4286256"/>
            <a:ext cx="1296144" cy="632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700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3</a:t>
            </a:r>
            <a:endParaRPr lang="zh-CN" altLang="en-US" sz="2700" dirty="0">
              <a:solidFill>
                <a:srgbClr val="FF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00100" y="5572140"/>
            <a:ext cx="1296144" cy="632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700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True</a:t>
            </a:r>
            <a:endParaRPr lang="zh-CN" altLang="en-US" sz="2700" dirty="0">
              <a:solidFill>
                <a:srgbClr val="FF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if-else</a:t>
            </a:r>
            <a:r>
              <a:rPr lang="zh-CN" altLang="en-US" dirty="0" smtClean="0"/>
              <a:t>结构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如果</a:t>
            </a:r>
            <a:r>
              <a:rPr lang="en-US" altLang="zh-CN" dirty="0"/>
              <a:t>if</a:t>
            </a:r>
            <a:r>
              <a:rPr lang="zh-CN" altLang="en-US" dirty="0"/>
              <a:t>后</a:t>
            </a:r>
            <a:r>
              <a:rPr lang="zh-CN" altLang="en-US" dirty="0">
                <a:solidFill>
                  <a:srgbClr val="FF0000"/>
                </a:solidFill>
              </a:rPr>
              <a:t>条件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zh-CN" altLang="en-US" dirty="0">
                <a:solidFill>
                  <a:srgbClr val="FF0000"/>
                </a:solidFill>
              </a:rPr>
              <a:t>的值为</a:t>
            </a:r>
            <a:r>
              <a:rPr lang="en-US" altLang="zh-CN" dirty="0">
                <a:solidFill>
                  <a:srgbClr val="FF0000"/>
                </a:solidFill>
              </a:rPr>
              <a:t>True</a:t>
            </a:r>
            <a:r>
              <a:rPr lang="zh-CN" altLang="en-US" dirty="0"/>
              <a:t>，则执行语句块</a:t>
            </a:r>
            <a:r>
              <a:rPr lang="en-US" altLang="zh-CN" dirty="0"/>
              <a:t>1</a:t>
            </a:r>
            <a:r>
              <a:rPr lang="zh-CN" altLang="en-US" dirty="0"/>
              <a:t>；</a:t>
            </a:r>
            <a:endParaRPr lang="en-US" altLang="zh-CN" dirty="0"/>
          </a:p>
          <a:p>
            <a:r>
              <a:rPr lang="zh-CN" altLang="en-US" dirty="0"/>
              <a:t>否则执行语句块</a:t>
            </a:r>
            <a:r>
              <a:rPr lang="en-US" altLang="zh-CN" dirty="0"/>
              <a:t>2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矩形 3"/>
          <p:cNvSpPr/>
          <p:nvPr/>
        </p:nvSpPr>
        <p:spPr>
          <a:xfrm>
            <a:off x="285720" y="2786058"/>
            <a:ext cx="3429024" cy="242447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36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zh-CN" altLang="en-US" sz="36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条件</a:t>
            </a:r>
            <a:r>
              <a:rPr lang="en-US" altLang="zh-CN" sz="36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1:</a:t>
            </a:r>
          </a:p>
          <a:p>
            <a:r>
              <a:rPr lang="zh-CN" altLang="en-US" sz="36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       语句块</a:t>
            </a:r>
            <a:r>
              <a:rPr lang="en-US" altLang="zh-CN" sz="36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r>
              <a:rPr lang="en-US" altLang="zh-CN" sz="36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else:</a:t>
            </a:r>
          </a:p>
          <a:p>
            <a:r>
              <a:rPr lang="zh-CN" altLang="en-US" sz="36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       语</a:t>
            </a:r>
            <a:r>
              <a:rPr lang="zh-CN" altLang="en-US" sz="36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句块</a:t>
            </a:r>
            <a:r>
              <a:rPr lang="en-US" altLang="zh-CN" sz="36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7" name="矩形 6"/>
          <p:cNvSpPr/>
          <p:nvPr/>
        </p:nvSpPr>
        <p:spPr>
          <a:xfrm>
            <a:off x="214282" y="3500438"/>
            <a:ext cx="1143008" cy="500066"/>
          </a:xfrm>
          <a:prstGeom prst="rect">
            <a:avLst/>
          </a:prstGeom>
          <a:noFill/>
          <a:ln w="127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rgbClr val="FF0000"/>
                </a:solidFill>
                <a:latin typeface="+mn-ea"/>
              </a:rPr>
              <a:t>自动缩进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496" y="2786058"/>
            <a:ext cx="4366980" cy="2791379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214282" y="4572008"/>
            <a:ext cx="1143008" cy="500066"/>
          </a:xfrm>
          <a:prstGeom prst="rect">
            <a:avLst/>
          </a:prstGeom>
          <a:noFill/>
          <a:ln w="127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rgbClr val="FF0000"/>
                </a:solidFill>
                <a:latin typeface="+mn-ea"/>
              </a:rPr>
              <a:t>自动缩进</a:t>
            </a:r>
          </a:p>
        </p:txBody>
      </p:sp>
    </p:spTree>
    <p:extLst>
      <p:ext uri="{BB962C8B-B14F-4D97-AF65-F5344CB8AC3E}">
        <p14:creationId xmlns:p14="http://schemas.microsoft.com/office/powerpoint/2010/main" val="183745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357190" y="836712"/>
            <a:ext cx="6357950" cy="371475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age=10</a:t>
            </a:r>
          </a:p>
          <a:p>
            <a:r>
              <a:rPr lang="en-US" altLang="zh-CN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if age &gt;= 18:</a:t>
            </a:r>
          </a:p>
          <a:p>
            <a:r>
              <a:rPr lang="en-US" altLang="zh-CN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       print("</a:t>
            </a:r>
            <a:r>
              <a:rPr lang="zh-CN" alt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你是成年人</a:t>
            </a:r>
            <a:r>
              <a:rPr lang="en-US" altLang="zh-CN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")</a:t>
            </a:r>
          </a:p>
          <a:p>
            <a:r>
              <a:rPr lang="en-US" altLang="zh-CN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else:</a:t>
            </a:r>
          </a:p>
          <a:p>
            <a:r>
              <a:rPr lang="en-US" altLang="zh-CN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       print("</a:t>
            </a:r>
            <a:r>
              <a:rPr lang="zh-CN" alt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你是未成年人</a:t>
            </a:r>
            <a:r>
              <a:rPr lang="en-US" altLang="zh-CN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")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1" y="4323066"/>
            <a:ext cx="6665441" cy="227915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72132" y="214290"/>
            <a:ext cx="3257544" cy="1143000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00B0F0"/>
                </a:solidFill>
              </a:rPr>
              <a:t>if-else</a:t>
            </a:r>
            <a:r>
              <a:rPr lang="zh-CN" altLang="en-US" dirty="0" smtClean="0">
                <a:solidFill>
                  <a:srgbClr val="00B0F0"/>
                </a:solidFill>
              </a:rPr>
              <a:t>结构</a:t>
            </a:r>
            <a:endParaRPr lang="zh-CN" alt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9449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如果</a:t>
            </a:r>
            <a:r>
              <a:rPr lang="en-US" altLang="zh-CN" dirty="0" smtClean="0"/>
              <a:t>if</a:t>
            </a:r>
            <a:r>
              <a:rPr lang="zh-CN" altLang="en-US" dirty="0" smtClean="0"/>
              <a:t>后</a:t>
            </a:r>
            <a:r>
              <a:rPr lang="zh-CN" altLang="en-US" dirty="0" smtClean="0">
                <a:solidFill>
                  <a:srgbClr val="FF0000"/>
                </a:solidFill>
              </a:rPr>
              <a:t>条件</a:t>
            </a:r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r>
              <a:rPr lang="zh-CN" altLang="en-US" dirty="0" smtClean="0">
                <a:solidFill>
                  <a:srgbClr val="FF0000"/>
                </a:solidFill>
              </a:rPr>
              <a:t>的值为</a:t>
            </a:r>
            <a:r>
              <a:rPr lang="en-US" altLang="zh-CN" dirty="0" smtClean="0">
                <a:solidFill>
                  <a:srgbClr val="FF0000"/>
                </a:solidFill>
              </a:rPr>
              <a:t>True</a:t>
            </a:r>
            <a:r>
              <a:rPr lang="zh-CN" altLang="en-US" dirty="0" smtClean="0"/>
              <a:t>，则执行语句块</a:t>
            </a:r>
            <a:r>
              <a:rPr lang="en-US" altLang="zh-CN" dirty="0" smtClean="0"/>
              <a:t>1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zh-CN" altLang="en-US" dirty="0" smtClean="0"/>
              <a:t>如果</a:t>
            </a:r>
            <a:r>
              <a:rPr lang="en-US" altLang="zh-CN" dirty="0" smtClean="0"/>
              <a:t>if</a:t>
            </a:r>
            <a:r>
              <a:rPr lang="zh-CN" altLang="en-US" dirty="0" smtClean="0"/>
              <a:t>后</a:t>
            </a:r>
            <a:r>
              <a:rPr lang="zh-CN" altLang="en-US" dirty="0" smtClean="0">
                <a:solidFill>
                  <a:srgbClr val="FF0000"/>
                </a:solidFill>
              </a:rPr>
              <a:t>条件</a:t>
            </a:r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r>
              <a:rPr lang="zh-CN" altLang="en-US" dirty="0" smtClean="0">
                <a:solidFill>
                  <a:srgbClr val="FF0000"/>
                </a:solidFill>
              </a:rPr>
              <a:t>的值为</a:t>
            </a:r>
            <a:r>
              <a:rPr lang="en-US" altLang="zh-CN" dirty="0" smtClean="0">
                <a:solidFill>
                  <a:srgbClr val="FF0000"/>
                </a:solidFill>
              </a:rPr>
              <a:t>False</a:t>
            </a:r>
            <a:r>
              <a:rPr lang="zh-CN" altLang="en-US" dirty="0" smtClean="0"/>
              <a:t>，则退出选择结构，继续向下执行其他语句。</a:t>
            </a:r>
            <a:endParaRPr lang="en-US" altLang="zh-CN" dirty="0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9760" y="356659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单一</a:t>
            </a:r>
            <a:r>
              <a:rPr lang="en-US" altLang="zh-CN" dirty="0" smtClean="0"/>
              <a:t>if</a:t>
            </a:r>
            <a:r>
              <a:rPr lang="zh-CN" altLang="en-US" dirty="0" smtClean="0"/>
              <a:t>结构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428596" y="3286124"/>
            <a:ext cx="3571899" cy="217434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36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zh-CN" altLang="en-US" sz="36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条件</a:t>
            </a:r>
            <a:r>
              <a:rPr lang="en-US" altLang="zh-CN" sz="36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1:</a:t>
            </a:r>
          </a:p>
          <a:p>
            <a:r>
              <a:rPr lang="zh-CN" altLang="en-US" sz="36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       语句块</a:t>
            </a:r>
            <a:r>
              <a:rPr lang="en-US" altLang="zh-CN" sz="36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2066" y="3143248"/>
            <a:ext cx="3235706" cy="2634197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357158" y="4429132"/>
            <a:ext cx="1143008" cy="500066"/>
          </a:xfrm>
          <a:prstGeom prst="rect">
            <a:avLst/>
          </a:prstGeom>
          <a:noFill/>
          <a:ln w="127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rgbClr val="FF0000"/>
                </a:solidFill>
                <a:latin typeface="+mn-ea"/>
              </a:rPr>
              <a:t>自动缩进</a:t>
            </a:r>
          </a:p>
        </p:txBody>
      </p:sp>
    </p:spTree>
    <p:extLst>
      <p:ext uri="{BB962C8B-B14F-4D97-AF65-F5344CB8AC3E}">
        <p14:creationId xmlns:p14="http://schemas.microsoft.com/office/powerpoint/2010/main" val="29138881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888" y="3649876"/>
            <a:ext cx="5580112" cy="3208124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矩形 17"/>
          <p:cNvSpPr/>
          <p:nvPr/>
        </p:nvSpPr>
        <p:spPr>
          <a:xfrm>
            <a:off x="246212" y="764704"/>
            <a:ext cx="5786446" cy="31432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age=10</a:t>
            </a:r>
          </a:p>
          <a:p>
            <a:r>
              <a:rPr lang="en-US" altLang="zh-CN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if age&gt;=18:</a:t>
            </a:r>
          </a:p>
          <a:p>
            <a:r>
              <a:rPr lang="en-US" altLang="zh-CN" sz="36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CN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print(</a:t>
            </a:r>
            <a:r>
              <a:rPr lang="en-US" altLang="zh-CN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"</a:t>
            </a:r>
            <a:r>
              <a:rPr lang="zh-CN" alt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你是成年人</a:t>
            </a:r>
            <a:r>
              <a:rPr lang="en-US" altLang="zh-CN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")</a:t>
            </a:r>
          </a:p>
          <a:p>
            <a:r>
              <a:rPr lang="en-US" altLang="zh-CN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if age&lt;18:</a:t>
            </a:r>
          </a:p>
          <a:p>
            <a:r>
              <a:rPr lang="en-US" altLang="zh-CN" sz="36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CN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print(</a:t>
            </a:r>
            <a:r>
              <a:rPr lang="en-US" altLang="zh-CN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"</a:t>
            </a:r>
            <a:r>
              <a:rPr lang="zh-CN" alt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你是未成</a:t>
            </a:r>
            <a:r>
              <a:rPr lang="zh-CN" alt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年人</a:t>
            </a:r>
            <a:r>
              <a:rPr lang="en-US" altLang="zh-CN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")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24128" y="188640"/>
            <a:ext cx="3614734" cy="1143000"/>
          </a:xfrm>
        </p:spPr>
        <p:txBody>
          <a:bodyPr/>
          <a:lstStyle/>
          <a:p>
            <a:r>
              <a:rPr lang="zh-CN" altLang="en-US" dirty="0" smtClean="0">
                <a:solidFill>
                  <a:srgbClr val="00B0F0"/>
                </a:solidFill>
              </a:rPr>
              <a:t>单一</a:t>
            </a:r>
            <a:r>
              <a:rPr lang="en-US" altLang="zh-CN" dirty="0" smtClean="0">
                <a:solidFill>
                  <a:srgbClr val="00B0F0"/>
                </a:solidFill>
              </a:rPr>
              <a:t>if</a:t>
            </a:r>
            <a:r>
              <a:rPr lang="zh-CN" altLang="en-US" dirty="0" smtClean="0">
                <a:solidFill>
                  <a:srgbClr val="00B0F0"/>
                </a:solidFill>
              </a:rPr>
              <a:t>结构</a:t>
            </a:r>
            <a:endParaRPr lang="zh-CN" alt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9683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1734</TotalTime>
  <Words>622</Words>
  <Application>Microsoft Office PowerPoint</Application>
  <PresentationFormat>全屏显示(4:3)</PresentationFormat>
  <Paragraphs>128</Paragraphs>
  <Slides>12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聚合</vt:lpstr>
      <vt:lpstr>Python程序设计5-2</vt:lpstr>
      <vt:lpstr>比较(关系)运算符及其优先级</vt:lpstr>
      <vt:lpstr>逻辑运算符及其优先级</vt:lpstr>
      <vt:lpstr>常用条件表达式</vt:lpstr>
      <vt:lpstr>逻辑运算符练习</vt:lpstr>
      <vt:lpstr>if-else结构</vt:lpstr>
      <vt:lpstr>if-else结构</vt:lpstr>
      <vt:lpstr>单一if结构</vt:lpstr>
      <vt:lpstr>单一if结构</vt:lpstr>
      <vt:lpstr>选择结构的两种形式</vt:lpstr>
      <vt:lpstr>PowerPoint 演示文稿</vt:lpstr>
      <vt:lpstr>作业：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C语言程序设计</dc:title>
  <dc:creator>Guim</dc:creator>
  <cp:lastModifiedBy>zgczx</cp:lastModifiedBy>
  <cp:revision>120</cp:revision>
  <dcterms:created xsi:type="dcterms:W3CDTF">2014-02-18T04:13:10Z</dcterms:created>
  <dcterms:modified xsi:type="dcterms:W3CDTF">2019-03-27T01:25:31Z</dcterms:modified>
</cp:coreProperties>
</file>