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7" r:id="rId2"/>
    <p:sldId id="271" r:id="rId3"/>
    <p:sldId id="278" r:id="rId4"/>
    <p:sldId id="279" r:id="rId5"/>
    <p:sldId id="280" r:id="rId6"/>
    <p:sldId id="284" r:id="rId7"/>
    <p:sldId id="281" r:id="rId8"/>
    <p:sldId id="282" r:id="rId9"/>
    <p:sldId id="283" r:id="rId10"/>
    <p:sldId id="276" r:id="rId11"/>
    <p:sldId id="275" r:id="rId12"/>
    <p:sldId id="272" r:id="rId13"/>
    <p:sldId id="273" r:id="rId14"/>
    <p:sldId id="277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67" autoAdjust="0"/>
  </p:normalViewPr>
  <p:slideViewPr>
    <p:cSldViewPr>
      <p:cViewPr varScale="1">
        <p:scale>
          <a:sx n="66" d="100"/>
          <a:sy n="66" d="100"/>
        </p:scale>
        <p:origin x="96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1E4380E-2866-4227-90EA-84BD2828D3D4}" type="datetimeFigureOut">
              <a:rPr lang="zh-CN" altLang="en-US"/>
              <a:pPr>
                <a:defRPr/>
              </a:pPr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0F01465-1388-4FD2-B509-DEC7371206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221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B1FC2D0-7C61-496B-A651-F6A3BFFE82D3}" type="datetimeFigureOut">
              <a:rPr lang="zh-CN" altLang="en-US"/>
              <a:pPr>
                <a:defRPr/>
              </a:pPr>
              <a:t>2019/3/29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BB8F7BC-CA41-4AF6-8FA0-4F0938339A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01983-DAC8-4DAF-AE26-AF8F1C468436}" type="datetimeFigureOut">
              <a:rPr lang="zh-CN" altLang="en-US"/>
              <a:pPr>
                <a:defRPr/>
              </a:pPr>
              <a:t>2019/3/29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65FA9-D34E-48F4-93FA-7F34537427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EF68E-F807-492E-B4C0-811DCC05A797}" type="datetimeFigureOut">
              <a:rPr lang="zh-CN" altLang="en-US"/>
              <a:pPr>
                <a:defRPr/>
              </a:pPr>
              <a:t>2019/3/29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8DF1F-4868-40E8-B322-0DF4C0F428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AD3E-92C8-47BE-AE6E-99878C15CD7C}" type="datetimeFigureOut">
              <a:rPr lang="zh-CN" altLang="en-US"/>
              <a:pPr>
                <a:defRPr/>
              </a:pPr>
              <a:t>2019/3/29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CC0E7-E129-4B3E-8F7D-B0CCBD8A47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8FAB8B-7171-4798-9C7C-4FA7FC5D755F}" type="datetimeFigureOut">
              <a:rPr lang="zh-CN" altLang="en-US"/>
              <a:pPr>
                <a:defRPr/>
              </a:pPr>
              <a:t>2019/3/29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08367AE-36B8-4A57-AF2D-63421CE315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59387B-D74A-487F-A874-AE4B7481E0BC}" type="datetimeFigureOut">
              <a:rPr lang="zh-CN" altLang="en-US"/>
              <a:pPr>
                <a:defRPr/>
              </a:pPr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AC2EF84-4C63-4AE2-A5A5-78F7C4BC69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997D2E-BCCC-486F-B4D4-9D2243E4A74A}" type="datetimeFigureOut">
              <a:rPr lang="zh-CN" altLang="en-US"/>
              <a:pPr>
                <a:defRPr/>
              </a:pPr>
              <a:t>2019/3/29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0E1C67-C07A-4614-8EC8-4B09825266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C2E6714-7CB6-4BF7-BBE1-5BC8D68C5303}" type="datetimeFigureOut">
              <a:rPr lang="zh-CN" altLang="en-US"/>
              <a:pPr>
                <a:defRPr/>
              </a:pPr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F83378-62EB-4E0E-B50D-FF62952D62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41F76-8D40-4F3E-A592-F7366165FC1E}" type="datetimeFigureOut">
              <a:rPr lang="zh-CN" altLang="en-US"/>
              <a:pPr>
                <a:defRPr/>
              </a:pPr>
              <a:t>2019/3/29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8E08D-52B9-437A-9EF9-910909E989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A8A77F-1B9E-4F39-9180-40511CA13480}" type="datetimeFigureOut">
              <a:rPr lang="zh-CN" altLang="en-US"/>
              <a:pPr>
                <a:defRPr/>
              </a:pPr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8EF67E-7068-49FD-926E-E23CE0F04D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21DB52A-F8A5-45E9-870E-416ADBD2580A}" type="datetimeFigureOut">
              <a:rPr lang="zh-CN" altLang="en-US"/>
              <a:pPr>
                <a:defRPr/>
              </a:pPr>
              <a:t>2019/3/29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5CEAB05-4E07-4151-AF1D-9B9B96B6C1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35A2BEB8-D32A-4154-A9D1-7C75BC2A9E15}" type="datetimeFigureOut">
              <a:rPr lang="zh-CN" altLang="en-US"/>
              <a:pPr>
                <a:defRPr/>
              </a:pPr>
              <a:t>2019/3/29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A758153-67DC-42E1-B894-C20103BE82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97" r:id="rId3"/>
    <p:sldLayoutId id="2147483698" r:id="rId4"/>
    <p:sldLayoutId id="2147483699" r:id="rId5"/>
    <p:sldLayoutId id="2147483700" r:id="rId6"/>
    <p:sldLayoutId id="2147483693" r:id="rId7"/>
    <p:sldLayoutId id="2147483701" r:id="rId8"/>
    <p:sldLayoutId id="2147483702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en-US" altLang="zh-CN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Python</a:t>
            </a:r>
            <a:r>
              <a:rPr kumimoji="1" lang="zh-CN" altLang="en-US" sz="60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程序设计</a:t>
            </a:r>
            <a:r>
              <a:rPr kumimoji="1" lang="en-US" altLang="zh-CN" sz="3600" dirty="0" smtClean="0">
                <a:solidFill>
                  <a:srgbClr val="22130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</a:rPr>
              <a:t>5-3</a:t>
            </a:r>
            <a:endParaRPr lang="zh-CN" altLang="en-US" sz="3600" dirty="0">
              <a:latin typeface="+mj-ea"/>
            </a:endParaRPr>
          </a:p>
        </p:txBody>
      </p:sp>
      <p:sp>
        <p:nvSpPr>
          <p:cNvPr id="14338" name="副标题 3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zh-CN" altLang="en-US" dirty="0" smtClean="0"/>
              <a:t>分支结构</a:t>
            </a:r>
            <a:r>
              <a:rPr lang="en-US" altLang="zh-CN" dirty="0" smtClean="0"/>
              <a:t>3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926B910-530E-4460-9077-6C2E9EE5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xmlns="" id="{0A4123A3-6CBA-4206-AB12-D799F80DF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58" y="1600201"/>
            <a:ext cx="8501122" cy="4525433"/>
          </a:xfrm>
        </p:spPr>
        <p:txBody>
          <a:bodyPr/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、地</a:t>
            </a:r>
            <a:r>
              <a:rPr lang="zh-CN" altLang="en-US" sz="2800" dirty="0"/>
              <a:t>铁购票</a:t>
            </a:r>
            <a:r>
              <a:rPr lang="en-US" altLang="zh-CN" sz="2800" dirty="0"/>
              <a:t>1-4</a:t>
            </a:r>
            <a:r>
              <a:rPr lang="zh-CN" altLang="en-US" sz="2800" dirty="0"/>
              <a:t>站，每张</a:t>
            </a:r>
            <a:r>
              <a:rPr lang="en-US" altLang="zh-CN" sz="2800" dirty="0"/>
              <a:t>3</a:t>
            </a:r>
            <a:r>
              <a:rPr lang="zh-CN" altLang="en-US" sz="2800" dirty="0"/>
              <a:t>元，</a:t>
            </a:r>
            <a:r>
              <a:rPr lang="en-US" altLang="zh-CN" sz="2800" dirty="0"/>
              <a:t>5-9</a:t>
            </a:r>
            <a:r>
              <a:rPr lang="zh-CN" altLang="en-US" sz="2800" dirty="0"/>
              <a:t>站，每张</a:t>
            </a:r>
            <a:r>
              <a:rPr lang="en-US" altLang="zh-CN" sz="2800" dirty="0"/>
              <a:t>4</a:t>
            </a:r>
            <a:r>
              <a:rPr lang="zh-CN" altLang="en-US" sz="2800" dirty="0"/>
              <a:t>元，</a:t>
            </a:r>
            <a:r>
              <a:rPr lang="en-US" altLang="zh-CN" sz="2800" dirty="0"/>
              <a:t>9</a:t>
            </a:r>
            <a:r>
              <a:rPr lang="zh-CN" altLang="en-US" sz="2800" dirty="0"/>
              <a:t>站以上每张</a:t>
            </a:r>
            <a:r>
              <a:rPr lang="en-US" altLang="zh-CN" sz="2800" dirty="0"/>
              <a:t>5</a:t>
            </a:r>
            <a:r>
              <a:rPr lang="zh-CN" altLang="en-US" sz="2800" dirty="0" smtClean="0"/>
              <a:t>元</a:t>
            </a:r>
            <a:r>
              <a:rPr lang="zh-CN" altLang="en-US" sz="2800" dirty="0" smtClean="0"/>
              <a:t>。根据键盘</a:t>
            </a:r>
            <a:r>
              <a:rPr lang="zh-CN" altLang="en-US" sz="2800" dirty="0" smtClean="0"/>
              <a:t>输入的乘坐站数和乘车人数</a:t>
            </a:r>
            <a:r>
              <a:rPr lang="zh-CN" altLang="en-US" sz="2800" dirty="0" smtClean="0"/>
              <a:t>，输出总票价。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、某商场开展购物打折活动，消费金额低于</a:t>
            </a:r>
            <a:r>
              <a:rPr lang="en-US" altLang="zh-CN" sz="2800" dirty="0" smtClean="0"/>
              <a:t>500</a:t>
            </a:r>
            <a:r>
              <a:rPr lang="zh-CN" altLang="en-US" sz="2800" dirty="0" smtClean="0"/>
              <a:t>元（含）不打折；消费金额在</a:t>
            </a:r>
            <a:r>
              <a:rPr lang="en-US" altLang="zh-CN" sz="2800" dirty="0" smtClean="0"/>
              <a:t>500</a:t>
            </a:r>
            <a:r>
              <a:rPr lang="zh-CN" altLang="en-US" sz="2800" dirty="0" smtClean="0"/>
              <a:t>元至</a:t>
            </a:r>
            <a:r>
              <a:rPr lang="en-US" altLang="zh-CN" sz="2800" dirty="0" smtClean="0"/>
              <a:t>2000</a:t>
            </a:r>
            <a:r>
              <a:rPr lang="zh-CN" altLang="en-US" sz="2800" dirty="0" smtClean="0"/>
              <a:t>元（含）之间打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折，消费金额大于</a:t>
            </a:r>
            <a:r>
              <a:rPr lang="en-US" altLang="zh-CN" sz="2800" dirty="0" smtClean="0"/>
              <a:t>2000</a:t>
            </a:r>
            <a:r>
              <a:rPr lang="zh-CN" altLang="en-US" sz="2800" dirty="0" smtClean="0"/>
              <a:t>元打</a:t>
            </a:r>
            <a:r>
              <a:rPr lang="en-US" altLang="zh-CN" sz="2800" dirty="0" smtClean="0"/>
              <a:t>8.5</a:t>
            </a:r>
            <a:r>
              <a:rPr lang="zh-CN" altLang="en-US" sz="2800" dirty="0" smtClean="0"/>
              <a:t>折。请编写一个程序，根据键盘输入的消费金额，输出</a:t>
            </a:r>
            <a:r>
              <a:rPr lang="zh-CN" altLang="en-US" sz="2800" dirty="0" smtClean="0">
                <a:solidFill>
                  <a:srgbClr val="00B050"/>
                </a:solidFill>
              </a:rPr>
              <a:t>折后金额</a:t>
            </a:r>
            <a:r>
              <a:rPr lang="zh-CN" altLang="en-US" sz="2800" dirty="0" smtClean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21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</a:t>
            </a:r>
            <a:r>
              <a:rPr lang="zh-CN" altLang="en-US" dirty="0" smtClean="0"/>
              <a:t>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sz="2800" dirty="0" smtClean="0"/>
              <a:t>北</a:t>
            </a:r>
            <a:r>
              <a:rPr lang="zh-CN" altLang="en-US" sz="2800" dirty="0"/>
              <a:t>京某公园规定，</a:t>
            </a:r>
            <a:r>
              <a:rPr lang="en-US" altLang="zh-CN" sz="2800" dirty="0"/>
              <a:t>10</a:t>
            </a:r>
            <a:r>
              <a:rPr lang="zh-CN" altLang="en-US" sz="2800" dirty="0"/>
              <a:t>岁（含）以下的儿童和超过</a:t>
            </a:r>
            <a:r>
              <a:rPr lang="en-US" altLang="zh-CN" sz="2800" dirty="0"/>
              <a:t>60</a:t>
            </a:r>
            <a:r>
              <a:rPr lang="zh-CN" altLang="en-US" sz="2800" dirty="0"/>
              <a:t>岁（含）的老年人免费入园，其他年龄段票价</a:t>
            </a:r>
            <a:r>
              <a:rPr lang="en-US" altLang="zh-CN" sz="2800" dirty="0"/>
              <a:t>50</a:t>
            </a:r>
            <a:r>
              <a:rPr lang="zh-CN" altLang="en-US" sz="2800" dirty="0"/>
              <a:t>元。请编写一个程序，根据键盘</a:t>
            </a:r>
            <a:r>
              <a:rPr lang="zh-CN" altLang="en-US" sz="2800" dirty="0">
                <a:solidFill>
                  <a:srgbClr val="00B050"/>
                </a:solidFill>
              </a:rPr>
              <a:t>输入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00B050"/>
                </a:solidFill>
              </a:rPr>
              <a:t>出生年份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00B050"/>
                </a:solidFill>
              </a:rPr>
              <a:t>输出年龄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00B050"/>
                </a:solidFill>
              </a:rPr>
              <a:t>票价</a:t>
            </a:r>
            <a:r>
              <a:rPr lang="zh-CN" altLang="en-US" sz="2800" dirty="0"/>
              <a:t>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7724" y="4667418"/>
            <a:ext cx="496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两种情况下，走同一个分支，可以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ctr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逻辑运算符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70296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if-else</a:t>
            </a:r>
            <a:r>
              <a:rPr lang="zh-CN" altLang="en-US" dirty="0"/>
              <a:t>语句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嵌套**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06403" y="1716134"/>
            <a:ext cx="3429000" cy="31208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75" indent="-257175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if</a:t>
            </a:r>
            <a:r>
              <a:rPr lang="en-US" altLang="zh-CN" sz="2400" b="1" dirty="0" smtClean="0">
                <a:solidFill>
                  <a:schemeClr val="accent1"/>
                </a:solidFill>
                <a:latin typeface="+mj-ea"/>
                <a:ea typeface="+mj-ea"/>
              </a:rPr>
              <a:t>   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条件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57175" indent="-257175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	  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语句组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</a:p>
          <a:p>
            <a:pPr marL="257175" indent="-257175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else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57175" indent="-257175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	  </a:t>
            </a:r>
            <a:r>
              <a:rPr lang="en-US" altLang="zh-CN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if</a:t>
            </a:r>
            <a:r>
              <a:rPr lang="en-US" altLang="zh-CN" sz="2400" b="1" dirty="0" smtClean="0">
                <a:solidFill>
                  <a:schemeClr val="accent1"/>
                </a:solidFill>
                <a:latin typeface="+mj-ea"/>
                <a:ea typeface="+mj-ea"/>
              </a:rPr>
              <a:t>  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条件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r>
              <a:rPr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endParaRPr lang="en-US" altLang="zh-CN" sz="2400" b="1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57175" indent="-257175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		  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语句组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</a:p>
          <a:p>
            <a:pPr marL="257175" indent="-257175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	  </a:t>
            </a:r>
            <a:r>
              <a:rPr lang="en-US" altLang="zh-CN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else</a:t>
            </a:r>
            <a:r>
              <a:rPr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endParaRPr lang="en-US" altLang="zh-CN" sz="2400" b="1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57175" indent="-257175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        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语句组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</a:p>
        </p:txBody>
      </p:sp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825301" y="1702643"/>
            <a:ext cx="3894953" cy="4246637"/>
            <a:chOff x="-39913" y="765175"/>
            <a:chExt cx="5797196" cy="5038725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1988" y="765175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1979613" y="1125538"/>
              <a:ext cx="2520950" cy="1150937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1584325" y="1700213"/>
              <a:ext cx="395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535488" y="1700213"/>
              <a:ext cx="323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584325" y="1700213"/>
              <a:ext cx="0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859338" y="1700213"/>
              <a:ext cx="0" cy="1512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356100" y="3213099"/>
              <a:ext cx="1247281" cy="647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279942" y="3213098"/>
              <a:ext cx="1477341" cy="38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>
                  <a:latin typeface="+mj-ea"/>
                  <a:ea typeface="+mj-ea"/>
                </a:rPr>
                <a:t>语句组</a:t>
              </a:r>
              <a:r>
                <a:rPr lang="en-US" altLang="zh-CN" dirty="0">
                  <a:latin typeface="+mj-ea"/>
                  <a:ea typeface="+mj-ea"/>
                </a:rPr>
                <a:t>1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859338" y="3860800"/>
              <a:ext cx="0" cy="1223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582738" y="5084763"/>
              <a:ext cx="3278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060700" y="5084763"/>
              <a:ext cx="0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1333500" y="1125538"/>
              <a:ext cx="618422" cy="38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>
                  <a:latin typeface="+mj-ea"/>
                  <a:ea typeface="+mj-ea"/>
                </a:rPr>
                <a:t>否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500564" y="1268414"/>
              <a:ext cx="618422" cy="38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latin typeface="+mj-ea"/>
                  <a:ea typeface="+mj-ea"/>
                </a:rPr>
                <a:t>是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573337" y="1287042"/>
              <a:ext cx="1800226" cy="678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dirty="0">
                  <a:latin typeface="+mj-ea"/>
                  <a:ea typeface="+mj-ea"/>
                </a:rPr>
                <a:t>条件</a:t>
              </a:r>
              <a:r>
                <a:rPr lang="en-US" altLang="zh-CN" dirty="0">
                  <a:latin typeface="+mj-ea"/>
                  <a:ea typeface="+mj-ea"/>
                </a:rPr>
                <a:t>1</a:t>
              </a:r>
              <a:r>
                <a:rPr lang="zh-CN" altLang="en-US" dirty="0">
                  <a:latin typeface="+mj-ea"/>
                  <a:ea typeface="+mj-ea"/>
                </a:rPr>
                <a:t>成立吗？</a:t>
              </a:r>
            </a:p>
          </p:txBody>
        </p:sp>
        <p:sp>
          <p:nvSpPr>
            <p:cNvPr id="20" name="AutoShape 17"/>
            <p:cNvSpPr>
              <a:spLocks noChangeArrowheads="1"/>
            </p:cNvSpPr>
            <p:nvPr/>
          </p:nvSpPr>
          <p:spPr bwMode="auto">
            <a:xfrm>
              <a:off x="431800" y="2492375"/>
              <a:ext cx="2376488" cy="1152525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1054200" y="2674083"/>
              <a:ext cx="1519534" cy="678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dirty="0">
                  <a:latin typeface="+mj-ea"/>
                  <a:ea typeface="+mj-ea"/>
                </a:rPr>
                <a:t>条件</a:t>
              </a:r>
              <a:r>
                <a:rPr lang="en-US" altLang="zh-CN" dirty="0">
                  <a:latin typeface="+mj-ea"/>
                  <a:ea typeface="+mj-ea"/>
                </a:rPr>
                <a:t>2</a:t>
              </a:r>
              <a:r>
                <a:rPr lang="zh-CN" altLang="en-US" dirty="0">
                  <a:latin typeface="+mj-ea"/>
                  <a:ea typeface="+mj-ea"/>
                </a:rPr>
                <a:t>成立吗？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14313" y="3068638"/>
              <a:ext cx="250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808288" y="3068638"/>
              <a:ext cx="322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989263" y="2636838"/>
              <a:ext cx="618422" cy="38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latin typeface="+mj-ea"/>
                  <a:ea typeface="+mj-ea"/>
                </a:rPr>
                <a:t>是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87339" y="2565400"/>
              <a:ext cx="618422" cy="38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latin typeface="+mj-ea"/>
                  <a:ea typeface="+mj-ea"/>
                </a:rPr>
                <a:t>否</a:t>
              </a: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095625" y="3068638"/>
              <a:ext cx="0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663823" y="3789363"/>
              <a:ext cx="1233264" cy="647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2559319" y="3809697"/>
              <a:ext cx="1477341" cy="38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>
                  <a:latin typeface="+mj-ea"/>
                  <a:ea typeface="+mj-ea"/>
                </a:rPr>
                <a:t>语句组</a:t>
              </a:r>
              <a:r>
                <a:rPr lang="en-US" altLang="zh-CN" dirty="0">
                  <a:latin typeface="+mj-ea"/>
                  <a:ea typeface="+mj-ea"/>
                </a:rPr>
                <a:t>2</a:t>
              </a: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214313" y="3068638"/>
              <a:ext cx="0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-36513" y="3789363"/>
              <a:ext cx="1286103" cy="647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-39913" y="3860800"/>
              <a:ext cx="1496963" cy="355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1600" dirty="0">
                  <a:latin typeface="+mj-ea"/>
                  <a:ea typeface="+mj-ea"/>
                </a:rPr>
                <a:t>语句组</a:t>
              </a:r>
              <a:r>
                <a:rPr lang="en-US" altLang="zh-CN" sz="1600" dirty="0"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287338" y="44370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1582738" y="4724400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287338" y="4724400"/>
              <a:ext cx="2808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3095625" y="44370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652120" y="5877274"/>
            <a:ext cx="210623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注意缩进和冒号</a:t>
            </a:r>
          </a:p>
        </p:txBody>
      </p:sp>
    </p:spTree>
    <p:extLst>
      <p:ext uri="{BB962C8B-B14F-4D97-AF65-F5344CB8AC3E}">
        <p14:creationId xmlns:p14="http://schemas.microsoft.com/office/powerpoint/2010/main" val="305572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if-else</a:t>
            </a:r>
            <a:r>
              <a:rPr lang="zh-CN" altLang="en-US" dirty="0">
                <a:solidFill>
                  <a:schemeClr val="bg1"/>
                </a:solidFill>
              </a:rPr>
              <a:t>语句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嵌套**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315871" y="4692880"/>
            <a:ext cx="648072" cy="42801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195016" y="3140968"/>
            <a:ext cx="3769472" cy="3339813"/>
            <a:chOff x="5051000" y="2427734"/>
            <a:chExt cx="3769472" cy="2504860"/>
          </a:xfrm>
        </p:grpSpPr>
        <p:sp>
          <p:nvSpPr>
            <p:cNvPr id="4" name="矩形 3"/>
            <p:cNvSpPr/>
            <p:nvPr/>
          </p:nvSpPr>
          <p:spPr>
            <a:xfrm>
              <a:off x="5077967" y="2427734"/>
              <a:ext cx="3742505" cy="25048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age=10</a:t>
              </a:r>
            </a:p>
            <a:p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if</a:t>
              </a:r>
              <a:r>
                <a:rPr lang="en-US" altLang="zh-CN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age &gt;= 18</a:t>
              </a:r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:</a:t>
              </a:r>
            </a:p>
            <a:p>
              <a:r>
                <a:rPr lang="en-US" altLang="zh-CN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     print("</a:t>
              </a:r>
              <a:r>
                <a:rPr lang="zh-CN" altLang="en-US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你是成年人</a:t>
              </a:r>
              <a:r>
                <a:rPr lang="en-US" altLang="zh-CN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")</a:t>
              </a:r>
            </a:p>
            <a:p>
              <a:r>
                <a:rPr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else:</a:t>
              </a:r>
            </a:p>
            <a:p>
              <a:r>
                <a:rPr lang="en-US" altLang="zh-CN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     </a:t>
              </a:r>
              <a:r>
                <a:rPr lang="en-US" altLang="zh-CN" sz="2000" b="1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if</a:t>
              </a:r>
              <a:r>
                <a:rPr lang="en-US" altLang="zh-CN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age&lt;10</a:t>
              </a:r>
              <a:r>
                <a:rPr lang="en-US" altLang="zh-CN" sz="2000" b="1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:</a:t>
              </a:r>
            </a:p>
            <a:p>
              <a:r>
                <a:rPr lang="en-US" altLang="zh-CN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               print("</a:t>
              </a:r>
              <a:r>
                <a:rPr lang="zh-CN" altLang="en-US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你是少年</a:t>
              </a:r>
              <a:r>
                <a:rPr lang="en-US" altLang="zh-CN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")</a:t>
              </a:r>
            </a:p>
            <a:p>
              <a:r>
                <a:rPr lang="en-US" altLang="zh-CN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     </a:t>
              </a:r>
              <a:r>
                <a:rPr lang="en-US" altLang="zh-CN" sz="2000" b="1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else:</a:t>
              </a:r>
            </a:p>
            <a:p>
              <a:r>
                <a:rPr lang="en-US" altLang="zh-CN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               print("</a:t>
              </a:r>
              <a:r>
                <a:rPr lang="zh-CN" altLang="en-US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你是青年</a:t>
              </a:r>
              <a:r>
                <a:rPr lang="en-US" altLang="zh-CN" sz="20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")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051000" y="3147846"/>
              <a:ext cx="612000" cy="288000"/>
            </a:xfrm>
            <a:prstGeom prst="rect">
              <a:avLst/>
            </a:prstGeom>
            <a:noFill/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51000" y="3696668"/>
              <a:ext cx="612000" cy="288000"/>
            </a:xfrm>
            <a:prstGeom prst="rect">
              <a:avLst/>
            </a:prstGeom>
            <a:noFill/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51000" y="4307176"/>
              <a:ext cx="612000" cy="288000"/>
            </a:xfrm>
            <a:prstGeom prst="rect">
              <a:avLst/>
            </a:prstGeom>
            <a:noFill/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51000" y="4001922"/>
              <a:ext cx="612000" cy="288000"/>
            </a:xfrm>
            <a:prstGeom prst="rect">
              <a:avLst/>
            </a:prstGeom>
            <a:noFill/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63000" y="4011942"/>
              <a:ext cx="612000" cy="288000"/>
            </a:xfrm>
            <a:prstGeom prst="rect">
              <a:avLst/>
            </a:prstGeom>
            <a:noFill/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051000" y="4612429"/>
              <a:ext cx="612000" cy="288000"/>
            </a:xfrm>
            <a:prstGeom prst="rect">
              <a:avLst/>
            </a:prstGeom>
            <a:noFill/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652120" y="4612374"/>
              <a:ext cx="612000" cy="288000"/>
            </a:xfrm>
            <a:prstGeom prst="rect">
              <a:avLst/>
            </a:prstGeom>
            <a:noFill/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" y="1570091"/>
            <a:ext cx="4176319" cy="19040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726" y="1265934"/>
            <a:ext cx="4100747" cy="197104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81290" y="3658346"/>
            <a:ext cx="4176464" cy="203680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age=10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if age &gt;= 18: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print("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你是成年人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print("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你是未成年人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32588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逻辑运算符</a:t>
            </a:r>
            <a:r>
              <a:rPr lang="zh-CN" altLang="en-US" dirty="0" smtClean="0"/>
              <a:t>**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962128"/>
              </p:ext>
            </p:extLst>
          </p:nvPr>
        </p:nvGraphicFramePr>
        <p:xfrm>
          <a:off x="395534" y="2046650"/>
          <a:ext cx="8496945" cy="38629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71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50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705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71308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运算符</a:t>
                      </a:r>
                      <a:endParaRPr lang="zh-CN" altLang="en-US" sz="2000" b="1" dirty="0">
                        <a:latin typeface="+mj-ea"/>
                        <a:ea typeface="+mj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逻辑表达式</a:t>
                      </a:r>
                      <a:endParaRPr lang="zh-CN" altLang="en-US" sz="2000" b="1" dirty="0">
                        <a:latin typeface="+mj-ea"/>
                        <a:ea typeface="+mj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描述</a:t>
                      </a:r>
                      <a:endParaRPr lang="zh-CN" altLang="en-US" sz="2000" b="1" dirty="0">
                        <a:latin typeface="+mj-ea"/>
                        <a:ea typeface="+mj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latin typeface="+mj-ea"/>
                          <a:ea typeface="+mj-ea"/>
                        </a:rPr>
                        <a:t>实例</a:t>
                      </a:r>
                      <a:endParaRPr lang="zh-CN" altLang="en-US" sz="2000" b="1">
                        <a:latin typeface="+mj-ea"/>
                        <a:ea typeface="+mj-ea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9288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ea"/>
                          <a:ea typeface="+mj-ea"/>
                        </a:rPr>
                        <a:t>and</a:t>
                      </a:r>
                      <a:endParaRPr lang="en-US" sz="2000" b="1" dirty="0">
                        <a:latin typeface="+mj-ea"/>
                        <a:ea typeface="+mj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ea"/>
                          <a:ea typeface="+mj-ea"/>
                        </a:rPr>
                        <a:t>x and y</a:t>
                      </a:r>
                      <a:endParaRPr lang="en-US" sz="2000" b="1" dirty="0">
                        <a:latin typeface="+mj-ea"/>
                        <a:ea typeface="+mj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j-ea"/>
                          <a:ea typeface="+mj-ea"/>
                        </a:rPr>
                        <a:t>“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与</a:t>
                      </a:r>
                      <a:r>
                        <a:rPr lang="en-US" altLang="zh-CN" sz="2000" dirty="0">
                          <a:latin typeface="+mj-ea"/>
                          <a:ea typeface="+mj-ea"/>
                        </a:rPr>
                        <a:t>” 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：</a:t>
                      </a:r>
                      <a:endParaRPr lang="en-US" altLang="zh-CN" sz="2000" dirty="0"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如果 </a:t>
                      </a:r>
                      <a:r>
                        <a:rPr lang="en-US" sz="2000" dirty="0">
                          <a:latin typeface="+mj-ea"/>
                          <a:ea typeface="+mj-ea"/>
                        </a:rPr>
                        <a:t>x 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为 </a:t>
                      </a:r>
                      <a:r>
                        <a:rPr lang="en-US" sz="2000" dirty="0" err="1">
                          <a:latin typeface="+mj-ea"/>
                          <a:ea typeface="+mj-ea"/>
                        </a:rPr>
                        <a:t>False，x</a:t>
                      </a:r>
                      <a:r>
                        <a:rPr lang="en-US" sz="2000" dirty="0">
                          <a:latin typeface="+mj-ea"/>
                          <a:ea typeface="+mj-ea"/>
                        </a:rPr>
                        <a:t> and y 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返回 </a:t>
                      </a:r>
                      <a:r>
                        <a:rPr lang="en-US" sz="2000" dirty="0">
                          <a:latin typeface="+mj-ea"/>
                          <a:ea typeface="+mj-ea"/>
                        </a:rPr>
                        <a:t>False，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否则它返回 </a:t>
                      </a:r>
                      <a:r>
                        <a:rPr lang="en-US" sz="2000" dirty="0">
                          <a:latin typeface="+mj-ea"/>
                          <a:ea typeface="+mj-ea"/>
                        </a:rPr>
                        <a:t>y 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的计算值。 </a:t>
                      </a:r>
                      <a:endParaRPr lang="zh-CN" altLang="en-US" sz="2000" b="1" dirty="0">
                        <a:latin typeface="+mj-ea"/>
                        <a:ea typeface="+mj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ea"/>
                          <a:ea typeface="+mj-ea"/>
                        </a:rPr>
                        <a:t>(x and y) </a:t>
                      </a:r>
                      <a:r>
                        <a:rPr lang="en-US" sz="2000" dirty="0" err="1">
                          <a:latin typeface="+mj-ea"/>
                          <a:ea typeface="+mj-ea"/>
                        </a:rPr>
                        <a:t>返回</a:t>
                      </a:r>
                      <a:r>
                        <a:rPr lang="en-US" sz="2000" dirty="0">
                          <a:latin typeface="+mj-ea"/>
                          <a:ea typeface="+mj-ea"/>
                        </a:rPr>
                        <a:t> 20。</a:t>
                      </a:r>
                      <a:endParaRPr lang="en-US" sz="2000" b="1" dirty="0">
                        <a:latin typeface="+mj-ea"/>
                        <a:ea typeface="+mj-ea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ea"/>
                          <a:ea typeface="+mj-ea"/>
                        </a:rPr>
                        <a:t>or</a:t>
                      </a:r>
                      <a:endParaRPr lang="en-US" sz="2000" b="1" dirty="0">
                        <a:latin typeface="+mj-ea"/>
                        <a:ea typeface="+mj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ea"/>
                          <a:ea typeface="+mj-ea"/>
                        </a:rPr>
                        <a:t>x or y</a:t>
                      </a:r>
                      <a:endParaRPr lang="en-US" sz="2000" b="1" dirty="0">
                        <a:latin typeface="+mj-ea"/>
                        <a:ea typeface="+mj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j-ea"/>
                          <a:ea typeface="+mj-ea"/>
                        </a:rPr>
                        <a:t>“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或</a:t>
                      </a:r>
                      <a:r>
                        <a:rPr lang="en-US" altLang="zh-CN" sz="2000" dirty="0">
                          <a:latin typeface="+mj-ea"/>
                          <a:ea typeface="+mj-ea"/>
                        </a:rPr>
                        <a:t>” 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：</a:t>
                      </a:r>
                      <a:endParaRPr lang="en-US" altLang="zh-CN" sz="2000" dirty="0"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如果 </a:t>
                      </a:r>
                      <a:r>
                        <a:rPr lang="en-US" sz="2000" dirty="0">
                          <a:latin typeface="+mj-ea"/>
                          <a:ea typeface="+mj-ea"/>
                        </a:rPr>
                        <a:t>x 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是 </a:t>
                      </a:r>
                      <a:r>
                        <a:rPr lang="en-US" sz="2000" dirty="0">
                          <a:latin typeface="+mj-ea"/>
                          <a:ea typeface="+mj-ea"/>
                        </a:rPr>
                        <a:t>True，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它返回 </a:t>
                      </a:r>
                      <a:r>
                        <a:rPr lang="en-US" sz="2000" dirty="0">
                          <a:latin typeface="+mj-ea"/>
                          <a:ea typeface="+mj-ea"/>
                        </a:rPr>
                        <a:t>x 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的值，否则它返回 </a:t>
                      </a:r>
                      <a:r>
                        <a:rPr lang="en-US" sz="2000" dirty="0">
                          <a:latin typeface="+mj-ea"/>
                          <a:ea typeface="+mj-ea"/>
                        </a:rPr>
                        <a:t>y 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的计算值。</a:t>
                      </a:r>
                      <a:endParaRPr lang="zh-CN" altLang="en-US" sz="2000" b="1" dirty="0">
                        <a:latin typeface="+mj-ea"/>
                        <a:ea typeface="+mj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ea"/>
                          <a:ea typeface="+mj-ea"/>
                        </a:rPr>
                        <a:t>(x or y) </a:t>
                      </a:r>
                      <a:r>
                        <a:rPr lang="en-US" sz="2000" dirty="0" err="1">
                          <a:latin typeface="+mj-ea"/>
                          <a:ea typeface="+mj-ea"/>
                        </a:rPr>
                        <a:t>返回</a:t>
                      </a:r>
                      <a:r>
                        <a:rPr lang="en-US" sz="2000" dirty="0">
                          <a:latin typeface="+mj-ea"/>
                          <a:ea typeface="+mj-ea"/>
                        </a:rPr>
                        <a:t> 10。</a:t>
                      </a:r>
                      <a:endParaRPr lang="en-US" sz="2000" b="1" dirty="0">
                        <a:latin typeface="+mj-ea"/>
                        <a:ea typeface="+mj-ea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2888">
                <a:tc>
                  <a:txBody>
                    <a:bodyPr/>
                    <a:lstStyle/>
                    <a:p>
                      <a:r>
                        <a:rPr lang="en-US" sz="2000">
                          <a:latin typeface="+mj-ea"/>
                          <a:ea typeface="+mj-ea"/>
                        </a:rPr>
                        <a:t>not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+mj-ea"/>
                          <a:ea typeface="+mj-ea"/>
                        </a:rPr>
                        <a:t>not x</a:t>
                      </a:r>
                      <a:endParaRPr lang="en-US" sz="2000" b="1">
                        <a:latin typeface="+mj-ea"/>
                        <a:ea typeface="+mj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j-ea"/>
                          <a:ea typeface="+mj-ea"/>
                        </a:rPr>
                        <a:t>“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非</a:t>
                      </a:r>
                      <a:r>
                        <a:rPr lang="en-US" altLang="zh-CN" sz="2000" dirty="0">
                          <a:latin typeface="+mj-ea"/>
                          <a:ea typeface="+mj-ea"/>
                        </a:rPr>
                        <a:t>” 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：如果 </a:t>
                      </a:r>
                      <a:r>
                        <a:rPr lang="en-US" sz="2000" dirty="0">
                          <a:latin typeface="+mj-ea"/>
                          <a:ea typeface="+mj-ea"/>
                        </a:rPr>
                        <a:t>x 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为 </a:t>
                      </a:r>
                      <a:r>
                        <a:rPr lang="en-US" sz="2000" dirty="0">
                          <a:latin typeface="+mj-ea"/>
                          <a:ea typeface="+mj-ea"/>
                        </a:rPr>
                        <a:t>True，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返回 </a:t>
                      </a:r>
                      <a:r>
                        <a:rPr lang="en-US" sz="2000" dirty="0">
                          <a:latin typeface="+mj-ea"/>
                          <a:ea typeface="+mj-ea"/>
                        </a:rPr>
                        <a:t>False 。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如果 </a:t>
                      </a:r>
                      <a:r>
                        <a:rPr lang="en-US" sz="2000" dirty="0">
                          <a:latin typeface="+mj-ea"/>
                          <a:ea typeface="+mj-ea"/>
                        </a:rPr>
                        <a:t>x 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为 </a:t>
                      </a:r>
                      <a:r>
                        <a:rPr lang="en-US" sz="2000" dirty="0">
                          <a:latin typeface="+mj-ea"/>
                          <a:ea typeface="+mj-ea"/>
                        </a:rPr>
                        <a:t>False，</a:t>
                      </a:r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它返回 </a:t>
                      </a:r>
                      <a:r>
                        <a:rPr lang="en-US" sz="2000" dirty="0">
                          <a:latin typeface="+mj-ea"/>
                          <a:ea typeface="+mj-ea"/>
                        </a:rPr>
                        <a:t>True。</a:t>
                      </a:r>
                      <a:endParaRPr lang="en-US" sz="2000" b="1" dirty="0">
                        <a:latin typeface="+mj-ea"/>
                        <a:ea typeface="+mj-ea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ea"/>
                          <a:ea typeface="+mj-ea"/>
                        </a:rPr>
                        <a:t>not(x and y) </a:t>
                      </a:r>
                      <a:r>
                        <a:rPr lang="en-US" sz="2000" dirty="0" err="1">
                          <a:latin typeface="+mj-ea"/>
                          <a:ea typeface="+mj-ea"/>
                        </a:rPr>
                        <a:t>返回</a:t>
                      </a:r>
                      <a:r>
                        <a:rPr lang="en-US" sz="2000" dirty="0">
                          <a:latin typeface="+mj-ea"/>
                          <a:ea typeface="+mj-ea"/>
                        </a:rPr>
                        <a:t> False </a:t>
                      </a:r>
                      <a:endParaRPr lang="en-US" sz="2000" b="1" dirty="0">
                        <a:latin typeface="+mj-ea"/>
                        <a:ea typeface="+mj-ea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115616" y="1542594"/>
            <a:ext cx="6552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ea"/>
                <a:ea typeface="+mj-ea"/>
              </a:rPr>
              <a:t>Python</a:t>
            </a:r>
            <a:r>
              <a:rPr lang="zh-CN" altLang="en-US" b="1" dirty="0">
                <a:latin typeface="+mj-ea"/>
                <a:ea typeface="+mj-ea"/>
              </a:rPr>
              <a:t>语言支持逻辑运算符，以下假设变量 </a:t>
            </a:r>
            <a:r>
              <a:rPr lang="en-US" altLang="zh-CN" b="1" dirty="0">
                <a:latin typeface="+mj-ea"/>
                <a:ea typeface="+mj-ea"/>
              </a:rPr>
              <a:t>x </a:t>
            </a:r>
            <a:r>
              <a:rPr lang="zh-CN" altLang="en-US" b="1" dirty="0">
                <a:latin typeface="+mj-ea"/>
                <a:ea typeface="+mj-ea"/>
              </a:rPr>
              <a:t>为 </a:t>
            </a:r>
            <a:r>
              <a:rPr lang="en-US" altLang="zh-CN" b="1" dirty="0">
                <a:latin typeface="+mj-ea"/>
                <a:ea typeface="+mj-ea"/>
              </a:rPr>
              <a:t>10, y</a:t>
            </a:r>
            <a:r>
              <a:rPr lang="zh-CN" altLang="en-US" b="1" dirty="0">
                <a:latin typeface="+mj-ea"/>
                <a:ea typeface="+mj-ea"/>
              </a:rPr>
              <a:t>为 </a:t>
            </a:r>
            <a:r>
              <a:rPr lang="en-US" altLang="zh-CN" b="1" dirty="0">
                <a:latin typeface="+mj-ea"/>
                <a:ea typeface="+mj-ea"/>
              </a:rPr>
              <a:t>20:</a:t>
            </a:r>
            <a:endParaRPr lang="zh-CN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958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714348" y="428604"/>
            <a:ext cx="5380434" cy="7858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 smtClean="0"/>
              <a:t>作业：</a:t>
            </a:r>
            <a:endParaRPr lang="zh-CN" altLang="en-US" dirty="0"/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285720" y="1214422"/>
            <a:ext cx="8143932" cy="461028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dirty="0"/>
              <a:t>2019</a:t>
            </a:r>
            <a:r>
              <a:rPr lang="zh-CN" altLang="zh-CN" sz="3600" dirty="0"/>
              <a:t>年，某旅行社推出某地旅游优惠活动。规定，</a:t>
            </a:r>
            <a:r>
              <a:rPr lang="en-US" altLang="zh-CN" sz="3600" dirty="0"/>
              <a:t>14</a:t>
            </a:r>
            <a:r>
              <a:rPr lang="zh-CN" altLang="zh-CN" sz="3600" dirty="0"/>
              <a:t>岁以上即算成人，成人全额费用为</a:t>
            </a:r>
            <a:r>
              <a:rPr lang="en-US" altLang="zh-CN" sz="3600" dirty="0"/>
              <a:t>4500</a:t>
            </a:r>
            <a:r>
              <a:rPr lang="zh-CN" altLang="zh-CN" sz="3600" dirty="0"/>
              <a:t>元，</a:t>
            </a:r>
            <a:r>
              <a:rPr lang="en-US" altLang="zh-CN" sz="3600" dirty="0"/>
              <a:t>14</a:t>
            </a:r>
            <a:r>
              <a:rPr lang="zh-CN" altLang="zh-CN" sz="3600" dirty="0"/>
              <a:t>岁（含）以下的儿童打</a:t>
            </a:r>
            <a:r>
              <a:rPr lang="en-US" altLang="zh-CN" sz="3600" dirty="0"/>
              <a:t>7</a:t>
            </a:r>
            <a:r>
              <a:rPr lang="zh-CN" altLang="zh-CN" sz="3600" dirty="0"/>
              <a:t>折，</a:t>
            </a:r>
            <a:r>
              <a:rPr lang="en-US" altLang="zh-CN" sz="3600" dirty="0"/>
              <a:t>60</a:t>
            </a:r>
            <a:r>
              <a:rPr lang="zh-CN" altLang="zh-CN" sz="3600" dirty="0"/>
              <a:t>岁（含）以上的老年人打</a:t>
            </a:r>
            <a:r>
              <a:rPr lang="en-US" altLang="zh-CN" sz="3600" dirty="0"/>
              <a:t>8</a:t>
            </a:r>
            <a:r>
              <a:rPr lang="zh-CN" altLang="zh-CN" sz="3600" dirty="0"/>
              <a:t>折，请编写一个程序，根据键盘输入的出生年份（正整数），输出年龄和旅游费用。（要求用分支结构解决该问题。）</a:t>
            </a:r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xmlns="" id="{820623CA-EE2B-400C-AB84-E2D27BC1CA83}"/>
              </a:ext>
            </a:extLst>
          </p:cNvPr>
          <p:cNvSpPr/>
          <p:nvPr/>
        </p:nvSpPr>
        <p:spPr>
          <a:xfrm>
            <a:off x="6000760" y="5000636"/>
            <a:ext cx="2946058" cy="1664916"/>
          </a:xfrm>
          <a:prstGeom prst="cloudCallout">
            <a:avLst>
              <a:gd name="adj1" fmla="val -86194"/>
              <a:gd name="adj2" fmla="val -47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区间写完整，不能漏或者重复区间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090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12160" y="404664"/>
            <a:ext cx="2232248" cy="2664296"/>
          </a:xfrm>
        </p:spPr>
        <p:txBody>
          <a:bodyPr vert="eaVert"/>
          <a:lstStyle/>
          <a:p>
            <a:r>
              <a:rPr lang="zh-CN" altLang="en-US" dirty="0" smtClean="0"/>
              <a:t>哪种更好？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260648"/>
            <a:ext cx="5112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born=</a:t>
            </a:r>
            <a:r>
              <a:rPr lang="en-US" altLang="zh-CN" dirty="0" err="1"/>
              <a:t>int</a:t>
            </a:r>
            <a:r>
              <a:rPr lang="en-US" altLang="zh-CN" dirty="0"/>
              <a:t>(input('</a:t>
            </a:r>
            <a:r>
              <a:rPr lang="zh-CN" altLang="en-US" dirty="0"/>
              <a:t>请输入出生年份：</a:t>
            </a:r>
            <a:r>
              <a:rPr lang="en-US" altLang="zh-CN" dirty="0"/>
              <a:t>'))</a:t>
            </a:r>
          </a:p>
          <a:p>
            <a:r>
              <a:rPr lang="en-US" altLang="zh-CN" dirty="0"/>
              <a:t>age=2019-born</a:t>
            </a:r>
          </a:p>
          <a:p>
            <a:r>
              <a:rPr lang="en-US" altLang="zh-CN" dirty="0"/>
              <a:t>m=4500</a:t>
            </a:r>
          </a:p>
          <a:p>
            <a:r>
              <a:rPr lang="en-US" altLang="zh-CN" dirty="0"/>
              <a:t>if age&gt;=60:</a:t>
            </a:r>
          </a:p>
          <a:p>
            <a:r>
              <a:rPr lang="en-US" altLang="zh-CN" dirty="0"/>
              <a:t>    n=m*0.8</a:t>
            </a:r>
          </a:p>
          <a:p>
            <a:r>
              <a:rPr lang="en-US" altLang="zh-CN" dirty="0"/>
              <a:t>    print ('</a:t>
            </a:r>
            <a:r>
              <a:rPr lang="zh-CN" altLang="en-US" dirty="0"/>
              <a:t>你的年龄是</a:t>
            </a:r>
            <a:r>
              <a:rPr lang="en-US" altLang="zh-CN" dirty="0"/>
              <a:t>',age,'</a:t>
            </a:r>
            <a:r>
              <a:rPr lang="zh-CN" altLang="en-US" dirty="0"/>
              <a:t>，应付金额为</a:t>
            </a:r>
            <a:r>
              <a:rPr lang="en-US" altLang="zh-CN" dirty="0"/>
              <a:t>',n,'</a:t>
            </a:r>
            <a:r>
              <a:rPr lang="zh-CN" altLang="en-US" dirty="0"/>
              <a:t>元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if 14&lt;age&lt;60:</a:t>
            </a:r>
          </a:p>
          <a:p>
            <a:r>
              <a:rPr lang="en-US" altLang="zh-CN" dirty="0"/>
              <a:t>    n=m</a:t>
            </a:r>
          </a:p>
          <a:p>
            <a:r>
              <a:rPr lang="en-US" altLang="zh-CN" dirty="0"/>
              <a:t>    print ('</a:t>
            </a:r>
            <a:r>
              <a:rPr lang="zh-CN" altLang="en-US" dirty="0"/>
              <a:t>你的年龄是</a:t>
            </a:r>
            <a:r>
              <a:rPr lang="en-US" altLang="zh-CN" dirty="0"/>
              <a:t>',age,'</a:t>
            </a:r>
            <a:r>
              <a:rPr lang="zh-CN" altLang="en-US" dirty="0"/>
              <a:t>，应付金额为</a:t>
            </a:r>
            <a:r>
              <a:rPr lang="en-US" altLang="zh-CN" dirty="0"/>
              <a:t>',n,'</a:t>
            </a:r>
            <a:r>
              <a:rPr lang="zh-CN" altLang="en-US" dirty="0"/>
              <a:t>元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if age&lt;=14:</a:t>
            </a:r>
          </a:p>
          <a:p>
            <a:r>
              <a:rPr lang="en-US" altLang="zh-CN" dirty="0"/>
              <a:t>    n=m*0.7</a:t>
            </a:r>
          </a:p>
          <a:p>
            <a:r>
              <a:rPr lang="en-US" altLang="zh-CN" dirty="0"/>
              <a:t>    print ('</a:t>
            </a:r>
            <a:r>
              <a:rPr lang="zh-CN" altLang="en-US" dirty="0"/>
              <a:t>你的年龄是</a:t>
            </a:r>
            <a:r>
              <a:rPr lang="en-US" altLang="zh-CN" dirty="0"/>
              <a:t>',age,'</a:t>
            </a:r>
            <a:r>
              <a:rPr lang="zh-CN" altLang="en-US" dirty="0"/>
              <a:t>，应付金额为</a:t>
            </a:r>
            <a:r>
              <a:rPr lang="en-US" altLang="zh-CN" dirty="0"/>
              <a:t>',n,'</a:t>
            </a:r>
            <a:r>
              <a:rPr lang="zh-CN" altLang="en-US" dirty="0"/>
              <a:t>元</a:t>
            </a:r>
            <a:r>
              <a:rPr lang="en-US" altLang="zh-CN" dirty="0"/>
              <a:t>')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27984" y="386104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born=</a:t>
            </a:r>
            <a:r>
              <a:rPr lang="en-US" altLang="zh-CN" dirty="0" err="1"/>
              <a:t>int</a:t>
            </a:r>
            <a:r>
              <a:rPr lang="en-US" altLang="zh-CN" dirty="0"/>
              <a:t>(input('</a:t>
            </a:r>
            <a:r>
              <a:rPr lang="zh-CN" altLang="en-US" dirty="0"/>
              <a:t>请输入出生年份：</a:t>
            </a:r>
            <a:r>
              <a:rPr lang="en-US" altLang="zh-CN" dirty="0"/>
              <a:t>'))</a:t>
            </a:r>
          </a:p>
          <a:p>
            <a:r>
              <a:rPr lang="en-US" altLang="zh-CN" dirty="0"/>
              <a:t>age=2019-born</a:t>
            </a:r>
          </a:p>
          <a:p>
            <a:r>
              <a:rPr lang="en-US" altLang="zh-CN" dirty="0"/>
              <a:t>m=4500</a:t>
            </a:r>
          </a:p>
          <a:p>
            <a:r>
              <a:rPr lang="en-US" altLang="zh-CN" dirty="0"/>
              <a:t>if age&gt;=60:</a:t>
            </a:r>
          </a:p>
          <a:p>
            <a:r>
              <a:rPr lang="en-US" altLang="zh-CN" dirty="0"/>
              <a:t>    n=m*0.8</a:t>
            </a:r>
          </a:p>
          <a:p>
            <a:r>
              <a:rPr lang="en-US" altLang="zh-CN" dirty="0"/>
              <a:t>if 14&lt;age&lt;60:</a:t>
            </a:r>
          </a:p>
          <a:p>
            <a:r>
              <a:rPr lang="en-US" altLang="zh-CN" dirty="0"/>
              <a:t>    n=m</a:t>
            </a:r>
          </a:p>
          <a:p>
            <a:r>
              <a:rPr lang="en-US" altLang="zh-CN" dirty="0"/>
              <a:t>if age&lt;=14:</a:t>
            </a:r>
          </a:p>
          <a:p>
            <a:r>
              <a:rPr lang="en-US" altLang="zh-CN" dirty="0"/>
              <a:t>    n=m*0.7</a:t>
            </a:r>
          </a:p>
          <a:p>
            <a:r>
              <a:rPr lang="en-US" altLang="zh-CN" dirty="0"/>
              <a:t>print ('</a:t>
            </a:r>
            <a:r>
              <a:rPr lang="zh-CN" altLang="en-US" dirty="0"/>
              <a:t>你的年龄是</a:t>
            </a:r>
            <a:r>
              <a:rPr lang="en-US" altLang="zh-CN" dirty="0"/>
              <a:t>',age,'</a:t>
            </a:r>
            <a:r>
              <a:rPr lang="zh-CN" altLang="en-US" dirty="0"/>
              <a:t>，应付金额为</a:t>
            </a:r>
            <a:r>
              <a:rPr lang="en-US" altLang="zh-CN" dirty="0"/>
              <a:t>',n,'</a:t>
            </a:r>
            <a:r>
              <a:rPr lang="zh-CN" altLang="en-US" dirty="0"/>
              <a:t>元</a:t>
            </a:r>
            <a:r>
              <a:rPr lang="en-US" altLang="zh-CN" dirty="0"/>
              <a:t>')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00192" y="4581128"/>
            <a:ext cx="17281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800" dirty="0">
                <a:solidFill>
                  <a:srgbClr val="FF0000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402993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if-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-else</a:t>
            </a:r>
            <a:r>
              <a:rPr lang="zh-CN" altLang="en-US" dirty="0" smtClean="0"/>
              <a:t>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06403" y="1716134"/>
            <a:ext cx="3429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7175" indent="-257175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if</a:t>
            </a:r>
            <a:r>
              <a:rPr lang="en-US" altLang="zh-CN" sz="2400" b="1" dirty="0" smtClean="0">
                <a:solidFill>
                  <a:schemeClr val="accent1"/>
                </a:solidFill>
                <a:latin typeface="+mj-ea"/>
                <a:ea typeface="+mj-ea"/>
              </a:rPr>
              <a:t>   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条件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57175" indent="-257175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	  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语句组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</a:p>
          <a:p>
            <a:pPr marL="257175" indent="-257175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elif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条件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57175" indent="-257175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	</a:t>
            </a:r>
            <a:r>
              <a:rPr lang="en-US" altLang="zh-CN" sz="2400" b="1" dirty="0" smtClean="0">
                <a:solidFill>
                  <a:schemeClr val="accent1"/>
                </a:solidFill>
                <a:latin typeface="+mj-ea"/>
                <a:ea typeface="+mj-ea"/>
              </a:rPr>
              <a:t>  </a:t>
            </a:r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语句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组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</a:p>
          <a:p>
            <a:pPr marL="257175" indent="-257175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else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：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57175" indent="-257175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zh-CN" altLang="en-US" sz="2400" b="1" dirty="0" smtClean="0">
                <a:solidFill>
                  <a:schemeClr val="accent1"/>
                </a:solidFill>
                <a:latin typeface="+mj-ea"/>
                <a:ea typeface="+mj-ea"/>
              </a:rPr>
              <a:t>    语句</a:t>
            </a:r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组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</a:p>
        </p:txBody>
      </p:sp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825301" y="1702643"/>
            <a:ext cx="3894953" cy="4246637"/>
            <a:chOff x="-39913" y="765175"/>
            <a:chExt cx="5797196" cy="5038725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3201988" y="765175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1979613" y="1125538"/>
              <a:ext cx="2520950" cy="1150937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1584325" y="1700213"/>
              <a:ext cx="395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535488" y="1700213"/>
              <a:ext cx="323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584325" y="1700213"/>
              <a:ext cx="0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859338" y="1700213"/>
              <a:ext cx="0" cy="1512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356100" y="3213099"/>
              <a:ext cx="1247281" cy="647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279942" y="3213098"/>
              <a:ext cx="1477341" cy="38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>
                  <a:latin typeface="+mj-ea"/>
                  <a:ea typeface="+mj-ea"/>
                </a:rPr>
                <a:t>语句组</a:t>
              </a:r>
              <a:r>
                <a:rPr lang="en-US" altLang="zh-CN" dirty="0">
                  <a:latin typeface="+mj-ea"/>
                  <a:ea typeface="+mj-ea"/>
                </a:rPr>
                <a:t>1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859338" y="3860800"/>
              <a:ext cx="0" cy="1223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582738" y="5084763"/>
              <a:ext cx="32781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060700" y="5084763"/>
              <a:ext cx="0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1333500" y="1125538"/>
              <a:ext cx="618422" cy="38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>
                  <a:latin typeface="+mj-ea"/>
                  <a:ea typeface="+mj-ea"/>
                </a:rPr>
                <a:t>否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500564" y="1268414"/>
              <a:ext cx="618422" cy="38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latin typeface="+mj-ea"/>
                  <a:ea typeface="+mj-ea"/>
                </a:rPr>
                <a:t>是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573337" y="1287042"/>
              <a:ext cx="1800226" cy="678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dirty="0">
                  <a:latin typeface="+mj-ea"/>
                  <a:ea typeface="+mj-ea"/>
                </a:rPr>
                <a:t>条件</a:t>
              </a:r>
              <a:r>
                <a:rPr lang="en-US" altLang="zh-CN" dirty="0">
                  <a:latin typeface="+mj-ea"/>
                  <a:ea typeface="+mj-ea"/>
                </a:rPr>
                <a:t>1</a:t>
              </a:r>
              <a:r>
                <a:rPr lang="zh-CN" altLang="en-US" dirty="0">
                  <a:latin typeface="+mj-ea"/>
                  <a:ea typeface="+mj-ea"/>
                </a:rPr>
                <a:t>成立吗？</a:t>
              </a:r>
            </a:p>
          </p:txBody>
        </p:sp>
        <p:sp>
          <p:nvSpPr>
            <p:cNvPr id="20" name="AutoShape 17"/>
            <p:cNvSpPr>
              <a:spLocks noChangeArrowheads="1"/>
            </p:cNvSpPr>
            <p:nvPr/>
          </p:nvSpPr>
          <p:spPr bwMode="auto">
            <a:xfrm>
              <a:off x="431800" y="2492375"/>
              <a:ext cx="2376488" cy="1152525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1054200" y="2674083"/>
              <a:ext cx="1519534" cy="678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dirty="0">
                  <a:latin typeface="+mj-ea"/>
                  <a:ea typeface="+mj-ea"/>
                </a:rPr>
                <a:t>条件</a:t>
              </a:r>
              <a:r>
                <a:rPr lang="en-US" altLang="zh-CN" dirty="0">
                  <a:latin typeface="+mj-ea"/>
                  <a:ea typeface="+mj-ea"/>
                </a:rPr>
                <a:t>2</a:t>
              </a:r>
              <a:r>
                <a:rPr lang="zh-CN" altLang="en-US" dirty="0">
                  <a:latin typeface="+mj-ea"/>
                  <a:ea typeface="+mj-ea"/>
                </a:rPr>
                <a:t>成立吗？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14313" y="3068638"/>
              <a:ext cx="250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808288" y="3068638"/>
              <a:ext cx="322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989263" y="2636838"/>
              <a:ext cx="618422" cy="38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latin typeface="+mj-ea"/>
                  <a:ea typeface="+mj-ea"/>
                </a:rPr>
                <a:t>是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87339" y="2565400"/>
              <a:ext cx="618422" cy="38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>
                  <a:latin typeface="+mj-ea"/>
                  <a:ea typeface="+mj-ea"/>
                </a:rPr>
                <a:t>否</a:t>
              </a: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095625" y="3068638"/>
              <a:ext cx="0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663823" y="3789363"/>
              <a:ext cx="1233264" cy="647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2559319" y="3809697"/>
              <a:ext cx="1477341" cy="38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>
                  <a:latin typeface="+mj-ea"/>
                  <a:ea typeface="+mj-ea"/>
                </a:rPr>
                <a:t>语句组</a:t>
              </a:r>
              <a:r>
                <a:rPr lang="en-US" altLang="zh-CN" dirty="0">
                  <a:latin typeface="+mj-ea"/>
                  <a:ea typeface="+mj-ea"/>
                </a:rPr>
                <a:t>2</a:t>
              </a: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214313" y="3068638"/>
              <a:ext cx="0" cy="719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-36513" y="3789363"/>
              <a:ext cx="1286103" cy="6477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-39913" y="3860800"/>
              <a:ext cx="1496963" cy="355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1600" dirty="0">
                  <a:latin typeface="+mj-ea"/>
                  <a:ea typeface="+mj-ea"/>
                </a:rPr>
                <a:t>语句组</a:t>
              </a:r>
              <a:r>
                <a:rPr lang="en-US" altLang="zh-CN" sz="1600" dirty="0"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287338" y="44370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1582738" y="4724400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287338" y="4724400"/>
              <a:ext cx="2808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3095625" y="4437063"/>
              <a:ext cx="0" cy="287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652120" y="5877274"/>
            <a:ext cx="210623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注意缩进和冒号</a:t>
            </a:r>
          </a:p>
        </p:txBody>
      </p:sp>
    </p:spTree>
    <p:extLst>
      <p:ext uri="{BB962C8B-B14F-4D97-AF65-F5344CB8AC3E}">
        <p14:creationId xmlns:p14="http://schemas.microsoft.com/office/powerpoint/2010/main" val="7246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if-</a:t>
            </a:r>
            <a:r>
              <a:rPr lang="en-US" altLang="zh-CN" dirty="0" err="1" smtClean="0">
                <a:solidFill>
                  <a:schemeClr val="bg1"/>
                </a:solidFill>
              </a:rPr>
              <a:t>elif</a:t>
            </a:r>
            <a:r>
              <a:rPr lang="en-US" altLang="zh-CN" dirty="0" smtClean="0">
                <a:solidFill>
                  <a:schemeClr val="bg1"/>
                </a:solidFill>
              </a:rPr>
              <a:t>-else</a:t>
            </a:r>
            <a:r>
              <a:rPr lang="zh-CN" altLang="en-US" dirty="0" smtClean="0">
                <a:solidFill>
                  <a:schemeClr val="bg1"/>
                </a:solidFill>
              </a:rPr>
              <a:t>语句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315871" y="4692880"/>
            <a:ext cx="648072" cy="42801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000628" y="3140968"/>
            <a:ext cx="3963860" cy="3339813"/>
            <a:chOff x="5051000" y="2427734"/>
            <a:chExt cx="3769472" cy="2504860"/>
          </a:xfrm>
        </p:grpSpPr>
        <p:sp>
          <p:nvSpPr>
            <p:cNvPr id="4" name="矩形 3"/>
            <p:cNvSpPr/>
            <p:nvPr/>
          </p:nvSpPr>
          <p:spPr>
            <a:xfrm>
              <a:off x="5077967" y="2427734"/>
              <a:ext cx="3742505" cy="25048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age=10</a:t>
              </a:r>
            </a:p>
            <a:p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if</a:t>
              </a:r>
              <a:r>
                <a:rPr lang="en-US" altLang="zh-CN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 age </a:t>
              </a:r>
              <a:r>
                <a:rPr lang="en-US" altLang="zh-CN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&gt;= 18</a:t>
              </a:r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:</a:t>
              </a:r>
            </a:p>
            <a:p>
              <a:r>
                <a:rPr lang="en-US" altLang="zh-CN" sz="2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       print</a:t>
              </a:r>
              <a:r>
                <a:rPr lang="en-US" altLang="zh-CN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("</a:t>
              </a:r>
              <a:r>
                <a:rPr lang="zh-CN" altLang="en-US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你是成年人</a:t>
              </a:r>
              <a:r>
                <a:rPr lang="en-US" altLang="zh-CN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")</a:t>
              </a:r>
            </a:p>
            <a:p>
              <a:r>
                <a:rPr lang="en-US" altLang="zh-CN" sz="2400" b="1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elif</a:t>
              </a:r>
              <a:r>
                <a:rPr lang="en-US" altLang="zh-CN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age&lt;10</a:t>
              </a:r>
              <a:r>
                <a:rPr lang="en-US" altLang="zh-CN" sz="2400" b="1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:</a:t>
              </a:r>
            </a:p>
            <a:p>
              <a:r>
                <a:rPr lang="en-US" altLang="zh-CN" sz="2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       print</a:t>
              </a:r>
              <a:r>
                <a:rPr lang="en-US" altLang="zh-CN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("</a:t>
              </a:r>
              <a:r>
                <a:rPr lang="zh-CN" altLang="en-US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你是少年</a:t>
              </a:r>
              <a:r>
                <a:rPr lang="en-US" altLang="zh-CN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")</a:t>
              </a:r>
            </a:p>
            <a:p>
              <a:r>
                <a:rPr lang="en-US" altLang="zh-CN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else:</a:t>
              </a:r>
            </a:p>
            <a:p>
              <a:r>
                <a:rPr lang="en-US" altLang="zh-CN" sz="2400" b="1" dirty="0" smtClean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          print</a:t>
              </a:r>
              <a:r>
                <a:rPr lang="en-US" altLang="zh-CN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("</a:t>
              </a:r>
              <a:r>
                <a:rPr lang="zh-CN" altLang="en-US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你是青年</a:t>
              </a:r>
              <a:r>
                <a:rPr lang="en-US" altLang="zh-CN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rPr>
                <a:t>")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051000" y="4307176"/>
              <a:ext cx="612000" cy="288000"/>
            </a:xfrm>
            <a:prstGeom prst="rect">
              <a:avLst/>
            </a:prstGeom>
            <a:noFill/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652120" y="4612374"/>
              <a:ext cx="612000" cy="288000"/>
            </a:xfrm>
            <a:prstGeom prst="rect">
              <a:avLst/>
            </a:prstGeom>
            <a:noFill/>
            <a:ln w="127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" y="1570091"/>
            <a:ext cx="4176319" cy="19040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726" y="1265934"/>
            <a:ext cx="4100747" cy="1971044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81290" y="3658346"/>
            <a:ext cx="4176464" cy="203680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age=10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age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&gt;= 18: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print("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你是成年人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else: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print("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你是未成年人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22494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68410" y="1124744"/>
            <a:ext cx="3538736" cy="1143000"/>
          </a:xfrm>
        </p:spPr>
        <p:txBody>
          <a:bodyPr/>
          <a:lstStyle/>
          <a:p>
            <a:r>
              <a:rPr lang="zh-CN" altLang="en-US" dirty="0" smtClean="0"/>
              <a:t>单一</a:t>
            </a:r>
            <a:r>
              <a:rPr lang="en-US" altLang="zh-CN" dirty="0" smtClean="0"/>
              <a:t>if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7115" y="54868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born=</a:t>
            </a:r>
            <a:r>
              <a:rPr lang="en-US" altLang="zh-CN" dirty="0" err="1"/>
              <a:t>int</a:t>
            </a:r>
            <a:r>
              <a:rPr lang="en-US" altLang="zh-CN" dirty="0"/>
              <a:t>(input('</a:t>
            </a:r>
            <a:r>
              <a:rPr lang="zh-CN" altLang="en-US" dirty="0"/>
              <a:t>请输入出生年份：</a:t>
            </a:r>
            <a:r>
              <a:rPr lang="en-US" altLang="zh-CN" dirty="0"/>
              <a:t>'))</a:t>
            </a:r>
          </a:p>
          <a:p>
            <a:r>
              <a:rPr lang="en-US" altLang="zh-CN" dirty="0"/>
              <a:t>age=2019-born</a:t>
            </a:r>
          </a:p>
          <a:p>
            <a:r>
              <a:rPr lang="en-US" altLang="zh-CN" dirty="0"/>
              <a:t>m=4500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if</a:t>
            </a:r>
            <a:r>
              <a:rPr lang="en-US" altLang="zh-CN" dirty="0"/>
              <a:t> age&gt;=60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dirty="0"/>
              <a:t>    n=m*0.8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if</a:t>
            </a:r>
            <a:r>
              <a:rPr lang="en-US" altLang="zh-CN" dirty="0"/>
              <a:t> 14&lt;age&lt;60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dirty="0"/>
              <a:t>    n=m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if </a:t>
            </a:r>
            <a:r>
              <a:rPr lang="en-US" altLang="zh-CN" dirty="0"/>
              <a:t>age&lt;=14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dirty="0"/>
              <a:t>    n=m*0.7</a:t>
            </a:r>
          </a:p>
          <a:p>
            <a:r>
              <a:rPr lang="en-US" altLang="zh-CN" dirty="0"/>
              <a:t>print ('</a:t>
            </a:r>
            <a:r>
              <a:rPr lang="zh-CN" altLang="en-US" dirty="0"/>
              <a:t>你的年龄是</a:t>
            </a:r>
            <a:r>
              <a:rPr lang="en-US" altLang="zh-CN" dirty="0"/>
              <a:t>',age,'</a:t>
            </a:r>
            <a:r>
              <a:rPr lang="zh-CN" altLang="en-US" dirty="0"/>
              <a:t>，应付金额为</a:t>
            </a:r>
            <a:r>
              <a:rPr lang="en-US" altLang="zh-CN" dirty="0"/>
              <a:t>',n,'</a:t>
            </a:r>
            <a:r>
              <a:rPr lang="zh-CN" altLang="en-US" dirty="0"/>
              <a:t>元</a:t>
            </a:r>
            <a:r>
              <a:rPr lang="en-US" altLang="zh-CN" dirty="0"/>
              <a:t>')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55976" y="371703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born=</a:t>
            </a:r>
            <a:r>
              <a:rPr lang="en-US" altLang="zh-CN" dirty="0" err="1"/>
              <a:t>int</a:t>
            </a:r>
            <a:r>
              <a:rPr lang="en-US" altLang="zh-CN" dirty="0"/>
              <a:t>(input('</a:t>
            </a:r>
            <a:r>
              <a:rPr lang="zh-CN" altLang="en-US" dirty="0"/>
              <a:t>请输入出生年份：</a:t>
            </a:r>
            <a:r>
              <a:rPr lang="en-US" altLang="zh-CN" dirty="0"/>
              <a:t>'))</a:t>
            </a:r>
          </a:p>
          <a:p>
            <a:r>
              <a:rPr lang="en-US" altLang="zh-CN" dirty="0"/>
              <a:t>age=2019-born</a:t>
            </a:r>
          </a:p>
          <a:p>
            <a:r>
              <a:rPr lang="en-US" altLang="zh-CN" dirty="0"/>
              <a:t>m=4500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if</a:t>
            </a:r>
            <a:r>
              <a:rPr lang="en-US" altLang="zh-CN" dirty="0"/>
              <a:t> age&gt;=60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dirty="0"/>
              <a:t>    n=m*0.8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elif</a:t>
            </a:r>
            <a:r>
              <a:rPr lang="en-US" altLang="zh-CN" dirty="0"/>
              <a:t> age&gt;14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dirty="0"/>
              <a:t>    n=m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else:</a:t>
            </a:r>
          </a:p>
          <a:p>
            <a:r>
              <a:rPr lang="en-US" altLang="zh-CN" dirty="0"/>
              <a:t>    n=m*0.7</a:t>
            </a:r>
          </a:p>
          <a:p>
            <a:r>
              <a:rPr lang="en-US" altLang="zh-CN" dirty="0"/>
              <a:t>print ('</a:t>
            </a:r>
            <a:r>
              <a:rPr lang="zh-CN" altLang="en-US" dirty="0"/>
              <a:t>你的年龄是</a:t>
            </a:r>
            <a:r>
              <a:rPr lang="en-US" altLang="zh-CN" dirty="0"/>
              <a:t>',age,'</a:t>
            </a:r>
            <a:r>
              <a:rPr lang="zh-CN" altLang="en-US" dirty="0"/>
              <a:t>，应付金额为</a:t>
            </a:r>
            <a:r>
              <a:rPr lang="en-US" altLang="zh-CN" dirty="0"/>
              <a:t>',n,'</a:t>
            </a:r>
            <a:r>
              <a:rPr lang="zh-CN" altLang="en-US" dirty="0"/>
              <a:t>元</a:t>
            </a:r>
            <a:r>
              <a:rPr lang="en-US" altLang="zh-CN" dirty="0"/>
              <a:t>')</a:t>
            </a:r>
            <a:endParaRPr lang="zh-CN" altLang="en-US" dirty="0"/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539552" y="4576693"/>
            <a:ext cx="3168352" cy="1143000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黑体" pitchFamily="49" charset="-122"/>
              </a:defRPr>
            </a:lvl9pPr>
            <a:extLst/>
          </a:lstStyle>
          <a:p>
            <a:r>
              <a:rPr lang="en-US" altLang="zh-CN" dirty="0" smtClean="0"/>
              <a:t>If-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-else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57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选择合适的选择语句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</a:t>
            </a:r>
            <a:r>
              <a:rPr lang="zh-CN" altLang="en-US" dirty="0"/>
              <a:t>果你只想执行一个代码块，就使用</a:t>
            </a:r>
            <a:r>
              <a:rPr lang="en-US" altLang="zh-CN" dirty="0"/>
              <a:t>if-elif-else</a:t>
            </a:r>
            <a:r>
              <a:rPr lang="zh-CN" altLang="en-US" dirty="0"/>
              <a:t>结构；如果要运行多个代码块，就使用一系列独立的</a:t>
            </a:r>
            <a:r>
              <a:rPr lang="en-US" altLang="zh-CN" dirty="0"/>
              <a:t>if</a:t>
            </a:r>
            <a:r>
              <a:rPr lang="zh-CN" altLang="en-US" dirty="0"/>
              <a:t>语句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6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选择合适的选择语句</a:t>
            </a:r>
          </a:p>
        </p:txBody>
      </p:sp>
      <p:sp>
        <p:nvSpPr>
          <p:cNvPr id="4" name="矩形 3"/>
          <p:cNvSpPr/>
          <p:nvPr/>
        </p:nvSpPr>
        <p:spPr>
          <a:xfrm>
            <a:off x="251520" y="1860325"/>
            <a:ext cx="5040560" cy="40875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= ['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蘑菇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奶酪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']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if   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蘑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菇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    in  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components :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print ("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正在添加蘑菇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香肠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in   components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print ("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正在添加香肠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奶酪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in   components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print ("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正在添加奶酪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print ("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披萨制作完成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")</a:t>
            </a:r>
          </a:p>
        </p:txBody>
      </p:sp>
      <p:sp>
        <p:nvSpPr>
          <p:cNvPr id="5" name="矩形标注 4"/>
          <p:cNvSpPr/>
          <p:nvPr/>
        </p:nvSpPr>
        <p:spPr>
          <a:xfrm>
            <a:off x="5387990" y="2084851"/>
            <a:ext cx="3271029" cy="1570191"/>
          </a:xfrm>
          <a:prstGeom prst="wedgeRectCallout">
            <a:avLst>
              <a:gd name="adj1" fmla="val -66065"/>
              <a:gd name="adj2" fmla="val 1616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不管前两个测试的结果如何，都会执行这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独立的测试。</a:t>
            </a:r>
          </a:p>
        </p:txBody>
      </p:sp>
      <p:sp>
        <p:nvSpPr>
          <p:cNvPr id="7" name="矩形 6"/>
          <p:cNvSpPr/>
          <p:nvPr/>
        </p:nvSpPr>
        <p:spPr>
          <a:xfrm>
            <a:off x="5514005" y="3791371"/>
            <a:ext cx="3019001" cy="21122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输出结果：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正在添加蘑菇</a:t>
            </a:r>
          </a:p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正在添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加奶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酪</a:t>
            </a:r>
          </a:p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披萨制作完成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12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选择合适的选择语句</a:t>
            </a:r>
          </a:p>
        </p:txBody>
      </p:sp>
      <p:sp>
        <p:nvSpPr>
          <p:cNvPr id="6" name="矩形 5"/>
          <p:cNvSpPr/>
          <p:nvPr/>
        </p:nvSpPr>
        <p:spPr>
          <a:xfrm>
            <a:off x="378161" y="1690649"/>
            <a:ext cx="5040560" cy="408753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components = ['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蘑菇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','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奶酪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']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蘑菇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in   components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print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正在添加蘑菇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en-US" altLang="zh-CN" sz="24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香肠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in   components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print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正在添加香肠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en-US" altLang="zh-CN" sz="2400" b="1" dirty="0" err="1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altLang="zh-CN" sz="24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'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奶酪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in   components 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print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正在添加奶酪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print("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披萨制作完成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")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5148064" y="3406419"/>
            <a:ext cx="3737414" cy="2998912"/>
          </a:xfrm>
          <a:prstGeom prst="wedgeRectCallout">
            <a:avLst>
              <a:gd name="adj1" fmla="val -66065"/>
              <a:gd name="adj2" fmla="val 1616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第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个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if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条件判断成功后，将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在比萨中添加蘑菇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。然而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Python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将跳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过余下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的测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试，不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再检查列表中是否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包含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‘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奶酪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’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和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‘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香肠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’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。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其结果是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，添加了顾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客点的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第</a:t>
            </a:r>
            <a:r>
              <a:rPr lang="en-US" altLang="zh-CN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种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配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料而不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会添加其他的</a:t>
            </a:r>
            <a:r>
              <a:rPr lang="zh-CN" alt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配料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。，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24128" y="1604798"/>
            <a:ext cx="2232248" cy="180162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输出结果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正在添加蘑菇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披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萨制作完成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9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1847</TotalTime>
  <Words>1072</Words>
  <Application>Microsoft Office PowerPoint</Application>
  <PresentationFormat>全屏显示(4:3)</PresentationFormat>
  <Paragraphs>170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黑体</vt:lpstr>
      <vt:lpstr>楷体</vt:lpstr>
      <vt:lpstr>宋体</vt:lpstr>
      <vt:lpstr>微软雅黑</vt:lpstr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聚合</vt:lpstr>
      <vt:lpstr>Python程序设计5-3</vt:lpstr>
      <vt:lpstr>作业：</vt:lpstr>
      <vt:lpstr>哪种更好？</vt:lpstr>
      <vt:lpstr>if-elif-else语句</vt:lpstr>
      <vt:lpstr>if-elif-else语句</vt:lpstr>
      <vt:lpstr>单一if结构</vt:lpstr>
      <vt:lpstr>选择合适的选择语句</vt:lpstr>
      <vt:lpstr>选择合适的选择语句</vt:lpstr>
      <vt:lpstr>选择合适的选择语句</vt:lpstr>
      <vt:lpstr>作业:</vt:lpstr>
      <vt:lpstr>作业</vt:lpstr>
      <vt:lpstr>if-else语句的嵌套**</vt:lpstr>
      <vt:lpstr>if-else语句的嵌套**</vt:lpstr>
      <vt:lpstr>Python逻辑运算符**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C语言程序设计</dc:title>
  <dc:creator>Guim</dc:creator>
  <cp:lastModifiedBy>admin</cp:lastModifiedBy>
  <cp:revision>132</cp:revision>
  <dcterms:created xsi:type="dcterms:W3CDTF">2014-02-18T04:13:10Z</dcterms:created>
  <dcterms:modified xsi:type="dcterms:W3CDTF">2019-03-29T01:07:19Z</dcterms:modified>
</cp:coreProperties>
</file>