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71" r:id="rId3"/>
    <p:sldId id="279" r:id="rId4"/>
    <p:sldId id="280" r:id="rId5"/>
    <p:sldId id="290" r:id="rId6"/>
    <p:sldId id="281" r:id="rId7"/>
    <p:sldId id="283" r:id="rId8"/>
    <p:sldId id="272" r:id="rId9"/>
    <p:sldId id="273" r:id="rId10"/>
    <p:sldId id="278" r:id="rId11"/>
    <p:sldId id="274" r:id="rId12"/>
    <p:sldId id="295" r:id="rId13"/>
    <p:sldId id="296" r:id="rId14"/>
    <p:sldId id="299" r:id="rId15"/>
    <p:sldId id="300" r:id="rId16"/>
    <p:sldId id="284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7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7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解读代码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Turtle</a:t>
            </a:r>
            <a:r>
              <a:rPr lang="zh-CN" altLang="en-US" smtClean="0"/>
              <a:t>模块帮助文件：</a:t>
            </a:r>
            <a:r>
              <a:rPr lang="en-US" altLang="zh-CN" smtClean="0"/>
              <a:t>Python Manuals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Turtle</a:t>
            </a:r>
            <a:r>
              <a:rPr lang="zh-CN" altLang="en-US" smtClean="0"/>
              <a:t>绘图样例：</a:t>
            </a:r>
            <a:r>
              <a:rPr lang="en-US" altLang="zh-CN" smtClean="0"/>
              <a:t>Help Turtle Demo</a:t>
            </a: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34743C-A9D0-4213-BE6D-5544E01BCE2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6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163.com/course/introduction.htm?courseId=302001&amp;6925ecaa9614a750=geek_csdn_20130708" TargetMode="External"/><Relationship Id="rId2" Type="http://schemas.openxmlformats.org/officeDocument/2006/relationships/hyperlink" Target="https://www.liaoxuefe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dn.n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4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-1</a:t>
            </a:r>
            <a:endParaRPr lang="zh-CN" altLang="en-US" sz="40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程序设计的过程中为了方便自己或他人阅读程序代码，往往需要使用注释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中，以</a:t>
            </a:r>
            <a:r>
              <a:rPr lang="en-US" altLang="zh-CN" dirty="0"/>
              <a:t>#</a:t>
            </a:r>
            <a:r>
              <a:rPr lang="zh-CN" altLang="zh-CN" dirty="0"/>
              <a:t>开头的语句为注释语句，作用范围为从</a:t>
            </a:r>
            <a:r>
              <a:rPr lang="en-US" altLang="zh-CN" dirty="0"/>
              <a:t>#</a:t>
            </a:r>
            <a:r>
              <a:rPr lang="zh-CN" altLang="zh-CN" dirty="0"/>
              <a:t>开始</a:t>
            </a:r>
            <a:r>
              <a:rPr lang="zh-CN" altLang="zh-CN" dirty="0" smtClean="0"/>
              <a:t>到</a:t>
            </a:r>
            <a:r>
              <a:rPr lang="zh-CN" altLang="en-US" dirty="0" smtClean="0"/>
              <a:t>该</a:t>
            </a:r>
            <a:r>
              <a:rPr lang="zh-CN" altLang="zh-CN" dirty="0" smtClean="0"/>
              <a:t>行</a:t>
            </a:r>
            <a:r>
              <a:rPr lang="zh-CN" altLang="zh-CN" dirty="0"/>
              <a:t>末尾。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下面语句哪里是注释？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i="1" dirty="0" smtClean="0">
                <a:solidFill>
                  <a:srgbClr val="7030A0"/>
                </a:solidFill>
              </a:rPr>
              <a:t> print</a:t>
            </a:r>
            <a:r>
              <a:rPr lang="en-US" altLang="zh-CN" i="1" dirty="0" smtClean="0"/>
              <a:t>(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zh-CN" altLang="zh-CN" i="1" dirty="0" smtClean="0">
                <a:solidFill>
                  <a:schemeClr val="accent5">
                    <a:lumMod val="75000"/>
                  </a:schemeClr>
                </a:solidFill>
              </a:rPr>
              <a:t>我是张亮。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altLang="zh-CN" i="1" dirty="0" smtClean="0"/>
              <a:t>)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altLang="zh-CN" i="1" dirty="0" smtClean="0">
                <a:solidFill>
                  <a:srgbClr val="FF0000"/>
                </a:solidFill>
              </a:rPr>
              <a:t>#</a:t>
            </a:r>
            <a:r>
              <a:rPr lang="zh-CN" altLang="zh-CN" i="1" dirty="0" smtClean="0">
                <a:solidFill>
                  <a:srgbClr val="FF0000"/>
                </a:solidFill>
              </a:rPr>
              <a:t>输出姓名</a:t>
            </a:r>
            <a:endParaRPr lang="zh-CN" altLang="zh-CN" i="1" dirty="0">
              <a:solidFill>
                <a:srgbClr val="FF0000"/>
              </a:solidFill>
            </a:endParaRP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运行你的第一个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48258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 smtClean="0"/>
              <a:t>输入程序</a:t>
            </a:r>
            <a:r>
              <a:rPr lang="zh-CN" altLang="zh-CN" dirty="0"/>
              <a:t>代码后，依次单击“</a:t>
            </a:r>
            <a:r>
              <a:rPr lang="en-US" altLang="zh-CN" dirty="0"/>
              <a:t>File</a:t>
            </a:r>
            <a:r>
              <a:rPr lang="zh-CN" altLang="zh-CN" dirty="0"/>
              <a:t>→</a:t>
            </a:r>
            <a:r>
              <a:rPr lang="en-US" altLang="zh-CN" dirty="0"/>
              <a:t>Save</a:t>
            </a:r>
            <a:r>
              <a:rPr lang="zh-CN" altLang="zh-CN" dirty="0"/>
              <a:t>（或</a:t>
            </a:r>
            <a:r>
              <a:rPr lang="en-US" altLang="zh-CN" dirty="0"/>
              <a:t>Save </a:t>
            </a:r>
            <a:r>
              <a:rPr lang="en-US" altLang="zh-CN" dirty="0" smtClean="0"/>
              <a:t>As</a:t>
            </a:r>
            <a:r>
              <a:rPr lang="zh-CN" altLang="zh-CN" dirty="0" smtClean="0"/>
              <a:t>”</a:t>
            </a:r>
            <a:r>
              <a:rPr lang="zh-CN" altLang="zh-CN" dirty="0"/>
              <a:t>将程序保存</a:t>
            </a:r>
            <a:r>
              <a:rPr lang="zh-CN" altLang="zh-CN" dirty="0" smtClean="0"/>
              <a:t>到</a:t>
            </a:r>
            <a:r>
              <a:rPr lang="zh-CN" altLang="en-US" dirty="0" smtClean="0"/>
              <a:t>桌面</a:t>
            </a:r>
            <a:r>
              <a:rPr lang="zh-CN" altLang="zh-CN" dirty="0" smtClean="0"/>
              <a:t>，</a:t>
            </a:r>
            <a:r>
              <a:rPr lang="zh-CN" altLang="zh-CN" dirty="0"/>
              <a:t>文件名为“我的第一个</a:t>
            </a:r>
            <a:r>
              <a:rPr lang="en-US" altLang="zh-CN" dirty="0"/>
              <a:t>Python</a:t>
            </a:r>
            <a:r>
              <a:rPr lang="zh-CN" altLang="zh-CN" dirty="0"/>
              <a:t>程序”，该文件的扩展名为“</a:t>
            </a:r>
            <a:r>
              <a:rPr lang="en-US" altLang="zh-CN" dirty="0" err="1"/>
              <a:t>py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依次单击“</a:t>
            </a:r>
            <a:r>
              <a:rPr lang="en-US" altLang="zh-CN" dirty="0"/>
              <a:t>Run</a:t>
            </a:r>
            <a:r>
              <a:rPr lang="zh-CN" altLang="zh-CN" dirty="0"/>
              <a:t>→</a:t>
            </a:r>
            <a:r>
              <a:rPr lang="en-US" altLang="zh-CN" dirty="0"/>
              <a:t>Run Module(</a:t>
            </a:r>
            <a:r>
              <a:rPr lang="zh-CN" altLang="zh-CN" dirty="0"/>
              <a:t>运行模</a:t>
            </a:r>
            <a:r>
              <a:rPr lang="zh-CN" altLang="zh-CN" dirty="0" smtClean="0"/>
              <a:t>块”</a:t>
            </a:r>
            <a:r>
              <a:rPr lang="zh-CN" altLang="zh-CN" dirty="0"/>
              <a:t>或者按快捷键</a:t>
            </a:r>
            <a:r>
              <a:rPr lang="en-US" altLang="zh-CN" dirty="0"/>
              <a:t>F5</a:t>
            </a:r>
            <a:r>
              <a:rPr lang="zh-CN" altLang="zh-CN" dirty="0"/>
              <a:t>，便可以运行这段程序了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altLang="zh-CN" i="1" dirty="0" smtClean="0">
                <a:solidFill>
                  <a:srgbClr val="FF0000"/>
                </a:solidFill>
              </a:rPr>
              <a:t>	 #</a:t>
            </a:r>
            <a:r>
              <a:rPr lang="zh-CN" altLang="zh-CN" i="1" dirty="0">
                <a:solidFill>
                  <a:srgbClr val="FF0000"/>
                </a:solidFill>
              </a:rPr>
              <a:t>我的第一个</a:t>
            </a:r>
            <a:r>
              <a:rPr lang="en-US" altLang="zh-CN" i="1" dirty="0">
                <a:solidFill>
                  <a:srgbClr val="FF0000"/>
                </a:solidFill>
              </a:rPr>
              <a:t>Python</a:t>
            </a:r>
            <a:r>
              <a:rPr lang="zh-CN" altLang="zh-CN" i="1" dirty="0">
                <a:solidFill>
                  <a:srgbClr val="FF0000"/>
                </a:solidFill>
              </a:rPr>
              <a:t>程序</a:t>
            </a:r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altLang="zh-CN" i="1" dirty="0" smtClean="0"/>
              <a:t>	a </a:t>
            </a:r>
            <a:r>
              <a:rPr lang="en-US" altLang="zh-CN" i="1" dirty="0"/>
              <a:t>= </a:t>
            </a:r>
            <a:r>
              <a:rPr lang="en-US" altLang="zh-CN" i="1" dirty="0">
                <a:solidFill>
                  <a:srgbClr val="7030A0"/>
                </a:solidFill>
              </a:rPr>
              <a:t>input</a:t>
            </a:r>
            <a:r>
              <a:rPr lang="en-US" altLang="zh-CN" i="1" dirty="0"/>
              <a:t>(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</a:rPr>
              <a:t>“please input a number: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r>
              <a:rPr lang="zh-CN" altLang="en-US" i="1" dirty="0" smtClean="0"/>
              <a:t>）</a:t>
            </a:r>
            <a:endParaRPr lang="zh-CN" altLang="zh-CN" i="1" dirty="0"/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i="1" dirty="0" smtClean="0">
                <a:solidFill>
                  <a:srgbClr val="7030A0"/>
                </a:solidFill>
              </a:rPr>
              <a:t>	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 print</a:t>
            </a:r>
            <a:r>
              <a:rPr lang="en-US" altLang="zh-CN" sz="2400" i="1" dirty="0" smtClean="0"/>
              <a:t> (“</a:t>
            </a:r>
            <a:r>
              <a:rPr lang="zh-CN" altLang="en-US" sz="2400" i="1" dirty="0" smtClean="0"/>
              <a:t>你输入的是：</a:t>
            </a:r>
            <a:r>
              <a:rPr lang="en-US" altLang="zh-CN" sz="2400" i="1" dirty="0" smtClean="0"/>
              <a:t>”,a)</a:t>
            </a:r>
            <a:endParaRPr lang="zh-CN" altLang="zh-CN" sz="2400" i="1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zh-CN" i="1" dirty="0"/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zh-CN" altLang="zh-CN" dirty="0"/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0" y="1484313"/>
            <a:ext cx="5334000" cy="5373687"/>
          </a:xfrm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/>
              <a:t>1989 </a:t>
            </a:r>
            <a:r>
              <a:rPr lang="zh-CN" altLang="en-US" b="1" dirty="0"/>
              <a:t>年</a:t>
            </a:r>
            <a:r>
              <a:rPr lang="en-US" altLang="zh-CN" b="1" dirty="0"/>
              <a:t>12 </a:t>
            </a:r>
            <a:r>
              <a:rPr lang="zh-CN" altLang="en-US" b="1" dirty="0"/>
              <a:t>月， </a:t>
            </a:r>
            <a:r>
              <a:rPr lang="en-US" altLang="zh-CN" b="1" dirty="0"/>
              <a:t>Guido van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/>
              <a:t>Rossum</a:t>
            </a:r>
            <a:r>
              <a:rPr lang="zh-CN" altLang="en-US" b="1" dirty="0"/>
              <a:t>为了打发圣诞节假期，开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b="1" dirty="0"/>
              <a:t>发了</a:t>
            </a:r>
            <a:r>
              <a:rPr lang="en-US" altLang="zh-CN" b="1" dirty="0"/>
              <a:t>ABC</a:t>
            </a:r>
            <a:r>
              <a:rPr lang="zh-CN" altLang="en-US" b="1" dirty="0"/>
              <a:t>脚本语言的</a:t>
            </a:r>
            <a:r>
              <a:rPr lang="zh-CN" altLang="en-US" b="1" dirty="0" smtClean="0"/>
              <a:t>后继</a:t>
            </a:r>
            <a:endParaRPr lang="en-US" altLang="zh-CN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 smtClean="0"/>
              <a:t>Python</a:t>
            </a:r>
            <a:r>
              <a:rPr lang="zh-CN" altLang="en-US" b="1" dirty="0"/>
              <a:t>名称来自于他喜欢的一个情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b="1" dirty="0"/>
              <a:t>景剧</a:t>
            </a:r>
            <a:r>
              <a:rPr lang="en-US" altLang="zh-CN" b="1" dirty="0"/>
              <a:t>Monty Python's Flying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/>
              <a:t>Circus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 smtClean="0"/>
              <a:t>Python</a:t>
            </a:r>
            <a:r>
              <a:rPr lang="zh-CN" altLang="en-US" b="1" dirty="0"/>
              <a:t>是一种高级动态、完全面向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b="1" dirty="0"/>
              <a:t>对象的语言，函数、模块、数字、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b="1" dirty="0"/>
              <a:t>字符串都是对象，并且完全支持继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b="1" dirty="0"/>
              <a:t>承、重载、派生、多继承，有益于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b="1" dirty="0"/>
              <a:t>增强源代码的复用性。</a:t>
            </a:r>
            <a:endParaRPr lang="zh-CN" altLang="en-US" dirty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3630613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822325"/>
            <a:ext cx="37433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0"/>
            <a:ext cx="824388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/>
              <a:t>Python</a:t>
            </a:r>
            <a:r>
              <a:rPr lang="zh-CN" altLang="en-US" sz="3600" dirty="0"/>
              <a:t>程序设计哲学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                           优雅</a:t>
            </a:r>
            <a:r>
              <a:rPr lang="zh-CN" altLang="en-US" sz="3600" dirty="0"/>
              <a:t>、明确、简单</a:t>
            </a:r>
          </a:p>
        </p:txBody>
      </p:sp>
      <p:sp>
        <p:nvSpPr>
          <p:cNvPr id="8196" name="矩形 4"/>
          <p:cNvSpPr>
            <a:spLocks noChangeArrowheads="1"/>
          </p:cNvSpPr>
          <p:nvPr/>
        </p:nvSpPr>
        <p:spPr bwMode="auto">
          <a:xfrm>
            <a:off x="1703388" y="2438400"/>
            <a:ext cx="203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版选择排序</a:t>
            </a:r>
            <a:endParaRPr lang="zh-CN" alt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105150"/>
            <a:ext cx="4791075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049338"/>
            <a:ext cx="4589463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矩形 3"/>
          <p:cNvSpPr>
            <a:spLocks noChangeArrowheads="1"/>
          </p:cNvSpPr>
          <p:nvPr/>
        </p:nvSpPr>
        <p:spPr bwMode="auto">
          <a:xfrm>
            <a:off x="6588125" y="6243638"/>
            <a:ext cx="170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C++</a:t>
            </a:r>
            <a:r>
              <a:rPr lang="zh-CN" altLang="en-US" b="1"/>
              <a:t>版选择排序</a:t>
            </a:r>
            <a:endParaRPr lang="zh-CN" altLang="en-US"/>
          </a:p>
        </p:txBody>
      </p:sp>
      <p:sp>
        <p:nvSpPr>
          <p:cNvPr id="8200" name="矩形 10"/>
          <p:cNvSpPr>
            <a:spLocks noChangeArrowheads="1"/>
          </p:cNvSpPr>
          <p:nvPr/>
        </p:nvSpPr>
        <p:spPr bwMode="auto">
          <a:xfrm>
            <a:off x="2328863" y="6223000"/>
            <a:ext cx="1612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VB</a:t>
            </a:r>
            <a:r>
              <a:rPr lang="zh-CN" altLang="en-US" b="1"/>
              <a:t>版选择排序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27088" y="260350"/>
            <a:ext cx="7058025" cy="114300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4000" b="1" dirty="0" smtClean="0"/>
              <a:t>IDLE</a:t>
            </a:r>
          </a:p>
          <a:p>
            <a:pPr>
              <a:defRPr/>
            </a:pPr>
            <a:r>
              <a:rPr lang="zh-CN" altLang="en-US" sz="4000" b="1" dirty="0" smtClean="0"/>
              <a:t>编辑和运行</a:t>
            </a:r>
            <a:r>
              <a:rPr lang="en-US" altLang="zh-CN" sz="4000" b="1" dirty="0" smtClean="0"/>
              <a:t>Python</a:t>
            </a:r>
            <a:r>
              <a:rPr lang="zh-CN" altLang="en-US" sz="4000" b="1" dirty="0" smtClean="0"/>
              <a:t>程序</a:t>
            </a:r>
            <a:endParaRPr lang="zh-CN" altLang="en-US" sz="4000" dirty="0"/>
          </a:p>
        </p:txBody>
      </p:sp>
      <p:pic>
        <p:nvPicPr>
          <p:cNvPr id="8195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349500"/>
            <a:ext cx="8181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3571876"/>
            <a:ext cx="3786214" cy="2000264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1800" b="1" dirty="0" smtClean="0"/>
              <a:t>编辑窗口</a:t>
            </a:r>
            <a:endParaRPr lang="en-US" altLang="zh-CN" sz="1800" b="1" dirty="0"/>
          </a:p>
          <a:p>
            <a:pPr>
              <a:defRPr/>
            </a:pPr>
            <a:r>
              <a:rPr lang="zh-CN" altLang="en-US" sz="1800" b="1" dirty="0" smtClean="0"/>
              <a:t>在</a:t>
            </a:r>
            <a:r>
              <a:rPr lang="zh-CN" altLang="en-US" sz="1800" b="1" dirty="0"/>
              <a:t>文件编辑窗口中</a:t>
            </a:r>
            <a:r>
              <a:rPr lang="zh-CN" altLang="en-US" sz="1800" b="1" dirty="0" smtClean="0"/>
              <a:t>输入</a:t>
            </a:r>
            <a:r>
              <a:rPr lang="zh-CN" altLang="en-US" sz="1800" b="1" dirty="0"/>
              <a:t>程序</a:t>
            </a:r>
            <a:r>
              <a:rPr lang="zh-CN" altLang="en-US" sz="1800" b="1" dirty="0" smtClean="0"/>
              <a:t>代码</a:t>
            </a:r>
            <a:endParaRPr lang="zh-CN" altLang="en-US" sz="1800" b="1" dirty="0"/>
          </a:p>
          <a:p>
            <a:pPr>
              <a:defRPr/>
            </a:pPr>
            <a:r>
              <a:rPr lang="zh-CN" altLang="en-US" sz="1800" b="1" dirty="0"/>
              <a:t>运行</a:t>
            </a:r>
            <a:r>
              <a:rPr lang="zh-CN" altLang="en-US" sz="1800" b="1" dirty="0" smtClean="0"/>
              <a:t>程序</a:t>
            </a:r>
            <a:r>
              <a:rPr lang="en-US" altLang="zh-CN" sz="1800" b="1" dirty="0" smtClean="0"/>
              <a:t>Run-</a:t>
            </a:r>
            <a:r>
              <a:rPr lang="en-US" altLang="zh-CN" sz="1800" b="1" dirty="0"/>
              <a:t>&gt;Run </a:t>
            </a:r>
            <a:r>
              <a:rPr lang="en-US" altLang="zh-CN" sz="1800" b="1" dirty="0" smtClean="0"/>
              <a:t>Module</a:t>
            </a:r>
            <a:r>
              <a:rPr lang="zh-CN" altLang="en-US" sz="1800" b="1" dirty="0" smtClean="0"/>
              <a:t>，在</a:t>
            </a:r>
            <a:r>
              <a:rPr lang="en-US" altLang="zh-CN" sz="1800" b="1" dirty="0"/>
              <a:t>Python Shell</a:t>
            </a:r>
            <a:r>
              <a:rPr lang="zh-CN" altLang="en-US" sz="1800" b="1" dirty="0"/>
              <a:t>中查看运行结</a:t>
            </a:r>
            <a:r>
              <a:rPr lang="zh-CN" altLang="en-US" sz="1800" b="1" dirty="0" smtClean="0"/>
              <a:t>果</a:t>
            </a:r>
            <a:endParaRPr lang="en-US" altLang="zh-CN" sz="1800" b="1" dirty="0" smtClean="0"/>
          </a:p>
          <a:p>
            <a:pPr>
              <a:defRPr/>
            </a:pPr>
            <a:r>
              <a:rPr lang="zh-CN" altLang="en-US" sz="1800" b="1" dirty="0" smtClean="0"/>
              <a:t>按程序代码逐条执行</a:t>
            </a:r>
            <a:endParaRPr lang="en-US" altLang="zh-CN" sz="1800" b="1" dirty="0" smtClean="0"/>
          </a:p>
          <a:p>
            <a:pPr>
              <a:defRPr/>
            </a:pPr>
            <a:r>
              <a:rPr lang="zh-CN" altLang="en-US" sz="1800" b="1" dirty="0" smtClean="0">
                <a:solidFill>
                  <a:srgbClr val="FF0000"/>
                </a:solidFill>
              </a:rPr>
              <a:t>能保存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0538" y="3571876"/>
            <a:ext cx="3724272" cy="20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b="1" dirty="0" smtClean="0"/>
              <a:t>立即执行窗口</a:t>
            </a:r>
            <a:r>
              <a:rPr lang="en-US" altLang="zh-CN" sz="1800" b="1" dirty="0"/>
              <a:t>Python Shell</a:t>
            </a:r>
            <a:endParaRPr lang="en-US" altLang="zh-CN" sz="1800" b="1" dirty="0" smtClean="0"/>
          </a:p>
          <a:p>
            <a:pPr>
              <a:defRPr/>
            </a:pPr>
            <a:r>
              <a:rPr lang="zh-CN" altLang="en-US" sz="1800" b="1" dirty="0" smtClean="0"/>
              <a:t>在</a:t>
            </a:r>
            <a:r>
              <a:rPr lang="en-US" altLang="zh-CN" sz="1800" b="1" dirty="0" smtClean="0"/>
              <a:t>&gt;&gt;&gt;</a:t>
            </a:r>
            <a:r>
              <a:rPr lang="zh-CN" altLang="en-US" sz="1800" b="1" dirty="0" smtClean="0"/>
              <a:t>提示符后输入代码</a:t>
            </a:r>
            <a:endParaRPr lang="en-US" altLang="zh-CN" sz="1800" b="1" dirty="0" smtClean="0"/>
          </a:p>
          <a:p>
            <a:pPr>
              <a:defRPr/>
            </a:pPr>
            <a:r>
              <a:rPr lang="zh-CN" altLang="en-US" sz="1800" b="1" dirty="0" smtClean="0"/>
              <a:t>输入一条代码立即执行一条</a:t>
            </a:r>
            <a:endParaRPr lang="en-US" altLang="zh-CN" sz="1800" b="1" dirty="0" smtClean="0"/>
          </a:p>
          <a:p>
            <a:pPr>
              <a:defRPr/>
            </a:pPr>
            <a:r>
              <a:rPr lang="zh-CN" altLang="en-US" sz="1800" b="1" dirty="0" smtClean="0">
                <a:solidFill>
                  <a:srgbClr val="FF0000"/>
                </a:solidFill>
              </a:rPr>
              <a:t>不能保存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1800" b="1" dirty="0" smtClean="0"/>
              <a:t>File-&gt;New File</a:t>
            </a:r>
            <a:r>
              <a:rPr lang="zh-CN" altLang="en-US" sz="1800" b="1" dirty="0" smtClean="0"/>
              <a:t>打开编辑窗口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https://www.liaoxuefeng.com/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廖雪峰官方网站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https://study.163.com/course/introduction.htm?courseId=302001&amp;6925ecaa9614a750=geek_csdn_20130708#/courseDetail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网易云课堂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疯狂的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：零基础小白入门</a:t>
            </a:r>
          </a:p>
          <a:p>
            <a:r>
              <a:rPr lang="en-US" altLang="zh-CN" dirty="0" smtClean="0">
                <a:hlinkClick r:id="rId4"/>
              </a:rPr>
              <a:t>https://www.csdn.net/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CSDN-</a:t>
            </a:r>
            <a:r>
              <a:rPr lang="zh-CN" altLang="en-US" dirty="0" smtClean="0"/>
              <a:t>专业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技术社区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Wingdings 3"/>
              </a:rPr>
              <a:t>……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1722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开胃菜：小海龟绘图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650" y="1196975"/>
            <a:ext cx="6553200" cy="47244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733" dirty="0"/>
              <a:t/>
            </a:r>
            <a:br>
              <a:rPr lang="en-US" altLang="zh-CN" sz="3733" dirty="0"/>
            </a:br>
            <a:endParaRPr lang="zh-CN" altLang="en-US" sz="3733" dirty="0"/>
          </a:p>
        </p:txBody>
      </p:sp>
      <p:graphicFrame>
        <p:nvGraphicFramePr>
          <p:cNvPr id="24579" name="表格 2"/>
          <p:cNvGraphicFramePr>
            <a:graphicFrameLocks noGrp="1"/>
          </p:cNvGraphicFramePr>
          <p:nvPr/>
        </p:nvGraphicFramePr>
        <p:xfrm>
          <a:off x="539750" y="1412875"/>
          <a:ext cx="4267200" cy="277622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指令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意义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forward(x)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向前移动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像素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backward(x)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向后移动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像素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left(t)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向左转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right(t)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向右转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penup( 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抬起画笔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pendown( 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放下画笔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  <p:sp>
        <p:nvSpPr>
          <p:cNvPr id="24610" name="内容占位符 1"/>
          <p:cNvSpPr>
            <a:spLocks/>
          </p:cNvSpPr>
          <p:nvPr/>
        </p:nvSpPr>
        <p:spPr bwMode="auto">
          <a:xfrm>
            <a:off x="5181600" y="2276475"/>
            <a:ext cx="3962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forward(50)	    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left(90)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forward(50)	    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left(90)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forward(50)	    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left(90)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forward(50)	    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600" dirty="0" smtClean="0">
                <a:latin typeface="Lucida Sans Unicode" pitchFamily="34" charset="0"/>
                <a:ea typeface="黑体" pitchFamily="49" charset="-122"/>
              </a:rPr>
              <a:t>left(90)</a:t>
            </a:r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051050" y="5876925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 rot="-5400000">
            <a:off x="2735262" y="5192713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 rot="-10800000">
            <a:off x="2051050" y="45085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 rot="-5400000">
            <a:off x="1366837" y="5192713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2247900" y="59420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/>
              <a:t>50</a:t>
            </a:r>
            <a:r>
              <a:rPr lang="zh-CN" altLang="en-US"/>
              <a:t>像素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0" grpId="0"/>
      <p:bldP spid="24631" grpId="0" animBg="1"/>
      <p:bldP spid="24633" grpId="0" animBg="1"/>
      <p:bldP spid="24634" grpId="0" animBg="1"/>
      <p:bldP spid="24635" grpId="0" animBg="1"/>
      <p:bldP spid="246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体验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里的小海龟画图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88"/>
            <a:ext cx="3657600" cy="5014912"/>
          </a:xfrm>
        </p:spPr>
        <p:txBody>
          <a:bodyPr>
            <a:normAutofit/>
          </a:bodyPr>
          <a:lstStyle/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200" dirty="0" smtClean="0"/>
              <a:t>新</a:t>
            </a:r>
            <a:r>
              <a:rPr lang="zh-CN" altLang="en-US" sz="3200" dirty="0"/>
              <a:t>建一个文件</a:t>
            </a:r>
            <a:endParaRPr lang="en-US" altLang="zh-CN" sz="32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200" dirty="0" smtClean="0"/>
              <a:t>输入代码</a:t>
            </a:r>
            <a:endParaRPr lang="en-US" altLang="zh-CN" sz="32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200" dirty="0"/>
              <a:t>保存</a:t>
            </a:r>
            <a:endParaRPr lang="en-US" altLang="zh-CN" sz="32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200" dirty="0" smtClean="0"/>
              <a:t>运行</a:t>
            </a:r>
            <a:endParaRPr lang="en-US" altLang="zh-CN" sz="3200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sz="2667" dirty="0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 cstate="print"/>
          <a:srcRect b="44338"/>
          <a:stretch>
            <a:fillRect/>
          </a:stretch>
        </p:blipFill>
        <p:spPr bwMode="auto">
          <a:xfrm>
            <a:off x="2500298" y="1989138"/>
            <a:ext cx="6500858" cy="351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214414" y="5572140"/>
            <a:ext cx="714169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注意命令里的大小写哟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体验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里的小海龟画图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28625" y="1000125"/>
            <a:ext cx="4071938" cy="5014913"/>
          </a:xfrm>
        </p:spPr>
        <p:txBody>
          <a:bodyPr>
            <a:normAutofit/>
          </a:bodyPr>
          <a:lstStyle/>
          <a:p>
            <a:pPr lvl="2"/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3200" dirty="0" smtClean="0"/>
              <a:t>尝试加入</a:t>
            </a:r>
            <a:r>
              <a:rPr lang="en-US" altLang="zh-CN" sz="3200" dirty="0" err="1" smtClean="0"/>
              <a:t>p.penup</a:t>
            </a:r>
            <a:r>
              <a:rPr lang="en-US" altLang="zh-CN" sz="3200" dirty="0" smtClean="0"/>
              <a:t>() </a:t>
            </a:r>
            <a:r>
              <a:rPr lang="en-US" altLang="zh-CN" sz="3200" dirty="0" err="1" smtClean="0"/>
              <a:t>p.pendown</a:t>
            </a:r>
            <a:r>
              <a:rPr lang="en-US" altLang="zh-CN" sz="3200" dirty="0" smtClean="0"/>
              <a:t>()</a:t>
            </a:r>
          </a:p>
          <a:p>
            <a:pPr lvl="1">
              <a:buFont typeface="Wingdings" pitchFamily="2" charset="2"/>
              <a:buChar char="l"/>
            </a:pPr>
            <a:endParaRPr lang="en-US" altLang="zh-CN" sz="32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3200" dirty="0" smtClean="0"/>
              <a:t>你能让小海龟绘制其他图形吗？如五边形，五角星？</a:t>
            </a:r>
            <a:endParaRPr lang="en-US" altLang="zh-CN" sz="3200" dirty="0" smtClean="0"/>
          </a:p>
          <a:p>
            <a:pPr lvl="1"/>
            <a:endParaRPr lang="en-US" altLang="zh-CN" sz="2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3" y="1250116"/>
            <a:ext cx="5043487" cy="545564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533400" y="1700809"/>
            <a:ext cx="7924800" cy="136815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3600" dirty="0" smtClean="0"/>
              <a:t>提交一个你自己创意的，最能代表你水平的，你最满意的小海龟绘图程序。</a:t>
            </a:r>
            <a:endParaRPr lang="en-US" altLang="zh-CN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latin typeface="+mj-ea"/>
              </a:rPr>
              <a:t>第一步：启动</a:t>
            </a:r>
            <a:r>
              <a:rPr lang="en-US" altLang="zh-CN" sz="4400" dirty="0" smtClean="0">
                <a:latin typeface="+mj-ea"/>
              </a:rPr>
              <a:t>Python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、开始菜单</a:t>
            </a:r>
            <a:endParaRPr lang="en-US" altLang="zh-CN" sz="2800" dirty="0" smtClean="0"/>
          </a:p>
          <a:p>
            <a:pPr marL="109537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、所有程序</a:t>
            </a:r>
            <a:endParaRPr lang="en-US" altLang="zh-CN" sz="2800" dirty="0" smtClean="0"/>
          </a:p>
          <a:p>
            <a:pPr marL="109537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Python3.5</a:t>
            </a:r>
          </a:p>
          <a:p>
            <a:pPr marL="109537" indent="0">
              <a:lnSpc>
                <a:spcPct val="150000"/>
              </a:lnSpc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IDLE (Python 3.5 32-bit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pPr marL="109537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109537" indent="0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或：</a:t>
            </a:r>
            <a:r>
              <a:rPr lang="zh-CN" altLang="en-US" sz="2800" dirty="0" smtClean="0"/>
              <a:t>打开桌面上的</a:t>
            </a:r>
            <a:r>
              <a:rPr lang="en-US" altLang="zh-CN" sz="2800" dirty="0" smtClean="0"/>
              <a:t>IDLE</a:t>
            </a:r>
            <a:r>
              <a:rPr lang="zh-CN" altLang="en-US" sz="2800" dirty="0" smtClean="0"/>
              <a:t>图标就行了</a:t>
            </a:r>
          </a:p>
        </p:txBody>
      </p:sp>
      <p:pic>
        <p:nvPicPr>
          <p:cNvPr id="15363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500063"/>
            <a:ext cx="257175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673884"/>
            <a:ext cx="1357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6840760" cy="47771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第一条语句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启动</a:t>
            </a:r>
            <a:r>
              <a:rPr lang="en-US" altLang="zh-CN" smtClean="0"/>
              <a:t>IDLE</a:t>
            </a:r>
            <a:r>
              <a:rPr lang="zh-CN" altLang="zh-CN" smtClean="0"/>
              <a:t>，</a:t>
            </a:r>
            <a:r>
              <a:rPr lang="zh-CN" altLang="en-US" smtClean="0"/>
              <a:t>输入你的第一条语句吧，猜猜它的运行结果是什么？</a:t>
            </a:r>
          </a:p>
        </p:txBody>
      </p:sp>
      <p:sp>
        <p:nvSpPr>
          <p:cNvPr id="7" name="矩形 6"/>
          <p:cNvSpPr/>
          <p:nvPr/>
        </p:nvSpPr>
        <p:spPr>
          <a:xfrm>
            <a:off x="295060" y="5143512"/>
            <a:ext cx="85331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注意符号都是英文状态的哟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1988840"/>
            <a:ext cx="7057511" cy="44479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第一条语句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你猜对了吗？</a:t>
            </a:r>
          </a:p>
        </p:txBody>
      </p:sp>
      <p:sp>
        <p:nvSpPr>
          <p:cNvPr id="5" name="矩形 4"/>
          <p:cNvSpPr/>
          <p:nvPr/>
        </p:nvSpPr>
        <p:spPr>
          <a:xfrm>
            <a:off x="754849" y="4429132"/>
            <a:ext cx="7603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交互模式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立即执行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窗口</a:t>
            </a:r>
            <a:endParaRPr lang="zh-CN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哪儿错了？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1571612"/>
            <a:ext cx="7286676" cy="3714776"/>
          </a:xfrm>
          <a:prstGeom prst="rect">
            <a:avLst/>
          </a:prstGeom>
        </p:spPr>
      </p:pic>
      <p:sp>
        <p:nvSpPr>
          <p:cNvPr id="5" name="爆炸形 2 4"/>
          <p:cNvSpPr/>
          <p:nvPr/>
        </p:nvSpPr>
        <p:spPr>
          <a:xfrm>
            <a:off x="3714744" y="4643446"/>
            <a:ext cx="5100917" cy="181087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计算机也太笨了！完全不知变通！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两条以上的语句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在命令行下输入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143125"/>
            <a:ext cx="8359775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两条以上的语句</a:t>
            </a:r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再输入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214563"/>
            <a:ext cx="8142288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程序文件</a:t>
            </a:r>
            <a:endParaRPr lang="zh-CN" altLang="en-US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单击“</a:t>
            </a:r>
            <a:r>
              <a:rPr lang="en-US" altLang="zh-CN" smtClean="0"/>
              <a:t>File</a:t>
            </a:r>
            <a:r>
              <a:rPr lang="zh-CN" altLang="zh-CN" smtClean="0"/>
              <a:t>→</a:t>
            </a:r>
            <a:r>
              <a:rPr lang="en-US" altLang="zh-CN" smtClean="0"/>
              <a:t>New File</a:t>
            </a:r>
            <a:r>
              <a:rPr lang="zh-CN" altLang="zh-CN" smtClean="0"/>
              <a:t>”，就会打开一个编辑窗口，如图所示</a:t>
            </a:r>
            <a:endParaRPr lang="zh-CN" altLang="en-US" smtClean="0"/>
          </a:p>
        </p:txBody>
      </p:sp>
      <p:pic>
        <p:nvPicPr>
          <p:cNvPr id="20483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643188"/>
            <a:ext cx="335756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图片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5" y="2786063"/>
            <a:ext cx="35004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sz="2800" dirty="0"/>
              <a:t>在文本编辑器中输入程序代码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sz="28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i="1" dirty="0" smtClean="0">
                <a:solidFill>
                  <a:srgbClr val="FF0000"/>
                </a:solidFill>
              </a:rPr>
              <a:t>#</a:t>
            </a:r>
            <a:r>
              <a:rPr lang="zh-CN" altLang="zh-CN" sz="2800" i="1" dirty="0">
                <a:solidFill>
                  <a:srgbClr val="FF0000"/>
                </a:solidFill>
              </a:rPr>
              <a:t>我的第一个</a:t>
            </a:r>
            <a:r>
              <a:rPr lang="en-US" altLang="zh-CN" sz="2800" i="1" dirty="0">
                <a:solidFill>
                  <a:srgbClr val="FF0000"/>
                </a:solidFill>
              </a:rPr>
              <a:t>Python</a:t>
            </a:r>
            <a:r>
              <a:rPr lang="zh-CN" altLang="zh-CN" sz="2800" i="1" dirty="0">
                <a:solidFill>
                  <a:srgbClr val="FF0000"/>
                </a:solidFill>
              </a:rPr>
              <a:t>程序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i="1" dirty="0" smtClean="0"/>
              <a:t>a = </a:t>
            </a:r>
            <a:r>
              <a:rPr lang="en-US" altLang="zh-CN" sz="2800" i="1" dirty="0">
                <a:solidFill>
                  <a:srgbClr val="7030A0"/>
                </a:solidFill>
              </a:rPr>
              <a:t>input</a:t>
            </a:r>
            <a:r>
              <a:rPr lang="en-US" altLang="zh-CN" sz="2800" i="1" dirty="0" smtClean="0"/>
              <a:t>(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</a:rPr>
              <a:t>“please input a number: “)</a:t>
            </a:r>
            <a:endParaRPr lang="zh-CN" altLang="zh-CN" sz="2800" i="1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i="1" dirty="0" smtClean="0">
                <a:solidFill>
                  <a:srgbClr val="7030A0"/>
                </a:solidFill>
              </a:rPr>
              <a:t>print</a:t>
            </a:r>
            <a:r>
              <a:rPr lang="en-US" altLang="zh-CN" sz="2800" i="1" dirty="0" smtClean="0"/>
              <a:t>(“</a:t>
            </a:r>
            <a:r>
              <a:rPr lang="zh-CN" altLang="en-US" sz="2800" i="1" dirty="0" smtClean="0"/>
              <a:t>你输入的是：</a:t>
            </a:r>
            <a:r>
              <a:rPr lang="en-US" altLang="zh-CN" sz="2800" i="1" dirty="0" smtClean="0"/>
              <a:t>”,a)</a:t>
            </a:r>
            <a:endParaRPr lang="zh-CN" altLang="zh-CN" sz="2800" i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357422" y="3571876"/>
            <a:ext cx="400052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标注 6"/>
          <p:cNvSpPr/>
          <p:nvPr/>
        </p:nvSpPr>
        <p:spPr>
          <a:xfrm>
            <a:off x="4788024" y="4149080"/>
            <a:ext cx="2376834" cy="1302984"/>
          </a:xfrm>
          <a:prstGeom prst="wedgeRoundRectCallout">
            <a:avLst>
              <a:gd name="adj1" fmla="val -50038"/>
              <a:gd name="adj2" fmla="val -91889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B050"/>
                </a:solidFill>
              </a:rPr>
              <a:t>可以换成中文试试！！！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972</TotalTime>
  <Words>636</Words>
  <Application>Microsoft Office PowerPoint</Application>
  <PresentationFormat>全屏显示(4:3)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Python程序设计-1</vt:lpstr>
      <vt:lpstr>第一步：启动Python</vt:lpstr>
      <vt:lpstr>第一条语句</vt:lpstr>
      <vt:lpstr>第一条语句</vt:lpstr>
      <vt:lpstr>哪儿错了？</vt:lpstr>
      <vt:lpstr>两条以上的语句</vt:lpstr>
      <vt:lpstr>两条以上的语句</vt:lpstr>
      <vt:lpstr>第一个Python程序文件</vt:lpstr>
      <vt:lpstr>第一个Python程序文件</vt:lpstr>
      <vt:lpstr>注释</vt:lpstr>
      <vt:lpstr>运行你的第一个Python程序文件</vt:lpstr>
      <vt:lpstr>PowerPoint 演示文稿</vt:lpstr>
      <vt:lpstr>Python程序设计哲学：                            优雅、明确、简单</vt:lpstr>
      <vt:lpstr>PowerPoint 演示文稿</vt:lpstr>
      <vt:lpstr>PowerPoint 演示文稿</vt:lpstr>
      <vt:lpstr>开胃菜：小海龟绘图</vt:lpstr>
      <vt:lpstr>体验Python里的小海龟画图</vt:lpstr>
      <vt:lpstr>体验Python里的小海龟画图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admin</cp:lastModifiedBy>
  <cp:revision>62</cp:revision>
  <dcterms:created xsi:type="dcterms:W3CDTF">2014-02-18T04:13:10Z</dcterms:created>
  <dcterms:modified xsi:type="dcterms:W3CDTF">2019-03-01T05:19:22Z</dcterms:modified>
</cp:coreProperties>
</file>