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7" r:id="rId2"/>
    <p:sldId id="314" r:id="rId3"/>
    <p:sldId id="315" r:id="rId4"/>
    <p:sldId id="316" r:id="rId5"/>
    <p:sldId id="317" r:id="rId6"/>
    <p:sldId id="318" r:id="rId7"/>
    <p:sldId id="279" r:id="rId8"/>
    <p:sldId id="281" r:id="rId9"/>
    <p:sldId id="280" r:id="rId10"/>
    <p:sldId id="309" r:id="rId11"/>
    <p:sldId id="303" r:id="rId12"/>
    <p:sldId id="313" r:id="rId13"/>
    <p:sldId id="282" r:id="rId14"/>
    <p:sldId id="283" r:id="rId15"/>
    <p:sldId id="284" r:id="rId16"/>
    <p:sldId id="311" r:id="rId17"/>
    <p:sldId id="312" r:id="rId18"/>
    <p:sldId id="310" r:id="rId19"/>
    <p:sldId id="319" r:id="rId20"/>
    <p:sldId id="320" r:id="rId21"/>
    <p:sldId id="302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67" autoAdjust="0"/>
  </p:normalViewPr>
  <p:slideViewPr>
    <p:cSldViewPr>
      <p:cViewPr varScale="1">
        <p:scale>
          <a:sx n="84" d="100"/>
          <a:sy n="84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23AB347-C9FD-40D0-A506-3039D632C336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379669E-4E25-4B5C-89D2-2FB7FDB55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4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890C8-75A8-48B2-99C7-1D441E7533A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C3C0-3376-46CC-B706-1C0A283DE52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8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890C8-75A8-48B2-99C7-1D441E7533A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B62CB4F-C2E7-4FF0-8213-5991A647627A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6B8318E-7D65-4CCB-B20B-B9D15613FD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D100-476E-4578-9ECD-8E65A75AE0EA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E10E8-42BF-4BFF-A1F3-55A80953D6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B92C4-3DC2-4626-B362-06074E3624FF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FEBA8-AB4B-4433-ABF4-B509EA60AE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9A9FF-D721-445E-9312-DA3653ABB0BA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0084B-7B37-48D7-B230-CAD4945238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4108C8-3C7A-4963-9F09-5C1C3FF26E53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3C8036-527F-48B6-BB1F-50FDAE38B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6CF0BC-B783-432E-9E78-CAC8AB06DC17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7C38EC-1BC6-4A10-A40B-B96F4D1C52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B8C5FD-ADE5-4297-8411-DF888997EF77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048677-B55F-4BDA-88D0-B99FF026D5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37E2E7-A3B4-41A9-808A-E019D67B237D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4DBF7B-7CC2-4FE1-8C67-34242CAD8B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D2870-3BB7-4B5D-A8CF-BEA949A376A6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AAC7-29DF-4B34-BDE1-7CD6FCFA5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99520D-0646-4F53-ABAE-1986A93FAD40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6054A8-ADFE-4B12-9136-3F1819E90D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650E0ED-198A-4AAD-B701-CCF1E0EA622A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06E7032-D82C-4922-920E-BFA280B0C5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A6C50F8-3EF6-48F3-A3F1-278DE192A696}" type="datetimeFigureOut">
              <a:rPr lang="zh-CN" altLang="en-US"/>
              <a:pPr>
                <a:defRPr/>
              </a:pPr>
              <a:t>2019/3/13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C7EB2D7-82E1-43FE-A1A9-5D74534348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Python</a:t>
            </a:r>
            <a:r>
              <a:rPr kumimoji="1" lang="zh-CN" altLang="en-US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程序设计</a:t>
            </a:r>
            <a:r>
              <a:rPr kumimoji="1" lang="en-US" altLang="zh-CN" sz="36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3</a:t>
            </a:r>
            <a:endParaRPr lang="zh-CN" altLang="en-US" sz="3600" dirty="0">
              <a:latin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String </a:t>
            </a:r>
            <a:r>
              <a:rPr lang="zh-CN" altLang="en-US" dirty="0" smtClean="0"/>
              <a:t>（字符串）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字符串是以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'     '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或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"     "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括起来的任意文本，比如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'</a:t>
            </a:r>
            <a:r>
              <a:rPr lang="en-US" altLang="zh-CN" sz="2800" dirty="0" err="1" smtClean="0">
                <a:latin typeface="华文楷体" pitchFamily="2" charset="-122"/>
                <a:ea typeface="华文楷体" pitchFamily="2" charset="-122"/>
              </a:rPr>
              <a:t>abc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'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"xyz"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等等。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defRPr/>
            </a:pPr>
            <a:r>
              <a:rPr lang="en-US" altLang="zh-CN" sz="2800" b="1" dirty="0" err="1" smtClean="0"/>
              <a:t>str</a:t>
            </a:r>
            <a:r>
              <a:rPr lang="en-US" altLang="zh-CN" sz="2800" b="1" dirty="0" smtClean="0"/>
              <a:t>( )</a:t>
            </a:r>
            <a:r>
              <a:rPr lang="zh-CN" altLang="en-US" sz="2800" b="1" dirty="0" smtClean="0"/>
              <a:t>函数可以将数值转换成字符串</a:t>
            </a:r>
            <a:endParaRPr lang="en-US" altLang="zh-CN" sz="2800" b="1" dirty="0" smtClean="0"/>
          </a:p>
          <a:p>
            <a:pPr>
              <a:defRPr/>
            </a:pPr>
            <a:endParaRPr lang="en-US" altLang="zh-CN" sz="2800" b="1" dirty="0" smtClean="0"/>
          </a:p>
          <a:p>
            <a:pPr>
              <a:defRPr/>
            </a:pPr>
            <a:endParaRPr lang="en-US" altLang="zh-CN" sz="2800" b="1" dirty="0" smtClean="0"/>
          </a:p>
          <a:p>
            <a:pPr>
              <a:defRPr/>
            </a:pPr>
            <a:endParaRPr lang="en-US" altLang="zh-CN" sz="2800" b="1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内置的 </a:t>
            </a:r>
            <a:r>
              <a:rPr lang="en-US" altLang="zh-CN" dirty="0" smtClean="0">
                <a:solidFill>
                  <a:srgbClr val="FF0000"/>
                </a:solidFill>
              </a:rPr>
              <a:t>type() </a:t>
            </a:r>
            <a:r>
              <a:rPr lang="zh-CN" altLang="en-US" dirty="0" smtClean="0">
                <a:solidFill>
                  <a:srgbClr val="FF0000"/>
                </a:solidFill>
              </a:rPr>
              <a:t>函数可以用来查询变量所指的对象类型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93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7858180" cy="19288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input();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print()</a:t>
            </a:r>
            <a:br>
              <a:rPr lang="en-US" altLang="zh-CN" dirty="0" smtClean="0"/>
            </a:br>
            <a:r>
              <a:rPr lang="zh-CN" altLang="en-US" dirty="0" smtClean="0"/>
              <a:t>函数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type()</a:t>
            </a:r>
            <a:endParaRPr lang="zh-CN" altLang="en-US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355976" y="1844824"/>
            <a:ext cx="4500562" cy="45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600" dirty="0" smtClean="0">
                <a:solidFill>
                  <a:srgbClr val="FF0000"/>
                </a:solidFill>
              </a:rPr>
              <a:t>提示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600" dirty="0" smtClean="0">
                <a:solidFill>
                  <a:srgbClr val="FF0000"/>
                </a:solidFill>
              </a:rPr>
              <a:t>Input()</a:t>
            </a:r>
            <a:r>
              <a:rPr lang="zh-CN" altLang="en-US" sz="2600" dirty="0" smtClean="0">
                <a:solidFill>
                  <a:srgbClr val="FF0000"/>
                </a:solidFill>
              </a:rPr>
              <a:t>输入的数据是字符串，赋值给变量</a:t>
            </a:r>
            <a:r>
              <a:rPr lang="en-US" altLang="zh-CN" sz="2600" dirty="0" smtClean="0">
                <a:solidFill>
                  <a:srgbClr val="FF0000"/>
                </a:solidFill>
              </a:rPr>
              <a:t>a</a:t>
            </a:r>
            <a:r>
              <a:rPr lang="zh-CN" altLang="en-US" sz="2600" dirty="0" smtClean="0">
                <a:solidFill>
                  <a:srgbClr val="FF0000"/>
                </a:solidFill>
              </a:rPr>
              <a:t>，使得变量</a:t>
            </a:r>
            <a:r>
              <a:rPr lang="en-US" altLang="zh-CN" sz="2600" dirty="0" smtClean="0">
                <a:solidFill>
                  <a:srgbClr val="FF0000"/>
                </a:solidFill>
              </a:rPr>
              <a:t>a</a:t>
            </a:r>
            <a:r>
              <a:rPr lang="zh-CN" altLang="en-US" sz="2600" dirty="0" smtClean="0">
                <a:solidFill>
                  <a:srgbClr val="FF0000"/>
                </a:solidFill>
              </a:rPr>
              <a:t>的数据类型是字符串，不能进行数值计算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600" dirty="0" smtClean="0">
                <a:solidFill>
                  <a:srgbClr val="FF0000"/>
                </a:solidFill>
              </a:rPr>
              <a:t>需要使用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600" dirty="0" smtClean="0">
                <a:solidFill>
                  <a:srgbClr val="FF0000"/>
                </a:solidFill>
              </a:rPr>
              <a:t>()</a:t>
            </a:r>
            <a:r>
              <a:rPr lang="zh-CN" altLang="en-US" sz="2600" dirty="0" smtClean="0">
                <a:solidFill>
                  <a:srgbClr val="FF0000"/>
                </a:solidFill>
              </a:rPr>
              <a:t>或</a:t>
            </a:r>
            <a:r>
              <a:rPr lang="en-US" altLang="zh-CN" sz="2600" dirty="0" smtClean="0">
                <a:solidFill>
                  <a:srgbClr val="FF0000"/>
                </a:solidFill>
              </a:rPr>
              <a:t>float()</a:t>
            </a:r>
            <a:r>
              <a:rPr lang="zh-CN" altLang="en-US" sz="2600" dirty="0" smtClean="0">
                <a:solidFill>
                  <a:srgbClr val="FF0000"/>
                </a:solidFill>
              </a:rPr>
              <a:t>转换变量的数据类型为数值（或用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eval</a:t>
            </a:r>
            <a:r>
              <a:rPr lang="en-US" altLang="zh-CN" sz="2600" dirty="0" smtClean="0">
                <a:solidFill>
                  <a:srgbClr val="FF0000"/>
                </a:solidFill>
              </a:rPr>
              <a:t>()</a:t>
            </a:r>
            <a:r>
              <a:rPr lang="zh-CN" altLang="en-US" sz="2600" dirty="0" smtClean="0">
                <a:solidFill>
                  <a:srgbClr val="FF0000"/>
                </a:solidFill>
              </a:rPr>
              <a:t>函数转换为数值），才能参与数值计算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sz="2600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96" t="15064" r="21029" b="46266"/>
          <a:stretch/>
        </p:blipFill>
        <p:spPr bwMode="auto">
          <a:xfrm>
            <a:off x="357158" y="1714488"/>
            <a:ext cx="3929090" cy="478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2EAF26-51D3-4A39-ADFA-0AD2E946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743"/>
            <a:ext cx="8229600" cy="1143000"/>
          </a:xfrm>
        </p:spPr>
        <p:txBody>
          <a:bodyPr/>
          <a:lstStyle/>
          <a:p>
            <a:r>
              <a:rPr lang="zh-CN" altLang="en-US" dirty="0"/>
              <a:t>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C7BEA6-DAD1-4E21-AA58-D25EE3B0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908720"/>
            <a:ext cx="8519827" cy="594928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a=input(“</a:t>
            </a:r>
            <a:r>
              <a:rPr lang="zh-CN" altLang="en-US" sz="2800" dirty="0"/>
              <a:t>提示语句</a:t>
            </a:r>
            <a:r>
              <a:rPr lang="en-US" altLang="zh-CN" sz="2800" dirty="0"/>
              <a:t>”) </a:t>
            </a:r>
            <a:endParaRPr lang="en-US" altLang="zh-CN" sz="2800" dirty="0" smtClean="0"/>
          </a:p>
          <a:p>
            <a:pPr marL="109537" indent="0">
              <a:buNone/>
            </a:pPr>
            <a:r>
              <a:rPr lang="en-US" altLang="zh-CN" sz="2800" dirty="0"/>
              <a:t>a</a:t>
            </a:r>
            <a:r>
              <a:rPr lang="zh-CN" altLang="en-US" sz="2800" dirty="0"/>
              <a:t>里存储的是字符串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a=</a:t>
            </a:r>
            <a:r>
              <a:rPr lang="en-US" altLang="zh-CN" sz="2800" dirty="0" err="1" smtClean="0"/>
              <a:t>eval</a:t>
            </a:r>
            <a:r>
              <a:rPr lang="en-US" altLang="zh-CN" sz="2800" dirty="0" smtClean="0"/>
              <a:t>( </a:t>
            </a:r>
            <a:r>
              <a:rPr lang="en-US" altLang="zh-CN" sz="2800" dirty="0"/>
              <a:t>input(“</a:t>
            </a:r>
            <a:r>
              <a:rPr lang="zh-CN" altLang="en-US" sz="2800" dirty="0"/>
              <a:t>提示语句</a:t>
            </a:r>
            <a:r>
              <a:rPr lang="en-US" altLang="zh-CN" sz="2800" dirty="0"/>
              <a:t>”) )</a:t>
            </a:r>
            <a:r>
              <a:rPr lang="en-US" altLang="zh-CN" sz="2800" dirty="0" smtClean="0"/>
              <a:t>  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a</a:t>
            </a:r>
            <a:r>
              <a:rPr lang="zh-CN" altLang="en-US" sz="2800" dirty="0"/>
              <a:t>里存储的是数值（整数小数均可）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a=float(input</a:t>
            </a:r>
            <a:r>
              <a:rPr lang="en-US" altLang="zh-CN" sz="2800" dirty="0"/>
              <a:t>(“</a:t>
            </a:r>
            <a:r>
              <a:rPr lang="zh-CN" altLang="en-US" sz="2800" dirty="0"/>
              <a:t>提示语句</a:t>
            </a:r>
            <a:r>
              <a:rPr lang="en-US" altLang="zh-CN" sz="2800" dirty="0"/>
              <a:t>”))</a:t>
            </a:r>
          </a:p>
          <a:p>
            <a:pPr marL="0" indent="0">
              <a:buNone/>
            </a:pPr>
            <a:r>
              <a:rPr lang="en-US" altLang="zh-CN" sz="2800" dirty="0"/>
              <a:t>a</a:t>
            </a:r>
            <a:r>
              <a:rPr lang="zh-CN" altLang="en-US" sz="2800" dirty="0"/>
              <a:t>里存储的</a:t>
            </a:r>
            <a:r>
              <a:rPr lang="zh-CN" altLang="en-US" sz="2800" dirty="0" smtClean="0"/>
              <a:t>是小数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 smtClean="0"/>
              <a:t>a=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(input</a:t>
            </a:r>
            <a:r>
              <a:rPr lang="en-US" altLang="zh-CN" sz="2800" dirty="0"/>
              <a:t>(“</a:t>
            </a:r>
            <a:r>
              <a:rPr lang="zh-CN" altLang="en-US" sz="2800" dirty="0"/>
              <a:t>提示</a:t>
            </a:r>
            <a:r>
              <a:rPr lang="zh-CN" altLang="en-US" sz="2800" dirty="0" smtClean="0"/>
              <a:t>语句</a:t>
            </a:r>
            <a:r>
              <a:rPr lang="en-US" altLang="zh-CN" sz="2800" dirty="0" smtClean="0"/>
              <a:t>”))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a</a:t>
            </a:r>
            <a:r>
              <a:rPr lang="zh-CN" altLang="en-US" sz="2800" dirty="0"/>
              <a:t>里存储的是整数，输入也必须是</a:t>
            </a:r>
            <a:r>
              <a:rPr lang="zh-CN" altLang="en-US" sz="2800" dirty="0" smtClean="0"/>
              <a:t>整数</a:t>
            </a:r>
            <a:r>
              <a:rPr lang="zh-CN" altLang="en-US" sz="2800" dirty="0"/>
              <a:t>形式</a:t>
            </a:r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/>
              <a:t>a=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(float(input </a:t>
            </a:r>
            <a:r>
              <a:rPr lang="en-US" altLang="zh-CN" sz="2800" dirty="0"/>
              <a:t>(“</a:t>
            </a:r>
            <a:r>
              <a:rPr lang="zh-CN" altLang="en-US" sz="2800" dirty="0"/>
              <a:t>提示语句</a:t>
            </a:r>
            <a:r>
              <a:rPr lang="en-US" altLang="zh-CN" sz="2800" dirty="0" smtClean="0"/>
              <a:t>”)))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a</a:t>
            </a:r>
            <a:r>
              <a:rPr lang="zh-CN" altLang="en-US" sz="2800" dirty="0"/>
              <a:t>里存储的是</a:t>
            </a:r>
            <a:r>
              <a:rPr lang="zh-CN" altLang="en-US" sz="2800" dirty="0" smtClean="0"/>
              <a:t>整数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223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    Python</a:t>
            </a:r>
            <a:r>
              <a:rPr lang="zh-CN" altLang="en-US" sz="3200" dirty="0" smtClean="0"/>
              <a:t>支持多种数据类型，在计算机内部，可以把任何数据都看成一个“对象”，而</a:t>
            </a:r>
            <a:r>
              <a:rPr lang="zh-CN" altLang="en-US" sz="3200" dirty="0" smtClean="0">
                <a:solidFill>
                  <a:srgbClr val="FF0000"/>
                </a:solidFill>
              </a:rPr>
              <a:t>变量</a:t>
            </a:r>
            <a:r>
              <a:rPr lang="zh-CN" altLang="en-US" sz="3200" dirty="0" smtClean="0"/>
              <a:t>就是在程序中用来指向这些数据对象的，对</a:t>
            </a:r>
            <a:r>
              <a:rPr lang="zh-CN" altLang="en-US" sz="3200" dirty="0" smtClean="0">
                <a:solidFill>
                  <a:srgbClr val="FF0000"/>
                </a:solidFill>
              </a:rPr>
              <a:t>变量赋值就是把数据和变量给关联起来</a:t>
            </a:r>
            <a:r>
              <a:rPr lang="zh-CN" altLang="en-US" sz="32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变量的概念基本上和初中代数的方程变量是一致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/>
              <a:t>Python </a:t>
            </a:r>
            <a:r>
              <a:rPr lang="zh-CN" altLang="en-US" dirty="0"/>
              <a:t>中的变量不需要声明。</a:t>
            </a:r>
            <a:r>
              <a:rPr lang="zh-CN" altLang="en-US" dirty="0">
                <a:solidFill>
                  <a:srgbClr val="FF0000"/>
                </a:solidFill>
              </a:rPr>
              <a:t>每个变量在使用前都必须赋值</a:t>
            </a:r>
            <a:r>
              <a:rPr lang="zh-CN" altLang="en-US" dirty="0"/>
              <a:t>，变量赋值以后该变量才会被创建。</a:t>
            </a:r>
          </a:p>
          <a:p>
            <a:pPr>
              <a:defRPr/>
            </a:pPr>
            <a:r>
              <a:rPr lang="zh-CN" altLang="en-US" dirty="0"/>
              <a:t>变量在程序中就是用一个变量名表示了，变量名必须是大小写英文、数字和</a:t>
            </a:r>
            <a:r>
              <a:rPr lang="en-US" altLang="zh-CN" dirty="0"/>
              <a:t>_</a:t>
            </a:r>
            <a:r>
              <a:rPr lang="zh-CN" altLang="en-US" dirty="0"/>
              <a:t>的组合，且不能用数字</a:t>
            </a:r>
            <a:r>
              <a:rPr lang="zh-CN" altLang="en-US" dirty="0" smtClean="0"/>
              <a:t>开头</a:t>
            </a:r>
            <a:r>
              <a:rPr lang="en-US" altLang="zh-CN" dirty="0" smtClean="0"/>
              <a:t>(Python3</a:t>
            </a:r>
            <a:r>
              <a:rPr lang="zh-CN" altLang="en-US" dirty="0" smtClean="0"/>
              <a:t>支持中文变量名</a:t>
            </a:r>
            <a:r>
              <a:rPr lang="en-US" altLang="zh-CN" dirty="0" smtClean="0"/>
              <a:t>)</a:t>
            </a:r>
          </a:p>
          <a:p>
            <a:pPr marL="800100" lvl="2" indent="0">
              <a:buFont typeface="Wingdings" pitchFamily="2" charset="2"/>
              <a:buNone/>
              <a:defRPr/>
            </a:pPr>
            <a:r>
              <a:rPr lang="zh-CN" altLang="en-US" sz="2800" dirty="0" smtClean="0"/>
              <a:t>例如：</a:t>
            </a:r>
            <a:r>
              <a:rPr lang="en-US" altLang="zh-CN" sz="2800" dirty="0" smtClean="0"/>
              <a:t>A=1</a:t>
            </a:r>
          </a:p>
          <a:p>
            <a:pPr marL="800100" lvl="2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		b_1=‘</a:t>
            </a:r>
            <a:r>
              <a:rPr lang="en-US" altLang="zh-CN" sz="2800" dirty="0" err="1" smtClean="0"/>
              <a:t>abc</a:t>
            </a:r>
            <a:r>
              <a:rPr lang="en-US" altLang="zh-CN" sz="2800" dirty="0" smtClean="0"/>
              <a:t>’</a:t>
            </a:r>
            <a:endParaRPr lang="zh-CN" altLang="en-US" sz="2800" dirty="0"/>
          </a:p>
        </p:txBody>
      </p:sp>
      <p:sp>
        <p:nvSpPr>
          <p:cNvPr id="27652" name="矩形 3"/>
          <p:cNvSpPr>
            <a:spLocks noChangeArrowheads="1"/>
          </p:cNvSpPr>
          <p:nvPr/>
        </p:nvSpPr>
        <p:spPr bwMode="auto">
          <a:xfrm>
            <a:off x="4572000" y="5033963"/>
            <a:ext cx="45386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        在 </a:t>
            </a:r>
            <a:r>
              <a:rPr lang="en-US" altLang="zh-CN" sz="2800" b="1">
                <a:solidFill>
                  <a:srgbClr val="FF0000"/>
                </a:solidFill>
              </a:rPr>
              <a:t>Python </a:t>
            </a:r>
            <a:r>
              <a:rPr lang="zh-CN" altLang="en-US" sz="2800" b="1">
                <a:solidFill>
                  <a:srgbClr val="FF0000"/>
                </a:solidFill>
              </a:rPr>
              <a:t>中，变量就是变量，它没有类型，我们所说的</a:t>
            </a:r>
            <a:r>
              <a:rPr lang="en-US" altLang="zh-CN" sz="2800" b="1">
                <a:solidFill>
                  <a:srgbClr val="FF0000"/>
                </a:solidFill>
              </a:rPr>
              <a:t>"</a:t>
            </a:r>
            <a:r>
              <a:rPr lang="zh-CN" altLang="en-US" sz="2800" b="1">
                <a:solidFill>
                  <a:srgbClr val="FF0000"/>
                </a:solidFill>
              </a:rPr>
              <a:t>类型</a:t>
            </a:r>
            <a:r>
              <a:rPr lang="en-US" altLang="zh-CN" sz="2800" b="1">
                <a:solidFill>
                  <a:srgbClr val="FF0000"/>
                </a:solidFill>
              </a:rPr>
              <a:t>"</a:t>
            </a:r>
            <a:r>
              <a:rPr lang="zh-CN" altLang="en-US" sz="2800" b="1">
                <a:solidFill>
                  <a:srgbClr val="FF0000"/>
                </a:solidFill>
              </a:rPr>
              <a:t>是变量所指的内存中对象的类型。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常量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mtClean="0"/>
              <a:t>所谓常量就是不能变的变量，比如常用的数学常数</a:t>
            </a:r>
            <a:r>
              <a:rPr lang="en-US" altLang="zh-CN" smtClean="0"/>
              <a:t>π</a:t>
            </a:r>
            <a:r>
              <a:rPr lang="zh-CN" altLang="en-US" smtClean="0"/>
              <a:t>就是一个常量。</a:t>
            </a:r>
            <a:endParaRPr lang="en-US" altLang="zh-CN" smtClean="0"/>
          </a:p>
          <a:p>
            <a:pPr marL="0" indent="0">
              <a:buFont typeface="Wingdings" pitchFamily="2" charset="2"/>
              <a:buNone/>
            </a:pPr>
            <a:r>
              <a:rPr lang="zh-CN" altLang="en-US" smtClean="0"/>
              <a:t>在</a:t>
            </a:r>
            <a:r>
              <a:rPr lang="en-US" altLang="zh-CN" smtClean="0"/>
              <a:t>Python</a:t>
            </a:r>
            <a:r>
              <a:rPr lang="zh-CN" altLang="en-US" smtClean="0"/>
              <a:t>中，通常用全部大写的变量名表示常量</a:t>
            </a:r>
            <a:endParaRPr lang="en-US" altLang="zh-CN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	PI = 3.14159265359</a:t>
            </a:r>
            <a:endParaRPr lang="zh-CN" altLang="en-US" smtClean="0"/>
          </a:p>
        </p:txBody>
      </p:sp>
      <p:sp>
        <p:nvSpPr>
          <p:cNvPr id="28676" name="Rectangle 1"/>
          <p:cNvSpPr>
            <a:spLocks noChangeArrowheads="1"/>
          </p:cNvSpPr>
          <p:nvPr/>
        </p:nvSpPr>
        <p:spPr bwMode="auto">
          <a:xfrm>
            <a:off x="2987824" y="4929198"/>
            <a:ext cx="6156176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zh-CN" altLang="zh-CN" sz="2400" dirty="0">
                <a:solidFill>
                  <a:srgbClr val="FF0000"/>
                </a:solidFill>
              </a:rPr>
              <a:t>但事实上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zh-CN" altLang="zh-CN" sz="2400" dirty="0">
                <a:solidFill>
                  <a:srgbClr val="FF0000"/>
                </a:solidFill>
              </a:rPr>
              <a:t>PI仍然是一个变量，Python根本没有任何机制保证PI不会被改变，所以，用全部大写的变量名表示常量只是一个习惯上的用法。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赋值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251520" y="1270001"/>
            <a:ext cx="8280919" cy="3880773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在</a:t>
            </a:r>
            <a:r>
              <a:rPr lang="en-US" altLang="zh-CN" sz="2600" dirty="0"/>
              <a:t>Python</a:t>
            </a:r>
            <a:r>
              <a:rPr lang="zh-CN" altLang="en-US" sz="2600" dirty="0"/>
              <a:t>中，等号</a:t>
            </a:r>
            <a:r>
              <a:rPr lang="en-US" altLang="zh-CN" sz="2600" dirty="0"/>
              <a:t>=</a:t>
            </a:r>
            <a:r>
              <a:rPr lang="zh-CN" altLang="en-US" sz="2600" dirty="0"/>
              <a:t>是赋值，可以把任意数据类型赋值给变量，同一个变量可以反复赋值，而且可以是不同类型的变量</a:t>
            </a:r>
            <a:endParaRPr lang="en-US" altLang="zh-CN" sz="2600" dirty="0"/>
          </a:p>
          <a:p>
            <a:pPr marL="800100" lvl="2" indent="0">
              <a:buNone/>
            </a:pPr>
            <a:r>
              <a:rPr lang="en-US" altLang="zh-CN" sz="2600" dirty="0"/>
              <a:t>	</a:t>
            </a:r>
            <a:r>
              <a:rPr lang="zh-CN" altLang="en-US" sz="2600" dirty="0">
                <a:latin typeface="+mj-ea"/>
                <a:ea typeface="+mj-ea"/>
              </a:rPr>
              <a:t>例如： </a:t>
            </a:r>
            <a:r>
              <a:rPr lang="en-US" altLang="zh-CN" sz="2600" dirty="0">
                <a:latin typeface="+mj-ea"/>
                <a:ea typeface="+mj-ea"/>
              </a:rPr>
              <a:t>a = 123               </a:t>
            </a:r>
            <a:r>
              <a:rPr lang="en-US" altLang="zh-CN" sz="2600" dirty="0" smtClean="0">
                <a:latin typeface="+mj-ea"/>
                <a:ea typeface="+mj-ea"/>
              </a:rPr>
              <a:t># </a:t>
            </a:r>
            <a:r>
              <a:rPr lang="en-US" altLang="zh-CN" sz="2600" dirty="0">
                <a:latin typeface="+mj-ea"/>
                <a:ea typeface="+mj-ea"/>
              </a:rPr>
              <a:t>a</a:t>
            </a:r>
            <a:r>
              <a:rPr lang="zh-CN" altLang="en-US" sz="2600" dirty="0">
                <a:latin typeface="+mj-ea"/>
                <a:ea typeface="+mj-ea"/>
              </a:rPr>
              <a:t>是整数</a:t>
            </a:r>
            <a:endParaRPr lang="en-US" altLang="zh-CN" sz="2600" dirty="0">
              <a:latin typeface="+mj-ea"/>
              <a:ea typeface="+mj-ea"/>
            </a:endParaRPr>
          </a:p>
          <a:p>
            <a:pPr marL="800100" lvl="2" indent="0">
              <a:buNone/>
            </a:pPr>
            <a:r>
              <a:rPr lang="en-US" altLang="zh-CN" sz="2600" dirty="0">
                <a:latin typeface="+mj-ea"/>
                <a:ea typeface="+mj-ea"/>
              </a:rPr>
              <a:t>		 </a:t>
            </a:r>
            <a:r>
              <a:rPr lang="en-US" altLang="zh-CN" sz="2600" dirty="0" smtClean="0">
                <a:latin typeface="+mj-ea"/>
                <a:ea typeface="+mj-ea"/>
              </a:rPr>
              <a:t> a </a:t>
            </a:r>
            <a:r>
              <a:rPr lang="en-US" altLang="zh-CN" sz="2600" dirty="0">
                <a:latin typeface="+mj-ea"/>
                <a:ea typeface="+mj-ea"/>
              </a:rPr>
              <a:t>= </a:t>
            </a:r>
            <a:r>
              <a:rPr lang="en-US" altLang="zh-CN" sz="2600" dirty="0" smtClean="0">
                <a:latin typeface="+mj-ea"/>
                <a:ea typeface="+mj-ea"/>
              </a:rPr>
              <a:t>‘ABC’          # </a:t>
            </a:r>
            <a:r>
              <a:rPr lang="en-US" altLang="zh-CN" sz="2600" dirty="0">
                <a:latin typeface="+mj-ea"/>
                <a:ea typeface="+mj-ea"/>
              </a:rPr>
              <a:t>a</a:t>
            </a:r>
            <a:r>
              <a:rPr lang="zh-CN" altLang="en-US" sz="2600" dirty="0">
                <a:latin typeface="+mj-ea"/>
                <a:ea typeface="+mj-ea"/>
              </a:rPr>
              <a:t>变为字符串</a:t>
            </a:r>
          </a:p>
        </p:txBody>
      </p:sp>
      <p:sp>
        <p:nvSpPr>
          <p:cNvPr id="16388" name="矩形 3"/>
          <p:cNvSpPr>
            <a:spLocks noChangeArrowheads="1"/>
          </p:cNvSpPr>
          <p:nvPr/>
        </p:nvSpPr>
        <p:spPr bwMode="auto">
          <a:xfrm>
            <a:off x="1335130" y="4494707"/>
            <a:ext cx="719731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这种变量本身类型不固定的语言称之为动态语言，与之对应的是静态语言。静态语言在定义变量时必须指定变量类型，如果赋值的时候类型不匹配，就会报错。例如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Java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是静态语言</a:t>
            </a:r>
          </a:p>
        </p:txBody>
      </p:sp>
    </p:spTree>
    <p:extLst>
      <p:ext uri="{BB962C8B-B14F-4D97-AF65-F5344CB8AC3E}">
        <p14:creationId xmlns:p14="http://schemas.microsoft.com/office/powerpoint/2010/main" val="184846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赋值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539552" y="1270001"/>
            <a:ext cx="8280920" cy="4924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dirty="0"/>
              <a:t>注意：赋值的等号</a:t>
            </a:r>
            <a:r>
              <a:rPr lang="zh-CN" altLang="en-US" sz="3000" b="1" dirty="0">
                <a:solidFill>
                  <a:srgbClr val="FF0000"/>
                </a:solidFill>
              </a:rPr>
              <a:t>不等同于</a:t>
            </a:r>
            <a:r>
              <a:rPr lang="zh-CN" altLang="en-US" sz="3000" dirty="0"/>
              <a:t>数学的等号。</a:t>
            </a:r>
            <a:endParaRPr lang="en-US" altLang="zh-CN" sz="3000" dirty="0"/>
          </a:p>
          <a:p>
            <a:pPr marL="0" indent="0">
              <a:buNone/>
            </a:pP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	</a:t>
            </a:r>
            <a:r>
              <a:rPr lang="zh-CN" altLang="en-US" sz="3000" dirty="0"/>
              <a:t>例如：</a:t>
            </a:r>
            <a:r>
              <a:rPr lang="en-US" altLang="zh-CN" sz="3000" dirty="0"/>
              <a:t>x = 10 </a:t>
            </a:r>
          </a:p>
          <a:p>
            <a:pPr marL="0" indent="0">
              <a:buNone/>
            </a:pPr>
            <a:r>
              <a:rPr lang="en-US" altLang="zh-CN" sz="3000" dirty="0"/>
              <a:t>	   	   x = x + 2 </a:t>
            </a:r>
            <a:endParaRPr lang="en-US" altLang="zh-CN" sz="3000" dirty="0" smtClean="0"/>
          </a:p>
          <a:p>
            <a:pPr marL="0" indent="0">
              <a:buNone/>
            </a:pP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/>
              <a:t>如果从数学上理解</a:t>
            </a:r>
            <a:r>
              <a:rPr lang="en-US" altLang="zh-CN" sz="3000" dirty="0"/>
              <a:t>x = x + 2</a:t>
            </a:r>
            <a:r>
              <a:rPr lang="zh-CN" altLang="en-US" sz="3000" dirty="0"/>
              <a:t>那无论如何是不成立的，在程序中，赋值语句先计算右侧的表达式</a:t>
            </a:r>
            <a:r>
              <a:rPr lang="en-US" altLang="zh-CN" sz="3000" dirty="0"/>
              <a:t>x + 2</a:t>
            </a:r>
            <a:r>
              <a:rPr lang="zh-CN" altLang="en-US" sz="3000" dirty="0"/>
              <a:t>，得到结果</a:t>
            </a:r>
            <a:r>
              <a:rPr lang="en-US" altLang="zh-CN" sz="3000" dirty="0"/>
              <a:t>12</a:t>
            </a:r>
            <a:r>
              <a:rPr lang="zh-CN" altLang="en-US" sz="3000" dirty="0"/>
              <a:t>，再赋给变量</a:t>
            </a:r>
            <a:r>
              <a:rPr lang="en-US" altLang="zh-CN" sz="3000" dirty="0"/>
              <a:t>x</a:t>
            </a:r>
            <a:r>
              <a:rPr lang="zh-CN" altLang="en-US" sz="3000" dirty="0"/>
              <a:t>。由于</a:t>
            </a:r>
            <a:r>
              <a:rPr lang="en-US" altLang="zh-CN" sz="3000" dirty="0"/>
              <a:t>x</a:t>
            </a:r>
            <a:r>
              <a:rPr lang="zh-CN" altLang="en-US" sz="3000" dirty="0"/>
              <a:t>之前的值是</a:t>
            </a:r>
            <a:r>
              <a:rPr lang="en-US" altLang="zh-CN" sz="3000" dirty="0"/>
              <a:t>10</a:t>
            </a:r>
            <a:r>
              <a:rPr lang="zh-CN" altLang="en-US" sz="3000" dirty="0"/>
              <a:t>，重新赋值后，</a:t>
            </a:r>
            <a:r>
              <a:rPr lang="en-US" altLang="zh-CN" sz="3000" dirty="0"/>
              <a:t>x</a:t>
            </a:r>
            <a:r>
              <a:rPr lang="zh-CN" altLang="en-US" sz="3000" dirty="0"/>
              <a:t>的值变成</a:t>
            </a:r>
            <a:r>
              <a:rPr lang="en-US" altLang="zh-CN" sz="3000" dirty="0"/>
              <a:t>12</a:t>
            </a:r>
            <a:r>
              <a:rPr lang="zh-CN" altLang="en-US" sz="3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132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1851"/>
            <a:ext cx="7920879" cy="441166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2800" dirty="0"/>
              <a:t>我们输入语句</a:t>
            </a:r>
            <a:r>
              <a:rPr lang="en-US" altLang="zh-CN" sz="2800" dirty="0"/>
              <a:t>a=‘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’</a:t>
            </a:r>
            <a:r>
              <a:rPr lang="zh-CN" altLang="en-US" sz="2800" dirty="0"/>
              <a:t>，</a:t>
            </a:r>
            <a:r>
              <a:rPr lang="en-US" altLang="zh-CN" sz="2800" dirty="0"/>
              <a:t>Python</a:t>
            </a:r>
            <a:r>
              <a:rPr lang="zh-CN" altLang="en-US" sz="2800" dirty="0"/>
              <a:t>解释器做了两件事情：</a:t>
            </a:r>
          </a:p>
          <a:p>
            <a:pPr>
              <a:defRPr/>
            </a:pPr>
            <a:r>
              <a:rPr lang="zh-CN" altLang="en-US" sz="2800" dirty="0"/>
              <a:t>在内存中创建了一个</a:t>
            </a:r>
            <a:r>
              <a:rPr lang="en-US" altLang="zh-CN" sz="2800" dirty="0"/>
              <a:t>‘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'</a:t>
            </a:r>
            <a:r>
              <a:rPr lang="zh-CN" altLang="en-US" sz="2800" dirty="0"/>
              <a:t>的字符串；</a:t>
            </a:r>
          </a:p>
          <a:p>
            <a:pPr>
              <a:defRPr/>
            </a:pPr>
            <a:r>
              <a:rPr lang="zh-CN" altLang="en-US" sz="2800" dirty="0"/>
              <a:t>在内存中创建一个名为</a:t>
            </a:r>
            <a:r>
              <a:rPr lang="en-US" altLang="zh-CN" sz="2800" dirty="0"/>
              <a:t>a</a:t>
            </a:r>
            <a:r>
              <a:rPr lang="zh-CN" altLang="en-US" sz="2800" dirty="0"/>
              <a:t>的变量，并把它指向</a:t>
            </a:r>
            <a:r>
              <a:rPr lang="en-US" altLang="zh-CN" sz="2800" dirty="0"/>
              <a:t>‘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'</a:t>
            </a:r>
            <a:r>
              <a:rPr lang="zh-CN" altLang="en-US" sz="2800" dirty="0"/>
              <a:t>。</a:t>
            </a:r>
          </a:p>
          <a:p>
            <a:pPr>
              <a:defRPr/>
            </a:pPr>
            <a:endParaRPr lang="zh-CN" altLang="en-US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87588" y="3789040"/>
            <a:ext cx="4275336" cy="263683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如果我们输入如下呢？</a:t>
            </a:r>
            <a:endParaRPr lang="en-US" altLang="zh-CN" sz="24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zh-CN" sz="2400" dirty="0">
                <a:latin typeface="+mj-ea"/>
                <a:ea typeface="+mj-ea"/>
              </a:rPr>
              <a:t>a = 'ABC' 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zh-CN" sz="2400" dirty="0">
                <a:latin typeface="+mj-ea"/>
                <a:ea typeface="+mj-ea"/>
              </a:rPr>
              <a:t>b = a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zh-CN" sz="2400" dirty="0">
                <a:latin typeface="+mj-ea"/>
                <a:ea typeface="+mj-ea"/>
              </a:rPr>
              <a:t>a = 'XYZ' 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P</a:t>
            </a:r>
            <a:r>
              <a:rPr lang="zh-CN" altLang="zh-CN" sz="2400" dirty="0">
                <a:latin typeface="+mj-ea"/>
                <a:ea typeface="+mj-ea"/>
              </a:rPr>
              <a:t>rint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zh-CN" altLang="zh-CN" sz="2400" dirty="0">
                <a:latin typeface="+mj-ea"/>
                <a:ea typeface="+mj-ea"/>
              </a:rPr>
              <a:t>b</a:t>
            </a:r>
            <a:r>
              <a:rPr lang="en-US" altLang="zh-CN" sz="2400" dirty="0">
                <a:latin typeface="+mj-ea"/>
                <a:ea typeface="+mj-ea"/>
              </a:rPr>
              <a:t>)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打印出来的</a:t>
            </a:r>
            <a:r>
              <a:rPr lang="en-US" altLang="zh-CN" sz="2400" dirty="0">
                <a:latin typeface="+mj-ea"/>
                <a:ea typeface="+mj-ea"/>
              </a:rPr>
              <a:t>b</a:t>
            </a:r>
            <a:r>
              <a:rPr lang="zh-CN" altLang="en-US" sz="2400" dirty="0">
                <a:latin typeface="+mj-ea"/>
                <a:ea typeface="+mj-ea"/>
              </a:rPr>
              <a:t>到底是</a:t>
            </a:r>
            <a:r>
              <a:rPr lang="en-US" altLang="zh-CN" sz="2400" dirty="0">
                <a:latin typeface="+mj-ea"/>
                <a:ea typeface="+mj-ea"/>
              </a:rPr>
              <a:t>ABC</a:t>
            </a:r>
            <a:r>
              <a:rPr lang="zh-CN" altLang="en-US" sz="2400" dirty="0">
                <a:latin typeface="+mj-ea"/>
                <a:ea typeface="+mj-ea"/>
              </a:rPr>
              <a:t>还是</a:t>
            </a:r>
            <a:r>
              <a:rPr lang="en-US" altLang="zh-CN" sz="2400" dirty="0">
                <a:latin typeface="+mj-ea"/>
                <a:ea typeface="+mj-ea"/>
              </a:rPr>
              <a:t>XYZ</a:t>
            </a:r>
            <a:r>
              <a:rPr lang="zh-CN" altLang="en-US" sz="2400" dirty="0">
                <a:latin typeface="+mj-ea"/>
                <a:ea typeface="+mj-ea"/>
              </a:rPr>
              <a:t>呢？</a:t>
            </a:r>
            <a:endParaRPr lang="zh-CN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781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一个物体从一座塔高为</a:t>
            </a:r>
            <a:r>
              <a:rPr lang="en-US" altLang="zh-CN" dirty="0"/>
              <a:t>h</a:t>
            </a:r>
            <a:r>
              <a:rPr lang="zh-CN" altLang="zh-CN" dirty="0"/>
              <a:t>（米）的塔顶上自由落下，求落地所需的时间</a:t>
            </a:r>
            <a:r>
              <a:rPr lang="en-US" altLang="zh-CN" dirty="0"/>
              <a:t>t</a:t>
            </a:r>
            <a:r>
              <a:rPr lang="zh-CN" altLang="zh-CN" dirty="0"/>
              <a:t>（秒）。要求</a:t>
            </a:r>
            <a:r>
              <a:rPr lang="zh-CN" altLang="zh-CN" dirty="0" smtClean="0"/>
              <a:t>：输入</a:t>
            </a:r>
            <a:r>
              <a:rPr lang="zh-CN" altLang="zh-CN" dirty="0"/>
              <a:t>塔高</a:t>
            </a:r>
            <a:r>
              <a:rPr lang="en-US" altLang="zh-CN" dirty="0"/>
              <a:t>h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输出</a:t>
            </a:r>
            <a:r>
              <a:rPr lang="zh-CN" altLang="zh-CN" dirty="0" smtClean="0"/>
              <a:t>落地</a:t>
            </a:r>
            <a:r>
              <a:rPr lang="zh-CN" altLang="zh-CN" dirty="0"/>
              <a:t>所需时间</a:t>
            </a:r>
            <a:r>
              <a:rPr lang="en-US" altLang="zh-CN" dirty="0"/>
              <a:t>t</a:t>
            </a:r>
            <a:r>
              <a:rPr lang="zh-CN" altLang="zh-CN" dirty="0"/>
              <a:t>的</a:t>
            </a:r>
            <a:r>
              <a:rPr lang="zh-CN" altLang="zh-CN" dirty="0" smtClean="0"/>
              <a:t>值。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pPr marL="109537" indent="0">
              <a:buNone/>
            </a:pPr>
            <a:r>
              <a:rPr lang="zh-CN" altLang="zh-CN" dirty="0"/>
              <a:t>（提示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，</a:t>
            </a:r>
            <a:r>
              <a:rPr lang="zh-CN" altLang="zh-CN" dirty="0"/>
              <a:t>其中</a:t>
            </a:r>
            <a:r>
              <a:rPr lang="en-US" altLang="zh-CN" dirty="0"/>
              <a:t>g=9.8 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89227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6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zh-CN" altLang="en-US" dirty="0" smtClean="0">
                <a:solidFill>
                  <a:srgbClr val="FFFF00"/>
                </a:solidFill>
              </a:rPr>
              <a:t>数学</a:t>
            </a:r>
            <a:r>
              <a:rPr lang="zh-CN" altLang="en-US" dirty="0" smtClean="0">
                <a:solidFill>
                  <a:srgbClr val="FFFF00"/>
                </a:solidFill>
              </a:rPr>
              <a:t>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85830"/>
              </p:ext>
            </p:extLst>
          </p:nvPr>
        </p:nvGraphicFramePr>
        <p:xfrm>
          <a:off x="2627784" y="1483924"/>
          <a:ext cx="6301934" cy="490656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72910"/>
                <a:gridCol w="3429024"/>
              </a:tblGrid>
              <a:tr h="56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数学函数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作用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4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abs(x)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数字</a:t>
                      </a:r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的绝对值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round(x</a:t>
                      </a:r>
                      <a:r>
                        <a:rPr lang="zh-CN" altLang="en-US" sz="3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y)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浮点数</a:t>
                      </a:r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的四舍</a:t>
                      </a:r>
                      <a:r>
                        <a:rPr lang="zh-CN" altLang="en-US" sz="3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六</a:t>
                      </a:r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入值，</a:t>
                      </a:r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y</a:t>
                      </a:r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是小数位数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math.sqrt</a:t>
                      </a: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(x)</a:t>
                      </a:r>
                      <a:endParaRPr lang="zh-CN" altLang="en-US" sz="32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的平方根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4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math.pow(x,y)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y</a:t>
                      </a:r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次方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32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math.pi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圆周率</a:t>
                      </a:r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pi</a:t>
                      </a:r>
                      <a:endParaRPr lang="zh-CN" altLang="en-US" sz="3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17330" y="4462520"/>
            <a:ext cx="2207103" cy="1824000"/>
            <a:chOff x="107504" y="3363838"/>
            <a:chExt cx="2207103" cy="1368000"/>
          </a:xfrm>
        </p:grpSpPr>
        <p:sp>
          <p:nvSpPr>
            <p:cNvPr id="9" name="矩形 8"/>
            <p:cNvSpPr/>
            <p:nvPr/>
          </p:nvSpPr>
          <p:spPr>
            <a:xfrm>
              <a:off x="107504" y="3408551"/>
              <a:ext cx="1991539" cy="9925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使用时，要在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程序首行写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import </a:t>
              </a:r>
              <a:r>
                <a:rPr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math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，从而将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math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库导</a:t>
              </a:r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入</a:t>
              </a:r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2062607" y="3363838"/>
              <a:ext cx="252000" cy="136800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2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编程计算圆锥的体积。要求：输入圆锥的半径与高度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输</a:t>
            </a:r>
            <a:r>
              <a:rPr lang="zh-CN" altLang="zh-CN" dirty="0" smtClean="0"/>
              <a:t>出</a:t>
            </a:r>
            <a:r>
              <a:rPr lang="zh-CN" altLang="zh-CN" dirty="0"/>
              <a:t>圆锥的</a:t>
            </a:r>
            <a:r>
              <a:rPr lang="zh-CN" altLang="zh-CN" dirty="0" smtClean="0"/>
              <a:t>体积。</a:t>
            </a:r>
            <a:endParaRPr lang="en-US" altLang="zh-CN" dirty="0" smtClean="0"/>
          </a:p>
          <a:p>
            <a:pPr marL="109537" indent="0">
              <a:buNone/>
            </a:pPr>
            <a:endParaRPr lang="en-US" altLang="zh-CN" dirty="0" smtClean="0"/>
          </a:p>
          <a:p>
            <a:pPr marL="109537" indent="0">
              <a:buNone/>
            </a:pPr>
            <a:r>
              <a:rPr lang="zh-CN" altLang="zh-CN" dirty="0" smtClean="0"/>
              <a:t>提示：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48011"/>
            <a:ext cx="1656184" cy="81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582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en-US" altLang="zh-CN" sz="4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735139"/>
            <a:ext cx="8039922" cy="4495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zh-CN" sz="3200" dirty="0" smtClean="0"/>
              <a:t>一架雪橇沿一斜坡滑下，它在时间</a:t>
            </a:r>
            <a:r>
              <a:rPr lang="en-US" altLang="zh-CN" sz="3200" dirty="0" smtClean="0"/>
              <a:t>t</a:t>
            </a:r>
            <a:r>
              <a:rPr lang="zh-CN" altLang="zh-CN" sz="3200" dirty="0" smtClean="0"/>
              <a:t>（秒）滑下的距离</a:t>
            </a:r>
            <a:r>
              <a:rPr lang="en-US" altLang="zh-CN" sz="3200" dirty="0" smtClean="0"/>
              <a:t>s</a:t>
            </a:r>
            <a:r>
              <a:rPr lang="zh-CN" altLang="zh-CN" sz="3200" dirty="0" smtClean="0"/>
              <a:t>（米）由以下公式给出：</a:t>
            </a:r>
            <a:r>
              <a:rPr lang="en-US" altLang="zh-CN" sz="3200" dirty="0" smtClean="0"/>
              <a:t>s=10t+2t</a:t>
            </a:r>
            <a:r>
              <a:rPr lang="en-US" altLang="zh-CN" sz="3200" baseline="30000" dirty="0" smtClean="0"/>
              <a:t>2</a:t>
            </a:r>
            <a:r>
              <a:rPr lang="zh-CN" altLang="zh-CN" sz="3200" dirty="0" smtClean="0"/>
              <a:t>。编程实现：</a:t>
            </a:r>
            <a:r>
              <a:rPr lang="zh-CN" altLang="en-US" sz="3200" dirty="0" smtClean="0"/>
              <a:t>由</a:t>
            </a:r>
            <a:r>
              <a:rPr lang="zh-CN" altLang="zh-CN" sz="3200" dirty="0" smtClean="0"/>
              <a:t>用户输入一个时间值，可以计算出下滑的距离，并将其显示出来。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560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2"/>
          </a:xfrm>
        </p:spPr>
        <p:txBody>
          <a:bodyPr/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import math </a:t>
            </a:r>
          </a:p>
          <a:p>
            <a:pPr lvl="1">
              <a:buNone/>
            </a:pPr>
            <a:r>
              <a:rPr lang="en-US" altLang="zh-CN" dirty="0" err="1" smtClean="0"/>
              <a:t>math.sqrt</a:t>
            </a:r>
            <a:r>
              <a:rPr lang="en-US" altLang="zh-CN" dirty="0" smtClean="0"/>
              <a:t>( x )</a:t>
            </a:r>
          </a:p>
          <a:p>
            <a:pPr lvl="1">
              <a:buNone/>
            </a:pPr>
            <a:r>
              <a:rPr lang="zh-CN" altLang="en-US" b="1" dirty="0" smtClean="0"/>
              <a:t>注意：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是不能直接访问的，需要导入 </a:t>
            </a:r>
            <a:r>
              <a:rPr lang="en-US" altLang="zh-CN" dirty="0" smtClean="0"/>
              <a:t>math </a:t>
            </a:r>
            <a:r>
              <a:rPr lang="zh-CN" altLang="en-US" dirty="0" smtClean="0"/>
              <a:t>模块，通过静态对象调用该方法。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import math</a:t>
            </a:r>
          </a:p>
          <a:p>
            <a:pPr lvl="1">
              <a:buNone/>
            </a:pPr>
            <a:r>
              <a:rPr lang="en-US" altLang="zh-CN" dirty="0"/>
              <a:t>a=</a:t>
            </a:r>
            <a:r>
              <a:rPr lang="en-US" altLang="zh-CN" dirty="0" err="1"/>
              <a:t>math.sqrt</a:t>
            </a:r>
            <a:r>
              <a:rPr lang="en-US" altLang="zh-CN" dirty="0"/>
              <a:t>(9)</a:t>
            </a:r>
          </a:p>
          <a:p>
            <a:pPr lvl="1">
              <a:buNone/>
            </a:pPr>
            <a:r>
              <a:rPr lang="en-US" altLang="zh-CN" dirty="0"/>
              <a:t>print(a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en-US" altLang="zh-CN" dirty="0" smtClean="0"/>
              <a:t>3.0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平方根函数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49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将如下数学表达式转换为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表达式：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177925" y="2622551"/>
          <a:ext cx="10858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3" imgW="558720" imgH="317160" progId="">
                  <p:embed/>
                </p:oleObj>
              </mc:Choice>
              <mc:Fallback>
                <p:oleObj name="公式" r:id="rId3" imgW="558720" imgH="317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2622551"/>
                        <a:ext cx="108585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374041"/>
              </p:ext>
            </p:extLst>
          </p:nvPr>
        </p:nvGraphicFramePr>
        <p:xfrm>
          <a:off x="1314451" y="4756151"/>
          <a:ext cx="737269" cy="560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5" imgW="241200" imgH="215640" progId="">
                  <p:embed/>
                </p:oleObj>
              </mc:Choice>
              <mc:Fallback>
                <p:oleObj name="公式" r:id="rId5" imgW="241200" imgH="215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1" y="4756151"/>
                        <a:ext cx="737269" cy="560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563888" y="2468895"/>
            <a:ext cx="3600400" cy="1344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import math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math.sqrt(abs(x+1))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4297264"/>
            <a:ext cx="3600400" cy="1344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import math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math.pi*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math.pow(r,2)</a:t>
            </a:r>
            <a:endParaRPr lang="en-US" altLang="zh-C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sz="4400" dirty="0" smtClean="0"/>
              <a:t>求一元二次方程的解</a:t>
            </a:r>
            <a:endParaRPr lang="en-US" altLang="zh-CN" sz="4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375" y="2708920"/>
            <a:ext cx="75438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200" b="1" smtClean="0"/>
              <a:t>请</a:t>
            </a:r>
            <a:r>
              <a:rPr lang="zh-CN" altLang="en-US" sz="3200" b="1" dirty="0"/>
              <a:t>你写一个程序</a:t>
            </a:r>
            <a:r>
              <a:rPr lang="zh-CN" altLang="en-US" sz="3200" b="1" dirty="0" smtClean="0"/>
              <a:t>，输入一元二次方程的</a:t>
            </a:r>
            <a:r>
              <a:rPr lang="en-US" altLang="zh-CN" sz="3200" b="1" dirty="0" err="1" smtClean="0"/>
              <a:t>a,b,c</a:t>
            </a:r>
            <a:r>
              <a:rPr lang="zh-CN" altLang="en-US" sz="3200" b="1" dirty="0" smtClean="0"/>
              <a:t>三个系数，打印出</a:t>
            </a:r>
            <a:r>
              <a:rPr lang="en-US" altLang="zh-CN" sz="3200" b="1" dirty="0" smtClean="0"/>
              <a:t>x</a:t>
            </a:r>
            <a:r>
              <a:rPr lang="zh-CN" altLang="en-US" sz="3200" b="1" dirty="0" smtClean="0"/>
              <a:t>的解</a:t>
            </a:r>
            <a:endParaRPr lang="zh-CN" altLang="en-US" sz="3200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126876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9pPr>
            <a:extLst/>
          </a:lstStyle>
          <a:p>
            <a:r>
              <a:rPr lang="zh-CN" altLang="en-US" sz="4400" dirty="0" smtClean="0"/>
              <a:t>数学表达式：</a:t>
            </a:r>
            <a:r>
              <a:rPr lang="en-US" altLang="zh-CN" sz="4400" dirty="0" smtClean="0"/>
              <a:t>ax</a:t>
            </a:r>
            <a:r>
              <a:rPr lang="en-US" altLang="zh-CN" sz="4400" baseline="30000" dirty="0" smtClean="0"/>
              <a:t>2</a:t>
            </a:r>
            <a:r>
              <a:rPr lang="en-US" altLang="zh-CN" sz="4400" dirty="0" smtClean="0"/>
              <a:t>+bx+c=0</a:t>
            </a:r>
          </a:p>
        </p:txBody>
      </p:sp>
    </p:spTree>
    <p:extLst>
      <p:ext uri="{BB962C8B-B14F-4D97-AF65-F5344CB8AC3E}">
        <p14:creationId xmlns:p14="http://schemas.microsoft.com/office/powerpoint/2010/main" val="37475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zh-CN" b="1" dirty="0" smtClean="0"/>
              <a:t>已知 ，</a:t>
            </a:r>
            <a:endParaRPr lang="en-US" altLang="zh-CN" b="1" dirty="0" smtClean="0"/>
          </a:p>
          <a:p>
            <a:pPr marL="109537" indent="0">
              <a:buNone/>
            </a:pPr>
            <a:endParaRPr lang="en-US" altLang="zh-CN" b="1" dirty="0"/>
          </a:p>
          <a:p>
            <a:pPr marL="109537" indent="0">
              <a:buNone/>
            </a:pPr>
            <a:r>
              <a:rPr lang="zh-CN" altLang="zh-CN" b="1" dirty="0" smtClean="0"/>
              <a:t>用户</a:t>
            </a:r>
            <a:r>
              <a:rPr lang="zh-CN" altLang="zh-CN" b="1" dirty="0"/>
              <a:t>输入</a:t>
            </a:r>
            <a:r>
              <a:rPr lang="en-US" altLang="zh-CN" b="1" dirty="0"/>
              <a:t>x</a:t>
            </a:r>
            <a:r>
              <a:rPr lang="zh-CN" altLang="zh-CN" b="1" dirty="0"/>
              <a:t>值后，打印出</a:t>
            </a:r>
            <a:r>
              <a:rPr lang="en-US" altLang="zh-CN" b="1" dirty="0"/>
              <a:t>y</a:t>
            </a:r>
            <a:r>
              <a:rPr lang="zh-CN" altLang="zh-CN" b="1" dirty="0"/>
              <a:t>值</a:t>
            </a:r>
            <a:r>
              <a:rPr lang="zh-CN" altLang="zh-CN" b="1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068696"/>
              </p:ext>
            </p:extLst>
          </p:nvPr>
        </p:nvGraphicFramePr>
        <p:xfrm>
          <a:off x="2123728" y="1556792"/>
          <a:ext cx="325534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3" imgW="1384300" imgH="279400" progId="">
                  <p:embed/>
                </p:oleObj>
              </mc:Choice>
              <mc:Fallback>
                <p:oleObj name="公式" r:id="rId3" imgW="1384300" imgH="279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556792"/>
                        <a:ext cx="3255340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9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7173912" cy="714375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628775"/>
            <a:ext cx="8496300" cy="4525963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/>
              <a:t>        计算机</a:t>
            </a:r>
            <a:r>
              <a:rPr lang="zh-CN" altLang="en-US" dirty="0"/>
              <a:t>能处理</a:t>
            </a:r>
            <a:r>
              <a:rPr lang="zh-CN" altLang="en-US" dirty="0" smtClean="0"/>
              <a:t>的数据远</a:t>
            </a:r>
            <a:r>
              <a:rPr lang="zh-CN" altLang="en-US" dirty="0"/>
              <a:t>不止数值，还可以处理文本、图形、音频、视频、网页等各种各样的数据，不同的数据，需要定义不同的数据类型。在</a:t>
            </a:r>
            <a:r>
              <a:rPr lang="en-US" altLang="zh-CN" dirty="0"/>
              <a:t>Python</a:t>
            </a:r>
            <a:r>
              <a:rPr lang="zh-CN" altLang="en-US" dirty="0"/>
              <a:t>中</a:t>
            </a:r>
            <a:r>
              <a:rPr lang="zh-CN" altLang="en-US" dirty="0" smtClean="0"/>
              <a:t>，有</a:t>
            </a:r>
            <a:r>
              <a:rPr lang="zh-CN" altLang="en-US" dirty="0"/>
              <a:t>六个标准的数据类型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（数字）</a:t>
            </a:r>
          </a:p>
          <a:p>
            <a:pPr lvl="2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（字符串）</a:t>
            </a:r>
          </a:p>
          <a:p>
            <a:pPr lvl="2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（列表）</a:t>
            </a:r>
          </a:p>
          <a:p>
            <a:pPr lvl="2">
              <a:defRPr/>
            </a:pPr>
            <a:r>
              <a:rPr lang="en-US" altLang="zh-CN" sz="2800" dirty="0"/>
              <a:t>Tuple</a:t>
            </a:r>
            <a:r>
              <a:rPr lang="zh-CN" altLang="en-US" sz="2800" dirty="0"/>
              <a:t>（元组）</a:t>
            </a:r>
          </a:p>
          <a:p>
            <a:pPr lvl="2">
              <a:defRPr/>
            </a:pPr>
            <a:r>
              <a:rPr lang="en-US" altLang="zh-CN" sz="2800" dirty="0"/>
              <a:t>Sets</a:t>
            </a:r>
            <a:r>
              <a:rPr lang="zh-CN" altLang="en-US" sz="2800" dirty="0"/>
              <a:t>（集合）</a:t>
            </a:r>
          </a:p>
          <a:p>
            <a:pPr lvl="2">
              <a:defRPr/>
            </a:pPr>
            <a:r>
              <a:rPr lang="en-US" altLang="zh-CN" sz="2800" dirty="0"/>
              <a:t>Dictionary</a:t>
            </a:r>
            <a:r>
              <a:rPr lang="zh-CN" altLang="en-US" sz="2800" dirty="0"/>
              <a:t>（字典）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15888"/>
            <a:ext cx="8748712" cy="674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400" b="1" dirty="0" smtClean="0"/>
              <a:t>整数</a:t>
            </a:r>
            <a:r>
              <a:rPr lang="en-US" altLang="zh-CN" sz="2400" b="1" dirty="0" err="1" smtClean="0"/>
              <a:t>int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Python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可以处理任意大小的整数，当然包括负整数，在程序中的表示方法和数学上的写法一模一样，例如：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100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-8080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，等等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defRPr/>
            </a:pPr>
            <a:r>
              <a:rPr lang="zh-CN" altLang="en-US" sz="2400" b="1" dirty="0" smtClean="0"/>
              <a:t>浮点数</a:t>
            </a:r>
            <a:r>
              <a:rPr lang="en-US" altLang="zh-CN" sz="2400" b="1" dirty="0" smtClean="0"/>
              <a:t>float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浮点数也就是小数，之所以称为浮点数，是因为按照科学记数法表示时，一个浮点数的小数点位置是可变的，比如，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1.23x10</a:t>
            </a:r>
            <a:r>
              <a:rPr lang="en-US" altLang="zh-CN" sz="2400" baseline="30000" dirty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12.3x10</a:t>
            </a:r>
            <a:r>
              <a:rPr lang="en-US" altLang="zh-CN" sz="2400" baseline="30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是相等的。浮点数可以用数学写法，如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1.23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-9.01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，等等。但是对于很大或很小的浮点数，就必须用科学计数法表示，把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用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替代，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1.23x10</a:t>
            </a:r>
            <a:r>
              <a:rPr lang="en-US" altLang="zh-CN" sz="2400" baseline="30000" dirty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就是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1.23e</a:t>
            </a:r>
            <a:r>
              <a:rPr lang="en-US" altLang="zh-CN" sz="2400" baseline="30000" dirty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，或者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12.3e</a:t>
            </a:r>
            <a:r>
              <a:rPr lang="en-US" altLang="zh-CN" sz="2400" baseline="30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0.000012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可以写成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1.2e</a:t>
            </a:r>
            <a:r>
              <a:rPr lang="en-US" altLang="zh-CN" sz="2400" baseline="30000" dirty="0">
                <a:latin typeface="华文楷体" pitchFamily="2" charset="-122"/>
                <a:ea typeface="华文楷体" pitchFamily="2" charset="-122"/>
              </a:rPr>
              <a:t>-5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，等等。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/>
              <a:t>布尔值</a:t>
            </a:r>
            <a:r>
              <a:rPr lang="en-US" altLang="zh-CN" sz="2400" b="1" dirty="0" smtClean="0"/>
              <a:t>bool</a:t>
            </a:r>
            <a:endParaRPr lang="zh-CN" altLang="en-US" sz="2400" b="1" dirty="0"/>
          </a:p>
          <a:p>
            <a:pPr marL="0" indent="0">
              <a:buNone/>
              <a:defRPr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布尔值和布尔代数的表示完全一致，一个布尔值只有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True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False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两种值，要么是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True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，要么是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False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，在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Python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中，可以直接用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True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False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表示布尔值（请注意大小写）。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4348" y="5715000"/>
            <a:ext cx="8229600" cy="1143000"/>
          </a:xfrm>
        </p:spPr>
        <p:txBody>
          <a:bodyPr/>
          <a:lstStyle/>
          <a:p>
            <a:pPr algn="r"/>
            <a:r>
              <a:rPr lang="en-US" altLang="zh-CN" dirty="0" smtClean="0"/>
              <a:t>Number</a:t>
            </a:r>
            <a:r>
              <a:rPr lang="zh-CN" altLang="en-US" dirty="0" smtClean="0"/>
              <a:t>（数字）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（数字）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1406" y="1214422"/>
            <a:ext cx="8929718" cy="5019696"/>
          </a:xfrm>
        </p:spPr>
        <p:txBody>
          <a:bodyPr/>
          <a:lstStyle/>
          <a:p>
            <a:r>
              <a:rPr lang="en-US" altLang="zh-CN" sz="3200" dirty="0" smtClean="0"/>
              <a:t>Python3 </a:t>
            </a:r>
            <a:r>
              <a:rPr lang="zh-CN" altLang="en-US" sz="3200" dirty="0" smtClean="0"/>
              <a:t>支持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int</a:t>
            </a:r>
            <a:r>
              <a:rPr lang="zh-CN" altLang="en-US" sz="3200" b="1" dirty="0" smtClean="0"/>
              <a:t> 、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float</a:t>
            </a:r>
            <a:r>
              <a:rPr lang="zh-CN" altLang="en-US" sz="3200" b="1" dirty="0" smtClean="0"/>
              <a:t> 、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bool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complex</a:t>
            </a:r>
            <a:r>
              <a:rPr lang="zh-CN" altLang="en-US" sz="3200" b="1" dirty="0" smtClean="0"/>
              <a:t>（复数）</a:t>
            </a:r>
            <a:endParaRPr lang="zh-CN" altLang="en-US" sz="3200" dirty="0" smtClean="0"/>
          </a:p>
          <a:p>
            <a:r>
              <a:rPr lang="zh-CN" altLang="en-US" sz="3200" dirty="0" smtClean="0"/>
              <a:t>在</a:t>
            </a:r>
            <a:r>
              <a:rPr lang="en-US" altLang="zh-CN" sz="3200" dirty="0" smtClean="0"/>
              <a:t>Python 3</a:t>
            </a:r>
            <a:r>
              <a:rPr lang="zh-CN" altLang="en-US" sz="3200" dirty="0" smtClean="0"/>
              <a:t>里，只有一种整数类型 </a:t>
            </a:r>
            <a:r>
              <a:rPr lang="en-US" altLang="zh-CN" sz="3200" dirty="0" err="1" smtClean="0"/>
              <a:t>int</a:t>
            </a:r>
            <a:endParaRPr lang="en-US" altLang="zh-CN" sz="3200" dirty="0" smtClean="0"/>
          </a:p>
          <a:p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( )</a:t>
            </a:r>
            <a:r>
              <a:rPr lang="zh-CN" altLang="en-US" sz="3200" dirty="0" smtClean="0"/>
              <a:t>函数用于将浮点数字和字符串</a:t>
            </a:r>
            <a:r>
              <a:rPr lang="en-US" altLang="zh-CN" sz="3200" dirty="0" smtClean="0">
                <a:solidFill>
                  <a:srgbClr val="FF0000"/>
                </a:solidFill>
              </a:rPr>
              <a:t>(</a:t>
            </a:r>
            <a:r>
              <a:rPr lang="zh-CN" altLang="en-US" sz="3200" dirty="0" smtClean="0">
                <a:solidFill>
                  <a:srgbClr val="FF0000"/>
                </a:solidFill>
              </a:rPr>
              <a:t>整数形式</a:t>
            </a:r>
            <a:r>
              <a:rPr lang="en-US" altLang="zh-CN" sz="3200" dirty="0" smtClean="0">
                <a:solidFill>
                  <a:srgbClr val="FF0000"/>
                </a:solidFill>
              </a:rPr>
              <a:t>)</a:t>
            </a:r>
            <a:r>
              <a:rPr lang="zh-CN" altLang="en-US" sz="3200" dirty="0" smtClean="0"/>
              <a:t>转换为整型</a:t>
            </a:r>
            <a:endParaRPr lang="en-US" altLang="zh-CN" sz="3200" dirty="0" smtClean="0"/>
          </a:p>
          <a:p>
            <a:r>
              <a:rPr lang="en-US" altLang="zh-CN" sz="3200" dirty="0" smtClean="0"/>
              <a:t>float( )</a:t>
            </a:r>
            <a:r>
              <a:rPr lang="zh-CN" altLang="en-US" sz="3200" dirty="0" smtClean="0"/>
              <a:t> 函数用于将整数和字符串转换成浮点数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强制输入整数示例：</a:t>
            </a:r>
            <a:endParaRPr lang="en-US" altLang="zh-CN" sz="3200" dirty="0" smtClean="0"/>
          </a:p>
          <a:p>
            <a:r>
              <a:rPr lang="en-US" altLang="zh-CN" sz="3200" dirty="0" smtClean="0"/>
              <a:t>a=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(float(input(“</a:t>
            </a:r>
            <a:r>
              <a:rPr lang="zh-CN" altLang="en-US" sz="3200" dirty="0"/>
              <a:t>提示语句</a:t>
            </a:r>
            <a:r>
              <a:rPr lang="en-US" altLang="zh-CN" sz="3200" dirty="0" smtClean="0"/>
              <a:t>”)))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1325</TotalTime>
  <Words>1230</Words>
  <Application>Microsoft Office PowerPoint</Application>
  <PresentationFormat>全屏显示(4:3)</PresentationFormat>
  <Paragraphs>134</Paragraphs>
  <Slides>21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聚合</vt:lpstr>
      <vt:lpstr>公式</vt:lpstr>
      <vt:lpstr>Python程序设计3</vt:lpstr>
      <vt:lpstr>常用数学函数</vt:lpstr>
      <vt:lpstr>平方根函数sqrt()</vt:lpstr>
      <vt:lpstr>构建表达式</vt:lpstr>
      <vt:lpstr>作业1：求一元二次方程的解</vt:lpstr>
      <vt:lpstr>作业2：</vt:lpstr>
      <vt:lpstr>数据类型</vt:lpstr>
      <vt:lpstr>Number（数字）</vt:lpstr>
      <vt:lpstr>Number（数字）</vt:lpstr>
      <vt:lpstr>String （字符串）</vt:lpstr>
      <vt:lpstr>输入input(); 输出print() 函数eval(); 函数int(); 函数type()</vt:lpstr>
      <vt:lpstr>总结：</vt:lpstr>
      <vt:lpstr>PowerPoint 演示文稿</vt:lpstr>
      <vt:lpstr>变量</vt:lpstr>
      <vt:lpstr>常量</vt:lpstr>
      <vt:lpstr>赋值</vt:lpstr>
      <vt:lpstr>赋值</vt:lpstr>
      <vt:lpstr>PowerPoint 演示文稿</vt:lpstr>
      <vt:lpstr>作业3：</vt:lpstr>
      <vt:lpstr>作业4：</vt:lpstr>
      <vt:lpstr>作业4：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Guim</dc:creator>
  <cp:lastModifiedBy>zgczx</cp:lastModifiedBy>
  <cp:revision>120</cp:revision>
  <dcterms:created xsi:type="dcterms:W3CDTF">2014-02-18T04:13:10Z</dcterms:created>
  <dcterms:modified xsi:type="dcterms:W3CDTF">2019-03-13T03:09:23Z</dcterms:modified>
</cp:coreProperties>
</file>