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0" r:id="rId2"/>
    <p:sldId id="312" r:id="rId3"/>
    <p:sldId id="295" r:id="rId4"/>
    <p:sldId id="324" r:id="rId5"/>
    <p:sldId id="316" r:id="rId6"/>
    <p:sldId id="325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FF00"/>
    <a:srgbClr val="33CC33"/>
    <a:srgbClr val="00CC00"/>
    <a:srgbClr val="009900"/>
    <a:srgbClr val="20A620"/>
    <a:srgbClr val="09B20B"/>
    <a:srgbClr val="06B108"/>
    <a:srgbClr val="007508"/>
    <a:srgbClr val="13B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 autoAdjust="0"/>
    <p:restoredTop sz="98145" autoAdjust="0"/>
  </p:normalViewPr>
  <p:slideViewPr>
    <p:cSldViewPr>
      <p:cViewPr varScale="1">
        <p:scale>
          <a:sx n="119" d="100"/>
          <a:sy n="119" d="100"/>
        </p:scale>
        <p:origin x="-4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1661696-3CDB-43C7-B5A6-098EE3221836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9D462A1-1B32-4524-897E-FC79B6D0C1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1163"/>
            <a:ext cx="9145588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404938" y="2709863"/>
            <a:ext cx="6838950" cy="1587"/>
          </a:xfrm>
          <a:prstGeom prst="line">
            <a:avLst/>
          </a:prstGeom>
          <a:ln>
            <a:solidFill>
              <a:srgbClr val="33CC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C581-F9C3-491B-95DB-7341E3C5B93F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E2C37-3B5C-4398-B999-806A915E27E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5E216-A8B1-4A72-811B-2A60957F8A87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9DEE6-FC29-45B5-8A89-64125B2135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16EF1-46FA-488D-94B7-1C9A4A9AAEB8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61BB7-A307-4AF7-989A-46938E0FCA2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C921-0AE7-42E7-AEB9-5DD9B0F3D3C3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07A6C-BF4B-417D-B00C-0340CB91B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C12F4-0D1E-448D-8E1B-638E864F719B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179F-1807-4B22-AA07-005E2638D85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9B631-B09D-4A76-822E-840D419AC8AB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B3E5C-BCD6-413B-A849-F5B66FF052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7A96C-8644-4AD2-AFB2-56665FE1D6C5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83625-234C-4A73-AEDC-A9326909B96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7E581-EBFF-4DCF-99D6-5C89283E7504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EF0D6-0F1B-483A-8799-9581C7A8D6C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85CCF-5385-46CF-AF5D-7A9C0F330C61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4EBDF-6515-4B7D-BAE4-162B98BCC7E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A1A02-023E-4966-845A-B05AF3E0CBA2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8B91A-73C2-452C-9FAC-97E61938634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C86DF-EF00-40A2-950E-D4C3C239DD8C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382E5-71EB-4F74-B218-9BF74A00D96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7CF12D-45BF-4B43-A798-4BFF9C3B20DD}" type="datetimeFigureOut">
              <a:rPr lang="zh-CN" altLang="en-US"/>
              <a:pPr>
                <a:defRPr/>
              </a:pPr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298E20D-E168-4A40-85FB-6DD8C9F46716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89038" y="1071563"/>
            <a:ext cx="7127875" cy="1587"/>
          </a:xfrm>
          <a:prstGeom prst="line">
            <a:avLst/>
          </a:prstGeom>
          <a:ln w="12700">
            <a:solidFill>
              <a:srgbClr val="33CC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5035550"/>
            <a:ext cx="9144000" cy="107950"/>
          </a:xfrm>
          <a:prstGeom prst="rect">
            <a:avLst/>
          </a:prstGeom>
          <a:gradFill>
            <a:gsLst>
              <a:gs pos="100000">
                <a:schemeClr val="bg1"/>
              </a:gs>
              <a:gs pos="9000">
                <a:srgbClr val="0099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宋体" pitchFamily="2" charset="-122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宋体" pitchFamily="2" charset="-122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宋体" pitchFamily="2" charset="-122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宋体" pitchFamily="2" charset="-122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</a:t>
            </a:r>
            <a:r>
              <a:rPr lang="zh-CN" altLang="en-US" dirty="0"/>
              <a:t>符串类型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6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列表中的元素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283718"/>
            <a:ext cx="4752528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teachers=['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teachers[1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]=[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王琪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王琪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</a:t>
            </a:r>
          </a:p>
        </p:txBody>
      </p:sp>
    </p:spTree>
    <p:extLst>
      <p:ext uri="{BB962C8B-B14F-4D97-AF65-F5344CB8AC3E}">
        <p14:creationId xmlns:p14="http://schemas.microsoft.com/office/powerpoint/2010/main" val="401665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删除列表中的元素</a:t>
            </a:r>
            <a:r>
              <a:rPr lang="en-US" altLang="zh-CN" dirty="0" smtClean="0"/>
              <a:t>——del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del</a:t>
            </a:r>
            <a:r>
              <a:rPr lang="zh-CN" altLang="en-US" dirty="0" smtClean="0"/>
              <a:t>语句可以</a:t>
            </a:r>
            <a:r>
              <a:rPr lang="zh-CN" altLang="en-US" dirty="0" smtClean="0">
                <a:solidFill>
                  <a:srgbClr val="FF0000"/>
                </a:solidFill>
              </a:rPr>
              <a:t>根据列表中</a:t>
            </a:r>
            <a:r>
              <a:rPr lang="zh-CN" altLang="en-US" dirty="0">
                <a:solidFill>
                  <a:srgbClr val="FF0000"/>
                </a:solidFill>
              </a:rPr>
              <a:t>的位</a:t>
            </a:r>
            <a:r>
              <a:rPr lang="zh-CN" altLang="en-US" dirty="0" smtClean="0">
                <a:solidFill>
                  <a:srgbClr val="FF0000"/>
                </a:solidFill>
              </a:rPr>
              <a:t>置</a:t>
            </a:r>
            <a:r>
              <a:rPr lang="zh-CN" altLang="en-US" dirty="0" smtClean="0"/>
              <a:t>来删除元素。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1720" y="2067694"/>
            <a:ext cx="4536504" cy="20944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teachers=['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teachers[1]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print(teachers)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出结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64111" y="440758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还可以使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pop()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移除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某元素并返回该元素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，或使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remove()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除从左找到的第一个指定元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素。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39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列表方法</a:t>
            </a:r>
            <a:r>
              <a:rPr lang="en-US" altLang="zh-CN" smtClean="0"/>
              <a:t>append()</a:t>
            </a:r>
            <a:endParaRPr lang="zh-CN" alt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append()</a:t>
            </a:r>
            <a:r>
              <a:rPr lang="zh-CN" altLang="en-US" smtClean="0"/>
              <a:t>方法用于在列表末尾添加新的对象。</a:t>
            </a:r>
            <a:endParaRPr lang="zh-CN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763688" y="2067694"/>
            <a:ext cx="4824536" cy="2283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teachers=[] </a:t>
            </a:r>
          </a:p>
          <a:p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.append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.append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print(teachers)</a:t>
            </a: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 </a:t>
            </a:r>
          </a:p>
        </p:txBody>
      </p:sp>
    </p:spTree>
    <p:extLst>
      <p:ext uri="{BB962C8B-B14F-4D97-AF65-F5344CB8AC3E}">
        <p14:creationId xmlns:p14="http://schemas.microsoft.com/office/powerpoint/2010/main" val="4801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列表方法</a:t>
            </a:r>
            <a:r>
              <a:rPr lang="en-US" altLang="zh-CN" smtClean="0"/>
              <a:t>pop()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pop()</a:t>
            </a:r>
            <a:r>
              <a:rPr lang="zh-CN" altLang="en-US" dirty="0" smtClean="0"/>
              <a:t>函数用于移除列表中的一个元素（默认最后一个元素），并且返回该元素的值。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139702"/>
            <a:ext cx="4392488" cy="2931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teachers=['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teachers.pop()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teachers.pop(0)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结果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列表方法</a:t>
            </a:r>
            <a:r>
              <a:rPr lang="en-US" altLang="zh-CN" smtClean="0"/>
              <a:t>insert()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insert()</a:t>
            </a:r>
            <a:r>
              <a:rPr lang="zh-CN" altLang="en-US" smtClean="0"/>
              <a:t>函数用于将指定对象插入列表的指定位置。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73401"/>
            <a:ext cx="6480720" cy="18927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teachers=['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 </a:t>
            </a:r>
          </a:p>
          <a:p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.insert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(1,'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')  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print(teachers)</a:t>
            </a: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4618493" y="2715766"/>
            <a:ext cx="3672408" cy="648072"/>
          </a:xfrm>
          <a:prstGeom prst="wedgeRectCallout">
            <a:avLst>
              <a:gd name="adj1" fmla="val -59697"/>
              <a:gd name="adj2" fmla="val -199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语法：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list.insert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需要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插入的索引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位置，要插入的元素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00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列表函数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95341"/>
              </p:ext>
            </p:extLst>
          </p:nvPr>
        </p:nvGraphicFramePr>
        <p:xfrm>
          <a:off x="1115616" y="1995686"/>
          <a:ext cx="42011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6805"/>
                <a:gridCol w="3094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函数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max(a)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求列表元素最大值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min(a)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求列表元素最小值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len(a)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求列表</a:t>
                      </a: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的元素个数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868144" y="1203598"/>
            <a:ext cx="2736304" cy="36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list1=['A','B','C']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list2=[1,2,3]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print(max(list1))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print(min(list2))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print(len(list1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203865" y="4619332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列表中如果</a:t>
            </a:r>
            <a:r>
              <a:rPr lang="zh-CN" altLang="en-US" dirty="0" smtClean="0"/>
              <a:t>同时有字母、数字</a:t>
            </a:r>
            <a:r>
              <a:rPr lang="zh-CN" altLang="en-US" dirty="0" smtClean="0"/>
              <a:t>，不能比较大小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字符串：就是一系列字符。字符串需要用双引号或单引号括起。如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27584" y="2355726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"This is a string."</a:t>
            </a:r>
          </a:p>
          <a:p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'This is also a string.'</a:t>
            </a:r>
          </a:p>
          <a:p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你好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大家好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字符串的连接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/>
              <a:t>、重</a:t>
            </a:r>
            <a:r>
              <a:rPr lang="zh-CN" altLang="en-US" dirty="0"/>
              <a:t>复输</a:t>
            </a:r>
            <a:r>
              <a:rPr lang="zh-CN" altLang="en-US" dirty="0" smtClean="0"/>
              <a:t>出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7584" y="1635646"/>
            <a:ext cx="3384375" cy="2592288"/>
            <a:chOff x="611561" y="1822579"/>
            <a:chExt cx="3384375" cy="2592288"/>
          </a:xfrm>
        </p:grpSpPr>
        <p:sp>
          <p:nvSpPr>
            <p:cNvPr id="4" name="矩形 3"/>
            <p:cNvSpPr/>
            <p:nvPr/>
          </p:nvSpPr>
          <p:spPr>
            <a:xfrm>
              <a:off x="827584" y="2398644"/>
              <a:ext cx="2952328" cy="20162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="</a:t>
              </a:r>
              <a:r>
                <a:rPr lang="zh-CN" altLang="en-US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王</a:t>
              </a:r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</a:t>
              </a:r>
            </a:p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b="</a:t>
              </a:r>
              <a:r>
                <a:rPr lang="zh-CN" altLang="en-US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明</a:t>
              </a:r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</a:t>
              </a:r>
            </a:p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c=a</a:t>
              </a:r>
              <a:r>
                <a:rPr lang="en-US" altLang="zh-CN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</a:p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print(c)</a:t>
              </a:r>
            </a:p>
            <a:p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输出结果 王明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1561" y="1822579"/>
              <a:ext cx="338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使用</a:t>
              </a:r>
              <a:r>
                <a:rPr lang="en-US" altLang="zh-CN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连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接字符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串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72000" y="1635646"/>
            <a:ext cx="3888432" cy="1872208"/>
            <a:chOff x="4355977" y="1972462"/>
            <a:chExt cx="3888432" cy="1872208"/>
          </a:xfrm>
        </p:grpSpPr>
        <p:sp>
          <p:nvSpPr>
            <p:cNvPr id="9" name="文本框 8"/>
            <p:cNvSpPr txBox="1"/>
            <p:nvPr/>
          </p:nvSpPr>
          <p:spPr>
            <a:xfrm>
              <a:off x="4355977" y="1972462"/>
              <a:ext cx="3888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使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用*重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复输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出字符串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88025" y="2546963"/>
              <a:ext cx="3024336" cy="12977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a="</a:t>
              </a:r>
              <a:r>
                <a:rPr lang="zh-CN" altLang="en-US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明</a:t>
              </a:r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</a:t>
              </a:r>
              <a:endPara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print(a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输出结果 明明</a:t>
              </a:r>
              <a:endPara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串的</a:t>
            </a:r>
            <a:r>
              <a:rPr lang="zh-CN" altLang="zh-CN" dirty="0" smtClean="0"/>
              <a:t>获取</a:t>
            </a:r>
            <a:r>
              <a:rPr lang="zh-CN" altLang="en-US" dirty="0" smtClean="0"/>
              <a:t>、截取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9552" y="2702505"/>
            <a:ext cx="2266849" cy="2389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a=“</a:t>
            </a:r>
            <a:r>
              <a:rPr lang="en-US" altLang="zh-CN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zgczx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print(a[0])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print(a[0:2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print(a[0:4:2]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zg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zc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916606" y="2859782"/>
            <a:ext cx="5759850" cy="432000"/>
          </a:xfrm>
          <a:prstGeom prst="wedgeRectCallout">
            <a:avLst>
              <a:gd name="adj1" fmla="val -62842"/>
              <a:gd name="adj2" fmla="val -194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“z"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的序号为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“g"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411" y="1223644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获取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字符：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量名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序号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截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取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多个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始序号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束序号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步长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916605" y="3723926"/>
            <a:ext cx="5759850" cy="432000"/>
          </a:xfrm>
          <a:prstGeom prst="wedgeRectCallout">
            <a:avLst>
              <a:gd name="adj1" fmla="val -61347"/>
              <a:gd name="adj2" fmla="val -399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截取序号为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～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2(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不包括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2)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符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2915815" y="4155974"/>
            <a:ext cx="5759850" cy="720032"/>
          </a:xfrm>
          <a:prstGeom prst="wedgeRectCallout">
            <a:avLst>
              <a:gd name="adj1" fmla="val -59654"/>
              <a:gd name="adj2" fmla="val -52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截取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号为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～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4(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不包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括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4)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字符，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步长为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，表示隔一个取一个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8104" y="472269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不要死记硬背，考试可以上机尝试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915815" y="3291782"/>
            <a:ext cx="5759850" cy="432000"/>
          </a:xfrm>
          <a:prstGeom prst="wedgeRectCallout">
            <a:avLst>
              <a:gd name="adj1" fmla="val -62842"/>
              <a:gd name="adj2" fmla="val -194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获取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序号为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的字符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508104" y="1707653"/>
            <a:ext cx="1208142" cy="432000"/>
          </a:xfrm>
          <a:prstGeom prst="wedgeRectCallout">
            <a:avLst>
              <a:gd name="adj1" fmla="val -17761"/>
              <a:gd name="adj2" fmla="val 759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包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括它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754706" y="1707702"/>
            <a:ext cx="2209782" cy="432000"/>
          </a:xfrm>
          <a:prstGeom prst="wedgeRectCallout">
            <a:avLst>
              <a:gd name="adj1" fmla="val -28053"/>
              <a:gd name="adj2" fmla="val 748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步长为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时可省略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5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</a:t>
            </a:r>
            <a:r>
              <a:rPr lang="zh-CN" altLang="en-US" dirty="0"/>
              <a:t>串</a:t>
            </a:r>
            <a:r>
              <a:rPr lang="zh-CN" altLang="en-US" dirty="0" smtClean="0"/>
              <a:t>的其他</a:t>
            </a:r>
            <a:r>
              <a:rPr lang="zh-CN" altLang="en-US" dirty="0" smtClean="0">
                <a:solidFill>
                  <a:srgbClr val="FF0000"/>
                </a:solidFill>
              </a:rPr>
              <a:t>内</a:t>
            </a:r>
            <a:r>
              <a:rPr lang="zh-CN" altLang="en-US" dirty="0">
                <a:solidFill>
                  <a:srgbClr val="FF0000"/>
                </a:solidFill>
              </a:rPr>
              <a:t>建</a:t>
            </a:r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68" y="1347614"/>
            <a:ext cx="2304256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altLang="zh-CN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zgczx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print(max(a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print(min(a))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print(len(a))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52996"/>
              </p:ext>
            </p:extLst>
          </p:nvPr>
        </p:nvGraphicFramePr>
        <p:xfrm>
          <a:off x="899592" y="1923678"/>
          <a:ext cx="4725649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0919"/>
                <a:gridCol w="3554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函数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max(a)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求字符串</a:t>
                      </a: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中最大的字符</a:t>
                      </a:r>
                      <a:endParaRPr lang="en-US" altLang="zh-CN" sz="2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min(a)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求字符串</a:t>
                      </a: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中最小的字符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len(a)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求字符串</a:t>
                      </a: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的长度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03848" y="4659982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字符串中如果</a:t>
            </a:r>
            <a:r>
              <a:rPr lang="zh-CN" altLang="en-US" dirty="0" smtClean="0"/>
              <a:t>同时有字母、数字，则字母永远比数字要大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39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r>
              <a:rPr lang="en-US" altLang="zh-CN" dirty="0" smtClean="0"/>
              <a:t>(List)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21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列表的概</a:t>
            </a:r>
            <a:r>
              <a:rPr lang="zh-CN" altLang="en-US" dirty="0" smtClean="0"/>
              <a:t>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列</a:t>
            </a:r>
            <a:r>
              <a:rPr lang="zh-CN" altLang="en-US" dirty="0"/>
              <a:t>表：是由一系列按特定顺序排列的元素组成。支持字符、数字、字符串，也可以包含列表（即嵌套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7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创建列表、访问</a:t>
            </a:r>
            <a:r>
              <a:rPr lang="zh-CN" altLang="en-US" dirty="0"/>
              <a:t>列</a:t>
            </a:r>
            <a:r>
              <a:rPr lang="zh-CN" altLang="en-US" dirty="0" smtClean="0"/>
              <a:t>表中的元素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创建方法：</a:t>
            </a:r>
            <a:r>
              <a:rPr lang="zh-CN" altLang="en-US" dirty="0"/>
              <a:t>列表名称</a:t>
            </a:r>
            <a:r>
              <a:rPr lang="en-US" altLang="zh-CN" dirty="0"/>
              <a:t>=[</a:t>
            </a:r>
            <a:r>
              <a:rPr lang="zh-CN" altLang="en-US" dirty="0"/>
              <a:t>元素</a:t>
            </a:r>
            <a:r>
              <a:rPr lang="en-US" altLang="zh-CN" dirty="0"/>
              <a:t>1,</a:t>
            </a:r>
            <a:r>
              <a:rPr lang="zh-CN" altLang="en-US" dirty="0"/>
              <a:t>元素</a:t>
            </a:r>
            <a:r>
              <a:rPr lang="en-US" altLang="zh-CN" dirty="0"/>
              <a:t>2</a:t>
            </a:r>
            <a:r>
              <a:rPr lang="en-US" altLang="zh-CN" dirty="0" smtClean="0"/>
              <a:t>,...]</a:t>
            </a:r>
          </a:p>
          <a:p>
            <a:r>
              <a:rPr lang="zh-CN" altLang="en-US" dirty="0"/>
              <a:t>列表中的每个元素都分配一个数字序号，第一个序号是</a:t>
            </a:r>
            <a:r>
              <a:rPr lang="en-US" altLang="zh-CN" dirty="0"/>
              <a:t>0</a:t>
            </a:r>
            <a:r>
              <a:rPr lang="zh-CN" altLang="en-US" dirty="0"/>
              <a:t>，第二个序号是</a:t>
            </a:r>
            <a:r>
              <a:rPr lang="en-US" altLang="zh-CN" dirty="0"/>
              <a:t>1</a:t>
            </a:r>
            <a:r>
              <a:rPr lang="zh-CN" altLang="en-US" dirty="0"/>
              <a:t>，依此类推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3688" y="2897187"/>
            <a:ext cx="5987008" cy="12961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teachers=['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</a:t>
            </a:r>
          </a:p>
        </p:txBody>
      </p:sp>
    </p:spTree>
    <p:extLst>
      <p:ext uri="{BB962C8B-B14F-4D97-AF65-F5344CB8AC3E}">
        <p14:creationId xmlns:p14="http://schemas.microsoft.com/office/powerpoint/2010/main" val="165883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获取</a:t>
            </a:r>
            <a:r>
              <a:rPr lang="zh-CN" altLang="en-US" dirty="0"/>
              <a:t>、截</a:t>
            </a:r>
            <a:r>
              <a:rPr lang="zh-CN" altLang="en-US" dirty="0" smtClean="0"/>
              <a:t>取列表中的元素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890419"/>
            <a:ext cx="5400600" cy="16255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teachers=['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廖丽霞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 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print(teachers[1])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print(teachers[0:2])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print(teachers[0:4:2]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789837" y="2355726"/>
            <a:ext cx="4464496" cy="432000"/>
          </a:xfrm>
          <a:prstGeom prst="wedgeRectCallout">
            <a:avLst>
              <a:gd name="adj1" fmla="val -20787"/>
              <a:gd name="adj2" fmla="val 972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袁鑫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王砚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1……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275857" y="3376662"/>
            <a:ext cx="2520280" cy="432000"/>
          </a:xfrm>
          <a:prstGeom prst="wedgeRectCallout">
            <a:avLst>
              <a:gd name="adj1" fmla="val -55834"/>
              <a:gd name="adj2" fmla="val -209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获取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的元素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78865" y="4227982"/>
            <a:ext cx="5685623" cy="432000"/>
          </a:xfrm>
          <a:prstGeom prst="wedgeRectCallout">
            <a:avLst>
              <a:gd name="adj1" fmla="val -55632"/>
              <a:gd name="adj2" fmla="val -19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截取序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号为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～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3(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不包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括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3)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的元素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，隔一个取一个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572410" y="987574"/>
            <a:ext cx="8320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获取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元素：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表名称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截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元素：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表名称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步长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652120" y="987574"/>
            <a:ext cx="1208142" cy="432000"/>
          </a:xfrm>
          <a:prstGeom prst="wedgeRectCallout">
            <a:avLst>
              <a:gd name="adj1" fmla="val -17761"/>
              <a:gd name="adj2" fmla="val 759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包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括它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898722" y="987623"/>
            <a:ext cx="2209782" cy="432000"/>
          </a:xfrm>
          <a:prstGeom prst="wedgeRectCallout">
            <a:avLst>
              <a:gd name="adj1" fmla="val -28053"/>
              <a:gd name="adj2" fmla="val 748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步长为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时可省略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275856" y="3802399"/>
            <a:ext cx="3960440" cy="432000"/>
          </a:xfrm>
          <a:prstGeom prst="wedgeRectCallout">
            <a:avLst>
              <a:gd name="adj1" fmla="val -55834"/>
              <a:gd name="adj2" fmla="val -209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截取序号为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～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2(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不包括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的元素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01308" y="1936691"/>
            <a:ext cx="2448272" cy="168064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王砚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袁鑫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于淼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分支结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927FEEF9-BA68-40B7-8AB9-9C6CBDFC8E47}" vid="{55EEDAA8-8914-45FF-AE94-75E3519A98E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1分支结构</Template>
  <TotalTime>1163</TotalTime>
  <Words>815</Words>
  <Application>Microsoft Office PowerPoint</Application>
  <PresentationFormat>全屏显示(16:9)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1分支结构</vt:lpstr>
      <vt:lpstr>字符串类型</vt:lpstr>
      <vt:lpstr>字符串类型</vt:lpstr>
      <vt:lpstr>字符串的连接+、重复输出*</vt:lpstr>
      <vt:lpstr>字符串的获取、截取</vt:lpstr>
      <vt:lpstr>字符串的其他内建函数</vt:lpstr>
      <vt:lpstr>列表(List)</vt:lpstr>
      <vt:lpstr>列表的概念</vt:lpstr>
      <vt:lpstr>创建列表、访问列表中的元素</vt:lpstr>
      <vt:lpstr>获取、截取列表中的元素</vt:lpstr>
      <vt:lpstr>修改列表中的元素</vt:lpstr>
      <vt:lpstr>删除列表中的元素——del语句</vt:lpstr>
      <vt:lpstr>列表方法append()</vt:lpstr>
      <vt:lpstr>列表方法pop()</vt:lpstr>
      <vt:lpstr>列表方法insert()</vt:lpstr>
      <vt:lpstr>列表函数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zgczx</cp:lastModifiedBy>
  <cp:revision>409</cp:revision>
  <dcterms:created xsi:type="dcterms:W3CDTF">2017-10-19T04:44:47Z</dcterms:created>
  <dcterms:modified xsi:type="dcterms:W3CDTF">2019-04-26T00:13:24Z</dcterms:modified>
</cp:coreProperties>
</file>