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7" r:id="rId2"/>
    <p:sldId id="292" r:id="rId3"/>
    <p:sldId id="298" r:id="rId4"/>
    <p:sldId id="299" r:id="rId5"/>
    <p:sldId id="300" r:id="rId6"/>
    <p:sldId id="302" r:id="rId7"/>
    <p:sldId id="303" r:id="rId8"/>
    <p:sldId id="301" r:id="rId9"/>
    <p:sldId id="296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67" autoAdjust="0"/>
  </p:normalViewPr>
  <p:slideViewPr>
    <p:cSldViewPr>
      <p:cViewPr varScale="1">
        <p:scale>
          <a:sx n="65" d="100"/>
          <a:sy n="65" d="100"/>
        </p:scale>
        <p:origin x="-9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23AB347-C9FD-40D0-A506-3039D632C336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379669E-4E25-4B5C-89D2-2FB7FDB55A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7575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890C8-75A8-48B2-99C7-1D441E7533A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B62CB4F-C2E7-4FF0-8213-5991A647627A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6B8318E-7D65-4CCB-B20B-B9D15613FD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BD100-476E-4578-9ECD-8E65A75AE0EA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E10E8-42BF-4BFF-A1F3-55A80953D6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B92C4-3DC2-4626-B362-06074E3624FF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FEBA8-AB4B-4433-ABF4-B509EA60AE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9A9FF-D721-445E-9312-DA3653ABB0BA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0084B-7B37-48D7-B230-CAD4945238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4108C8-3C7A-4963-9F09-5C1C3FF26E53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3C8036-527F-48B6-BB1F-50FDAE38B8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6CF0BC-B783-432E-9E78-CAC8AB06DC17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7C38EC-1BC6-4A10-A40B-B96F4D1C52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B8C5FD-ADE5-4297-8411-DF888997EF77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048677-B55F-4BDA-88D0-B99FF026D5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37E2E7-A3B4-41A9-808A-E019D67B237D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4DBF7B-7CC2-4FE1-8C67-34242CAD8B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D2870-3BB7-4B5D-A8CF-BEA949A376A6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AAC7-29DF-4B34-BDE1-7CD6FCFA5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99520D-0646-4F53-ABAE-1986A93FAD40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6054A8-ADFE-4B12-9136-3F1819E90D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650E0ED-198A-4AAD-B701-CCF1E0EA622A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06E7032-D82C-4922-920E-BFA280B0C5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A6C50F8-3EF6-48F3-A3F1-278DE192A696}" type="datetimeFigureOut">
              <a:rPr lang="zh-CN" altLang="en-US"/>
              <a:pPr>
                <a:defRPr/>
              </a:pPr>
              <a:t>2019/3/3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FC7EB2D7-82E1-43FE-A1A9-5D74534348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97" r:id="rId3"/>
    <p:sldLayoutId id="2147483698" r:id="rId4"/>
    <p:sldLayoutId id="2147483699" r:id="rId5"/>
    <p:sldLayoutId id="2147483700" r:id="rId6"/>
    <p:sldLayoutId id="2147483693" r:id="rId7"/>
    <p:sldLayoutId id="2147483701" r:id="rId8"/>
    <p:sldLayoutId id="2147483702" r:id="rId9"/>
    <p:sldLayoutId id="2147483694" r:id="rId10"/>
    <p:sldLayoutId id="214748369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Python</a:t>
            </a:r>
            <a:r>
              <a:rPr kumimoji="1" lang="zh-CN" altLang="en-US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程序设</a:t>
            </a:r>
            <a:r>
              <a:rPr kumimoji="1" lang="zh-CN" altLang="en-US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计</a:t>
            </a:r>
            <a:r>
              <a:rPr kumimoji="1" lang="en-US" altLang="zh-CN" sz="4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-2</a:t>
            </a:r>
            <a:endParaRPr lang="zh-CN" altLang="en-US" sz="4000" dirty="0">
              <a:latin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练习（</a:t>
            </a:r>
            <a:r>
              <a:rPr lang="zh-CN" altLang="en-US" sz="2800" dirty="0" smtClean="0"/>
              <a:t>了解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中的数学运算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548680"/>
            <a:ext cx="8643998" cy="6309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输入程序指令，查看运行结果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print(2+4)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print(2*4)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print(2**4)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print(6/4)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print(6/</a:t>
            </a:r>
            <a:r>
              <a:rPr lang="en-US" altLang="zh-CN" dirty="0"/>
              <a:t>/</a:t>
            </a:r>
            <a:r>
              <a:rPr lang="en-US" altLang="zh-CN" dirty="0" smtClean="0"/>
              <a:t>4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print(6%4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print(1234567898765432123456789*9876543212345678987654321)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print</a:t>
            </a:r>
            <a:r>
              <a:rPr lang="en-US" altLang="zh-CN" dirty="0"/>
              <a:t>("home"+"work")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print("Python "*50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54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、</a:t>
            </a:r>
            <a:r>
              <a:rPr lang="zh-CN" altLang="en-US" dirty="0" smtClean="0"/>
              <a:t>操作数、</a:t>
            </a:r>
            <a:r>
              <a:rPr lang="zh-CN" altLang="en-US" dirty="0"/>
              <a:t>表达式、表达式的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运算符</a:t>
            </a:r>
            <a:r>
              <a:rPr lang="zh-CN" altLang="en-US" dirty="0"/>
              <a:t>标明了对</a:t>
            </a:r>
            <a:r>
              <a:rPr lang="zh-CN" altLang="en-US" dirty="0">
                <a:solidFill>
                  <a:srgbClr val="FF0000"/>
                </a:solidFill>
              </a:rPr>
              <a:t>操作数</a:t>
            </a:r>
            <a:r>
              <a:rPr lang="zh-CN" altLang="en-US" dirty="0"/>
              <a:t>（参与运算符计算的数据）所进行的运算，它与操作数连接而成的有意义的式子被称为</a:t>
            </a:r>
            <a:r>
              <a:rPr lang="zh-CN" altLang="en-US" dirty="0">
                <a:solidFill>
                  <a:srgbClr val="FF0000"/>
                </a:solidFill>
              </a:rPr>
              <a:t>表达式</a:t>
            </a:r>
            <a:r>
              <a:rPr lang="zh-CN" altLang="en-US" dirty="0" smtClean="0"/>
              <a:t>。表达式</a:t>
            </a:r>
            <a:r>
              <a:rPr lang="zh-CN" altLang="en-US" dirty="0"/>
              <a:t>在进行运算处理后得到的结果称为</a:t>
            </a:r>
            <a:r>
              <a:rPr lang="zh-CN" altLang="en-US" dirty="0">
                <a:solidFill>
                  <a:srgbClr val="FF0000"/>
                </a:solidFill>
              </a:rPr>
              <a:t>表达式的值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99592" y="4598553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举例：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2+3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表达式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运算符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表达式的值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48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不同</a:t>
            </a:r>
            <a:r>
              <a:rPr lang="zh-CN" altLang="en-US" dirty="0"/>
              <a:t>类型的数据具有不同的运算操作，如整型有取余</a:t>
            </a:r>
            <a:r>
              <a:rPr lang="zh-CN" altLang="en-US" dirty="0" smtClean="0"/>
              <a:t>运算</a:t>
            </a:r>
            <a:r>
              <a:rPr lang="en-US" altLang="zh-CN" dirty="0" smtClean="0"/>
              <a:t>%</a:t>
            </a:r>
            <a:r>
              <a:rPr lang="zh-CN" altLang="en-US" dirty="0" smtClean="0"/>
              <a:t>，</a:t>
            </a:r>
            <a:r>
              <a:rPr lang="zh-CN" altLang="en-US" dirty="0"/>
              <a:t>而字符串没有；同一种运算符操作不同的数据类型，也会有不同的处理结果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例如，</a:t>
            </a:r>
            <a:r>
              <a:rPr lang="en-US" altLang="zh-CN" dirty="0" smtClean="0"/>
              <a:t>+</a:t>
            </a:r>
            <a:r>
              <a:rPr lang="zh-CN" altLang="en-US" dirty="0" smtClean="0"/>
              <a:t>除了</a:t>
            </a:r>
            <a:r>
              <a:rPr lang="zh-CN" altLang="en-US" dirty="0"/>
              <a:t>可以进行数值加法运算，还可以对字符串、列表等数据进行连接运算，</a:t>
            </a:r>
            <a:r>
              <a:rPr lang="zh-CN" altLang="en-US" dirty="0" smtClean="0"/>
              <a:t>如</a:t>
            </a:r>
            <a:r>
              <a:rPr lang="en-US" altLang="zh-CN" dirty="0" smtClean="0"/>
              <a:t>"</a:t>
            </a:r>
            <a:r>
              <a:rPr lang="en-US" altLang="zh-CN" dirty="0"/>
              <a:t>China"+"521</a:t>
            </a:r>
            <a:r>
              <a:rPr lang="en-US" altLang="zh-CN" dirty="0" smtClean="0"/>
              <a:t>"</a:t>
            </a:r>
            <a:r>
              <a:rPr lang="zh-CN" altLang="en-US" dirty="0" smtClean="0"/>
              <a:t>的</a:t>
            </a:r>
            <a:r>
              <a:rPr lang="zh-CN" altLang="en-US" dirty="0"/>
              <a:t>运算结果</a:t>
            </a:r>
            <a:r>
              <a:rPr lang="zh-CN" altLang="en-US" dirty="0" smtClean="0"/>
              <a:t>是</a:t>
            </a:r>
            <a:r>
              <a:rPr lang="en-US" altLang="zh-CN" dirty="0" smtClean="0"/>
              <a:t>"</a:t>
            </a:r>
            <a:r>
              <a:rPr lang="en-US" altLang="zh-CN" dirty="0"/>
              <a:t>China521"</a:t>
            </a:r>
            <a:r>
              <a:rPr lang="zh-CN" altLang="en-US" dirty="0"/>
              <a:t>，</a:t>
            </a:r>
            <a:r>
              <a:rPr lang="en-US" altLang="zh-CN" dirty="0"/>
              <a:t>[11</a:t>
            </a:r>
            <a:r>
              <a:rPr lang="en-US" altLang="zh-CN" dirty="0" smtClean="0"/>
              <a:t>," </a:t>
            </a:r>
            <a:r>
              <a:rPr lang="zh-CN" altLang="en-US" dirty="0"/>
              <a:t>张明</a:t>
            </a:r>
            <a:r>
              <a:rPr lang="en-US" altLang="zh-CN" dirty="0" smtClean="0"/>
              <a:t>"]+[</a:t>
            </a:r>
            <a:r>
              <a:rPr lang="en-US" altLang="zh-CN" dirty="0"/>
              <a:t>90.5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</a:t>
            </a:r>
            <a:r>
              <a:rPr lang="zh-CN" altLang="en-US" dirty="0"/>
              <a:t>运算结果是</a:t>
            </a:r>
            <a:r>
              <a:rPr lang="en-US" altLang="zh-CN" dirty="0"/>
              <a:t>[11</a:t>
            </a:r>
            <a:r>
              <a:rPr lang="en-US" altLang="zh-CN" dirty="0" smtClean="0"/>
              <a:t>,"</a:t>
            </a:r>
            <a:r>
              <a:rPr lang="zh-CN" altLang="en-US" dirty="0" smtClean="0"/>
              <a:t>张</a:t>
            </a:r>
            <a:r>
              <a:rPr lang="zh-CN" altLang="en-US" dirty="0"/>
              <a:t>明</a:t>
            </a:r>
            <a:r>
              <a:rPr lang="en-US" altLang="zh-CN" dirty="0" smtClean="0"/>
              <a:t>",90.5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89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运算符及其优先级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08376757"/>
              </p:ext>
            </p:extLst>
          </p:nvPr>
        </p:nvGraphicFramePr>
        <p:xfrm>
          <a:off x="1532292" y="1412775"/>
          <a:ext cx="7360188" cy="48245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03447"/>
                <a:gridCol w="5456741"/>
              </a:tblGrid>
              <a:tr h="8722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算术</a:t>
                      </a:r>
                      <a:r>
                        <a:rPr lang="zh-CN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运</a:t>
                      </a:r>
                      <a:r>
                        <a:rPr lang="zh-CN" sz="2000" b="1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算符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描述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11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**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幂</a:t>
                      </a:r>
                      <a:r>
                        <a:rPr lang="zh-CN" altLang="en-US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：</a:t>
                      </a: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sz="2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y</a:t>
                      </a:r>
                      <a:r>
                        <a:rPr lang="zh-CN" sz="2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次</a:t>
                      </a:r>
                      <a:r>
                        <a:rPr lang="zh-CN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幂</a:t>
                      </a:r>
                      <a:r>
                        <a:rPr lang="zh-CN" altLang="en-US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。如</a:t>
                      </a:r>
                      <a:r>
                        <a:rPr lang="en-US" altLang="zh-CN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2**3</a:t>
                      </a:r>
                      <a:r>
                        <a:rPr lang="zh-CN" altLang="en-US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的值为</a:t>
                      </a:r>
                      <a:r>
                        <a:rPr lang="en-US" altLang="zh-CN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94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*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乘</a:t>
                      </a:r>
                      <a:r>
                        <a:rPr lang="zh-CN" altLang="en-US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：</a:t>
                      </a:r>
                      <a:r>
                        <a:rPr lang="zh-CN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两</a:t>
                      </a:r>
                      <a:r>
                        <a:rPr lang="zh-CN" sz="2000" b="1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个数相</a:t>
                      </a:r>
                      <a:r>
                        <a:rPr lang="zh-CN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乘</a:t>
                      </a:r>
                      <a:r>
                        <a:rPr lang="zh-CN" altLang="en-US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，</a:t>
                      </a:r>
                      <a:r>
                        <a:rPr lang="zh-CN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或</a:t>
                      </a:r>
                      <a:r>
                        <a:rPr lang="zh-CN" altLang="en-US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重复输出</a:t>
                      </a:r>
                      <a:r>
                        <a:rPr lang="zh-CN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字</a:t>
                      </a:r>
                      <a:r>
                        <a:rPr lang="zh-CN" sz="2000" b="1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符</a:t>
                      </a:r>
                      <a:r>
                        <a:rPr lang="zh-CN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串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11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/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除</a:t>
                      </a:r>
                      <a:r>
                        <a:rPr lang="zh-CN" altLang="en-US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：</a:t>
                      </a:r>
                      <a:r>
                        <a:rPr lang="en-US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除以</a:t>
                      </a:r>
                      <a:r>
                        <a:rPr lang="en-US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y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11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%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取</a:t>
                      </a:r>
                      <a:r>
                        <a:rPr lang="zh-CN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模</a:t>
                      </a:r>
                      <a:r>
                        <a:rPr lang="zh-CN" altLang="en-US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：</a:t>
                      </a:r>
                      <a:r>
                        <a:rPr lang="zh-CN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除</a:t>
                      </a:r>
                      <a:r>
                        <a:rPr lang="zh-CN" sz="2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法的余</a:t>
                      </a:r>
                      <a:r>
                        <a:rPr lang="zh-CN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数</a:t>
                      </a:r>
                      <a:r>
                        <a:rPr lang="zh-CN" altLang="en-US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。如</a:t>
                      </a:r>
                      <a:r>
                        <a:rPr lang="en-US" altLang="zh-CN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7%4</a:t>
                      </a:r>
                      <a:r>
                        <a:rPr lang="zh-CN" altLang="en-US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的值为</a:t>
                      </a:r>
                      <a:r>
                        <a:rPr lang="en-US" altLang="zh-CN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94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//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取整</a:t>
                      </a:r>
                      <a:r>
                        <a:rPr lang="zh-CN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除</a:t>
                      </a:r>
                      <a:r>
                        <a:rPr lang="zh-CN" altLang="en-US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：</a:t>
                      </a:r>
                      <a:r>
                        <a:rPr lang="zh-CN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商</a:t>
                      </a:r>
                      <a:r>
                        <a:rPr lang="zh-CN" sz="2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的整数部</a:t>
                      </a:r>
                      <a:r>
                        <a:rPr lang="zh-CN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分</a:t>
                      </a:r>
                      <a:r>
                        <a:rPr lang="zh-CN" altLang="en-US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。如</a:t>
                      </a:r>
                      <a:r>
                        <a:rPr lang="en-US" altLang="zh-CN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7//4</a:t>
                      </a:r>
                      <a:r>
                        <a:rPr lang="zh-CN" altLang="en-US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的值为</a:t>
                      </a:r>
                      <a:r>
                        <a:rPr lang="en-US" altLang="zh-CN" sz="2000" b="1" kern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11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+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加</a:t>
                      </a:r>
                      <a:r>
                        <a:rPr lang="zh-CN" altLang="en-US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：</a:t>
                      </a:r>
                      <a:r>
                        <a:rPr lang="zh-CN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两个对象相加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94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-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减</a:t>
                      </a:r>
                      <a:r>
                        <a:rPr lang="zh-CN" altLang="en-US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：</a:t>
                      </a:r>
                      <a:r>
                        <a:rPr lang="zh-CN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得</a:t>
                      </a:r>
                      <a:r>
                        <a:rPr lang="zh-CN" sz="2000" b="1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到负</a:t>
                      </a:r>
                      <a:r>
                        <a:rPr lang="zh-CN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数</a:t>
                      </a:r>
                      <a:r>
                        <a:rPr lang="zh-CN" altLang="en-US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，</a:t>
                      </a:r>
                      <a:r>
                        <a:rPr lang="zh-CN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或一</a:t>
                      </a:r>
                      <a:r>
                        <a:rPr lang="zh-CN" sz="2000" b="1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个数减去另一个</a:t>
                      </a:r>
                      <a:r>
                        <a:rPr lang="zh-CN" sz="2000" b="1" kern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数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下箭头 8"/>
          <p:cNvSpPr/>
          <p:nvPr/>
        </p:nvSpPr>
        <p:spPr>
          <a:xfrm>
            <a:off x="416675" y="1700808"/>
            <a:ext cx="576000" cy="43200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高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优先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级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低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98074" y="2492896"/>
            <a:ext cx="518048" cy="2064000"/>
            <a:chOff x="625568" y="2015631"/>
            <a:chExt cx="518048" cy="1548000"/>
          </a:xfrm>
        </p:grpSpPr>
        <p:sp>
          <p:nvSpPr>
            <p:cNvPr id="3" name="左大括号 2"/>
            <p:cNvSpPr/>
            <p:nvPr/>
          </p:nvSpPr>
          <p:spPr>
            <a:xfrm>
              <a:off x="999616" y="2015631"/>
              <a:ext cx="144000" cy="154800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25568" y="2435688"/>
              <a:ext cx="41804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同</a:t>
              </a:r>
              <a:endPara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zh-CN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级</a:t>
              </a:r>
              <a:endPara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02568" y="5137198"/>
            <a:ext cx="518048" cy="1008000"/>
            <a:chOff x="625568" y="2189700"/>
            <a:chExt cx="518048" cy="756000"/>
          </a:xfrm>
        </p:grpSpPr>
        <p:sp>
          <p:nvSpPr>
            <p:cNvPr id="12" name="左大括号 11"/>
            <p:cNvSpPr/>
            <p:nvPr/>
          </p:nvSpPr>
          <p:spPr>
            <a:xfrm>
              <a:off x="999616" y="2189700"/>
              <a:ext cx="144000" cy="75600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5568" y="2213757"/>
              <a:ext cx="41804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同</a:t>
              </a:r>
              <a:endPara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zh-CN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级</a:t>
              </a:r>
              <a:endPara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266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428604"/>
            <a:ext cx="6683765" cy="1280890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42844" y="4643446"/>
            <a:ext cx="8858312" cy="642942"/>
          </a:xfrm>
        </p:spPr>
        <p:txBody>
          <a:bodyPr/>
          <a:lstStyle/>
          <a:p>
            <a:pPr>
              <a:buNone/>
            </a:pPr>
            <a:r>
              <a:rPr lang="zh-CN" altLang="en-US" sz="3200" dirty="0" smtClean="0"/>
              <a:t>计</a:t>
            </a:r>
            <a:r>
              <a:rPr lang="zh-CN" altLang="en-US" sz="3200" dirty="0" smtClean="0"/>
              <a:t>算</a:t>
            </a:r>
            <a:r>
              <a:rPr lang="en-US" altLang="zh-CN" sz="3200" dirty="0" smtClean="0"/>
              <a:t>c=</a:t>
            </a:r>
            <a:r>
              <a:rPr lang="en-US" altLang="zh-CN" sz="3200" dirty="0" err="1" smtClean="0"/>
              <a:t>a+b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b</a:t>
            </a:r>
            <a:r>
              <a:rPr lang="zh-CN" altLang="en-US" sz="3200" dirty="0"/>
              <a:t>的值由键盘</a:t>
            </a:r>
            <a:r>
              <a:rPr lang="zh-CN" altLang="en-US" sz="3200" dirty="0" smtClean="0"/>
              <a:t>输入，输</a:t>
            </a:r>
            <a:r>
              <a:rPr lang="zh-CN" altLang="en-US" sz="3200" dirty="0" smtClean="0"/>
              <a:t>出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的</a:t>
            </a:r>
            <a:r>
              <a:rPr lang="zh-CN" altLang="en-US" sz="3200" dirty="0" smtClean="0"/>
              <a:t>值</a:t>
            </a:r>
            <a:endParaRPr lang="en-US" altLang="zh-CN" sz="3200" dirty="0"/>
          </a:p>
          <a:p>
            <a:pPr>
              <a:buNone/>
            </a:pPr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142976" y="5500702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FF0000"/>
                </a:solidFill>
              </a:rPr>
              <a:t>eval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() </a:t>
            </a:r>
            <a:r>
              <a:rPr lang="zh-CN" altLang="en-US" sz="2800" b="1" dirty="0" smtClean="0"/>
              <a:t>函数的作用：将输入的字符转成数值</a:t>
            </a:r>
            <a:endParaRPr lang="zh-CN" altLang="en-US" sz="2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643050"/>
            <a:ext cx="342902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571612"/>
            <a:ext cx="414340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组合 15"/>
          <p:cNvGrpSpPr/>
          <p:nvPr/>
        </p:nvGrpSpPr>
        <p:grpSpPr>
          <a:xfrm>
            <a:off x="5000628" y="2143116"/>
            <a:ext cx="642942" cy="500066"/>
            <a:chOff x="5000628" y="2143116"/>
            <a:chExt cx="642942" cy="500066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00628" y="2143116"/>
              <a:ext cx="64294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00628" y="2643182"/>
              <a:ext cx="64294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28662" y="371475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两个字符串连接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43570" y="364331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两个数值相加</a:t>
            </a:r>
          </a:p>
        </p:txBody>
      </p:sp>
    </p:spTree>
    <p:extLst>
      <p:ext uri="{BB962C8B-B14F-4D97-AF65-F5344CB8AC3E}">
        <p14:creationId xmlns="" xmlns:p14="http://schemas.microsoft.com/office/powerpoint/2010/main" val="15729351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2643182"/>
            <a:ext cx="7643866" cy="3000396"/>
          </a:xfrm>
        </p:spPr>
        <p:txBody>
          <a:bodyPr/>
          <a:lstStyle/>
          <a:p>
            <a:pPr>
              <a:buNone/>
            </a:pPr>
            <a:r>
              <a:rPr lang="en-US" altLang="zh-CN" sz="3200" dirty="0" smtClean="0"/>
              <a:t>r=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eval</a:t>
            </a:r>
            <a:r>
              <a:rPr lang="en-US" altLang="zh-CN" sz="3200" dirty="0" smtClean="0"/>
              <a:t>(input(“</a:t>
            </a:r>
            <a:r>
              <a:rPr lang="zh-CN" altLang="en-US" sz="3200" dirty="0" smtClean="0"/>
              <a:t>请输入圆的半径</a:t>
            </a:r>
            <a:r>
              <a:rPr lang="en-US" altLang="zh-CN" sz="3200" dirty="0" smtClean="0"/>
              <a:t>:"))</a:t>
            </a:r>
            <a:endParaRPr lang="en-US" altLang="zh-CN" sz="3200" dirty="0"/>
          </a:p>
          <a:p>
            <a:pPr>
              <a:buNone/>
            </a:pPr>
            <a:r>
              <a:rPr lang="en-US" altLang="zh-CN" sz="3200" dirty="0" smtClean="0"/>
              <a:t>……</a:t>
            </a:r>
          </a:p>
          <a:p>
            <a:pPr>
              <a:buNone/>
            </a:pPr>
            <a:r>
              <a:rPr lang="en-US" altLang="zh-CN" sz="3200" dirty="0" smtClean="0"/>
              <a:t>……</a:t>
            </a:r>
          </a:p>
          <a:p>
            <a:pPr>
              <a:buNone/>
            </a:pPr>
            <a:r>
              <a:rPr lang="en-US" altLang="zh-CN" sz="3200" dirty="0" smtClean="0"/>
              <a:t>print</a:t>
            </a:r>
            <a:r>
              <a:rPr lang="en-US" altLang="zh-CN" sz="3200" dirty="0" smtClean="0"/>
              <a:t>(“</a:t>
            </a:r>
            <a:r>
              <a:rPr lang="zh-CN" altLang="en-US" sz="3200" dirty="0" smtClean="0"/>
              <a:t>圆的面积</a:t>
            </a:r>
            <a:r>
              <a:rPr lang="en-US" altLang="zh-CN" sz="3200" dirty="0" smtClean="0"/>
              <a:t>=",</a:t>
            </a:r>
            <a:r>
              <a:rPr lang="en-US" altLang="zh-CN" sz="3200" dirty="0"/>
              <a:t>s</a:t>
            </a:r>
            <a:r>
              <a:rPr lang="en-US" altLang="zh-CN" sz="3200" dirty="0" smtClean="0"/>
              <a:t>)</a:t>
            </a:r>
          </a:p>
          <a:p>
            <a:pPr>
              <a:buNone/>
            </a:pPr>
            <a:r>
              <a:rPr lang="en-US" altLang="zh-CN" sz="3200" dirty="0" smtClean="0"/>
              <a:t>print(“</a:t>
            </a:r>
            <a:r>
              <a:rPr lang="zh-CN" altLang="en-US" sz="3200" dirty="0" smtClean="0"/>
              <a:t>圆</a:t>
            </a:r>
            <a:r>
              <a:rPr lang="zh-CN" altLang="en-US" sz="3200" dirty="0" smtClean="0"/>
              <a:t>的周长</a:t>
            </a:r>
            <a:r>
              <a:rPr lang="en-US" altLang="zh-CN" sz="3200" dirty="0" smtClean="0"/>
              <a:t>=",c)</a:t>
            </a:r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5572140"/>
            <a:ext cx="742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eval</a:t>
            </a:r>
            <a:r>
              <a:rPr lang="en-US" altLang="zh-CN" sz="2800" b="1" dirty="0" smtClean="0"/>
              <a:t>() </a:t>
            </a:r>
            <a:r>
              <a:rPr lang="zh-CN" altLang="en-US" sz="2800" b="1" dirty="0" smtClean="0"/>
              <a:t>函数的作用：将输入的字符转成数值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857224" y="1357298"/>
            <a:ext cx="75009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提示输入圆的半径，输出该圆的周长和面积</a:t>
            </a:r>
            <a:r>
              <a:rPr lang="zh-CN" altLang="en-US" sz="3200" dirty="0" smtClean="0"/>
              <a:t>。</a:t>
            </a:r>
            <a:r>
              <a:rPr lang="zh-CN" altLang="en-US" sz="3200" dirty="0" smtClean="0"/>
              <a:t>（</a:t>
            </a:r>
            <a:r>
              <a:rPr lang="zh-CN" altLang="en-US" sz="3200" dirty="0" smtClean="0">
                <a:solidFill>
                  <a:srgbClr val="FF0000"/>
                </a:solidFill>
              </a:rPr>
              <a:t>要求输入和输出语句的友好性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4124774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484784"/>
            <a:ext cx="8032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/>
              <a:t>小方参加某次比赛活动，从开始比赛到结束一共用了</a:t>
            </a:r>
            <a:r>
              <a:rPr lang="en-US" altLang="zh-CN" sz="3600" b="1" dirty="0"/>
              <a:t>a</a:t>
            </a:r>
            <a:r>
              <a:rPr lang="zh-CN" altLang="zh-CN" sz="3600" b="1" dirty="0"/>
              <a:t>秒，他想知道他总共用了多少分多少秒？请编写一个程序，输入总秒数，输出分钟数和秒</a:t>
            </a:r>
            <a:r>
              <a:rPr lang="zh-CN" altLang="zh-CN" sz="3600" b="1" dirty="0" smtClean="0"/>
              <a:t>数</a:t>
            </a:r>
            <a:r>
              <a:rPr lang="zh-CN" altLang="en-US" sz="3600" b="1" dirty="0" smtClean="0"/>
              <a:t>。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提</a:t>
            </a:r>
            <a:r>
              <a:rPr lang="zh-CN" altLang="en-US" sz="3600" b="1" dirty="0" smtClean="0"/>
              <a:t>示：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活用运算符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08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14282" y="1735138"/>
            <a:ext cx="8643998" cy="22653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200" dirty="0" smtClean="0"/>
              <a:t>摄</a:t>
            </a:r>
            <a:r>
              <a:rPr lang="zh-CN" altLang="en-US" sz="3200" dirty="0"/>
              <a:t>氏温度（℃）和华氏温度（℉）之间的换算关系为</a:t>
            </a:r>
            <a:r>
              <a:rPr lang="zh-CN" altLang="en-US" sz="3200" dirty="0" smtClean="0"/>
              <a:t>：摄</a:t>
            </a:r>
            <a:r>
              <a:rPr lang="zh-CN" altLang="en-US" sz="3200" dirty="0" smtClean="0"/>
              <a:t>氏度</a:t>
            </a:r>
            <a:r>
              <a:rPr lang="en-US" altLang="zh-CN" sz="3200" dirty="0"/>
              <a:t>=(</a:t>
            </a:r>
            <a:r>
              <a:rPr lang="zh-CN" altLang="en-US" sz="3200" dirty="0"/>
              <a:t>华氏度</a:t>
            </a:r>
            <a:r>
              <a:rPr lang="en-US" altLang="zh-CN" sz="3200" dirty="0"/>
              <a:t>-32)÷1.8</a:t>
            </a:r>
          </a:p>
          <a:p>
            <a:pPr>
              <a:buNone/>
            </a:pPr>
            <a:r>
              <a:rPr lang="zh-CN" altLang="en-US" sz="3200" b="1" dirty="0" smtClean="0"/>
              <a:t>请</a:t>
            </a:r>
            <a:r>
              <a:rPr lang="zh-CN" altLang="en-US" sz="3200" b="1" dirty="0"/>
              <a:t>你写一个程序，实</a:t>
            </a:r>
            <a:r>
              <a:rPr lang="zh-CN" altLang="en-US" sz="3200" b="1" dirty="0" smtClean="0"/>
              <a:t>现输</a:t>
            </a:r>
            <a:r>
              <a:rPr lang="zh-CN" altLang="en-US" sz="3200" b="1" dirty="0" smtClean="0"/>
              <a:t>入华氏温度</a:t>
            </a:r>
            <a:r>
              <a:rPr lang="zh-CN" altLang="en-US" sz="3200" b="1" dirty="0" smtClean="0"/>
              <a:t>，可以将</a:t>
            </a:r>
            <a:r>
              <a:rPr lang="zh-CN" altLang="en-US" sz="3200" b="1" dirty="0" smtClean="0"/>
              <a:t>其转为摄氏温度。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988971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1108</TotalTime>
  <Words>742</Words>
  <Application>Microsoft Office PowerPoint</Application>
  <PresentationFormat>全屏显示(4:3)</PresentationFormat>
  <Paragraphs>67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聚合</vt:lpstr>
      <vt:lpstr>Python程序设计-2</vt:lpstr>
      <vt:lpstr>练习（了解python中的数学运算）</vt:lpstr>
      <vt:lpstr>运算符、操作数、表达式、表达式的值</vt:lpstr>
      <vt:lpstr>运算符</vt:lpstr>
      <vt:lpstr>运算符及其优先级</vt:lpstr>
      <vt:lpstr>编写Python程序</vt:lpstr>
      <vt:lpstr>任务1</vt:lpstr>
      <vt:lpstr>任务2</vt:lpstr>
      <vt:lpstr>任务3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</dc:title>
  <dc:creator>Guim</dc:creator>
  <cp:lastModifiedBy>微软用户</cp:lastModifiedBy>
  <cp:revision>82</cp:revision>
  <dcterms:created xsi:type="dcterms:W3CDTF">2014-02-18T04:13:10Z</dcterms:created>
  <dcterms:modified xsi:type="dcterms:W3CDTF">2019-03-03T08:34:21Z</dcterms:modified>
</cp:coreProperties>
</file>