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64" r:id="rId4"/>
    <p:sldId id="265" r:id="rId6"/>
    <p:sldId id="266" r:id="rId7"/>
    <p:sldId id="312" r:id="rId8"/>
    <p:sldId id="338" r:id="rId9"/>
    <p:sldId id="362" r:id="rId10"/>
    <p:sldId id="363" r:id="rId11"/>
    <p:sldId id="313" r:id="rId12"/>
    <p:sldId id="272" r:id="rId13"/>
    <p:sldId id="281" r:id="rId14"/>
    <p:sldId id="379" r:id="rId15"/>
    <p:sldId id="28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337"/>
    <a:srgbClr val="F3E159"/>
    <a:srgbClr val="00F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9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-72" y="-1386"/>
      </p:cViewPr>
      <p:guideLst>
        <p:guide orient="horz" pos="2161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5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5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633" y="1031258"/>
            <a:ext cx="9912734" cy="4289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900058" y="6451898"/>
            <a:ext cx="391889" cy="2201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3600" y="6396228"/>
            <a:ext cx="2844800" cy="365125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5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8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8400" indent="0">
              <a:buNone/>
              <a:defRPr sz="2700"/>
            </a:lvl5pPr>
            <a:lvl6pPr marL="3048000" indent="0">
              <a:buNone/>
              <a:defRPr sz="2700"/>
            </a:lvl6pPr>
            <a:lvl7pPr marL="3657600" indent="0">
              <a:buNone/>
              <a:defRPr sz="2700"/>
            </a:lvl7pPr>
            <a:lvl8pPr marL="4267200" indent="0">
              <a:buNone/>
              <a:defRPr sz="2700"/>
            </a:lvl8pPr>
            <a:lvl9pPr marL="4876800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9.xml"/><Relationship Id="rId4" Type="http://schemas.openxmlformats.org/officeDocument/2006/relationships/hyperlink" Target="&#29992;&#25143;&#25925;&#20107;.docx" TargetMode="External"/><Relationship Id="rId3" Type="http://schemas.openxmlformats.org/officeDocument/2006/relationships/hyperlink" Target="http://www.baidu.com" TargetMode="External"/><Relationship Id="rId2" Type="http://schemas.openxmlformats.org/officeDocument/2006/relationships/hyperlink" Target="product%20backlog.docx" TargetMode="External"/><Relationship Id="rId1" Type="http://schemas.openxmlformats.org/officeDocument/2006/relationships/hyperlink" Target="sprint%20backlog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140379" y="917599"/>
            <a:ext cx="882660" cy="88265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6524330" y="2529659"/>
            <a:ext cx="1168376" cy="1168372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257144" y="1537255"/>
            <a:ext cx="1431637" cy="1431631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 rot="21028799">
            <a:off x="7088508" y="1185172"/>
            <a:ext cx="441522" cy="664845"/>
            <a:chOff x="4298641" y="2780880"/>
            <a:chExt cx="478149" cy="719998"/>
          </a:xfrm>
          <a:noFill/>
        </p:grpSpPr>
        <p:sp>
          <p:nvSpPr>
            <p:cNvPr id="23" name="椭圆 22"/>
            <p:cNvSpPr/>
            <p:nvPr/>
          </p:nvSpPr>
          <p:spPr>
            <a:xfrm>
              <a:off x="4575032" y="3299120"/>
              <a:ext cx="201758" cy="201758"/>
            </a:xfrm>
            <a:prstGeom prst="ellipse">
              <a:avLst/>
            </a:prstGeom>
            <a:grp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>
            <a:xfrm flipV="1">
              <a:off x="4298640" y="2780880"/>
              <a:ext cx="276392" cy="276392"/>
            </a:xfrm>
            <a:prstGeom prst="ellipse">
              <a:avLst/>
            </a:prstGeom>
            <a:grp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067876" y="4112148"/>
            <a:ext cx="2518410" cy="797560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4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东大百知</a:t>
            </a:r>
            <a:endParaRPr lang="zh-CN" altLang="en-US" sz="4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rot="21028799">
            <a:off x="6603541" y="1718341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 rot="21028799" flipV="1">
            <a:off x="6277889" y="2160912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 rot="21028799">
            <a:off x="5719650" y="227586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 rot="21028799" flipV="1">
            <a:off x="6858936" y="2059186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 rot="21028799">
            <a:off x="5843881" y="173529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 rot="21028799" flipV="1">
            <a:off x="5119411" y="2101147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 rot="10228799">
            <a:off x="5586163" y="33840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 rot="10228799" flipV="1">
            <a:off x="5733087" y="2762743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 rot="10228799">
            <a:off x="6470054" y="2826521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rot="10228799" flipV="1">
            <a:off x="5116338" y="2828768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10228799">
            <a:off x="6122179" y="3143443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10228799" flipV="1">
            <a:off x="6833145" y="2764088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5112205" y="1732465"/>
            <a:ext cx="2143332" cy="1852005"/>
            <a:chOff x="858879" y="2355867"/>
            <a:chExt cx="2143332" cy="1852005"/>
          </a:xfrm>
        </p:grpSpPr>
        <p:sp>
          <p:nvSpPr>
            <p:cNvPr id="42" name="椭圆 41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椭圆 42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椭圆 43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椭圆 44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椭圆 46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椭圆 49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椭圆 50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椭圆 66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9" name="椭圆 68"/>
          <p:cNvSpPr/>
          <p:nvPr/>
        </p:nvSpPr>
        <p:spPr>
          <a:xfrm>
            <a:off x="4999668" y="1379258"/>
            <a:ext cx="2417814" cy="2417814"/>
          </a:xfrm>
          <a:prstGeom prst="ellipse">
            <a:avLst/>
          </a:prstGeom>
          <a:solidFill>
            <a:srgbClr val="E74337"/>
          </a:solidFill>
          <a:ln w="381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098378" y="1477968"/>
            <a:ext cx="2220394" cy="2220394"/>
          </a:xfrm>
          <a:prstGeom prst="ellipse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 w="381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68177" y="2123579"/>
            <a:ext cx="1873250" cy="920750"/>
          </a:xfrm>
          <a:prstGeom prst="rect">
            <a:avLst/>
          </a:prstGeom>
          <a:noFill/>
          <a:ln>
            <a:noFill/>
          </a:ln>
        </p:spPr>
        <p:txBody>
          <a:bodyPr wrap="none" lIns="91422" tIns="45711" rIns="91422" bIns="45711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5410" y="5755640"/>
            <a:ext cx="20116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9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9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" presetClass="exit" presetSubtype="1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" presetClass="exit" presetSubtype="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6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21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3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2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6" grpId="0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 animBg="1"/>
          <p:bldP spid="35" grpId="1" animBg="1"/>
          <p:bldP spid="36" grpId="0" animBg="1"/>
          <p:bldP spid="36" grpId="1" animBg="1"/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69" grpId="0" animBg="1"/>
          <p:bldP spid="52" grpId="0" animBg="1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9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9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" presetClass="exit" presetSubtype="1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" presetClass="exit" presetSubtype="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6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21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6" grpId="0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 animBg="1"/>
          <p:bldP spid="35" grpId="1" animBg="1"/>
          <p:bldP spid="36" grpId="0" animBg="1"/>
          <p:bldP spid="36" grpId="1" animBg="1"/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69" grpId="0" animBg="1"/>
          <p:bldP spid="52" grpId="0" animBg="1"/>
          <p:bldP spid="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5" name="椭圆 34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28513" y="3750281"/>
            <a:ext cx="23164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2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动态调整</a:t>
            </a:r>
            <a:endParaRPr lang="zh-CN" altLang="en-US" sz="4200" b="1" dirty="0" smtClean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70457" y="2076527"/>
            <a:ext cx="2007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en-US" altLang="zh-CN" sz="4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53" name="椭圆 52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椭圆 54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椭圆 55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椭圆 56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椭圆 57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椭圆 58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椭圆 59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椭圆 60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椭圆 93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/>
          <p:bldP spid="5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/>
          <p:bldP spid="51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95181" y="439987"/>
            <a:ext cx="2915294" cy="646294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r>
              <a:rPr lang="zh-CN" altLang="en-US" sz="3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动态调整</a:t>
            </a:r>
            <a:endParaRPr lang="en-US" altLang="zh-CN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79520" y="2221467"/>
            <a:ext cx="2448945" cy="3097061"/>
          </a:xfrm>
          <a:prstGeom prst="rect">
            <a:avLst/>
          </a:prstGeom>
          <a:noFill/>
          <a:ln w="1270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999981" y="2221467"/>
            <a:ext cx="2448945" cy="3097061"/>
          </a:xfrm>
          <a:prstGeom prst="rect">
            <a:avLst/>
          </a:prstGeom>
          <a:noFill/>
          <a:ln w="1270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820443" y="2221467"/>
            <a:ext cx="2448945" cy="3097061"/>
          </a:xfrm>
          <a:prstGeom prst="rect">
            <a:avLst/>
          </a:prstGeom>
          <a:noFill/>
          <a:ln w="1270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V="1">
            <a:off x="3205453" y="2435781"/>
            <a:ext cx="397077" cy="397100"/>
          </a:xfrm>
          <a:prstGeom prst="ellipse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89367" y="2434231"/>
            <a:ext cx="1429253" cy="400203"/>
          </a:xfrm>
          <a:prstGeom prst="rect">
            <a:avLst/>
          </a:prstGeom>
        </p:spPr>
        <p:txBody>
          <a:bodyPr wrap="square" lIns="91401" tIns="45700" rIns="91401" bIns="4570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 flipV="1">
            <a:off x="6025913" y="2435781"/>
            <a:ext cx="397077" cy="397100"/>
          </a:xfrm>
          <a:prstGeom prst="ellipse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509827" y="2434231"/>
            <a:ext cx="1429253" cy="400203"/>
          </a:xfrm>
          <a:prstGeom prst="rect">
            <a:avLst/>
          </a:prstGeom>
        </p:spPr>
        <p:txBody>
          <a:bodyPr wrap="square" lIns="91401" tIns="45700" rIns="91401" bIns="4570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 flipV="1">
            <a:off x="8912942" y="2435781"/>
            <a:ext cx="397077" cy="397100"/>
          </a:xfrm>
          <a:prstGeom prst="ellipse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396857" y="2434231"/>
            <a:ext cx="1429253" cy="400203"/>
          </a:xfrm>
          <a:prstGeom prst="rect">
            <a:avLst/>
          </a:prstGeom>
        </p:spPr>
        <p:txBody>
          <a:bodyPr wrap="square" lIns="91401" tIns="45700" rIns="91401" bIns="4570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07737" y="3198809"/>
            <a:ext cx="1992508" cy="504173"/>
          </a:xfrm>
          <a:prstGeom prst="rect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483115" y="3250794"/>
            <a:ext cx="2165947" cy="400069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人员安排调整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42"/>
          <p:cNvSpPr/>
          <p:nvPr/>
        </p:nvSpPr>
        <p:spPr>
          <a:xfrm flipH="1">
            <a:off x="2483115" y="4022084"/>
            <a:ext cx="1917954" cy="7202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 algn="ctr">
              <a:defRPr/>
            </a:pP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集体完成任务改为专项分工完成工作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28195" y="3198809"/>
            <a:ext cx="1992508" cy="504173"/>
          </a:xfrm>
          <a:prstGeom prst="rect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600700" y="3250794"/>
            <a:ext cx="1368559" cy="400069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成员分配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42"/>
          <p:cNvSpPr/>
          <p:nvPr/>
        </p:nvSpPr>
        <p:spPr>
          <a:xfrm flipH="1">
            <a:off x="5303573" y="4022084"/>
            <a:ext cx="1917954" cy="7202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 algn="ctr">
              <a:defRPr/>
            </a:pP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技术独立分配调整为功能模块交叉分配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48659" y="3197191"/>
            <a:ext cx="1992508" cy="504173"/>
          </a:xfrm>
          <a:prstGeom prst="rect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396857" y="3249176"/>
            <a:ext cx="1556767" cy="400069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技术调整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42"/>
          <p:cNvSpPr/>
          <p:nvPr/>
        </p:nvSpPr>
        <p:spPr>
          <a:xfrm flipH="1">
            <a:off x="8124038" y="4020466"/>
            <a:ext cx="1917954" cy="7202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 algn="ctr">
              <a:defRPr/>
            </a:pP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以插件的形式实现信息爬取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3" name="组合 32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5" name="椭圆 34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4" name="直接连接符 33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8" name="组合 37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0" name="椭圆 39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9" name="直接连接符 38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5" grpId="0" bldLvl="0" animBg="1"/>
      <p:bldP spid="16" grpId="0" bldLvl="0" animBg="1"/>
      <p:bldP spid="17" grpId="0" bldLvl="0" animBg="1"/>
      <p:bldP spid="18" grpId="0"/>
      <p:bldP spid="19" grpId="0" bldLvl="0" animBg="1"/>
      <p:bldP spid="20" grpId="0"/>
      <p:bldP spid="21" grpId="0" bldLvl="0" animBg="1"/>
      <p:bldP spid="22" grpId="0"/>
      <p:bldP spid="23" grpId="0" bldLvl="0" animBg="1"/>
      <p:bldP spid="24" grpId="0"/>
      <p:bldP spid="25" grpId="0" bldLvl="0" animBg="1"/>
      <p:bldP spid="26" grpId="0" bldLvl="0" animBg="1"/>
      <p:bldP spid="27" grpId="0"/>
      <p:bldP spid="28" grpId="0" bldLvl="0" animBg="1"/>
      <p:bldP spid="29" grpId="0" bldLvl="0" animBg="1"/>
      <p:bldP spid="30" grpId="0"/>
      <p:bldP spid="3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629150" y="3806190"/>
            <a:ext cx="33947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60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 rot="21028799">
            <a:off x="6607720" y="1636689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 rot="21028799" flipV="1">
            <a:off x="6282068" y="2079261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 rot="21028799">
            <a:off x="5723829" y="2194211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21028799" flipV="1">
            <a:off x="6863115" y="1977534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 rot="21028799">
            <a:off x="5848060" y="1653645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 rot="21028799" flipV="1">
            <a:off x="5123590" y="2019496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 rot="10228799">
            <a:off x="5590341" y="3302391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 rot="10228799" flipV="1">
            <a:off x="5737266" y="2681092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 rot="10228799">
            <a:off x="6474232" y="2744869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 rot="10228799" flipV="1">
            <a:off x="5120516" y="2747116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 rot="10228799">
            <a:off x="6126358" y="3061792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 rot="10228799" flipV="1">
            <a:off x="6837324" y="2682437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5116384" y="1650813"/>
            <a:ext cx="2143332" cy="1852005"/>
            <a:chOff x="858879" y="2355867"/>
            <a:chExt cx="2143332" cy="1852005"/>
          </a:xfrm>
        </p:grpSpPr>
        <p:sp>
          <p:nvSpPr>
            <p:cNvPr id="69" name="椭圆 68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椭圆 69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椭圆 70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椭圆 71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椭圆 72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椭圆 73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椭圆 74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椭圆 75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椭圆 76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椭圆 77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椭圆 81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44" grpId="0" animBg="1"/>
          <p:bldP spid="44" grpId="1" animBg="1"/>
          <p:bldP spid="45" grpId="0" animBg="1"/>
          <p:bldP spid="45" grpId="1" animBg="1"/>
          <p:bldP spid="47" grpId="0" animBg="1"/>
          <p:bldP spid="47" grpId="1" animBg="1"/>
          <p:bldP spid="52" grpId="0" animBg="1"/>
          <p:bldP spid="52" grpId="1" animBg="1"/>
          <p:bldP spid="53" grpId="0" animBg="1"/>
          <p:bldP spid="53" grpId="1" animBg="1"/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44" grpId="0" animBg="1"/>
          <p:bldP spid="44" grpId="1" animBg="1"/>
          <p:bldP spid="45" grpId="0" animBg="1"/>
          <p:bldP spid="45" grpId="1" animBg="1"/>
          <p:bldP spid="47" grpId="0" animBg="1"/>
          <p:bldP spid="47" grpId="1" animBg="1"/>
          <p:bldP spid="52" grpId="0" animBg="1"/>
          <p:bldP spid="52" grpId="1" animBg="1"/>
          <p:bldP spid="53" grpId="0" animBg="1"/>
          <p:bldP spid="53" grpId="1" animBg="1"/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717142" y="5243989"/>
            <a:ext cx="1903097" cy="1186556"/>
            <a:chOff x="7487036" y="4431811"/>
            <a:chExt cx="1903097" cy="1186556"/>
          </a:xfrm>
        </p:grpSpPr>
        <p:sp>
          <p:nvSpPr>
            <p:cNvPr id="26" name="TextBox 25"/>
            <p:cNvSpPr txBox="1"/>
            <p:nvPr/>
          </p:nvSpPr>
          <p:spPr>
            <a:xfrm>
              <a:off x="7487036" y="4431811"/>
              <a:ext cx="12618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200" b="1" dirty="0">
                  <a:solidFill>
                    <a:srgbClr val="E7433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en-US" altLang="zh-CN" sz="4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39947" y="5095147"/>
              <a:ext cx="18501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</a:rPr>
                <a:t>Directory</a:t>
              </a:r>
              <a:endParaRPr lang="zh-CN" altLang="en-US" sz="2800" b="1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endParaRPr>
            </a:p>
          </p:txBody>
        </p:sp>
      </p:grpSp>
      <p:sp>
        <p:nvSpPr>
          <p:cNvPr id="29" name="椭圆 28"/>
          <p:cNvSpPr/>
          <p:nvPr/>
        </p:nvSpPr>
        <p:spPr>
          <a:xfrm flipV="1">
            <a:off x="9450070" y="5569585"/>
            <a:ext cx="211455" cy="209550"/>
          </a:xfrm>
          <a:prstGeom prst="ellipse">
            <a:avLst/>
          </a:prstGeom>
          <a:solidFill>
            <a:srgbClr val="E74337"/>
          </a:solidFill>
          <a:ln w="28575">
            <a:noFill/>
          </a:ln>
          <a:effectLst>
            <a:outerShdw blurRad="330200" dir="2700000" sx="73000" sy="73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flipV="1">
            <a:off x="9364980" y="5485765"/>
            <a:ext cx="381635" cy="378460"/>
          </a:xfrm>
          <a:prstGeom prst="ellipse">
            <a:avLst/>
          </a:prstGeom>
          <a:noFill/>
          <a:ln w="28575">
            <a:solidFill>
              <a:srgbClr val="E74337"/>
            </a:solidFill>
          </a:ln>
          <a:effectLst>
            <a:outerShdw blurRad="330200" dir="2700000" sx="73000" sy="73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五边形 26"/>
          <p:cNvSpPr/>
          <p:nvPr/>
        </p:nvSpPr>
        <p:spPr>
          <a:xfrm>
            <a:off x="1320165" y="529590"/>
            <a:ext cx="7030085" cy="883285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p>
            <a:pPr algn="ctr"/>
            <a:endParaRPr lang="zh-CN" altLang="en-US"/>
          </a:p>
        </p:txBody>
      </p:sp>
      <p:sp>
        <p:nvSpPr>
          <p:cNvPr id="9" name="TextBox 28"/>
          <p:cNvSpPr txBox="1"/>
          <p:nvPr/>
        </p:nvSpPr>
        <p:spPr>
          <a:xfrm>
            <a:off x="2378075" y="590550"/>
            <a:ext cx="600710" cy="459105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五边形 26"/>
          <p:cNvSpPr/>
          <p:nvPr/>
        </p:nvSpPr>
        <p:spPr>
          <a:xfrm>
            <a:off x="1303655" y="2550160"/>
            <a:ext cx="7046595" cy="883285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28"/>
          <p:cNvSpPr txBox="1"/>
          <p:nvPr/>
        </p:nvSpPr>
        <p:spPr>
          <a:xfrm>
            <a:off x="2361565" y="2581910"/>
            <a:ext cx="600710" cy="459105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42"/>
          <p:cNvSpPr/>
          <p:nvPr/>
        </p:nvSpPr>
        <p:spPr>
          <a:xfrm flipH="1">
            <a:off x="3726180" y="2889885"/>
            <a:ext cx="2127885" cy="47498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3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3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成果展示</a:t>
            </a:r>
            <a:endParaRPr lang="zh-CN" altLang="en-US" sz="32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五边形 26"/>
          <p:cNvSpPr/>
          <p:nvPr/>
        </p:nvSpPr>
        <p:spPr>
          <a:xfrm>
            <a:off x="1458595" y="4421505"/>
            <a:ext cx="7055485" cy="883285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28"/>
          <p:cNvSpPr txBox="1"/>
          <p:nvPr/>
        </p:nvSpPr>
        <p:spPr>
          <a:xfrm>
            <a:off x="2508250" y="4421505"/>
            <a:ext cx="601345" cy="459105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42"/>
          <p:cNvSpPr/>
          <p:nvPr/>
        </p:nvSpPr>
        <p:spPr>
          <a:xfrm flipH="1">
            <a:off x="3726180" y="4728845"/>
            <a:ext cx="2129790" cy="5149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zh-CN" altLang="en-US" sz="3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动态调整</a:t>
            </a:r>
            <a:endParaRPr lang="zh-CN" altLang="en-US" sz="32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Rectangle 42"/>
          <p:cNvSpPr/>
          <p:nvPr/>
        </p:nvSpPr>
        <p:spPr>
          <a:xfrm flipH="1">
            <a:off x="3878580" y="898525"/>
            <a:ext cx="2058670" cy="51435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p>
            <a:endParaRPr lang="zh-CN" altLang="en-US" sz="32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Rectangle 42"/>
          <p:cNvSpPr/>
          <p:nvPr/>
        </p:nvSpPr>
        <p:spPr>
          <a:xfrm flipH="1">
            <a:off x="3673475" y="898525"/>
            <a:ext cx="2127885" cy="47498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p>
            <a:r>
              <a:rPr lang="en-US" altLang="zh-CN" sz="3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32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建立过程</a:t>
            </a:r>
            <a:endParaRPr lang="zh-CN" altLang="en-US" sz="32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000"/>
                            </p:stCondLst>
                            <p:childTnLst>
                              <p:par>
                                <p:cTn id="1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8" grpId="0" bldLvl="0" animBg="1"/>
      <p:bldP spid="7" grpId="0" bldLvl="0" animBg="1"/>
      <p:bldP spid="9" grpId="0"/>
      <p:bldP spid="11" grpId="0" bldLvl="0" animBg="1"/>
      <p:bldP spid="12" grpId="0"/>
      <p:bldP spid="14" grpId="0" bldLvl="0" animBg="1"/>
      <p:bldP spid="15" grpId="0" bldLvl="0" animBg="1"/>
      <p:bldP spid="16" grpId="0"/>
      <p:bldP spid="22" grpId="0" bldLvl="0" animBg="1"/>
      <p:bldP spid="46" grpId="0" bldLvl="0" animBg="1"/>
      <p:bldP spid="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4" name="椭圆 33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739824" y="3750281"/>
            <a:ext cx="23164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42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建立过程</a:t>
            </a:r>
            <a:endParaRPr lang="zh-CN" altLang="en-US" sz="4200" b="1" dirty="0" smtClean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670457" y="2076527"/>
            <a:ext cx="2007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en-US" altLang="zh-CN" sz="4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83" name="椭圆 82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椭圆 83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椭圆 84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椭圆 86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椭圆 87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椭圆 88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椭圆 89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椭圆 90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椭圆 91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椭圆 92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椭圆 93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76" grpId="0" animBg="1"/>
          <p:bldP spid="76" grpId="1" animBg="1"/>
          <p:bldP spid="77" grpId="0" animBg="1"/>
          <p:bldP spid="77" grpId="1" animBg="1"/>
          <p:bldP spid="78" grpId="0" animBg="1"/>
          <p:bldP spid="78" grpId="1" animBg="1"/>
          <p:bldP spid="79" grpId="0" animBg="1"/>
          <p:bldP spid="79" grpId="1" animBg="1"/>
          <p:bldP spid="80" grpId="0"/>
          <p:bldP spid="8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76" grpId="0" animBg="1"/>
          <p:bldP spid="76" grpId="1" animBg="1"/>
          <p:bldP spid="77" grpId="0" animBg="1"/>
          <p:bldP spid="77" grpId="1" animBg="1"/>
          <p:bldP spid="78" grpId="0" animBg="1"/>
          <p:bldP spid="78" grpId="1" animBg="1"/>
          <p:bldP spid="79" grpId="0" animBg="1"/>
          <p:bldP spid="79" grpId="1" animBg="1"/>
          <p:bldP spid="80" grpId="0"/>
          <p:bldP spid="81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90479" y="439987"/>
            <a:ext cx="2010410" cy="64389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zh-CN" altLang="en-US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建立过程</a:t>
            </a:r>
            <a:endParaRPr lang="zh-CN" altLang="en-US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4" name="组合 3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9" name="椭圆 3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椭圆 42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8" name="组合 47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53" name="椭圆 52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圆角矩形 31"/>
          <p:cNvSpPr/>
          <p:nvPr/>
        </p:nvSpPr>
        <p:spPr>
          <a:xfrm>
            <a:off x="1040522" y="2715420"/>
            <a:ext cx="3294698" cy="3197027"/>
          </a:xfrm>
          <a:prstGeom prst="roundRect">
            <a:avLst>
              <a:gd name="adj" fmla="val 9450"/>
            </a:avLst>
          </a:prstGeom>
          <a:noFill/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768031" y="1926138"/>
            <a:ext cx="1862831" cy="1862831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121706" y="3200204"/>
            <a:ext cx="502372" cy="502372"/>
          </a:xfrm>
          <a:prstGeom prst="ellipse">
            <a:avLst/>
          </a:prstGeom>
          <a:solidFill>
            <a:srgbClr val="E7433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08264" y="2536551"/>
            <a:ext cx="1722598" cy="52070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用户故事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497298" y="2694587"/>
            <a:ext cx="3294698" cy="3197027"/>
          </a:xfrm>
          <a:prstGeom prst="roundRect">
            <a:avLst>
              <a:gd name="adj" fmla="val 7846"/>
            </a:avLst>
          </a:prstGeom>
          <a:noFill/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7946987" y="2694586"/>
            <a:ext cx="3294698" cy="3197027"/>
          </a:xfrm>
          <a:prstGeom prst="roundRect">
            <a:avLst>
              <a:gd name="adj" fmla="val 7445"/>
            </a:avLst>
          </a:prstGeom>
          <a:noFill/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193385" y="1926234"/>
            <a:ext cx="1862831" cy="1862831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8793259" y="1889943"/>
            <a:ext cx="1862831" cy="1862831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609108" y="3200204"/>
            <a:ext cx="502372" cy="502372"/>
          </a:xfrm>
          <a:prstGeom prst="ellipse">
            <a:avLst/>
          </a:prstGeom>
          <a:solidFill>
            <a:srgbClr val="E7433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188287" y="3200204"/>
            <a:ext cx="502372" cy="502372"/>
          </a:xfrm>
          <a:prstGeom prst="ellipse">
            <a:avLst/>
          </a:prstGeom>
          <a:solidFill>
            <a:srgbClr val="E7433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3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872220" y="2392045"/>
            <a:ext cx="1784350" cy="951865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backlog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890395" y="4441190"/>
            <a:ext cx="1595120" cy="558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用户故事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也可以看做是用户需求点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836446" y="4345613"/>
            <a:ext cx="2616378" cy="558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产品待办事项列表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 owner量化用户需求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488390" y="4162098"/>
            <a:ext cx="2616378" cy="838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任务列表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是一次迭代中需要完成的任务，主要是开发团队细化工作的列表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63604" y="2381611"/>
            <a:ext cx="1722598" cy="951865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product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backlog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8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1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2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9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0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1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2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7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8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9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0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40" grpId="0" bldLvl="0" animBg="1"/>
      <p:bldP spid="41" grpId="0"/>
      <p:bldP spid="42" grpId="0" bldLvl="0" animBg="1"/>
      <p:bldP spid="45" grpId="0" bldLvl="0" animBg="1"/>
      <p:bldP spid="56" grpId="0" bldLvl="0" animBg="1"/>
      <p:bldP spid="57" grpId="0" bldLvl="0" animBg="1"/>
      <p:bldP spid="78" grpId="0"/>
      <p:bldP spid="79" grpId="0"/>
      <p:bldP spid="79" grpId="1"/>
      <p:bldP spid="80" grpId="0"/>
      <p:bldP spid="80" grpId="1"/>
      <p:bldP spid="81" grpId="0"/>
      <p:bldP spid="81" grpId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22850" y="439420"/>
            <a:ext cx="2265680" cy="643890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pPr algn="l"/>
            <a:r>
              <a:rPr lang="zh-CN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用户故事</a:t>
            </a:r>
            <a:endParaRPr lang="zh-CN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44" name="组合 4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46" name="椭圆 4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椭圆 4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51" name="椭圆 5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椭圆 5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991235" y="1305560"/>
            <a:ext cx="288671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sz="28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什么是用户故事？</a:t>
            </a:r>
            <a:endParaRPr lang="zh-CN" sz="28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635" y="1996440"/>
            <a:ext cx="7915910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用户的角度</a:t>
            </a:r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对系统的某个功能模块所作的简短描述。</a:t>
            </a:r>
            <a:endParaRPr 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一个User Story描述了项目中的</a:t>
            </a:r>
            <a:r>
              <a:rPr lang="zh-CN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一个功能</a:t>
            </a:r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，以及这个功能完成之后将会产生什么</a:t>
            </a:r>
            <a:r>
              <a:rPr lang="zh-CN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，或者说能为客户</a:t>
            </a:r>
            <a:r>
              <a:rPr lang="zh-CN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创造什么价值</a:t>
            </a:r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1235" y="3106420"/>
            <a:ext cx="58305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如何撰写User Story？</a:t>
            </a:r>
            <a:endParaRPr lang="zh-CN" altLang="en-US" sz="2800"/>
          </a:p>
        </p:txBody>
      </p:sp>
      <p:sp>
        <p:nvSpPr>
          <p:cNvPr id="6" name="矩形 5"/>
          <p:cNvSpPr/>
          <p:nvPr/>
        </p:nvSpPr>
        <p:spPr>
          <a:xfrm>
            <a:off x="1651635" y="3761740"/>
            <a:ext cx="7915910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可采用如下通用公式：</a:t>
            </a:r>
            <a:endParaRPr 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作为</a:t>
            </a:r>
            <a:r>
              <a:rPr lang="zh-CN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&lt;某个角色&gt;</a:t>
            </a:r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，我可以</a:t>
            </a:r>
            <a:r>
              <a:rPr lang="zh-CN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&lt;做什么&gt;</a:t>
            </a:r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，以完成</a:t>
            </a:r>
            <a:r>
              <a:rPr lang="zh-CN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&lt;什么目的&gt;</a:t>
            </a:r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1235" y="4513580"/>
            <a:ext cx="58305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举一个栗子</a:t>
            </a:r>
            <a:endParaRPr lang="zh-CN" altLang="en-US" sz="2800"/>
          </a:p>
        </p:txBody>
      </p:sp>
      <p:sp>
        <p:nvSpPr>
          <p:cNvPr id="8" name="矩形 7"/>
          <p:cNvSpPr/>
          <p:nvPr/>
        </p:nvSpPr>
        <p:spPr>
          <a:xfrm>
            <a:off x="1651635" y="5161280"/>
            <a:ext cx="791591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我作为一个</a:t>
            </a:r>
            <a:r>
              <a:rPr lang="zh-CN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买家</a:t>
            </a:r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，希望能</a:t>
            </a:r>
            <a:r>
              <a:rPr lang="zh-CN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浏览到更全面的商品</a:t>
            </a:r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，以达到</a:t>
            </a:r>
            <a:r>
              <a:rPr lang="zh-CN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想买啥就买啥</a:t>
            </a:r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的目的。</a:t>
            </a:r>
            <a:endParaRPr 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72705" y="4513580"/>
            <a:ext cx="23063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社会价值</a:t>
            </a:r>
            <a:endParaRPr lang="zh-CN" altLang="en-US"/>
          </a:p>
        </p:txBody>
      </p:sp>
      <p:cxnSp>
        <p:nvCxnSpPr>
          <p:cNvPr id="10" name="曲线连接符 9"/>
          <p:cNvCxnSpPr/>
          <p:nvPr/>
        </p:nvCxnSpPr>
        <p:spPr>
          <a:xfrm rot="10800000">
            <a:off x="7314565" y="4381500"/>
            <a:ext cx="449580" cy="312420"/>
          </a:xfrm>
          <a:prstGeom prst="curvedConnector3">
            <a:avLst>
              <a:gd name="adj1" fmla="val 49859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109085" y="439420"/>
            <a:ext cx="4156075" cy="643890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r>
              <a:rPr lang="en-US" altLang="zh-CN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 backlog</a:t>
            </a:r>
            <a:endParaRPr lang="en-US" altLang="zh-CN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44" name="组合 4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46" name="椭圆 4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椭圆 4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51" name="椭圆 5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椭圆 5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991235" y="1305560"/>
            <a:ext cx="456311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sz="28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 backlog</a:t>
            </a:r>
            <a:r>
              <a:rPr lang="zh-CN" sz="28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sz="28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635" y="1996440"/>
            <a:ext cx="7915910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它就是一个需求、或故事、或特性等做成的</a:t>
            </a:r>
            <a:r>
              <a:rPr lang="zh-CN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，按照</a:t>
            </a:r>
            <a:r>
              <a:rPr lang="zh-CN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重要性的级别</a:t>
            </a:r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。里面包含客户想要的东西，并用</a:t>
            </a:r>
            <a:r>
              <a:rPr lang="zh-CN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客户术语</a:t>
            </a:r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描述出来。</a:t>
            </a:r>
            <a:endParaRPr 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 owner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用户故事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量化用户需求的产品功能列表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1235" y="2918460"/>
            <a:ext cx="58305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举一个栗子</a:t>
            </a:r>
            <a:endParaRPr lang="zh-CN" altLang="en-US" sz="2800"/>
          </a:p>
        </p:txBody>
      </p:sp>
      <p:graphicFrame>
        <p:nvGraphicFramePr>
          <p:cNvPr id="5" name="表格 4"/>
          <p:cNvGraphicFramePr/>
          <p:nvPr/>
        </p:nvGraphicFramePr>
        <p:xfrm>
          <a:off x="1747520" y="3528060"/>
          <a:ext cx="9156700" cy="194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117"/>
                <a:gridCol w="1526116"/>
                <a:gridCol w="1526117"/>
                <a:gridCol w="1525905"/>
                <a:gridCol w="1526328"/>
                <a:gridCol w="1526117"/>
              </a:tblGrid>
              <a:tr h="97282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800" dirty="0">
                          <a:solidFill>
                            <a:srgbClr val="E7433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优先级</a:t>
                      </a:r>
                      <a:endParaRPr lang="zh-CN" sz="1800" dirty="0">
                        <a:solidFill>
                          <a:srgbClr val="E7433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sz="1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1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800" dirty="0">
                          <a:solidFill>
                            <a:srgbClr val="E7433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How to demo</a:t>
                      </a:r>
                      <a:endParaRPr lang="zh-CN" sz="1800" dirty="0">
                        <a:solidFill>
                          <a:srgbClr val="E7433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注解</a:t>
                      </a:r>
                      <a:endParaRPr lang="zh-CN" sz="18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800" dirty="0">
                          <a:solidFill>
                            <a:srgbClr val="E7433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估算时间（故事点）</a:t>
                      </a:r>
                      <a:endParaRPr lang="zh-CN" sz="1800" dirty="0">
                        <a:solidFill>
                          <a:srgbClr val="E7433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noFill/>
                  </a:tcPr>
                </a:tc>
              </a:tr>
              <a:tr h="9728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 dirty="0">
                          <a:solidFill>
                            <a:srgbClr val="E7433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800" b="1" dirty="0">
                        <a:solidFill>
                          <a:srgbClr val="E7433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1-2</a:t>
                      </a:r>
                      <a:endParaRPr lang="zh-CN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闲置物品的发布与购买</a:t>
                      </a:r>
                      <a:endParaRPr lang="zh-CN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800" b="1" dirty="0">
                          <a:solidFill>
                            <a:srgbClr val="E7433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卖家将想要卖出的闲置品发布到网页上，买家在网页中购买想要的物品</a:t>
                      </a:r>
                      <a:endParaRPr lang="zh-CN" sz="1800" b="1" dirty="0">
                        <a:solidFill>
                          <a:srgbClr val="E7433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闲置物品交易模块的基础功能</a:t>
                      </a:r>
                      <a:endParaRPr lang="zh-CN" sz="1800" b="1" dirty="0">
                        <a:solidFill>
                          <a:srgbClr val="E7433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 dirty="0">
                          <a:solidFill>
                            <a:srgbClr val="E74337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4*3</a:t>
                      </a:r>
                      <a:endParaRPr lang="zh-CN" sz="1800" b="1" dirty="0">
                        <a:solidFill>
                          <a:srgbClr val="E74337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124960" y="439420"/>
            <a:ext cx="4156075" cy="643890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sprint backlog</a:t>
            </a:r>
            <a:endParaRPr lang="en-US" altLang="zh-CN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44" name="组合 4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46" name="椭圆 4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椭圆 4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51" name="椭圆 5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椭圆 5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940435" y="1305560"/>
            <a:ext cx="636778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sz="28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sprint backlog</a:t>
            </a:r>
            <a:r>
              <a:rPr lang="zh-CN" sz="28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sz="28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40435" y="2357120"/>
            <a:ext cx="58305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举一个栗子</a:t>
            </a:r>
            <a:endParaRPr lang="zh-CN" altLang="en-US" sz="2800"/>
          </a:p>
        </p:txBody>
      </p:sp>
      <p:graphicFrame>
        <p:nvGraphicFramePr>
          <p:cNvPr id="3" name="表格 2"/>
          <p:cNvGraphicFramePr/>
          <p:nvPr/>
        </p:nvGraphicFramePr>
        <p:xfrm>
          <a:off x="744855" y="2879090"/>
          <a:ext cx="10702925" cy="3234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85"/>
                <a:gridCol w="2140585"/>
                <a:gridCol w="2140585"/>
                <a:gridCol w="2140585"/>
                <a:gridCol w="2140585"/>
              </a:tblGrid>
              <a:tr h="9486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</a:t>
                      </a:r>
                      <a:endParaRPr lang="zh-CN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估计工作量(单位：小时）</a:t>
                      </a:r>
                      <a:endParaRPr lang="zh-CN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  <a:endParaRPr lang="zh-CN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小组成员</a:t>
                      </a:r>
                      <a:endParaRPr lang="zh-CN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1" vert="horz" anchor="t">
                    <a:noFill/>
                  </a:tcPr>
                </a:tc>
              </a:tr>
              <a:tr h="457200">
                <a:tc rowSpan="5">
                  <a:txBody>
                    <a:bodyPr/>
                    <a:p>
                      <a:pPr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闲置物品的</a:t>
                      </a:r>
                      <a:endParaRPr lang="zh-CN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发布与购买</a:t>
                      </a:r>
                      <a:endParaRPr lang="zh-CN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发布与购买流程设计</a:t>
                      </a:r>
                      <a:endParaRPr lang="zh-CN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6700" marR="0" marT="0" marB="1" vert="horz" anchor="t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 rowSpan="5">
                  <a:txBody>
                    <a:bodyPr/>
                    <a:p>
                      <a:pPr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孔繁伟</a:t>
                      </a:r>
                      <a:endParaRPr lang="zh-CN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 rowSpan="5">
                  <a:txBody>
                    <a:bodyPr/>
                    <a:p>
                      <a:pPr algn="l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王天佑</a:t>
                      </a:r>
                      <a:endParaRPr lang="zh-CN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于明飞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石丽君</a:t>
                      </a:r>
                      <a:endParaRPr lang="zh-CN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457200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商品数据结构设计</a:t>
                      </a:r>
                      <a:endParaRPr lang="zh-CN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6700" marR="0" marT="0" marB="1" vert="horz" anchor="t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457200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发布界面设计</a:t>
                      </a:r>
                      <a:endParaRPr lang="zh-CN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6700" marR="0" marT="0" marB="1" vert="horz" anchor="t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457200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购买界面设计</a:t>
                      </a:r>
                      <a:endParaRPr lang="zh-CN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6700" marR="0" marT="0" marB="1" vert="horz" anchor="t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  <a:tr h="457200">
                <a:tc v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发布与购买功能测试</a:t>
                      </a:r>
                      <a:endParaRPr lang="zh-CN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6700" marR="0" marT="0" marB="1" vert="horz" anchor="t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8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713230" y="1827530"/>
            <a:ext cx="791591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任务列表，是</a:t>
            </a:r>
            <a:r>
              <a:rPr lang="zh-CN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一次迭代</a:t>
            </a:r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中需要完成的任务，主要是</a:t>
            </a:r>
            <a:r>
              <a:rPr lang="zh-CN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开发团队细化工作的列表</a:t>
            </a:r>
            <a:endParaRPr 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4" name="椭圆 33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728513" y="3750281"/>
            <a:ext cx="231648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2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4200" b="1" dirty="0" smtClean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70457" y="2076527"/>
            <a:ext cx="2007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en-US" altLang="zh-CN" sz="4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52" name="椭圆 51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椭圆 54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椭圆 55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椭圆 56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椭圆 57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椭圆 58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椭圆 59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椭圆 60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bldLvl="0" animBg="1"/>
          <p:bldP spid="37" grpId="1" bldLvl="0" animBg="1"/>
          <p:bldP spid="38" grpId="0" bldLvl="0" animBg="1"/>
          <p:bldP spid="38" grpId="1" bldLvl="0" animBg="1"/>
          <p:bldP spid="39" grpId="0" bldLvl="0" animBg="1"/>
          <p:bldP spid="39" grpId="1" bldLvl="0" animBg="1"/>
          <p:bldP spid="40" grpId="0" bldLvl="0" animBg="1"/>
          <p:bldP spid="40" grpId="1" bldLvl="0" animBg="1"/>
          <p:bldP spid="41" grpId="0" bldLvl="0" animBg="1"/>
          <p:bldP spid="41" grpId="1" bldLvl="0" animBg="1"/>
          <p:bldP spid="42" grpId="0" bldLvl="0" animBg="1"/>
          <p:bldP spid="42" grpId="1" bldLvl="0" animBg="1"/>
          <p:bldP spid="43" grpId="0" bldLvl="0" animBg="1"/>
          <p:bldP spid="43" grpId="1" bldLvl="0" animBg="1"/>
          <p:bldP spid="44" grpId="0" bldLvl="0" animBg="1"/>
          <p:bldP spid="44" grpId="1" bldLvl="0" animBg="1"/>
          <p:bldP spid="45" grpId="0" bldLvl="0" animBg="1"/>
          <p:bldP spid="45" grpId="1" bldLvl="0" animBg="1"/>
          <p:bldP spid="46" grpId="0" bldLvl="0" animBg="1"/>
          <p:bldP spid="46" grpId="1" bldLvl="0" animBg="1"/>
          <p:bldP spid="47" grpId="0" bldLvl="0" animBg="1"/>
          <p:bldP spid="47" grpId="1" bldLvl="0" animBg="1"/>
          <p:bldP spid="48" grpId="0" bldLvl="0" animBg="1"/>
          <p:bldP spid="48" grpId="1" bldLvl="0" animBg="1"/>
          <p:bldP spid="49" grpId="0"/>
          <p:bldP spid="5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bldLvl="0" animBg="1"/>
          <p:bldP spid="37" grpId="1" bldLvl="0" animBg="1"/>
          <p:bldP spid="38" grpId="0" bldLvl="0" animBg="1"/>
          <p:bldP spid="38" grpId="1" bldLvl="0" animBg="1"/>
          <p:bldP spid="39" grpId="0" bldLvl="0" animBg="1"/>
          <p:bldP spid="39" grpId="1" bldLvl="0" animBg="1"/>
          <p:bldP spid="40" grpId="0" bldLvl="0" animBg="1"/>
          <p:bldP spid="40" grpId="1" bldLvl="0" animBg="1"/>
          <p:bldP spid="41" grpId="0" bldLvl="0" animBg="1"/>
          <p:bldP spid="41" grpId="1" bldLvl="0" animBg="1"/>
          <p:bldP spid="42" grpId="0" bldLvl="0" animBg="1"/>
          <p:bldP spid="42" grpId="1" bldLvl="0" animBg="1"/>
          <p:bldP spid="43" grpId="0" bldLvl="0" animBg="1"/>
          <p:bldP spid="43" grpId="1" bldLvl="0" animBg="1"/>
          <p:bldP spid="44" grpId="0" bldLvl="0" animBg="1"/>
          <p:bldP spid="44" grpId="1" bldLvl="0" animBg="1"/>
          <p:bldP spid="45" grpId="0" bldLvl="0" animBg="1"/>
          <p:bldP spid="45" grpId="1" bldLvl="0" animBg="1"/>
          <p:bldP spid="46" grpId="0" bldLvl="0" animBg="1"/>
          <p:bldP spid="46" grpId="1" bldLvl="0" animBg="1"/>
          <p:bldP spid="47" grpId="0" bldLvl="0" animBg="1"/>
          <p:bldP spid="47" grpId="1" bldLvl="0" animBg="1"/>
          <p:bldP spid="48" grpId="0" bldLvl="0" animBg="1"/>
          <p:bldP spid="48" grpId="1" bldLvl="0" animBg="1"/>
          <p:bldP spid="49" grpId="0"/>
          <p:bldP spid="50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24219" y="439987"/>
            <a:ext cx="2010410" cy="64389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zh-CN" altLang="en-US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44" name="组合 4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46" name="椭圆 4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椭圆 4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51" name="椭圆 5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椭圆 5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五边形 5"/>
          <p:cNvSpPr/>
          <p:nvPr/>
        </p:nvSpPr>
        <p:spPr>
          <a:xfrm>
            <a:off x="7378759" y="2831097"/>
            <a:ext cx="2736531" cy="576197"/>
          </a:xfrm>
          <a:custGeom>
            <a:avLst/>
            <a:gdLst/>
            <a:ahLst/>
            <a:cxnLst/>
            <a:rect l="l" t="t" r="r" b="b"/>
            <a:pathLst>
              <a:path w="2736056" h="576064">
                <a:moveTo>
                  <a:pt x="0" y="0"/>
                </a:moveTo>
                <a:lnTo>
                  <a:pt x="2448024" y="0"/>
                </a:lnTo>
                <a:lnTo>
                  <a:pt x="2736056" y="288032"/>
                </a:lnTo>
                <a:lnTo>
                  <a:pt x="2448024" y="576064"/>
                </a:lnTo>
                <a:lnTo>
                  <a:pt x="0" y="576064"/>
                </a:lnTo>
                <a:lnTo>
                  <a:pt x="288032" y="288032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p>
            <a:pPr algn="ctr"/>
            <a:endParaRPr lang="zh-CN" altLang="en-US"/>
          </a:p>
        </p:txBody>
      </p:sp>
      <p:sp>
        <p:nvSpPr>
          <p:cNvPr id="32" name="Rectangle 42"/>
          <p:cNvSpPr/>
          <p:nvPr/>
        </p:nvSpPr>
        <p:spPr>
          <a:xfrm flipH="1">
            <a:off x="7762916" y="2992555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1" action="ppaction://hlinkfile"/>
              </a:rPr>
              <a:t>sprint backlog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五边形 5"/>
          <p:cNvSpPr/>
          <p:nvPr/>
        </p:nvSpPr>
        <p:spPr>
          <a:xfrm>
            <a:off x="4663070" y="2831097"/>
            <a:ext cx="2736531" cy="576197"/>
          </a:xfrm>
          <a:custGeom>
            <a:avLst/>
            <a:gdLst/>
            <a:ahLst/>
            <a:cxnLst/>
            <a:rect l="l" t="t" r="r" b="b"/>
            <a:pathLst>
              <a:path w="2736056" h="576064">
                <a:moveTo>
                  <a:pt x="0" y="0"/>
                </a:moveTo>
                <a:lnTo>
                  <a:pt x="2448024" y="0"/>
                </a:lnTo>
                <a:lnTo>
                  <a:pt x="2736056" y="288032"/>
                </a:lnTo>
                <a:lnTo>
                  <a:pt x="2448024" y="576064"/>
                </a:lnTo>
                <a:lnTo>
                  <a:pt x="0" y="576064"/>
                </a:lnTo>
                <a:lnTo>
                  <a:pt x="288032" y="288032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p>
            <a:pPr algn="ctr"/>
            <a:endParaRPr lang="zh-CN" altLang="en-US"/>
          </a:p>
        </p:txBody>
      </p:sp>
      <p:sp>
        <p:nvSpPr>
          <p:cNvPr id="36" name="Rectangle 42"/>
          <p:cNvSpPr/>
          <p:nvPr/>
        </p:nvSpPr>
        <p:spPr>
          <a:xfrm flipH="1">
            <a:off x="5046980" y="2992755"/>
            <a:ext cx="2241550" cy="25336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2" action="ppaction://hlinkfile"/>
              </a:rPr>
              <a:t>product backlog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五边形 5"/>
          <p:cNvSpPr/>
          <p:nvPr/>
        </p:nvSpPr>
        <p:spPr>
          <a:xfrm>
            <a:off x="1926539" y="2831097"/>
            <a:ext cx="2736531" cy="576197"/>
          </a:xfrm>
          <a:custGeom>
            <a:avLst/>
            <a:gdLst/>
            <a:ahLst/>
            <a:cxnLst/>
            <a:rect l="l" t="t" r="r" b="b"/>
            <a:pathLst>
              <a:path w="2736056" h="576064">
                <a:moveTo>
                  <a:pt x="0" y="0"/>
                </a:moveTo>
                <a:lnTo>
                  <a:pt x="2448024" y="0"/>
                </a:lnTo>
                <a:lnTo>
                  <a:pt x="2736056" y="288032"/>
                </a:lnTo>
                <a:lnTo>
                  <a:pt x="2448024" y="576064"/>
                </a:lnTo>
                <a:lnTo>
                  <a:pt x="0" y="576064"/>
                </a:lnTo>
                <a:lnTo>
                  <a:pt x="288032" y="288032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p>
            <a:pPr algn="ctr"/>
            <a:endParaRPr lang="zh-CN" altLang="en-US"/>
          </a:p>
        </p:txBody>
      </p:sp>
      <p:sp>
        <p:nvSpPr>
          <p:cNvPr id="40" name="Rectangle 42"/>
          <p:cNvSpPr/>
          <p:nvPr/>
        </p:nvSpPr>
        <p:spPr>
          <a:xfrm flipH="1">
            <a:off x="3451860" y="4237355"/>
            <a:ext cx="4438015" cy="25336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一个优质，免费的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scrum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工具：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3"/>
              </a:rPr>
              <a:t>leangoo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82495" y="3949065"/>
            <a:ext cx="7696835" cy="830580"/>
          </a:xfrm>
          <a:prstGeom prst="rect">
            <a:avLst/>
          </a:prstGeom>
          <a:noFill/>
          <a:ln w="1270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p>
            <a:pPr algn="ctr"/>
            <a:endParaRPr lang="zh-CN" altLang="en-US"/>
          </a:p>
        </p:txBody>
      </p:sp>
      <p:sp>
        <p:nvSpPr>
          <p:cNvPr id="4" name="Rectangle 42"/>
          <p:cNvSpPr/>
          <p:nvPr/>
        </p:nvSpPr>
        <p:spPr>
          <a:xfrm flipH="1">
            <a:off x="2331013" y="2992555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hlinkClick r:id="rId4" action="ppaction://hlinkfile"/>
              </a:rPr>
              <a:t>用户故事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2" grpId="0" bldLvl="0" animBg="1"/>
      <p:bldP spid="34" grpId="0" bldLvl="0" animBg="1"/>
      <p:bldP spid="36" grpId="0" bldLvl="0" animBg="1"/>
      <p:bldP spid="38" grpId="0" bldLvl="0" animBg="1"/>
      <p:bldP spid="40" grpId="0" bldLvl="0" animBg="1"/>
      <p:bldP spid="3" grpId="0" bldLvl="0" animBg="1"/>
      <p:bldP spid="4" grpId="0" bldLvl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 www.1ppt.com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994</Words>
  <Application>WPS 演示</Application>
  <PresentationFormat>自定义</PresentationFormat>
  <Paragraphs>224</Paragraphs>
  <Slides>12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ITC Avant Garde Std Bk</vt:lpstr>
      <vt:lpstr>微软雅黑</vt:lpstr>
      <vt:lpstr>方正兰亭超细黑简体</vt:lpstr>
      <vt:lpstr>Arial Unicode MS</vt:lpstr>
      <vt:lpstr>Yu Gothic UI</vt:lpstr>
      <vt:lpstr>等线</vt:lpstr>
      <vt:lpstr>第一PPT，www.1ppt.com</vt:lpstr>
      <vt:lpstr>第一PPT 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黑红磨砂</dc:title>
  <dc:creator>第一PPT</dc:creator>
  <cp:keywords>www.1ppt.com</cp:keywords>
  <dc:description>www.1ppt.com</dc:description>
  <cp:lastModifiedBy>Anthony</cp:lastModifiedBy>
  <cp:revision>658</cp:revision>
  <dcterms:created xsi:type="dcterms:W3CDTF">2015-12-01T09:06:00Z</dcterms:created>
  <dcterms:modified xsi:type="dcterms:W3CDTF">2018-04-26T00:22:41Z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