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8" r:id="rId5"/>
  </p:sldMasterIdLst>
  <p:notesMasterIdLst>
    <p:notesMasterId r:id="rId7"/>
  </p:notesMasterIdLst>
  <p:sldIdLst>
    <p:sldId id="286" r:id="rId6"/>
    <p:sldId id="288" r:id="rId8"/>
    <p:sldId id="273" r:id="rId9"/>
    <p:sldId id="285" r:id="rId10"/>
    <p:sldId id="256" r:id="rId11"/>
    <p:sldId id="257" r:id="rId12"/>
    <p:sldId id="258" r:id="rId13"/>
    <p:sldId id="259" r:id="rId14"/>
    <p:sldId id="262" r:id="rId15"/>
    <p:sldId id="265" r:id="rId16"/>
    <p:sldId id="268" r:id="rId17"/>
    <p:sldId id="266" r:id="rId18"/>
    <p:sldId id="267" r:id="rId19"/>
    <p:sldId id="269" r:id="rId20"/>
    <p:sldId id="270" r:id="rId21"/>
    <p:sldId id="2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0B75-E2CE-4148-8729-322CB2165C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A912D-8DCD-486F-8A3C-0814474A52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E9206-D2D6-4057-92D4-39C87A03E66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2E9E1-D97D-4C90-BB96-FA1ED58B786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4779EE-1E16-4CC5-A459-C716090F6017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11C9F-D64E-4824-A709-CF61DE4E0BD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318BD-B3C6-4D4B-B871-C29490A2E55A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4CAFC4-799C-4CDE-B92B-8C262F06CF3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729073-8FFE-4F18-B513-07581FC6638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C7FCF6-76BD-4495-B08F-4C059D2BA31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57577C-F53D-4BB9-9408-EB84DEB3CD80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D58058-BD14-4845-947D-4A9B79A00D09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ECB469-C949-4E3F-B0CB-0C15DA7B7F92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E9206-D2D6-4057-92D4-39C87A03E66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2E9E1-D97D-4C90-BB96-FA1ED58B786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4779EE-1E16-4CC5-A459-C716090F6017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11C9F-D64E-4824-A709-CF61DE4E0BD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318BD-B3C6-4D4B-B871-C29490A2E55A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4CAFC4-799C-4CDE-B92B-8C262F06CF3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729073-8FFE-4F18-B513-07581FC6638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C7FCF6-76BD-4495-B08F-4C059D2BA31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57577C-F53D-4BB9-9408-EB84DEB3CD80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D58058-BD14-4845-947D-4A9B79A00D09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ECB469-C949-4E3F-B0CB-0C15DA7B7F92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E9206-D2D6-4057-92D4-39C87A03E66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2E9E1-D97D-4C90-BB96-FA1ED58B786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4779EE-1E16-4CC5-A459-C716090F6017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11C9F-D64E-4824-A709-CF61DE4E0BDD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318BD-B3C6-4D4B-B871-C29490A2E55A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4CAFC4-799C-4CDE-B92B-8C262F06CF3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729073-8FFE-4F18-B513-07581FC6638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C7FCF6-76BD-4495-B08F-4C059D2BA31F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57577C-F53D-4BB9-9408-EB84DEB3CD80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D58058-BD14-4845-947D-4A9B79A00D09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ECB469-C949-4E3F-B0CB-0C15DA7B7F92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 styles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aleh</a:t>
            </a:r>
            <a:r>
              <a:rPr lang="en-US" dirty="0" smtClean="0"/>
              <a:t> </a:t>
            </a:r>
            <a:r>
              <a:rPr lang="en-US" dirty="0" err="1" smtClean="0"/>
              <a:t>pue</a:t>
            </a:r>
            <a:r>
              <a:rPr lang="en-US" dirty="0" smtClean="0"/>
              <a:t> h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alah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meutuwah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abeh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mita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EC42-66F1-43D5-A168-8911B2249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8C0-B060-4569-A26F-F6CE477F5A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96EC2F-0988-4314-AD4B-24FF16D7B45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96EC2F-0988-4314-AD4B-24FF16D7B45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96EC2F-0988-4314-AD4B-24FF16D7B45E}" type="datetime1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31135" y="4086860"/>
            <a:ext cx="6946265" cy="150558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东大百知</a:t>
            </a:r>
            <a:r>
              <a:rPr lang="en-US" altLang="zh-CN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4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—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信息汇总平台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73250" cy="920750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98890" y="5996305"/>
            <a:ext cx="2906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20" grpId="0" bldLvl="0" animBg="1"/>
          <p:bldP spid="21" grpId="0" bldLvl="0" animBg="1"/>
          <p:bldP spid="26" grpId="0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 bldLvl="0" animBg="1"/>
          <p:bldP spid="35" grpId="1" bldLvl="0" animBg="1"/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69" grpId="0" bldLvl="0" animBg="1"/>
          <p:bldP spid="52" grpId="0" bldLvl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20" grpId="0" bldLvl="0" animBg="1"/>
          <p:bldP spid="21" grpId="0" bldLvl="0" animBg="1"/>
          <p:bldP spid="26" grpId="0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 bldLvl="0" animBg="1"/>
          <p:bldP spid="35" grpId="1" bldLvl="0" animBg="1"/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69" grpId="0" bldLvl="0" animBg="1"/>
          <p:bldP spid="52" grpId="0" bldLvl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3" name="椭圆 32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79"/>
          <p:cNvSpPr txBox="1"/>
          <p:nvPr/>
        </p:nvSpPr>
        <p:spPr>
          <a:xfrm>
            <a:off x="5739828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过程模型</a:t>
            </a:r>
            <a:endParaRPr kumimoji="0" lang="zh-CN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80"/>
          <p:cNvSpPr txBox="1"/>
          <p:nvPr/>
        </p:nvSpPr>
        <p:spPr>
          <a:xfrm>
            <a:off x="5670457" y="2076527"/>
            <a:ext cx="19881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1" name="椭圆 50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165590" y="5753104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EE9E8-4134-49B0-9AA7-3089E652162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ITC Avant Garde Std Bk" panose="020B0502020202020204" pitchFamily="34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ITC Avant Garde Std Bk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Freeform 6"/>
          <p:cNvSpPr>
            <a:spLocks noChangeArrowheads="1"/>
          </p:cNvSpPr>
          <p:nvPr/>
        </p:nvSpPr>
        <p:spPr bwMode="auto">
          <a:xfrm>
            <a:off x="193675" y="3148965"/>
            <a:ext cx="11522075" cy="3343275"/>
          </a:xfrm>
          <a:custGeom>
            <a:avLst/>
            <a:gdLst>
              <a:gd name="T0" fmla="*/ 2147483647 w 4268"/>
              <a:gd name="T1" fmla="*/ 2147483647 h 1326"/>
              <a:gd name="T2" fmla="*/ 2147483647 w 4268"/>
              <a:gd name="T3" fmla="*/ 2147483647 h 1326"/>
              <a:gd name="T4" fmla="*/ 2147483647 w 4268"/>
              <a:gd name="T5" fmla="*/ 2147483647 h 1326"/>
              <a:gd name="T6" fmla="*/ 2147483647 w 4268"/>
              <a:gd name="T7" fmla="*/ 2147483647 h 1326"/>
              <a:gd name="T8" fmla="*/ 2147483647 w 4268"/>
              <a:gd name="T9" fmla="*/ 2147483647 h 1326"/>
              <a:gd name="T10" fmla="*/ 2147483647 w 4268"/>
              <a:gd name="T11" fmla="*/ 2147483647 h 1326"/>
              <a:gd name="T12" fmla="*/ 2147483647 w 4268"/>
              <a:gd name="T13" fmla="*/ 2147483647 h 1326"/>
              <a:gd name="T14" fmla="*/ 2147483647 w 4268"/>
              <a:gd name="T15" fmla="*/ 2147483647 h 1326"/>
              <a:gd name="T16" fmla="*/ 2147483647 w 4268"/>
              <a:gd name="T17" fmla="*/ 2147483647 h 1326"/>
              <a:gd name="T18" fmla="*/ 2147483647 w 4268"/>
              <a:gd name="T19" fmla="*/ 2147483647 h 1326"/>
              <a:gd name="T20" fmla="*/ 2147483647 w 4268"/>
              <a:gd name="T21" fmla="*/ 2147483647 h 1326"/>
              <a:gd name="T22" fmla="*/ 2147483647 w 4268"/>
              <a:gd name="T23" fmla="*/ 2147483647 h 1326"/>
              <a:gd name="T24" fmla="*/ 2147483647 w 4268"/>
              <a:gd name="T25" fmla="*/ 2147483647 h 1326"/>
              <a:gd name="T26" fmla="*/ 2147483647 w 4268"/>
              <a:gd name="T27" fmla="*/ 2147483647 h 1326"/>
              <a:gd name="T28" fmla="*/ 2147483647 w 4268"/>
              <a:gd name="T29" fmla="*/ 2147483647 h 1326"/>
              <a:gd name="T30" fmla="*/ 2147483647 w 4268"/>
              <a:gd name="T31" fmla="*/ 2147483647 h 1326"/>
              <a:gd name="T32" fmla="*/ 2147483647 w 4268"/>
              <a:gd name="T33" fmla="*/ 2147483647 h 1326"/>
              <a:gd name="T34" fmla="*/ 2147483647 w 4268"/>
              <a:gd name="T35" fmla="*/ 2147483647 h 1326"/>
              <a:gd name="T36" fmla="*/ 2147483647 w 4268"/>
              <a:gd name="T37" fmla="*/ 2147483647 h 1326"/>
              <a:gd name="T38" fmla="*/ 2147483647 w 4268"/>
              <a:gd name="T39" fmla="*/ 2147483647 h 1326"/>
              <a:gd name="T40" fmla="*/ 2147483647 w 4268"/>
              <a:gd name="T41" fmla="*/ 2147483647 h 1326"/>
              <a:gd name="T42" fmla="*/ 2147483647 w 4268"/>
              <a:gd name="T43" fmla="*/ 2147483647 h 1326"/>
              <a:gd name="T44" fmla="*/ 2147483647 w 4268"/>
              <a:gd name="T45" fmla="*/ 2147483647 h 1326"/>
              <a:gd name="T46" fmla="*/ 2147483647 w 4268"/>
              <a:gd name="T47" fmla="*/ 2147483647 h 1326"/>
              <a:gd name="T48" fmla="*/ 2147483647 w 4268"/>
              <a:gd name="T49" fmla="*/ 2147483647 h 1326"/>
              <a:gd name="T50" fmla="*/ 2147483647 w 4268"/>
              <a:gd name="T51" fmla="*/ 2147483647 h 1326"/>
              <a:gd name="T52" fmla="*/ 2147483647 w 4268"/>
              <a:gd name="T53" fmla="*/ 2147483647 h 1326"/>
              <a:gd name="T54" fmla="*/ 2147483647 w 4268"/>
              <a:gd name="T55" fmla="*/ 2147483647 h 1326"/>
              <a:gd name="T56" fmla="*/ 2147483647 w 4268"/>
              <a:gd name="T57" fmla="*/ 2147483647 h 1326"/>
              <a:gd name="T58" fmla="*/ 2147483647 w 4268"/>
              <a:gd name="T59" fmla="*/ 2147483647 h 1326"/>
              <a:gd name="T60" fmla="*/ 2147483647 w 4268"/>
              <a:gd name="T61" fmla="*/ 2147483647 h 1326"/>
              <a:gd name="T62" fmla="*/ 2147483647 w 4268"/>
              <a:gd name="T63" fmla="*/ 2147483647 h 1326"/>
              <a:gd name="T64" fmla="*/ 2147483647 w 4268"/>
              <a:gd name="T65" fmla="*/ 2147483647 h 1326"/>
              <a:gd name="T66" fmla="*/ 2147483647 w 4268"/>
              <a:gd name="T67" fmla="*/ 2147483647 h 1326"/>
              <a:gd name="T68" fmla="*/ 2147483647 w 4268"/>
              <a:gd name="T69" fmla="*/ 2147483647 h 1326"/>
              <a:gd name="T70" fmla="*/ 2147483647 w 4268"/>
              <a:gd name="T71" fmla="*/ 2147483647 h 1326"/>
              <a:gd name="T72" fmla="*/ 2147483647 w 4268"/>
              <a:gd name="T73" fmla="*/ 2147483647 h 1326"/>
              <a:gd name="T74" fmla="*/ 2147483647 w 4268"/>
              <a:gd name="T75" fmla="*/ 2147483647 h 1326"/>
              <a:gd name="T76" fmla="*/ 2147483647 w 4268"/>
              <a:gd name="T77" fmla="*/ 2147483647 h 1326"/>
              <a:gd name="T78" fmla="*/ 2147483647 w 4268"/>
              <a:gd name="T79" fmla="*/ 2147483647 h 1326"/>
              <a:gd name="T80" fmla="*/ 2147483647 w 4268"/>
              <a:gd name="T81" fmla="*/ 2147483647 h 1326"/>
              <a:gd name="T82" fmla="*/ 2147483647 w 4268"/>
              <a:gd name="T83" fmla="*/ 2147483647 h 1326"/>
              <a:gd name="T84" fmla="*/ 2147483647 w 4268"/>
              <a:gd name="T85" fmla="*/ 2147483647 h 1326"/>
              <a:gd name="T86" fmla="*/ 2147483647 w 4268"/>
              <a:gd name="T87" fmla="*/ 2147483647 h 1326"/>
              <a:gd name="T88" fmla="*/ 2147483647 w 4268"/>
              <a:gd name="T89" fmla="*/ 2147483647 h 1326"/>
              <a:gd name="T90" fmla="*/ 2147483647 w 4268"/>
              <a:gd name="T91" fmla="*/ 2147483647 h 1326"/>
              <a:gd name="T92" fmla="*/ 2147483647 w 4268"/>
              <a:gd name="T93" fmla="*/ 2147483647 h 1326"/>
              <a:gd name="T94" fmla="*/ 2147483647 w 4268"/>
              <a:gd name="T95" fmla="*/ 2147483647 h 1326"/>
              <a:gd name="T96" fmla="*/ 2147483647 w 4268"/>
              <a:gd name="T97" fmla="*/ 2147483647 h 132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68"/>
              <a:gd name="T148" fmla="*/ 0 h 1326"/>
              <a:gd name="T149" fmla="*/ 4268 w 4268"/>
              <a:gd name="T150" fmla="*/ 1326 h 132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/>
          <a:p>
            <a:pPr>
              <a:defRPr/>
            </a:pPr>
            <a:endParaRPr lang="zh-CN" altLang="en-US"/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1066800" y="5308600"/>
            <a:ext cx="344488" cy="339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7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5278755" y="3258820"/>
            <a:ext cx="344488" cy="339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7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729865" y="4133215"/>
            <a:ext cx="344488" cy="339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7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>
            <a:off x="7698105" y="3023235"/>
            <a:ext cx="344488" cy="339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7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9975215" y="3148965"/>
            <a:ext cx="344488" cy="3397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7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0" name="Oval Callout 85"/>
          <p:cNvSpPr>
            <a:spLocks noChangeArrowheads="1"/>
          </p:cNvSpPr>
          <p:nvPr/>
        </p:nvSpPr>
        <p:spPr bwMode="auto">
          <a:xfrm rot="8037643">
            <a:off x="2799716" y="4658360"/>
            <a:ext cx="1490662" cy="1481137"/>
          </a:xfrm>
          <a:prstGeom prst="wedgeEllipseCallout">
            <a:avLst>
              <a:gd name="adj1" fmla="val -19995"/>
              <a:gd name="adj2" fmla="val 6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Oval Callout 85"/>
          <p:cNvSpPr>
            <a:spLocks noChangeArrowheads="1"/>
          </p:cNvSpPr>
          <p:nvPr/>
        </p:nvSpPr>
        <p:spPr bwMode="auto">
          <a:xfrm rot="8037643">
            <a:off x="7839076" y="3672840"/>
            <a:ext cx="1490662" cy="1481137"/>
          </a:xfrm>
          <a:prstGeom prst="wedgeEllipseCallout">
            <a:avLst>
              <a:gd name="adj1" fmla="val -19995"/>
              <a:gd name="adj2" fmla="val 6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5" name="Oval Callout 10_2"/>
          <p:cNvSpPr>
            <a:spLocks noChangeArrowheads="1"/>
          </p:cNvSpPr>
          <p:nvPr/>
        </p:nvSpPr>
        <p:spPr bwMode="auto">
          <a:xfrm rot="-1939248">
            <a:off x="233363" y="3241675"/>
            <a:ext cx="1509712" cy="1463675"/>
          </a:xfrm>
          <a:prstGeom prst="wedgeEllipseCallout">
            <a:avLst>
              <a:gd name="adj1" fmla="val -19995"/>
              <a:gd name="adj2" fmla="val 6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Callout 10_2"/>
          <p:cNvSpPr>
            <a:spLocks noChangeArrowheads="1"/>
          </p:cNvSpPr>
          <p:nvPr/>
        </p:nvSpPr>
        <p:spPr bwMode="auto">
          <a:xfrm rot="-1939248">
            <a:off x="4332923" y="1269365"/>
            <a:ext cx="1509712" cy="1463675"/>
          </a:xfrm>
          <a:prstGeom prst="wedgeEllipseCallout">
            <a:avLst>
              <a:gd name="adj1" fmla="val -19995"/>
              <a:gd name="adj2" fmla="val 6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Oval Callout 10_2"/>
          <p:cNvSpPr>
            <a:spLocks noChangeArrowheads="1"/>
          </p:cNvSpPr>
          <p:nvPr/>
        </p:nvSpPr>
        <p:spPr bwMode="auto">
          <a:xfrm rot="-1939248">
            <a:off x="9036368" y="1197610"/>
            <a:ext cx="1509712" cy="1463675"/>
          </a:xfrm>
          <a:prstGeom prst="wedgeEllipseCallout">
            <a:avLst>
              <a:gd name="adj1" fmla="val -19995"/>
              <a:gd name="adj2" fmla="val 6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15" name="TextBox 79"/>
          <p:cNvSpPr>
            <a:spLocks noChangeArrowheads="1"/>
          </p:cNvSpPr>
          <p:nvPr/>
        </p:nvSpPr>
        <p:spPr bwMode="auto">
          <a:xfrm>
            <a:off x="604248" y="3598446"/>
            <a:ext cx="767080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头脑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风暴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9" name="Rectangle 17"/>
          <p:cNvSpPr>
            <a:spLocks noChangeArrowheads="1"/>
          </p:cNvSpPr>
          <p:nvPr/>
        </p:nvSpPr>
        <p:spPr bwMode="auto">
          <a:xfrm>
            <a:off x="1289685" y="5752783"/>
            <a:ext cx="150971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向用户团体征求意见，形成产品建议表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2146935" y="3081020"/>
            <a:ext cx="1480185" cy="105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根据之前的产品建议表，由product owner 对产品建议表进行筛选，确定需求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49" name="TextBox 79"/>
          <p:cNvSpPr>
            <a:spLocks noChangeArrowheads="1"/>
          </p:cNvSpPr>
          <p:nvPr/>
        </p:nvSpPr>
        <p:spPr bwMode="auto">
          <a:xfrm>
            <a:off x="3143250" y="5144770"/>
            <a:ext cx="803275" cy="44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决策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5071745" y="4133215"/>
            <a:ext cx="1045845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把每个工作分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解到最小任务量，估算总体项目时间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6852285" y="1171575"/>
            <a:ext cx="1673860" cy="17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1.</a:t>
            </a: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把n个任务按照开发的重要度，组合成n个sprint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2.通过</a:t>
            </a: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时间燃尽表</a:t>
            </a: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可视化任务的时间进度</a:t>
            </a:r>
            <a:endParaRPr lang="en-US" altLang="zh-CN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3.修复bugs</a:t>
            </a:r>
            <a:endParaRPr lang="en-US" altLang="zh-CN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4.开standing meeting</a:t>
            </a:r>
            <a:endParaRPr lang="en-US" altLang="zh-CN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9975215" y="4173220"/>
            <a:ext cx="1480185" cy="125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product owner 和其团队/用户会对产品进行评估</a:t>
            </a:r>
            <a:r>
              <a:rPr lang="en-US" altLang="zh-CN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,把产品做到product owner最想要为止</a:t>
            </a:r>
            <a:endParaRPr lang="en-US" altLang="zh-CN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57" name="TextBox 79"/>
          <p:cNvSpPr>
            <a:spLocks noChangeArrowheads="1"/>
          </p:cNvSpPr>
          <p:nvPr/>
        </p:nvSpPr>
        <p:spPr bwMode="auto">
          <a:xfrm>
            <a:off x="4665980" y="1601470"/>
            <a:ext cx="843280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任务量化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extBox 79"/>
          <p:cNvSpPr>
            <a:spLocks noChangeArrowheads="1"/>
          </p:cNvSpPr>
          <p:nvPr/>
        </p:nvSpPr>
        <p:spPr bwMode="auto">
          <a:xfrm>
            <a:off x="8177530" y="4191000"/>
            <a:ext cx="813435" cy="44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冲刺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extBox 79"/>
          <p:cNvSpPr>
            <a:spLocks noChangeArrowheads="1"/>
          </p:cNvSpPr>
          <p:nvPr/>
        </p:nvSpPr>
        <p:spPr bwMode="auto">
          <a:xfrm>
            <a:off x="9262110" y="1706880"/>
            <a:ext cx="1057910" cy="44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评估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-4853829" y="572424"/>
            <a:ext cx="9353513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64" name="椭圆 6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7771273" y="572424"/>
            <a:ext cx="9288661" cy="381452"/>
            <a:chOff x="3546557" y="3058874"/>
            <a:chExt cx="8647786" cy="381452"/>
          </a:xfrm>
        </p:grpSpPr>
        <p:grpSp>
          <p:nvGrpSpPr>
            <p:cNvPr id="70" name="组合 6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71" name="椭圆 7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73" name="直接连接符 7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13"/>
          <p:cNvSpPr txBox="1"/>
          <p:nvPr/>
        </p:nvSpPr>
        <p:spPr>
          <a:xfrm>
            <a:off x="4804410" y="458470"/>
            <a:ext cx="2818765" cy="52070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scrum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过程模型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7802245" y="1085215"/>
            <a:ext cx="109855" cy="4696460"/>
          </a:xfrm>
          <a:prstGeom prst="curvedConnector3">
            <a:avLst>
              <a:gd name="adj1" fmla="val 246502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7258050" y="6118225"/>
            <a:ext cx="119824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未达到评估要求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1066780" y="2882900"/>
            <a:ext cx="51181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结束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20675" y="5556885"/>
            <a:ext cx="51181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rPr>
              <a:t>开始</a:t>
            </a:r>
            <a:endParaRPr lang="zh-CN" altLang="en-US" sz="1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  <p:bldP spid="17" grpId="0" bldLvl="0" animBg="1" autoUpdateAnimBg="0"/>
      <p:bldP spid="18" grpId="0" bldLvl="0" animBg="1" autoUpdateAnimBg="0"/>
      <p:bldP spid="19" grpId="0" bldLvl="0" animBg="1" autoUpdateAnimBg="0"/>
      <p:bldP spid="20" grpId="0" bldLvl="0" animBg="1" autoUpdateAnimBg="0"/>
      <p:bldP spid="8200" grpId="0" bldLvl="0" animBg="1" autoUpdateAnimBg="0"/>
      <p:bldP spid="21" grpId="0" bldLvl="0" animBg="1" autoUpdateAnimBg="0"/>
      <p:bldP spid="8195" grpId="0" bldLvl="0" animBg="1" autoUpdateAnimBg="0"/>
      <p:bldP spid="22" grpId="0" bldLvl="0" animBg="1" autoUpdateAnimBg="0"/>
      <p:bldP spid="23" grpId="0" bldLvl="0" animBg="1" autoUpdateAnimBg="0"/>
      <p:bldP spid="8215" grpId="0" bldLvl="0" autoUpdateAnimBg="0"/>
      <p:bldP spid="8199" grpId="0" bldLvl="0" autoUpdateAnimBg="0"/>
      <p:bldP spid="45" grpId="0" bldLvl="0" autoUpdateAnimBg="0"/>
      <p:bldP spid="49" grpId="0" bldLvl="0" autoUpdateAnimBg="0"/>
      <p:bldP spid="50" grpId="0" bldLvl="0" autoUpdateAnimBg="0"/>
      <p:bldP spid="54" grpId="0" bldLvl="0" autoUpdateAnimBg="0"/>
      <p:bldP spid="55" grpId="0" bldLvl="0" autoUpdateAnimBg="0"/>
      <p:bldP spid="57" grpId="0" bldLvl="0" autoUpdateAnimBg="0"/>
      <p:bldP spid="58" grpId="0" bldLvl="0" autoUpdateAnimBg="0"/>
      <p:bldP spid="59" grpId="0" bldLvl="0" autoUpdateAnimBg="0"/>
      <p:bldP spid="27" grpId="0" bldLvl="0" autoUpdateAnimBg="0"/>
      <p:bldP spid="29" grpId="0" bldLvl="0" autoUpdateAnimBg="0"/>
      <p:bldP spid="30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3" name="椭圆 32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79"/>
          <p:cNvSpPr txBox="1"/>
          <p:nvPr/>
        </p:nvSpPr>
        <p:spPr>
          <a:xfrm>
            <a:off x="5739828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人员分工</a:t>
            </a:r>
            <a:endParaRPr kumimoji="0" lang="zh-CN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80"/>
          <p:cNvSpPr txBox="1"/>
          <p:nvPr/>
        </p:nvSpPr>
        <p:spPr>
          <a:xfrm>
            <a:off x="5670457" y="2076527"/>
            <a:ext cx="19881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05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1" name="椭圆 50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418796" y="2114999"/>
            <a:ext cx="1395135" cy="1402288"/>
          </a:xfrm>
          <a:prstGeom prst="ellipse">
            <a:avLst/>
          </a:prstGeom>
          <a:blipFill dpi="0" rotWithShape="1">
            <a:blip r:embed="rId1"/>
            <a:srcRect/>
            <a:stretch>
              <a:fillRect l="-4000" t="-3000" r="-7000" b="-5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0581" y="439987"/>
            <a:ext cx="295458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alt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88925" y="4535805"/>
            <a:ext cx="325564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+ Servlet + JavaBean + JDBC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93889" y="4573535"/>
            <a:ext cx="14401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1135" y="4555490"/>
            <a:ext cx="163766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482647" y="3694889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组长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2259720" y="3694888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987752" y="3685835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675914" y="3667728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343761" y="2030214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2022798" y="2048320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097834" y="2124052"/>
            <a:ext cx="1395135" cy="1402288"/>
          </a:xfrm>
          <a:prstGeom prst="ellipse">
            <a:avLst/>
          </a:prstGeom>
          <a:blipFill>
            <a:blip r:embed="rId2"/>
            <a:stretch>
              <a:fillRect l="-4000" t="-1000" r="-2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3690634" y="2021160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60" name="Oval 13"/>
          <p:cNvSpPr>
            <a:spLocks noChangeArrowheads="1"/>
          </p:cNvSpPr>
          <p:nvPr/>
        </p:nvSpPr>
        <p:spPr bwMode="auto">
          <a:xfrm>
            <a:off x="3783776" y="2114999"/>
            <a:ext cx="1395135" cy="1402288"/>
          </a:xfrm>
          <a:prstGeom prst="ellipse">
            <a:avLst/>
          </a:prstGeom>
          <a:blipFill>
            <a:blip r:embed="rId3"/>
            <a:stretch>
              <a:fillRect l="-4000" t="-1000" r="-2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5338037" y="2003053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431178" y="2096891"/>
            <a:ext cx="1395135" cy="1402288"/>
          </a:xfrm>
          <a:prstGeom prst="ellipse">
            <a:avLst/>
          </a:prstGeom>
          <a:blipFill dpi="0" rotWithShape="1">
            <a:blip r:embed="rId4"/>
            <a:srcRect/>
            <a:stretch>
              <a:fillRect l="-4000" t="-1000" r="-2000" b="-5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88775" y="3985570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64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12992" y="3152182"/>
              <a:ext cx="861133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王智郅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28937" y="4006524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67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12992" y="3152182"/>
              <a:ext cx="922047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王天佑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37599" y="3997471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70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12992" y="3152182"/>
              <a:ext cx="922047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韩玮石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482051" y="3979364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73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12992" y="3152182"/>
              <a:ext cx="861133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石丽君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151216" y="4553919"/>
            <a:ext cx="14401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CSS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345079" y="3666219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7047961" y="2001544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7141103" y="2095383"/>
            <a:ext cx="1395135" cy="1402288"/>
          </a:xfrm>
          <a:prstGeom prst="ellipse">
            <a:avLst/>
          </a:prstGeom>
          <a:blipFill dpi="0" rotWithShape="1">
            <a:blip r:embed="rId1"/>
            <a:srcRect/>
            <a:stretch>
              <a:fillRect l="-4000" t="-1000" r="-7000" b="-5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7094926" y="3977855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80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12992" y="3152182"/>
              <a:ext cx="922047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于明飞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898534" y="4553919"/>
            <a:ext cx="14401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9092397" y="3666219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8795279" y="2001544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8888421" y="2095383"/>
            <a:ext cx="1395135" cy="1402288"/>
          </a:xfrm>
          <a:prstGeom prst="ellipse">
            <a:avLst/>
          </a:prstGeom>
          <a:blipFill dpi="0" rotWithShape="1">
            <a:blip r:embed="rId5"/>
            <a:srcRect/>
            <a:stretch>
              <a:fillRect l="-4000" t="-5000" r="-7000" b="-5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8842244" y="3977855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87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12992" y="3152182"/>
              <a:ext cx="922047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孔繁伟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546265" y="4535812"/>
            <a:ext cx="14401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10740128" y="3648112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en-US" altLang="zh-CN" sz="16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12"/>
          <p:cNvSpPr>
            <a:spLocks noChangeArrowheads="1"/>
          </p:cNvSpPr>
          <p:nvPr/>
        </p:nvSpPr>
        <p:spPr bwMode="auto">
          <a:xfrm>
            <a:off x="10443010" y="1983437"/>
            <a:ext cx="1581417" cy="1589964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10536152" y="2077276"/>
            <a:ext cx="1395135" cy="1402288"/>
          </a:xfrm>
          <a:prstGeom prst="ellipse">
            <a:avLst/>
          </a:prstGeom>
          <a:blipFill>
            <a:blip r:embed="rId6"/>
            <a:stretch>
              <a:fillRect l="-4000" t="-5000" r="-7000" b="-5000"/>
            </a:stretch>
          </a:blipFill>
          <a:ln w="10" cap="flat">
            <a:solidFill>
              <a:srgbClr val="E74337"/>
            </a:solidFill>
            <a:prstDash val="solid"/>
            <a:miter lim="800000"/>
          </a:ln>
        </p:spPr>
        <p:txBody>
          <a:bodyPr vert="horz" wrap="square" lIns="68534" tIns="34267" rIns="68534" bIns="34267" numCol="1" anchor="t" anchorCtr="0" compatLnSpc="1"/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10489975" y="3959748"/>
            <a:ext cx="1487487" cy="363538"/>
            <a:chOff x="852265" y="3147814"/>
            <a:chExt cx="1487487" cy="363538"/>
          </a:xfrm>
          <a:solidFill>
            <a:srgbClr val="E74337"/>
          </a:solidFill>
        </p:grpSpPr>
        <p:sp>
          <p:nvSpPr>
            <p:cNvPr id="94" name="Freeform 6"/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grpFill/>
            <a:ln w="0">
              <a:solidFill>
                <a:srgbClr val="E74337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12992" y="3152182"/>
              <a:ext cx="777777" cy="338554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侯逊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5" grpId="0"/>
      <p:bldP spid="76" grpId="0"/>
      <p:bldP spid="77" grpId="0" bldLvl="0" animBg="1"/>
      <p:bldP spid="78" grpId="0" bldLvl="0" animBg="1"/>
      <p:bldP spid="82" grpId="0"/>
      <p:bldP spid="83" grpId="0"/>
      <p:bldP spid="84" grpId="0" bldLvl="0" animBg="1"/>
      <p:bldP spid="85" grpId="0" bldLvl="0" animBg="1"/>
      <p:bldP spid="89" grpId="0"/>
      <p:bldP spid="90" grpId="0"/>
      <p:bldP spid="91" grpId="0" bldLvl="0" animBg="1"/>
      <p:bldP spid="9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3" name="椭圆 32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79"/>
          <p:cNvSpPr txBox="1"/>
          <p:nvPr/>
        </p:nvSpPr>
        <p:spPr>
          <a:xfrm>
            <a:off x="5739828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进度计划</a:t>
            </a:r>
            <a:endParaRPr kumimoji="0" lang="zh-CN" altLang="en-US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80"/>
          <p:cNvSpPr txBox="1"/>
          <p:nvPr/>
        </p:nvSpPr>
        <p:spPr>
          <a:xfrm>
            <a:off x="5670457" y="2076527"/>
            <a:ext cx="19881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06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1" name="椭圆 50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bldLvl="0" animBg="1"/>
          <p:bldP spid="36" grpId="1" bldLvl="0" animBg="1"/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/>
          <p:bldP spid="4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3"/>
          <p:cNvSpPr txBox="1"/>
          <p:nvPr/>
        </p:nvSpPr>
        <p:spPr>
          <a:xfrm>
            <a:off x="3979436" y="490787"/>
            <a:ext cx="4347863" cy="584739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计划进度</a:t>
            </a:r>
            <a:endParaRPr lang="en-US" altLang="zh-CN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96" name="组合 95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98" name="椭圆 97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7" name="直接连接符 96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101" name="组合 100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3" name="椭圆 10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02" name="直接连接符 101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32"/>
          <p:cNvGrpSpPr/>
          <p:nvPr/>
        </p:nvGrpSpPr>
        <p:grpSpPr>
          <a:xfrm>
            <a:off x="3266585" y="4098201"/>
            <a:ext cx="1795888" cy="570535"/>
            <a:chOff x="4736182" y="4330975"/>
            <a:chExt cx="1063179" cy="337761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4736182" y="4380871"/>
              <a:ext cx="1012003" cy="2878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4736182" y="4380871"/>
              <a:ext cx="1012003" cy="287864"/>
            </a:xfrm>
            <a:custGeom>
              <a:avLst/>
              <a:gdLst>
                <a:gd name="T0" fmla="*/ 0 w 791"/>
                <a:gd name="T1" fmla="*/ 225 h 225"/>
                <a:gd name="T2" fmla="*/ 0 w 791"/>
                <a:gd name="T3" fmla="*/ 0 h 225"/>
                <a:gd name="T4" fmla="*/ 791 w 791"/>
                <a:gd name="T5" fmla="*/ 0 h 225"/>
                <a:gd name="T6" fmla="*/ 791 w 791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1" h="225">
                  <a:moveTo>
                    <a:pt x="0" y="225"/>
                  </a:moveTo>
                  <a:lnTo>
                    <a:pt x="0" y="0"/>
                  </a:lnTo>
                  <a:lnTo>
                    <a:pt x="791" y="0"/>
                  </a:lnTo>
                  <a:lnTo>
                    <a:pt x="791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4736182" y="4330975"/>
              <a:ext cx="1063179" cy="49897"/>
            </a:xfrm>
            <a:custGeom>
              <a:avLst/>
              <a:gdLst>
                <a:gd name="T0" fmla="*/ 0 w 831"/>
                <a:gd name="T1" fmla="*/ 39 h 39"/>
                <a:gd name="T2" fmla="*/ 69 w 831"/>
                <a:gd name="T3" fmla="*/ 0 h 39"/>
                <a:gd name="T4" fmla="*/ 831 w 831"/>
                <a:gd name="T5" fmla="*/ 0 h 39"/>
                <a:gd name="T6" fmla="*/ 791 w 831"/>
                <a:gd name="T7" fmla="*/ 39 h 39"/>
                <a:gd name="T8" fmla="*/ 0 w 83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39">
                  <a:moveTo>
                    <a:pt x="0" y="39"/>
                  </a:moveTo>
                  <a:lnTo>
                    <a:pt x="69" y="0"/>
                  </a:lnTo>
                  <a:lnTo>
                    <a:pt x="831" y="0"/>
                  </a:lnTo>
                  <a:lnTo>
                    <a:pt x="791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5748185" y="4330975"/>
              <a:ext cx="51176" cy="337761"/>
            </a:xfrm>
            <a:custGeom>
              <a:avLst/>
              <a:gdLst>
                <a:gd name="T0" fmla="*/ 0 w 40"/>
                <a:gd name="T1" fmla="*/ 264 h 264"/>
                <a:gd name="T2" fmla="*/ 0 w 40"/>
                <a:gd name="T3" fmla="*/ 39 h 264"/>
                <a:gd name="T4" fmla="*/ 40 w 40"/>
                <a:gd name="T5" fmla="*/ 0 h 264"/>
                <a:gd name="T6" fmla="*/ 40 w 40"/>
                <a:gd name="T7" fmla="*/ 224 h 264"/>
                <a:gd name="T8" fmla="*/ 0 w 40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4">
                  <a:moveTo>
                    <a:pt x="0" y="264"/>
                  </a:moveTo>
                  <a:lnTo>
                    <a:pt x="0" y="39"/>
                  </a:lnTo>
                  <a:lnTo>
                    <a:pt x="40" y="0"/>
                  </a:lnTo>
                  <a:lnTo>
                    <a:pt x="40" y="22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24"/>
            <p:cNvSpPr>
              <a:spLocks noEditPoints="1"/>
            </p:cNvSpPr>
            <p:nvPr/>
          </p:nvSpPr>
          <p:spPr bwMode="auto">
            <a:xfrm>
              <a:off x="4791196" y="4415415"/>
              <a:ext cx="107469" cy="231571"/>
            </a:xfrm>
            <a:custGeom>
              <a:avLst/>
              <a:gdLst>
                <a:gd name="T0" fmla="*/ 50 w 51"/>
                <a:gd name="T1" fmla="*/ 48 h 110"/>
                <a:gd name="T2" fmla="*/ 45 w 51"/>
                <a:gd name="T3" fmla="*/ 55 h 110"/>
                <a:gd name="T4" fmla="*/ 50 w 51"/>
                <a:gd name="T5" fmla="*/ 62 h 110"/>
                <a:gd name="T6" fmla="*/ 51 w 51"/>
                <a:gd name="T7" fmla="*/ 68 h 110"/>
                <a:gd name="T8" fmla="*/ 51 w 51"/>
                <a:gd name="T9" fmla="*/ 71 h 110"/>
                <a:gd name="T10" fmla="*/ 51 w 51"/>
                <a:gd name="T11" fmla="*/ 88 h 110"/>
                <a:gd name="T12" fmla="*/ 51 w 51"/>
                <a:gd name="T13" fmla="*/ 92 h 110"/>
                <a:gd name="T14" fmla="*/ 50 w 51"/>
                <a:gd name="T15" fmla="*/ 98 h 110"/>
                <a:gd name="T16" fmla="*/ 47 w 51"/>
                <a:gd name="T17" fmla="*/ 104 h 110"/>
                <a:gd name="T18" fmla="*/ 42 w 51"/>
                <a:gd name="T19" fmla="*/ 108 h 110"/>
                <a:gd name="T20" fmla="*/ 34 w 51"/>
                <a:gd name="T21" fmla="*/ 110 h 110"/>
                <a:gd name="T22" fmla="*/ 0 w 51"/>
                <a:gd name="T23" fmla="*/ 110 h 110"/>
                <a:gd name="T24" fmla="*/ 0 w 51"/>
                <a:gd name="T25" fmla="*/ 61 h 110"/>
                <a:gd name="T26" fmla="*/ 0 w 51"/>
                <a:gd name="T27" fmla="*/ 49 h 110"/>
                <a:gd name="T28" fmla="*/ 0 w 51"/>
                <a:gd name="T29" fmla="*/ 0 h 110"/>
                <a:gd name="T30" fmla="*/ 12 w 51"/>
                <a:gd name="T31" fmla="*/ 0 h 110"/>
                <a:gd name="T32" fmla="*/ 34 w 51"/>
                <a:gd name="T33" fmla="*/ 0 h 110"/>
                <a:gd name="T34" fmla="*/ 42 w 51"/>
                <a:gd name="T35" fmla="*/ 1 h 110"/>
                <a:gd name="T36" fmla="*/ 47 w 51"/>
                <a:gd name="T37" fmla="*/ 5 h 110"/>
                <a:gd name="T38" fmla="*/ 50 w 51"/>
                <a:gd name="T39" fmla="*/ 11 h 110"/>
                <a:gd name="T40" fmla="*/ 51 w 51"/>
                <a:gd name="T41" fmla="*/ 17 h 110"/>
                <a:gd name="T42" fmla="*/ 51 w 51"/>
                <a:gd name="T43" fmla="*/ 21 h 110"/>
                <a:gd name="T44" fmla="*/ 51 w 51"/>
                <a:gd name="T45" fmla="*/ 39 h 110"/>
                <a:gd name="T46" fmla="*/ 51 w 51"/>
                <a:gd name="T47" fmla="*/ 42 h 110"/>
                <a:gd name="T48" fmla="*/ 50 w 51"/>
                <a:gd name="T49" fmla="*/ 48 h 110"/>
                <a:gd name="T50" fmla="*/ 12 w 51"/>
                <a:gd name="T51" fmla="*/ 49 h 110"/>
                <a:gd name="T52" fmla="*/ 28 w 51"/>
                <a:gd name="T53" fmla="*/ 49 h 110"/>
                <a:gd name="T54" fmla="*/ 33 w 51"/>
                <a:gd name="T55" fmla="*/ 47 h 110"/>
                <a:gd name="T56" fmla="*/ 36 w 51"/>
                <a:gd name="T57" fmla="*/ 45 h 110"/>
                <a:gd name="T58" fmla="*/ 38 w 51"/>
                <a:gd name="T59" fmla="*/ 42 h 110"/>
                <a:gd name="T60" fmla="*/ 38 w 51"/>
                <a:gd name="T61" fmla="*/ 40 h 110"/>
                <a:gd name="T62" fmla="*/ 38 w 51"/>
                <a:gd name="T63" fmla="*/ 38 h 110"/>
                <a:gd name="T64" fmla="*/ 38 w 51"/>
                <a:gd name="T65" fmla="*/ 20 h 110"/>
                <a:gd name="T66" fmla="*/ 38 w 51"/>
                <a:gd name="T67" fmla="*/ 19 h 110"/>
                <a:gd name="T68" fmla="*/ 36 w 51"/>
                <a:gd name="T69" fmla="*/ 13 h 110"/>
                <a:gd name="T70" fmla="*/ 30 w 51"/>
                <a:gd name="T71" fmla="*/ 10 h 110"/>
                <a:gd name="T72" fmla="*/ 21 w 51"/>
                <a:gd name="T73" fmla="*/ 10 h 110"/>
                <a:gd name="T74" fmla="*/ 12 w 51"/>
                <a:gd name="T75" fmla="*/ 10 h 110"/>
                <a:gd name="T76" fmla="*/ 12 w 51"/>
                <a:gd name="T77" fmla="*/ 49 h 110"/>
                <a:gd name="T78" fmla="*/ 36 w 51"/>
                <a:gd name="T79" fmla="*/ 96 h 110"/>
                <a:gd name="T80" fmla="*/ 38 w 51"/>
                <a:gd name="T81" fmla="*/ 91 h 110"/>
                <a:gd name="T82" fmla="*/ 38 w 51"/>
                <a:gd name="T83" fmla="*/ 71 h 110"/>
                <a:gd name="T84" fmla="*/ 38 w 51"/>
                <a:gd name="T85" fmla="*/ 70 h 110"/>
                <a:gd name="T86" fmla="*/ 38 w 51"/>
                <a:gd name="T87" fmla="*/ 67 h 110"/>
                <a:gd name="T88" fmla="*/ 36 w 51"/>
                <a:gd name="T89" fmla="*/ 64 h 110"/>
                <a:gd name="T90" fmla="*/ 32 w 51"/>
                <a:gd name="T91" fmla="*/ 62 h 110"/>
                <a:gd name="T92" fmla="*/ 25 w 51"/>
                <a:gd name="T93" fmla="*/ 61 h 110"/>
                <a:gd name="T94" fmla="*/ 12 w 51"/>
                <a:gd name="T95" fmla="*/ 61 h 110"/>
                <a:gd name="T96" fmla="*/ 12 w 51"/>
                <a:gd name="T97" fmla="*/ 99 h 110"/>
                <a:gd name="T98" fmla="*/ 21 w 51"/>
                <a:gd name="T99" fmla="*/ 99 h 110"/>
                <a:gd name="T100" fmla="*/ 30 w 51"/>
                <a:gd name="T101" fmla="*/ 99 h 110"/>
                <a:gd name="T102" fmla="*/ 36 w 51"/>
                <a:gd name="T103" fmla="*/ 9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" h="110">
                  <a:moveTo>
                    <a:pt x="50" y="48"/>
                  </a:moveTo>
                  <a:cubicBezTo>
                    <a:pt x="50" y="50"/>
                    <a:pt x="48" y="52"/>
                    <a:pt x="45" y="55"/>
                  </a:cubicBezTo>
                  <a:cubicBezTo>
                    <a:pt x="48" y="57"/>
                    <a:pt x="50" y="59"/>
                    <a:pt x="50" y="62"/>
                  </a:cubicBezTo>
                  <a:cubicBezTo>
                    <a:pt x="51" y="64"/>
                    <a:pt x="51" y="66"/>
                    <a:pt x="51" y="68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4"/>
                    <a:pt x="51" y="96"/>
                    <a:pt x="50" y="98"/>
                  </a:cubicBezTo>
                  <a:cubicBezTo>
                    <a:pt x="49" y="100"/>
                    <a:pt x="48" y="102"/>
                    <a:pt x="47" y="104"/>
                  </a:cubicBezTo>
                  <a:cubicBezTo>
                    <a:pt x="46" y="106"/>
                    <a:pt x="44" y="107"/>
                    <a:pt x="42" y="108"/>
                  </a:cubicBezTo>
                  <a:cubicBezTo>
                    <a:pt x="39" y="109"/>
                    <a:pt x="37" y="110"/>
                    <a:pt x="34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39" y="0"/>
                    <a:pt x="42" y="1"/>
                  </a:cubicBezTo>
                  <a:cubicBezTo>
                    <a:pt x="44" y="2"/>
                    <a:pt x="46" y="4"/>
                    <a:pt x="47" y="5"/>
                  </a:cubicBezTo>
                  <a:cubicBezTo>
                    <a:pt x="48" y="7"/>
                    <a:pt x="49" y="9"/>
                    <a:pt x="50" y="11"/>
                  </a:cubicBezTo>
                  <a:cubicBezTo>
                    <a:pt x="51" y="13"/>
                    <a:pt x="51" y="15"/>
                    <a:pt x="51" y="1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3"/>
                    <a:pt x="51" y="45"/>
                    <a:pt x="50" y="48"/>
                  </a:cubicBezTo>
                  <a:close/>
                  <a:moveTo>
                    <a:pt x="12" y="4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30" y="48"/>
                    <a:pt x="32" y="48"/>
                    <a:pt x="33" y="47"/>
                  </a:cubicBezTo>
                  <a:cubicBezTo>
                    <a:pt x="35" y="47"/>
                    <a:pt x="36" y="46"/>
                    <a:pt x="36" y="45"/>
                  </a:cubicBezTo>
                  <a:cubicBezTo>
                    <a:pt x="37" y="44"/>
                    <a:pt x="38" y="43"/>
                    <a:pt x="38" y="42"/>
                  </a:cubicBezTo>
                  <a:cubicBezTo>
                    <a:pt x="38" y="41"/>
                    <a:pt x="38" y="40"/>
                    <a:pt x="38" y="40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7"/>
                    <a:pt x="38" y="15"/>
                    <a:pt x="36" y="13"/>
                  </a:cubicBezTo>
                  <a:cubicBezTo>
                    <a:pt x="35" y="11"/>
                    <a:pt x="32" y="10"/>
                    <a:pt x="3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2" y="10"/>
                    <a:pt x="12" y="10"/>
                    <a:pt x="12" y="10"/>
                  </a:cubicBezTo>
                  <a:lnTo>
                    <a:pt x="12" y="49"/>
                  </a:lnTo>
                  <a:close/>
                  <a:moveTo>
                    <a:pt x="36" y="96"/>
                  </a:moveTo>
                  <a:cubicBezTo>
                    <a:pt x="37" y="95"/>
                    <a:pt x="38" y="93"/>
                    <a:pt x="38" y="9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69"/>
                    <a:pt x="38" y="68"/>
                    <a:pt x="38" y="67"/>
                  </a:cubicBezTo>
                  <a:cubicBezTo>
                    <a:pt x="38" y="66"/>
                    <a:pt x="37" y="65"/>
                    <a:pt x="36" y="64"/>
                  </a:cubicBezTo>
                  <a:cubicBezTo>
                    <a:pt x="35" y="63"/>
                    <a:pt x="34" y="62"/>
                    <a:pt x="32" y="62"/>
                  </a:cubicBezTo>
                  <a:cubicBezTo>
                    <a:pt x="30" y="61"/>
                    <a:pt x="28" y="61"/>
                    <a:pt x="25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2" y="99"/>
                    <a:pt x="34" y="98"/>
                    <a:pt x="3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33"/>
          <p:cNvGrpSpPr/>
          <p:nvPr/>
        </p:nvGrpSpPr>
        <p:grpSpPr>
          <a:xfrm>
            <a:off x="5276685" y="3661373"/>
            <a:ext cx="1709442" cy="484090"/>
            <a:chOff x="5807037" y="3858877"/>
            <a:chExt cx="1012003" cy="286585"/>
          </a:xfrm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5807037" y="3858877"/>
              <a:ext cx="1012003" cy="286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5854375" y="3885744"/>
              <a:ext cx="111308" cy="244365"/>
            </a:xfrm>
            <a:custGeom>
              <a:avLst/>
              <a:gdLst>
                <a:gd name="T0" fmla="*/ 40 w 53"/>
                <a:gd name="T1" fmla="*/ 23 h 116"/>
                <a:gd name="T2" fmla="*/ 40 w 53"/>
                <a:gd name="T3" fmla="*/ 21 h 116"/>
                <a:gd name="T4" fmla="*/ 39 w 53"/>
                <a:gd name="T5" fmla="*/ 18 h 116"/>
                <a:gd name="T6" fmla="*/ 37 w 53"/>
                <a:gd name="T7" fmla="*/ 15 h 116"/>
                <a:gd name="T8" fmla="*/ 33 w 53"/>
                <a:gd name="T9" fmla="*/ 13 h 116"/>
                <a:gd name="T10" fmla="*/ 26 w 53"/>
                <a:gd name="T11" fmla="*/ 12 h 116"/>
                <a:gd name="T12" fmla="*/ 19 w 53"/>
                <a:gd name="T13" fmla="*/ 13 h 116"/>
                <a:gd name="T14" fmla="*/ 15 w 53"/>
                <a:gd name="T15" fmla="*/ 15 h 116"/>
                <a:gd name="T16" fmla="*/ 14 w 53"/>
                <a:gd name="T17" fmla="*/ 19 h 116"/>
                <a:gd name="T18" fmla="*/ 13 w 53"/>
                <a:gd name="T19" fmla="*/ 22 h 116"/>
                <a:gd name="T20" fmla="*/ 13 w 53"/>
                <a:gd name="T21" fmla="*/ 23 h 116"/>
                <a:gd name="T22" fmla="*/ 13 w 53"/>
                <a:gd name="T23" fmla="*/ 93 h 116"/>
                <a:gd name="T24" fmla="*/ 13 w 53"/>
                <a:gd name="T25" fmla="*/ 95 h 116"/>
                <a:gd name="T26" fmla="*/ 14 w 53"/>
                <a:gd name="T27" fmla="*/ 98 h 116"/>
                <a:gd name="T28" fmla="*/ 15 w 53"/>
                <a:gd name="T29" fmla="*/ 101 h 116"/>
                <a:gd name="T30" fmla="*/ 19 w 53"/>
                <a:gd name="T31" fmla="*/ 103 h 116"/>
                <a:gd name="T32" fmla="*/ 26 w 53"/>
                <a:gd name="T33" fmla="*/ 104 h 116"/>
                <a:gd name="T34" fmla="*/ 33 w 53"/>
                <a:gd name="T35" fmla="*/ 103 h 116"/>
                <a:gd name="T36" fmla="*/ 37 w 53"/>
                <a:gd name="T37" fmla="*/ 101 h 116"/>
                <a:gd name="T38" fmla="*/ 39 w 53"/>
                <a:gd name="T39" fmla="*/ 98 h 116"/>
                <a:gd name="T40" fmla="*/ 40 w 53"/>
                <a:gd name="T41" fmla="*/ 95 h 116"/>
                <a:gd name="T42" fmla="*/ 40 w 53"/>
                <a:gd name="T43" fmla="*/ 93 h 116"/>
                <a:gd name="T44" fmla="*/ 53 w 53"/>
                <a:gd name="T45" fmla="*/ 93 h 116"/>
                <a:gd name="T46" fmla="*/ 53 w 53"/>
                <a:gd name="T47" fmla="*/ 97 h 116"/>
                <a:gd name="T48" fmla="*/ 53 w 53"/>
                <a:gd name="T49" fmla="*/ 102 h 116"/>
                <a:gd name="T50" fmla="*/ 49 w 53"/>
                <a:gd name="T51" fmla="*/ 108 h 116"/>
                <a:gd name="T52" fmla="*/ 41 w 53"/>
                <a:gd name="T53" fmla="*/ 114 h 116"/>
                <a:gd name="T54" fmla="*/ 27 w 53"/>
                <a:gd name="T55" fmla="*/ 116 h 116"/>
                <a:gd name="T56" fmla="*/ 12 w 53"/>
                <a:gd name="T57" fmla="*/ 114 h 116"/>
                <a:gd name="T58" fmla="*/ 4 w 53"/>
                <a:gd name="T59" fmla="*/ 108 h 116"/>
                <a:gd name="T60" fmla="*/ 0 w 53"/>
                <a:gd name="T61" fmla="*/ 102 h 116"/>
                <a:gd name="T62" fmla="*/ 0 w 53"/>
                <a:gd name="T63" fmla="*/ 97 h 116"/>
                <a:gd name="T64" fmla="*/ 0 w 53"/>
                <a:gd name="T65" fmla="*/ 93 h 116"/>
                <a:gd name="T66" fmla="*/ 0 w 53"/>
                <a:gd name="T67" fmla="*/ 23 h 116"/>
                <a:gd name="T68" fmla="*/ 0 w 53"/>
                <a:gd name="T69" fmla="*/ 19 h 116"/>
                <a:gd name="T70" fmla="*/ 0 w 53"/>
                <a:gd name="T71" fmla="*/ 14 h 116"/>
                <a:gd name="T72" fmla="*/ 4 w 53"/>
                <a:gd name="T73" fmla="*/ 8 h 116"/>
                <a:gd name="T74" fmla="*/ 12 w 53"/>
                <a:gd name="T75" fmla="*/ 2 h 116"/>
                <a:gd name="T76" fmla="*/ 27 w 53"/>
                <a:gd name="T77" fmla="*/ 0 h 116"/>
                <a:gd name="T78" fmla="*/ 41 w 53"/>
                <a:gd name="T79" fmla="*/ 2 h 116"/>
                <a:gd name="T80" fmla="*/ 49 w 53"/>
                <a:gd name="T81" fmla="*/ 8 h 116"/>
                <a:gd name="T82" fmla="*/ 53 w 53"/>
                <a:gd name="T83" fmla="*/ 14 h 116"/>
                <a:gd name="T84" fmla="*/ 53 w 53"/>
                <a:gd name="T85" fmla="*/ 19 h 116"/>
                <a:gd name="T86" fmla="*/ 53 w 53"/>
                <a:gd name="T87" fmla="*/ 23 h 116"/>
                <a:gd name="T88" fmla="*/ 40 w 53"/>
                <a:gd name="T89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" h="116">
                  <a:moveTo>
                    <a:pt x="40" y="23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39" y="18"/>
                  </a:cubicBezTo>
                  <a:cubicBezTo>
                    <a:pt x="39" y="17"/>
                    <a:pt x="38" y="16"/>
                    <a:pt x="37" y="15"/>
                  </a:cubicBezTo>
                  <a:cubicBezTo>
                    <a:pt x="36" y="14"/>
                    <a:pt x="35" y="14"/>
                    <a:pt x="33" y="13"/>
                  </a:cubicBezTo>
                  <a:cubicBezTo>
                    <a:pt x="32" y="12"/>
                    <a:pt x="29" y="12"/>
                    <a:pt x="26" y="12"/>
                  </a:cubicBezTo>
                  <a:cubicBezTo>
                    <a:pt x="23" y="12"/>
                    <a:pt x="21" y="12"/>
                    <a:pt x="19" y="13"/>
                  </a:cubicBezTo>
                  <a:cubicBezTo>
                    <a:pt x="18" y="14"/>
                    <a:pt x="16" y="14"/>
                    <a:pt x="15" y="15"/>
                  </a:cubicBezTo>
                  <a:cubicBezTo>
                    <a:pt x="14" y="16"/>
                    <a:pt x="14" y="18"/>
                    <a:pt x="14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5"/>
                    <a:pt x="13" y="96"/>
                    <a:pt x="14" y="98"/>
                  </a:cubicBezTo>
                  <a:cubicBezTo>
                    <a:pt x="14" y="99"/>
                    <a:pt x="14" y="100"/>
                    <a:pt x="15" y="101"/>
                  </a:cubicBezTo>
                  <a:cubicBezTo>
                    <a:pt x="16" y="102"/>
                    <a:pt x="18" y="103"/>
                    <a:pt x="19" y="103"/>
                  </a:cubicBezTo>
                  <a:cubicBezTo>
                    <a:pt x="21" y="104"/>
                    <a:pt x="23" y="104"/>
                    <a:pt x="26" y="104"/>
                  </a:cubicBezTo>
                  <a:cubicBezTo>
                    <a:pt x="29" y="104"/>
                    <a:pt x="32" y="104"/>
                    <a:pt x="33" y="103"/>
                  </a:cubicBezTo>
                  <a:cubicBezTo>
                    <a:pt x="35" y="103"/>
                    <a:pt x="36" y="102"/>
                    <a:pt x="37" y="101"/>
                  </a:cubicBezTo>
                  <a:cubicBezTo>
                    <a:pt x="38" y="100"/>
                    <a:pt x="39" y="99"/>
                    <a:pt x="39" y="98"/>
                  </a:cubicBezTo>
                  <a:cubicBezTo>
                    <a:pt x="40" y="97"/>
                    <a:pt x="40" y="96"/>
                    <a:pt x="40" y="95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8"/>
                    <a:pt x="53" y="100"/>
                    <a:pt x="53" y="102"/>
                  </a:cubicBezTo>
                  <a:cubicBezTo>
                    <a:pt x="52" y="104"/>
                    <a:pt x="51" y="106"/>
                    <a:pt x="49" y="108"/>
                  </a:cubicBezTo>
                  <a:cubicBezTo>
                    <a:pt x="47" y="110"/>
                    <a:pt x="45" y="112"/>
                    <a:pt x="41" y="114"/>
                  </a:cubicBezTo>
                  <a:cubicBezTo>
                    <a:pt x="38" y="115"/>
                    <a:pt x="33" y="116"/>
                    <a:pt x="27" y="116"/>
                  </a:cubicBezTo>
                  <a:cubicBezTo>
                    <a:pt x="20" y="116"/>
                    <a:pt x="15" y="115"/>
                    <a:pt x="12" y="114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2" y="106"/>
                    <a:pt x="1" y="104"/>
                    <a:pt x="0" y="102"/>
                  </a:cubicBezTo>
                  <a:cubicBezTo>
                    <a:pt x="0" y="100"/>
                    <a:pt x="0" y="98"/>
                    <a:pt x="0" y="9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6"/>
                    <a:pt x="0" y="14"/>
                  </a:cubicBezTo>
                  <a:cubicBezTo>
                    <a:pt x="1" y="12"/>
                    <a:pt x="2" y="10"/>
                    <a:pt x="4" y="8"/>
                  </a:cubicBezTo>
                  <a:cubicBezTo>
                    <a:pt x="6" y="6"/>
                    <a:pt x="8" y="4"/>
                    <a:pt x="12" y="2"/>
                  </a:cubicBezTo>
                  <a:cubicBezTo>
                    <a:pt x="15" y="1"/>
                    <a:pt x="20" y="0"/>
                    <a:pt x="27" y="0"/>
                  </a:cubicBezTo>
                  <a:cubicBezTo>
                    <a:pt x="33" y="0"/>
                    <a:pt x="38" y="1"/>
                    <a:pt x="41" y="2"/>
                  </a:cubicBezTo>
                  <a:cubicBezTo>
                    <a:pt x="45" y="4"/>
                    <a:pt x="47" y="6"/>
                    <a:pt x="49" y="8"/>
                  </a:cubicBezTo>
                  <a:cubicBezTo>
                    <a:pt x="51" y="10"/>
                    <a:pt x="52" y="12"/>
                    <a:pt x="53" y="14"/>
                  </a:cubicBezTo>
                  <a:cubicBezTo>
                    <a:pt x="53" y="16"/>
                    <a:pt x="53" y="18"/>
                    <a:pt x="53" y="19"/>
                  </a:cubicBezTo>
                  <a:cubicBezTo>
                    <a:pt x="53" y="23"/>
                    <a:pt x="53" y="23"/>
                    <a:pt x="53" y="23"/>
                  </a:cubicBezTo>
                  <a:lnTo>
                    <a:pt x="4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34"/>
          <p:cNvGrpSpPr/>
          <p:nvPr/>
        </p:nvGrpSpPr>
        <p:grpSpPr>
          <a:xfrm>
            <a:off x="7200339" y="3117560"/>
            <a:ext cx="1823981" cy="553246"/>
            <a:chOff x="6802408" y="3343280"/>
            <a:chExt cx="1079811" cy="327526"/>
          </a:xfrm>
        </p:grpSpPr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6853584" y="3343280"/>
              <a:ext cx="1028635" cy="2789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6802408" y="3622189"/>
              <a:ext cx="1079811" cy="48617"/>
            </a:xfrm>
            <a:custGeom>
              <a:avLst/>
              <a:gdLst>
                <a:gd name="T0" fmla="*/ 844 w 844"/>
                <a:gd name="T1" fmla="*/ 0 h 38"/>
                <a:gd name="T2" fmla="*/ 785 w 844"/>
                <a:gd name="T3" fmla="*/ 38 h 38"/>
                <a:gd name="T4" fmla="*/ 0 w 844"/>
                <a:gd name="T5" fmla="*/ 36 h 38"/>
                <a:gd name="T6" fmla="*/ 40 w 844"/>
                <a:gd name="T7" fmla="*/ 0 h 38"/>
                <a:gd name="T8" fmla="*/ 844 w 84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8">
                  <a:moveTo>
                    <a:pt x="844" y="0"/>
                  </a:moveTo>
                  <a:lnTo>
                    <a:pt x="785" y="38"/>
                  </a:lnTo>
                  <a:lnTo>
                    <a:pt x="0" y="36"/>
                  </a:lnTo>
                  <a:lnTo>
                    <a:pt x="40" y="0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8"/>
            <p:cNvSpPr/>
            <p:nvPr/>
          </p:nvSpPr>
          <p:spPr bwMode="auto">
            <a:xfrm>
              <a:off x="6802408" y="3343280"/>
              <a:ext cx="51176" cy="324967"/>
            </a:xfrm>
            <a:custGeom>
              <a:avLst/>
              <a:gdLst>
                <a:gd name="T0" fmla="*/ 40 w 40"/>
                <a:gd name="T1" fmla="*/ 0 h 254"/>
                <a:gd name="T2" fmla="*/ 40 w 40"/>
                <a:gd name="T3" fmla="*/ 218 h 254"/>
                <a:gd name="T4" fmla="*/ 0 w 40"/>
                <a:gd name="T5" fmla="*/ 254 h 254"/>
                <a:gd name="T6" fmla="*/ 2 w 40"/>
                <a:gd name="T7" fmla="*/ 38 h 254"/>
                <a:gd name="T8" fmla="*/ 40 w 40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4">
                  <a:moveTo>
                    <a:pt x="40" y="0"/>
                  </a:moveTo>
                  <a:lnTo>
                    <a:pt x="40" y="218"/>
                  </a:lnTo>
                  <a:lnTo>
                    <a:pt x="0" y="254"/>
                  </a:lnTo>
                  <a:lnTo>
                    <a:pt x="2" y="3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/>
          </p:nvSpPr>
          <p:spPr bwMode="auto">
            <a:xfrm>
              <a:off x="6890686" y="3367588"/>
              <a:ext cx="110028" cy="232850"/>
            </a:xfrm>
            <a:custGeom>
              <a:avLst/>
              <a:gdLst>
                <a:gd name="T0" fmla="*/ 52 w 52"/>
                <a:gd name="T1" fmla="*/ 90 h 111"/>
                <a:gd name="T2" fmla="*/ 52 w 52"/>
                <a:gd name="T3" fmla="*/ 94 h 111"/>
                <a:gd name="T4" fmla="*/ 51 w 52"/>
                <a:gd name="T5" fmla="*/ 100 h 111"/>
                <a:gd name="T6" fmla="*/ 48 w 52"/>
                <a:gd name="T7" fmla="*/ 105 h 111"/>
                <a:gd name="T8" fmla="*/ 43 w 52"/>
                <a:gd name="T9" fmla="*/ 109 h 111"/>
                <a:gd name="T10" fmla="*/ 35 w 52"/>
                <a:gd name="T11" fmla="*/ 111 h 111"/>
                <a:gd name="T12" fmla="*/ 8 w 52"/>
                <a:gd name="T13" fmla="*/ 111 h 111"/>
                <a:gd name="T14" fmla="*/ 8 w 52"/>
                <a:gd name="T15" fmla="*/ 111 h 111"/>
                <a:gd name="T16" fmla="*/ 0 w 52"/>
                <a:gd name="T17" fmla="*/ 111 h 111"/>
                <a:gd name="T18" fmla="*/ 0 w 52"/>
                <a:gd name="T19" fmla="*/ 0 h 111"/>
                <a:gd name="T20" fmla="*/ 13 w 52"/>
                <a:gd name="T21" fmla="*/ 0 h 111"/>
                <a:gd name="T22" fmla="*/ 35 w 52"/>
                <a:gd name="T23" fmla="*/ 0 h 111"/>
                <a:gd name="T24" fmla="*/ 43 w 52"/>
                <a:gd name="T25" fmla="*/ 1 h 111"/>
                <a:gd name="T26" fmla="*/ 48 w 52"/>
                <a:gd name="T27" fmla="*/ 6 h 111"/>
                <a:gd name="T28" fmla="*/ 51 w 52"/>
                <a:gd name="T29" fmla="*/ 11 h 111"/>
                <a:gd name="T30" fmla="*/ 52 w 52"/>
                <a:gd name="T31" fmla="*/ 17 h 111"/>
                <a:gd name="T32" fmla="*/ 52 w 52"/>
                <a:gd name="T33" fmla="*/ 21 h 111"/>
                <a:gd name="T34" fmla="*/ 52 w 52"/>
                <a:gd name="T35" fmla="*/ 90 h 111"/>
                <a:gd name="T36" fmla="*/ 40 w 52"/>
                <a:gd name="T37" fmla="*/ 21 h 111"/>
                <a:gd name="T38" fmla="*/ 40 w 52"/>
                <a:gd name="T39" fmla="*/ 20 h 111"/>
                <a:gd name="T40" fmla="*/ 37 w 52"/>
                <a:gd name="T41" fmla="*/ 13 h 111"/>
                <a:gd name="T42" fmla="*/ 31 w 52"/>
                <a:gd name="T43" fmla="*/ 11 h 111"/>
                <a:gd name="T44" fmla="*/ 22 w 52"/>
                <a:gd name="T45" fmla="*/ 11 h 111"/>
                <a:gd name="T46" fmla="*/ 13 w 52"/>
                <a:gd name="T47" fmla="*/ 11 h 111"/>
                <a:gd name="T48" fmla="*/ 13 w 52"/>
                <a:gd name="T49" fmla="*/ 100 h 111"/>
                <a:gd name="T50" fmla="*/ 22 w 52"/>
                <a:gd name="T51" fmla="*/ 100 h 111"/>
                <a:gd name="T52" fmla="*/ 31 w 52"/>
                <a:gd name="T53" fmla="*/ 100 h 111"/>
                <a:gd name="T54" fmla="*/ 37 w 52"/>
                <a:gd name="T55" fmla="*/ 98 h 111"/>
                <a:gd name="T56" fmla="*/ 40 w 52"/>
                <a:gd name="T57" fmla="*/ 91 h 111"/>
                <a:gd name="T58" fmla="*/ 40 w 52"/>
                <a:gd name="T59" fmla="*/ 90 h 111"/>
                <a:gd name="T60" fmla="*/ 40 w 52"/>
                <a:gd name="T61" fmla="*/ 2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11">
                  <a:moveTo>
                    <a:pt x="52" y="90"/>
                  </a:moveTo>
                  <a:cubicBezTo>
                    <a:pt x="52" y="94"/>
                    <a:pt x="52" y="94"/>
                    <a:pt x="52" y="94"/>
                  </a:cubicBezTo>
                  <a:cubicBezTo>
                    <a:pt x="52" y="96"/>
                    <a:pt x="52" y="98"/>
                    <a:pt x="51" y="100"/>
                  </a:cubicBezTo>
                  <a:cubicBezTo>
                    <a:pt x="51" y="102"/>
                    <a:pt x="50" y="104"/>
                    <a:pt x="48" y="105"/>
                  </a:cubicBezTo>
                  <a:cubicBezTo>
                    <a:pt x="47" y="107"/>
                    <a:pt x="45" y="108"/>
                    <a:pt x="43" y="109"/>
                  </a:cubicBezTo>
                  <a:cubicBezTo>
                    <a:pt x="41" y="111"/>
                    <a:pt x="38" y="111"/>
                    <a:pt x="35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5" y="2"/>
                    <a:pt x="47" y="4"/>
                    <a:pt x="48" y="6"/>
                  </a:cubicBezTo>
                  <a:cubicBezTo>
                    <a:pt x="50" y="7"/>
                    <a:pt x="51" y="9"/>
                    <a:pt x="51" y="11"/>
                  </a:cubicBezTo>
                  <a:cubicBezTo>
                    <a:pt x="52" y="13"/>
                    <a:pt x="52" y="15"/>
                    <a:pt x="52" y="17"/>
                  </a:cubicBezTo>
                  <a:cubicBezTo>
                    <a:pt x="52" y="21"/>
                    <a:pt x="52" y="21"/>
                    <a:pt x="52" y="21"/>
                  </a:cubicBezTo>
                  <a:lnTo>
                    <a:pt x="52" y="90"/>
                  </a:lnTo>
                  <a:close/>
                  <a:moveTo>
                    <a:pt x="40" y="21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9" y="15"/>
                    <a:pt x="37" y="13"/>
                  </a:cubicBezTo>
                  <a:cubicBezTo>
                    <a:pt x="36" y="11"/>
                    <a:pt x="33" y="11"/>
                    <a:pt x="3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3" y="100"/>
                    <a:pt x="36" y="99"/>
                    <a:pt x="37" y="98"/>
                  </a:cubicBezTo>
                  <a:cubicBezTo>
                    <a:pt x="39" y="96"/>
                    <a:pt x="40" y="94"/>
                    <a:pt x="40" y="91"/>
                  </a:cubicBezTo>
                  <a:cubicBezTo>
                    <a:pt x="40" y="90"/>
                    <a:pt x="40" y="90"/>
                    <a:pt x="40" y="90"/>
                  </a:cubicBezTo>
                  <a:lnTo>
                    <a:pt x="4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31"/>
          <p:cNvGrpSpPr/>
          <p:nvPr/>
        </p:nvGrpSpPr>
        <p:grpSpPr>
          <a:xfrm>
            <a:off x="1075829" y="4513299"/>
            <a:ext cx="1921231" cy="719651"/>
            <a:chOff x="3597518" y="4806911"/>
            <a:chExt cx="1137384" cy="426039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597518" y="4946365"/>
              <a:ext cx="1020959" cy="2865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3597518" y="4868322"/>
              <a:ext cx="1113076" cy="78043"/>
            </a:xfrm>
            <a:custGeom>
              <a:avLst/>
              <a:gdLst>
                <a:gd name="T0" fmla="*/ 0 w 870"/>
                <a:gd name="T1" fmla="*/ 61 h 61"/>
                <a:gd name="T2" fmla="*/ 112 w 870"/>
                <a:gd name="T3" fmla="*/ 0 h 61"/>
                <a:gd name="T4" fmla="*/ 870 w 870"/>
                <a:gd name="T5" fmla="*/ 0 h 61"/>
                <a:gd name="T6" fmla="*/ 798 w 870"/>
                <a:gd name="T7" fmla="*/ 61 h 61"/>
                <a:gd name="T8" fmla="*/ 0 w 87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61">
                  <a:moveTo>
                    <a:pt x="0" y="61"/>
                  </a:moveTo>
                  <a:lnTo>
                    <a:pt x="112" y="0"/>
                  </a:lnTo>
                  <a:lnTo>
                    <a:pt x="870" y="0"/>
                  </a:lnTo>
                  <a:lnTo>
                    <a:pt x="798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615918" y="4868322"/>
              <a:ext cx="94675" cy="364628"/>
            </a:xfrm>
            <a:custGeom>
              <a:avLst/>
              <a:gdLst>
                <a:gd name="T0" fmla="*/ 2 w 74"/>
                <a:gd name="T1" fmla="*/ 285 h 285"/>
                <a:gd name="T2" fmla="*/ 0 w 74"/>
                <a:gd name="T3" fmla="*/ 61 h 285"/>
                <a:gd name="T4" fmla="*/ 74 w 74"/>
                <a:gd name="T5" fmla="*/ 0 h 285"/>
                <a:gd name="T6" fmla="*/ 74 w 74"/>
                <a:gd name="T7" fmla="*/ 216 h 285"/>
                <a:gd name="T8" fmla="*/ 2 w 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85">
                  <a:moveTo>
                    <a:pt x="2" y="285"/>
                  </a:moveTo>
                  <a:lnTo>
                    <a:pt x="0" y="61"/>
                  </a:lnTo>
                  <a:lnTo>
                    <a:pt x="74" y="0"/>
                  </a:lnTo>
                  <a:lnTo>
                    <a:pt x="74" y="216"/>
                  </a:lnTo>
                  <a:lnTo>
                    <a:pt x="2" y="28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23"/>
            <p:cNvSpPr>
              <a:spLocks noEditPoints="1"/>
            </p:cNvSpPr>
            <p:nvPr/>
          </p:nvSpPr>
          <p:spPr bwMode="auto">
            <a:xfrm>
              <a:off x="3651253" y="4975791"/>
              <a:ext cx="104911" cy="226453"/>
            </a:xfrm>
            <a:custGeom>
              <a:avLst/>
              <a:gdLst>
                <a:gd name="T0" fmla="*/ 50 w 50"/>
                <a:gd name="T1" fmla="*/ 107 h 107"/>
                <a:gd name="T2" fmla="*/ 37 w 50"/>
                <a:gd name="T3" fmla="*/ 107 h 107"/>
                <a:gd name="T4" fmla="*/ 37 w 50"/>
                <a:gd name="T5" fmla="*/ 58 h 107"/>
                <a:gd name="T6" fmla="*/ 34 w 50"/>
                <a:gd name="T7" fmla="*/ 59 h 107"/>
                <a:gd name="T8" fmla="*/ 28 w 50"/>
                <a:gd name="T9" fmla="*/ 61 h 107"/>
                <a:gd name="T10" fmla="*/ 19 w 50"/>
                <a:gd name="T11" fmla="*/ 64 h 107"/>
                <a:gd name="T12" fmla="*/ 16 w 50"/>
                <a:gd name="T13" fmla="*/ 66 h 107"/>
                <a:gd name="T14" fmla="*/ 13 w 50"/>
                <a:gd name="T15" fmla="*/ 68 h 107"/>
                <a:gd name="T16" fmla="*/ 12 w 50"/>
                <a:gd name="T17" fmla="*/ 71 h 107"/>
                <a:gd name="T18" fmla="*/ 12 w 50"/>
                <a:gd name="T19" fmla="*/ 72 h 107"/>
                <a:gd name="T20" fmla="*/ 12 w 50"/>
                <a:gd name="T21" fmla="*/ 107 h 107"/>
                <a:gd name="T22" fmla="*/ 0 w 50"/>
                <a:gd name="T23" fmla="*/ 107 h 107"/>
                <a:gd name="T24" fmla="*/ 0 w 50"/>
                <a:gd name="T25" fmla="*/ 17 h 107"/>
                <a:gd name="T26" fmla="*/ 0 w 50"/>
                <a:gd name="T27" fmla="*/ 13 h 107"/>
                <a:gd name="T28" fmla="*/ 3 w 50"/>
                <a:gd name="T29" fmla="*/ 7 h 107"/>
                <a:gd name="T30" fmla="*/ 11 w 50"/>
                <a:gd name="T31" fmla="*/ 2 h 107"/>
                <a:gd name="T32" fmla="*/ 25 w 50"/>
                <a:gd name="T33" fmla="*/ 0 h 107"/>
                <a:gd name="T34" fmla="*/ 38 w 50"/>
                <a:gd name="T35" fmla="*/ 2 h 107"/>
                <a:gd name="T36" fmla="*/ 46 w 50"/>
                <a:gd name="T37" fmla="*/ 7 h 107"/>
                <a:gd name="T38" fmla="*/ 49 w 50"/>
                <a:gd name="T39" fmla="*/ 13 h 107"/>
                <a:gd name="T40" fmla="*/ 50 w 50"/>
                <a:gd name="T41" fmla="*/ 17 h 107"/>
                <a:gd name="T42" fmla="*/ 50 w 50"/>
                <a:gd name="T43" fmla="*/ 107 h 107"/>
                <a:gd name="T44" fmla="*/ 16 w 50"/>
                <a:gd name="T45" fmla="*/ 53 h 107"/>
                <a:gd name="T46" fmla="*/ 23 w 50"/>
                <a:gd name="T47" fmla="*/ 50 h 107"/>
                <a:gd name="T48" fmla="*/ 28 w 50"/>
                <a:gd name="T49" fmla="*/ 48 h 107"/>
                <a:gd name="T50" fmla="*/ 31 w 50"/>
                <a:gd name="T51" fmla="*/ 47 h 107"/>
                <a:gd name="T52" fmla="*/ 36 w 50"/>
                <a:gd name="T53" fmla="*/ 44 h 107"/>
                <a:gd name="T54" fmla="*/ 37 w 50"/>
                <a:gd name="T55" fmla="*/ 39 h 107"/>
                <a:gd name="T56" fmla="*/ 37 w 50"/>
                <a:gd name="T57" fmla="*/ 19 h 107"/>
                <a:gd name="T58" fmla="*/ 37 w 50"/>
                <a:gd name="T59" fmla="*/ 17 h 107"/>
                <a:gd name="T60" fmla="*/ 35 w 50"/>
                <a:gd name="T61" fmla="*/ 14 h 107"/>
                <a:gd name="T62" fmla="*/ 31 w 50"/>
                <a:gd name="T63" fmla="*/ 11 h 107"/>
                <a:gd name="T64" fmla="*/ 24 w 50"/>
                <a:gd name="T65" fmla="*/ 10 h 107"/>
                <a:gd name="T66" fmla="*/ 18 w 50"/>
                <a:gd name="T67" fmla="*/ 11 h 107"/>
                <a:gd name="T68" fmla="*/ 14 w 50"/>
                <a:gd name="T69" fmla="*/ 14 h 107"/>
                <a:gd name="T70" fmla="*/ 12 w 50"/>
                <a:gd name="T71" fmla="*/ 17 h 107"/>
                <a:gd name="T72" fmla="*/ 12 w 50"/>
                <a:gd name="T73" fmla="*/ 20 h 107"/>
                <a:gd name="T74" fmla="*/ 12 w 50"/>
                <a:gd name="T75" fmla="*/ 54 h 107"/>
                <a:gd name="T76" fmla="*/ 16 w 50"/>
                <a:gd name="T77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" h="107">
                  <a:moveTo>
                    <a:pt x="50" y="107"/>
                  </a:moveTo>
                  <a:cubicBezTo>
                    <a:pt x="37" y="107"/>
                    <a:pt x="37" y="107"/>
                    <a:pt x="37" y="107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6" y="58"/>
                    <a:pt x="34" y="59"/>
                  </a:cubicBezTo>
                  <a:cubicBezTo>
                    <a:pt x="32" y="60"/>
                    <a:pt x="30" y="60"/>
                    <a:pt x="28" y="61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7" y="65"/>
                    <a:pt x="16" y="66"/>
                  </a:cubicBezTo>
                  <a:cubicBezTo>
                    <a:pt x="15" y="66"/>
                    <a:pt x="14" y="67"/>
                    <a:pt x="13" y="68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5" y="5"/>
                    <a:pt x="8" y="3"/>
                    <a:pt x="11" y="2"/>
                  </a:cubicBezTo>
                  <a:cubicBezTo>
                    <a:pt x="14" y="0"/>
                    <a:pt x="19" y="0"/>
                    <a:pt x="25" y="0"/>
                  </a:cubicBezTo>
                  <a:cubicBezTo>
                    <a:pt x="30" y="0"/>
                    <a:pt x="35" y="0"/>
                    <a:pt x="38" y="2"/>
                  </a:cubicBezTo>
                  <a:cubicBezTo>
                    <a:pt x="42" y="3"/>
                    <a:pt x="44" y="5"/>
                    <a:pt x="46" y="7"/>
                  </a:cubicBezTo>
                  <a:cubicBezTo>
                    <a:pt x="48" y="9"/>
                    <a:pt x="49" y="11"/>
                    <a:pt x="49" y="13"/>
                  </a:cubicBezTo>
                  <a:cubicBezTo>
                    <a:pt x="49" y="15"/>
                    <a:pt x="50" y="16"/>
                    <a:pt x="50" y="17"/>
                  </a:cubicBezTo>
                  <a:lnTo>
                    <a:pt x="50" y="107"/>
                  </a:lnTo>
                  <a:close/>
                  <a:moveTo>
                    <a:pt x="16" y="53"/>
                  </a:moveTo>
                  <a:cubicBezTo>
                    <a:pt x="18" y="52"/>
                    <a:pt x="21" y="51"/>
                    <a:pt x="23" y="50"/>
                  </a:cubicBezTo>
                  <a:cubicBezTo>
                    <a:pt x="25" y="50"/>
                    <a:pt x="27" y="49"/>
                    <a:pt x="28" y="48"/>
                  </a:cubicBezTo>
                  <a:cubicBezTo>
                    <a:pt x="30" y="48"/>
                    <a:pt x="31" y="47"/>
                    <a:pt x="31" y="47"/>
                  </a:cubicBezTo>
                  <a:cubicBezTo>
                    <a:pt x="34" y="46"/>
                    <a:pt x="35" y="45"/>
                    <a:pt x="36" y="44"/>
                  </a:cubicBezTo>
                  <a:cubicBezTo>
                    <a:pt x="37" y="42"/>
                    <a:pt x="37" y="41"/>
                    <a:pt x="37" y="3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7" y="17"/>
                  </a:cubicBezTo>
                  <a:cubicBezTo>
                    <a:pt x="36" y="16"/>
                    <a:pt x="36" y="15"/>
                    <a:pt x="35" y="14"/>
                  </a:cubicBezTo>
                  <a:cubicBezTo>
                    <a:pt x="34" y="13"/>
                    <a:pt x="33" y="12"/>
                    <a:pt x="31" y="11"/>
                  </a:cubicBezTo>
                  <a:cubicBezTo>
                    <a:pt x="29" y="11"/>
                    <a:pt x="27" y="10"/>
                    <a:pt x="24" y="10"/>
                  </a:cubicBezTo>
                  <a:cubicBezTo>
                    <a:pt x="22" y="10"/>
                    <a:pt x="19" y="11"/>
                    <a:pt x="18" y="11"/>
                  </a:cubicBezTo>
                  <a:cubicBezTo>
                    <a:pt x="16" y="12"/>
                    <a:pt x="15" y="13"/>
                    <a:pt x="14" y="14"/>
                  </a:cubicBezTo>
                  <a:cubicBezTo>
                    <a:pt x="13" y="15"/>
                    <a:pt x="13" y="16"/>
                    <a:pt x="12" y="17"/>
                  </a:cubicBezTo>
                  <a:cubicBezTo>
                    <a:pt x="12" y="18"/>
                    <a:pt x="12" y="19"/>
                    <a:pt x="12" y="2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4"/>
                    <a:pt x="14" y="53"/>
                    <a:pt x="1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4734902" y="480691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4734902" y="480691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35"/>
          <p:cNvGrpSpPr/>
          <p:nvPr/>
        </p:nvGrpSpPr>
        <p:grpSpPr>
          <a:xfrm>
            <a:off x="9265072" y="2532186"/>
            <a:ext cx="1865043" cy="605112"/>
            <a:chOff x="7882219" y="2779066"/>
            <a:chExt cx="1104120" cy="358231"/>
          </a:xfrm>
        </p:grpSpPr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7974336" y="2779066"/>
              <a:ext cx="1012003" cy="2865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19"/>
            <p:cNvSpPr/>
            <p:nvPr/>
          </p:nvSpPr>
          <p:spPr bwMode="auto">
            <a:xfrm>
              <a:off x="7882219" y="3063092"/>
              <a:ext cx="1104120" cy="74205"/>
            </a:xfrm>
            <a:custGeom>
              <a:avLst/>
              <a:gdLst>
                <a:gd name="T0" fmla="*/ 863 w 863"/>
                <a:gd name="T1" fmla="*/ 2 h 58"/>
                <a:gd name="T2" fmla="*/ 779 w 863"/>
                <a:gd name="T3" fmla="*/ 58 h 58"/>
                <a:gd name="T4" fmla="*/ 0 w 863"/>
                <a:gd name="T5" fmla="*/ 58 h 58"/>
                <a:gd name="T6" fmla="*/ 72 w 863"/>
                <a:gd name="T7" fmla="*/ 0 h 58"/>
                <a:gd name="T8" fmla="*/ 863 w 863"/>
                <a:gd name="T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58">
                  <a:moveTo>
                    <a:pt x="863" y="2"/>
                  </a:moveTo>
                  <a:lnTo>
                    <a:pt x="779" y="58"/>
                  </a:lnTo>
                  <a:lnTo>
                    <a:pt x="0" y="58"/>
                  </a:lnTo>
                  <a:lnTo>
                    <a:pt x="72" y="0"/>
                  </a:lnTo>
                  <a:lnTo>
                    <a:pt x="863" y="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7882219" y="2779066"/>
              <a:ext cx="92117" cy="358231"/>
            </a:xfrm>
            <a:custGeom>
              <a:avLst/>
              <a:gdLst>
                <a:gd name="T0" fmla="*/ 72 w 72"/>
                <a:gd name="T1" fmla="*/ 0 h 280"/>
                <a:gd name="T2" fmla="*/ 72 w 72"/>
                <a:gd name="T3" fmla="*/ 222 h 280"/>
                <a:gd name="T4" fmla="*/ 0 w 72"/>
                <a:gd name="T5" fmla="*/ 280 h 280"/>
                <a:gd name="T6" fmla="*/ 0 w 72"/>
                <a:gd name="T7" fmla="*/ 66 h 280"/>
                <a:gd name="T8" fmla="*/ 72 w 72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80">
                  <a:moveTo>
                    <a:pt x="72" y="0"/>
                  </a:moveTo>
                  <a:lnTo>
                    <a:pt x="72" y="222"/>
                  </a:lnTo>
                  <a:lnTo>
                    <a:pt x="0" y="280"/>
                  </a:lnTo>
                  <a:lnTo>
                    <a:pt x="0" y="6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27"/>
            <p:cNvSpPr/>
            <p:nvPr/>
          </p:nvSpPr>
          <p:spPr bwMode="auto">
            <a:xfrm>
              <a:off x="8029350" y="2809771"/>
              <a:ext cx="97234" cy="230292"/>
            </a:xfrm>
            <a:custGeom>
              <a:avLst/>
              <a:gdLst>
                <a:gd name="T0" fmla="*/ 46 w 46"/>
                <a:gd name="T1" fmla="*/ 109 h 109"/>
                <a:gd name="T2" fmla="*/ 17 w 46"/>
                <a:gd name="T3" fmla="*/ 109 h 109"/>
                <a:gd name="T4" fmla="*/ 9 w 46"/>
                <a:gd name="T5" fmla="*/ 108 h 109"/>
                <a:gd name="T6" fmla="*/ 4 w 46"/>
                <a:gd name="T7" fmla="*/ 104 h 109"/>
                <a:gd name="T8" fmla="*/ 1 w 46"/>
                <a:gd name="T9" fmla="*/ 98 h 109"/>
                <a:gd name="T10" fmla="*/ 0 w 46"/>
                <a:gd name="T11" fmla="*/ 92 h 109"/>
                <a:gd name="T12" fmla="*/ 0 w 46"/>
                <a:gd name="T13" fmla="*/ 88 h 109"/>
                <a:gd name="T14" fmla="*/ 0 w 46"/>
                <a:gd name="T15" fmla="*/ 21 h 109"/>
                <a:gd name="T16" fmla="*/ 0 w 46"/>
                <a:gd name="T17" fmla="*/ 17 h 109"/>
                <a:gd name="T18" fmla="*/ 1 w 46"/>
                <a:gd name="T19" fmla="*/ 11 h 109"/>
                <a:gd name="T20" fmla="*/ 4 w 46"/>
                <a:gd name="T21" fmla="*/ 5 h 109"/>
                <a:gd name="T22" fmla="*/ 9 w 46"/>
                <a:gd name="T23" fmla="*/ 1 h 109"/>
                <a:gd name="T24" fmla="*/ 17 w 46"/>
                <a:gd name="T25" fmla="*/ 0 h 109"/>
                <a:gd name="T26" fmla="*/ 46 w 46"/>
                <a:gd name="T27" fmla="*/ 0 h 109"/>
                <a:gd name="T28" fmla="*/ 46 w 46"/>
                <a:gd name="T29" fmla="*/ 10 h 109"/>
                <a:gd name="T30" fmla="*/ 30 w 46"/>
                <a:gd name="T31" fmla="*/ 10 h 109"/>
                <a:gd name="T32" fmla="*/ 21 w 46"/>
                <a:gd name="T33" fmla="*/ 10 h 109"/>
                <a:gd name="T34" fmla="*/ 15 w 46"/>
                <a:gd name="T35" fmla="*/ 13 h 109"/>
                <a:gd name="T36" fmla="*/ 12 w 46"/>
                <a:gd name="T37" fmla="*/ 19 h 109"/>
                <a:gd name="T38" fmla="*/ 12 w 46"/>
                <a:gd name="T39" fmla="*/ 21 h 109"/>
                <a:gd name="T40" fmla="*/ 12 w 46"/>
                <a:gd name="T41" fmla="*/ 49 h 109"/>
                <a:gd name="T42" fmla="*/ 40 w 46"/>
                <a:gd name="T43" fmla="*/ 49 h 109"/>
                <a:gd name="T44" fmla="*/ 40 w 46"/>
                <a:gd name="T45" fmla="*/ 60 h 109"/>
                <a:gd name="T46" fmla="*/ 12 w 46"/>
                <a:gd name="T47" fmla="*/ 60 h 109"/>
                <a:gd name="T48" fmla="*/ 12 w 46"/>
                <a:gd name="T49" fmla="*/ 88 h 109"/>
                <a:gd name="T50" fmla="*/ 12 w 46"/>
                <a:gd name="T51" fmla="*/ 90 h 109"/>
                <a:gd name="T52" fmla="*/ 15 w 46"/>
                <a:gd name="T53" fmla="*/ 96 h 109"/>
                <a:gd name="T54" fmla="*/ 21 w 46"/>
                <a:gd name="T55" fmla="*/ 99 h 109"/>
                <a:gd name="T56" fmla="*/ 30 w 46"/>
                <a:gd name="T57" fmla="*/ 99 h 109"/>
                <a:gd name="T58" fmla="*/ 46 w 46"/>
                <a:gd name="T59" fmla="*/ 99 h 109"/>
                <a:gd name="T60" fmla="*/ 46 w 46"/>
                <a:gd name="T6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" h="109">
                  <a:moveTo>
                    <a:pt x="46" y="109"/>
                  </a:moveTo>
                  <a:cubicBezTo>
                    <a:pt x="17" y="109"/>
                    <a:pt x="17" y="109"/>
                    <a:pt x="17" y="109"/>
                  </a:cubicBezTo>
                  <a:cubicBezTo>
                    <a:pt x="14" y="109"/>
                    <a:pt x="11" y="109"/>
                    <a:pt x="9" y="108"/>
                  </a:cubicBezTo>
                  <a:cubicBezTo>
                    <a:pt x="7" y="107"/>
                    <a:pt x="5" y="105"/>
                    <a:pt x="4" y="104"/>
                  </a:cubicBezTo>
                  <a:cubicBezTo>
                    <a:pt x="2" y="102"/>
                    <a:pt x="1" y="100"/>
                    <a:pt x="1" y="98"/>
                  </a:cubicBezTo>
                  <a:cubicBezTo>
                    <a:pt x="0" y="96"/>
                    <a:pt x="0" y="94"/>
                    <a:pt x="0" y="9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1" y="9"/>
                    <a:pt x="2" y="7"/>
                    <a:pt x="4" y="5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8" y="10"/>
                    <a:pt x="16" y="11"/>
                    <a:pt x="15" y="13"/>
                  </a:cubicBezTo>
                  <a:cubicBezTo>
                    <a:pt x="13" y="15"/>
                    <a:pt x="12" y="17"/>
                    <a:pt x="12" y="1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2"/>
                    <a:pt x="13" y="94"/>
                    <a:pt x="15" y="96"/>
                  </a:cubicBezTo>
                  <a:cubicBezTo>
                    <a:pt x="16" y="98"/>
                    <a:pt x="18" y="99"/>
                    <a:pt x="21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6" y="99"/>
                    <a:pt x="46" y="99"/>
                    <a:pt x="46" y="99"/>
                  </a:cubicBezTo>
                  <a:lnTo>
                    <a:pt x="46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37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72" name="TextBox 38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endParaRPr lang="id-ID" sz="4400" dirty="0">
                <a:solidFill>
                  <a:schemeClr val="bg1"/>
                </a:solidFill>
                <a:latin typeface="+mj-lt"/>
                <a:cs typeface="Lato Regular"/>
              </a:endParaRPr>
            </a:p>
          </p:txBody>
        </p:sp>
        <p:sp>
          <p:nvSpPr>
            <p:cNvPr id="73" name="Subtitle 2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74" name="Content Placeholder 2"/>
          <p:cNvSpPr txBox="1"/>
          <p:nvPr/>
        </p:nvSpPr>
        <p:spPr bwMode="auto">
          <a:xfrm>
            <a:off x="1150683" y="3112604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需求阶段：主站和各子页面栏目安排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时间：大约３天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75" name="Rectangle 41"/>
          <p:cNvSpPr/>
          <p:nvPr/>
        </p:nvSpPr>
        <p:spPr>
          <a:xfrm>
            <a:off x="1502925" y="2856880"/>
            <a:ext cx="998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ea typeface="Kozuka Gothic Pro B" panose="020B0800000000000000" pitchFamily="34" charset="-128"/>
                <a:cs typeface="Lato Regular"/>
              </a:rPr>
              <a:t>Step One</a:t>
            </a:r>
            <a:endParaRPr lang="en-US" sz="1600" b="1" dirty="0">
              <a:solidFill>
                <a:schemeClr val="bg1"/>
              </a:solidFill>
              <a:ea typeface="Kozuka Gothic Pro B" panose="020B0800000000000000" pitchFamily="34" charset="-128"/>
              <a:cs typeface="Lato Regular"/>
            </a:endParaRPr>
          </a:p>
        </p:txBody>
      </p:sp>
      <p:sp>
        <p:nvSpPr>
          <p:cNvPr id="76" name="Content Placeholder 2"/>
          <p:cNvSpPr txBox="1"/>
          <p:nvPr/>
        </p:nvSpPr>
        <p:spPr bwMode="auto">
          <a:xfrm>
            <a:off x="3311822" y="2599047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设计阶段：页面内容和风格确定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时间：约４天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77" name="Rectangle 43"/>
          <p:cNvSpPr/>
          <p:nvPr/>
        </p:nvSpPr>
        <p:spPr>
          <a:xfrm>
            <a:off x="3685405" y="2343323"/>
            <a:ext cx="956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ea typeface="Kozuka Gothic Pro B" panose="020B0800000000000000" pitchFamily="34" charset="-128"/>
                <a:cs typeface="Lato Regular"/>
              </a:rPr>
              <a:t>Step Two</a:t>
            </a:r>
            <a:endParaRPr lang="en-US" sz="1600" b="1" dirty="0">
              <a:solidFill>
                <a:schemeClr val="bg1"/>
              </a:solidFill>
              <a:ea typeface="Kozuka Gothic Pro B" panose="020B0800000000000000" pitchFamily="34" charset="-128"/>
              <a:cs typeface="Lato Regular"/>
            </a:endParaRPr>
          </a:p>
        </p:txBody>
      </p:sp>
      <p:sp>
        <p:nvSpPr>
          <p:cNvPr id="78" name="Content Placeholder 2"/>
          <p:cNvSpPr txBox="1"/>
          <p:nvPr/>
        </p:nvSpPr>
        <p:spPr bwMode="auto">
          <a:xfrm>
            <a:off x="5288500" y="5082107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前端建设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·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：页面内容编码实现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时间：约２周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79" name="Rectangle 45"/>
          <p:cNvSpPr/>
          <p:nvPr/>
        </p:nvSpPr>
        <p:spPr>
          <a:xfrm>
            <a:off x="5569408" y="4826383"/>
            <a:ext cx="114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ea typeface="Kozuka Gothic Pro B" panose="020B0800000000000000" pitchFamily="34" charset="-128"/>
                <a:cs typeface="Lato Regular"/>
              </a:rPr>
              <a:t>Step Three</a:t>
            </a:r>
            <a:endParaRPr lang="en-US" sz="1600" b="1" dirty="0">
              <a:solidFill>
                <a:schemeClr val="bg1"/>
              </a:solidFill>
              <a:ea typeface="Kozuka Gothic Pro B" panose="020B0800000000000000" pitchFamily="34" charset="-128"/>
              <a:cs typeface="Lato Regular"/>
            </a:endParaRPr>
          </a:p>
        </p:txBody>
      </p:sp>
      <p:sp>
        <p:nvSpPr>
          <p:cNvPr id="80" name="Content Placeholder 2"/>
          <p:cNvSpPr txBox="1"/>
          <p:nvPr/>
        </p:nvSpPr>
        <p:spPr bwMode="auto">
          <a:xfrm>
            <a:off x="7335033" y="4635173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后端建设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·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：功能的实现，数据库的建设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时间：约２周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1" name="Rectangle 47"/>
          <p:cNvSpPr/>
          <p:nvPr/>
        </p:nvSpPr>
        <p:spPr>
          <a:xfrm>
            <a:off x="7670283" y="4379449"/>
            <a:ext cx="1032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ea typeface="Kozuka Gothic Pro B" panose="020B0800000000000000" pitchFamily="34" charset="-128"/>
                <a:cs typeface="Lato Regular"/>
              </a:rPr>
              <a:t>Step Four</a:t>
            </a:r>
            <a:endParaRPr lang="en-US" sz="1600" b="1" dirty="0">
              <a:solidFill>
                <a:schemeClr val="bg1"/>
              </a:solidFill>
              <a:ea typeface="Kozuka Gothic Pro B" panose="020B0800000000000000" pitchFamily="34" charset="-128"/>
              <a:cs typeface="Lato Regular"/>
            </a:endParaRPr>
          </a:p>
        </p:txBody>
      </p:sp>
      <p:sp>
        <p:nvSpPr>
          <p:cNvPr id="82" name="Content Placeholder 2"/>
          <p:cNvSpPr txBox="1"/>
          <p:nvPr/>
        </p:nvSpPr>
        <p:spPr bwMode="auto">
          <a:xfrm>
            <a:off x="9366131" y="4119529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测试阶段：对各个子系统和整个系统的测试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时间：约１周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9717289" y="3835569"/>
            <a:ext cx="987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chemeClr val="bg1"/>
                </a:solidFill>
                <a:ea typeface="Kozuka Gothic Pro B" panose="020B0800000000000000" pitchFamily="34" charset="-128"/>
                <a:cs typeface="Lato Regular"/>
              </a:rPr>
              <a:t>Step Five</a:t>
            </a:r>
            <a:endParaRPr lang="en-US" sz="1600" b="1" dirty="0">
              <a:solidFill>
                <a:schemeClr val="bg1"/>
              </a:solidFill>
              <a:ea typeface="Kozuka Gothic Pro B" panose="020B0800000000000000" pitchFamily="34" charset="-128"/>
              <a:cs typeface="Lato Regular"/>
            </a:endParaRPr>
          </a:p>
        </p:txBody>
      </p:sp>
      <p:cxnSp>
        <p:nvCxnSpPr>
          <p:cNvPr id="84" name="Straight Connector 2"/>
          <p:cNvCxnSpPr/>
          <p:nvPr/>
        </p:nvCxnSpPr>
        <p:spPr>
          <a:xfrm>
            <a:off x="2001125" y="3984826"/>
            <a:ext cx="0" cy="526878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5"/>
          <p:cNvCxnSpPr/>
          <p:nvPr/>
        </p:nvCxnSpPr>
        <p:spPr>
          <a:xfrm>
            <a:off x="4163558" y="3443317"/>
            <a:ext cx="0" cy="526878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6"/>
          <p:cNvCxnSpPr/>
          <p:nvPr/>
        </p:nvCxnSpPr>
        <p:spPr>
          <a:xfrm>
            <a:off x="6133071" y="4240834"/>
            <a:ext cx="0" cy="526878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/>
          <p:cNvCxnSpPr/>
          <p:nvPr/>
        </p:nvCxnSpPr>
        <p:spPr>
          <a:xfrm>
            <a:off x="8171936" y="3764871"/>
            <a:ext cx="0" cy="526878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8"/>
          <p:cNvCxnSpPr/>
          <p:nvPr/>
        </p:nvCxnSpPr>
        <p:spPr>
          <a:xfrm>
            <a:off x="10223158" y="3229313"/>
            <a:ext cx="0" cy="526878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36"/>
          <p:cNvGrpSpPr/>
          <p:nvPr/>
        </p:nvGrpSpPr>
        <p:grpSpPr>
          <a:xfrm rot="1265050">
            <a:off x="5512774" y="1681459"/>
            <a:ext cx="1044793" cy="1805186"/>
            <a:chOff x="4871798" y="1625049"/>
            <a:chExt cx="1569820" cy="2712323"/>
          </a:xfrm>
          <a:solidFill>
            <a:schemeClr val="tx2"/>
          </a:solidFill>
        </p:grpSpPr>
        <p:sp>
          <p:nvSpPr>
            <p:cNvPr id="90" name="Freeform 11"/>
            <p:cNvSpPr/>
            <p:nvPr/>
          </p:nvSpPr>
          <p:spPr bwMode="auto">
            <a:xfrm>
              <a:off x="5308072" y="1625049"/>
              <a:ext cx="461862" cy="464421"/>
            </a:xfrm>
            <a:custGeom>
              <a:avLst/>
              <a:gdLst>
                <a:gd name="T0" fmla="*/ 193 w 219"/>
                <a:gd name="T1" fmla="*/ 62 h 220"/>
                <a:gd name="T2" fmla="*/ 157 w 219"/>
                <a:gd name="T3" fmla="*/ 193 h 220"/>
                <a:gd name="T4" fmla="*/ 26 w 219"/>
                <a:gd name="T5" fmla="*/ 158 h 220"/>
                <a:gd name="T6" fmla="*/ 62 w 219"/>
                <a:gd name="T7" fmla="*/ 27 h 220"/>
                <a:gd name="T8" fmla="*/ 193 w 219"/>
                <a:gd name="T9" fmla="*/ 6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0">
                  <a:moveTo>
                    <a:pt x="193" y="62"/>
                  </a:moveTo>
                  <a:cubicBezTo>
                    <a:pt x="219" y="108"/>
                    <a:pt x="203" y="167"/>
                    <a:pt x="157" y="193"/>
                  </a:cubicBezTo>
                  <a:cubicBezTo>
                    <a:pt x="111" y="220"/>
                    <a:pt x="53" y="204"/>
                    <a:pt x="26" y="158"/>
                  </a:cubicBezTo>
                  <a:cubicBezTo>
                    <a:pt x="0" y="112"/>
                    <a:pt x="16" y="53"/>
                    <a:pt x="62" y="27"/>
                  </a:cubicBezTo>
                  <a:cubicBezTo>
                    <a:pt x="108" y="0"/>
                    <a:pt x="167" y="16"/>
                    <a:pt x="19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Freeform 12"/>
            <p:cNvSpPr/>
            <p:nvPr/>
          </p:nvSpPr>
          <p:spPr bwMode="auto">
            <a:xfrm>
              <a:off x="4871798" y="2116338"/>
              <a:ext cx="1569820" cy="2221034"/>
            </a:xfrm>
            <a:custGeom>
              <a:avLst/>
              <a:gdLst>
                <a:gd name="T0" fmla="*/ 317 w 745"/>
                <a:gd name="T1" fmla="*/ 977 h 1053"/>
                <a:gd name="T2" fmla="*/ 331 w 745"/>
                <a:gd name="T3" fmla="*/ 465 h 1053"/>
                <a:gd name="T4" fmla="*/ 558 w 745"/>
                <a:gd name="T5" fmla="*/ 512 h 1053"/>
                <a:gd name="T6" fmla="*/ 612 w 745"/>
                <a:gd name="T7" fmla="*/ 708 h 1053"/>
                <a:gd name="T8" fmla="*/ 724 w 745"/>
                <a:gd name="T9" fmla="*/ 669 h 1053"/>
                <a:gd name="T10" fmla="*/ 667 w 745"/>
                <a:gd name="T11" fmla="*/ 463 h 1053"/>
                <a:gd name="T12" fmla="*/ 660 w 745"/>
                <a:gd name="T13" fmla="*/ 447 h 1053"/>
                <a:gd name="T14" fmla="*/ 627 w 745"/>
                <a:gd name="T15" fmla="*/ 412 h 1053"/>
                <a:gd name="T16" fmla="*/ 418 w 745"/>
                <a:gd name="T17" fmla="*/ 362 h 1053"/>
                <a:gd name="T18" fmla="*/ 414 w 745"/>
                <a:gd name="T19" fmla="*/ 185 h 1053"/>
                <a:gd name="T20" fmla="*/ 656 w 745"/>
                <a:gd name="T21" fmla="*/ 210 h 1053"/>
                <a:gd name="T22" fmla="*/ 628 w 745"/>
                <a:gd name="T23" fmla="*/ 101 h 1053"/>
                <a:gd name="T24" fmla="*/ 390 w 745"/>
                <a:gd name="T25" fmla="*/ 44 h 1053"/>
                <a:gd name="T26" fmla="*/ 239 w 745"/>
                <a:gd name="T27" fmla="*/ 40 h 1053"/>
                <a:gd name="T28" fmla="*/ 234 w 745"/>
                <a:gd name="T29" fmla="*/ 42 h 1053"/>
                <a:gd name="T30" fmla="*/ 56 w 745"/>
                <a:gd name="T31" fmla="*/ 163 h 1053"/>
                <a:gd name="T32" fmla="*/ 34 w 745"/>
                <a:gd name="T33" fmla="*/ 376 h 1053"/>
                <a:gd name="T34" fmla="*/ 146 w 745"/>
                <a:gd name="T35" fmla="*/ 377 h 1053"/>
                <a:gd name="T36" fmla="*/ 139 w 745"/>
                <a:gd name="T37" fmla="*/ 242 h 1053"/>
                <a:gd name="T38" fmla="*/ 212 w 745"/>
                <a:gd name="T39" fmla="*/ 192 h 1053"/>
                <a:gd name="T40" fmla="*/ 220 w 745"/>
                <a:gd name="T41" fmla="*/ 386 h 1053"/>
                <a:gd name="T42" fmla="*/ 201 w 745"/>
                <a:gd name="T43" fmla="*/ 972 h 1053"/>
                <a:gd name="T44" fmla="*/ 317 w 745"/>
                <a:gd name="T45" fmla="*/ 977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053">
                  <a:moveTo>
                    <a:pt x="317" y="977"/>
                  </a:moveTo>
                  <a:cubicBezTo>
                    <a:pt x="335" y="853"/>
                    <a:pt x="323" y="605"/>
                    <a:pt x="331" y="465"/>
                  </a:cubicBezTo>
                  <a:cubicBezTo>
                    <a:pt x="341" y="472"/>
                    <a:pt x="497" y="490"/>
                    <a:pt x="558" y="512"/>
                  </a:cubicBezTo>
                  <a:cubicBezTo>
                    <a:pt x="576" y="577"/>
                    <a:pt x="594" y="643"/>
                    <a:pt x="612" y="708"/>
                  </a:cubicBezTo>
                  <a:cubicBezTo>
                    <a:pt x="633" y="782"/>
                    <a:pt x="745" y="742"/>
                    <a:pt x="724" y="669"/>
                  </a:cubicBezTo>
                  <a:cubicBezTo>
                    <a:pt x="705" y="600"/>
                    <a:pt x="686" y="532"/>
                    <a:pt x="667" y="463"/>
                  </a:cubicBezTo>
                  <a:cubicBezTo>
                    <a:pt x="665" y="457"/>
                    <a:pt x="663" y="452"/>
                    <a:pt x="660" y="447"/>
                  </a:cubicBezTo>
                  <a:cubicBezTo>
                    <a:pt x="656" y="433"/>
                    <a:pt x="646" y="419"/>
                    <a:pt x="627" y="412"/>
                  </a:cubicBezTo>
                  <a:cubicBezTo>
                    <a:pt x="560" y="385"/>
                    <a:pt x="490" y="368"/>
                    <a:pt x="418" y="362"/>
                  </a:cubicBezTo>
                  <a:cubicBezTo>
                    <a:pt x="416" y="303"/>
                    <a:pt x="414" y="244"/>
                    <a:pt x="414" y="185"/>
                  </a:cubicBezTo>
                  <a:cubicBezTo>
                    <a:pt x="488" y="218"/>
                    <a:pt x="567" y="231"/>
                    <a:pt x="656" y="210"/>
                  </a:cubicBezTo>
                  <a:cubicBezTo>
                    <a:pt x="726" y="193"/>
                    <a:pt x="698" y="84"/>
                    <a:pt x="628" y="101"/>
                  </a:cubicBezTo>
                  <a:cubicBezTo>
                    <a:pt x="538" y="122"/>
                    <a:pt x="462" y="95"/>
                    <a:pt x="390" y="44"/>
                  </a:cubicBezTo>
                  <a:cubicBezTo>
                    <a:pt x="353" y="2"/>
                    <a:pt x="279" y="0"/>
                    <a:pt x="239" y="40"/>
                  </a:cubicBezTo>
                  <a:cubicBezTo>
                    <a:pt x="237" y="40"/>
                    <a:pt x="236" y="41"/>
                    <a:pt x="234" y="42"/>
                  </a:cubicBezTo>
                  <a:cubicBezTo>
                    <a:pt x="175" y="82"/>
                    <a:pt x="115" y="123"/>
                    <a:pt x="56" y="163"/>
                  </a:cubicBezTo>
                  <a:cubicBezTo>
                    <a:pt x="0" y="202"/>
                    <a:pt x="31" y="318"/>
                    <a:pt x="34" y="376"/>
                  </a:cubicBezTo>
                  <a:cubicBezTo>
                    <a:pt x="37" y="448"/>
                    <a:pt x="149" y="449"/>
                    <a:pt x="146" y="377"/>
                  </a:cubicBezTo>
                  <a:cubicBezTo>
                    <a:pt x="143" y="332"/>
                    <a:pt x="141" y="287"/>
                    <a:pt x="139" y="242"/>
                  </a:cubicBezTo>
                  <a:cubicBezTo>
                    <a:pt x="163" y="225"/>
                    <a:pt x="188" y="209"/>
                    <a:pt x="212" y="192"/>
                  </a:cubicBezTo>
                  <a:cubicBezTo>
                    <a:pt x="213" y="249"/>
                    <a:pt x="218" y="379"/>
                    <a:pt x="220" y="386"/>
                  </a:cubicBezTo>
                  <a:cubicBezTo>
                    <a:pt x="220" y="429"/>
                    <a:pt x="215" y="767"/>
                    <a:pt x="201" y="972"/>
                  </a:cubicBezTo>
                  <a:cubicBezTo>
                    <a:pt x="203" y="1045"/>
                    <a:pt x="307" y="1053"/>
                    <a:pt x="317" y="9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69637" cy="685800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29150" y="3806190"/>
            <a:ext cx="3394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60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7" grpId="0" bldLvl="0" animBg="1"/>
          <p:bldP spid="47" grpId="1" bldLvl="0" animBg="1"/>
          <p:bldP spid="52" grpId="0" bldLvl="0" animBg="1"/>
          <p:bldP spid="52" grpId="1" bldLvl="0" animBg="1"/>
          <p:bldP spid="53" grpId="0" bldLvl="0" animBg="1"/>
          <p:bldP spid="53" grpId="1" bldLvl="0" animBg="1"/>
          <p:bldP spid="54" grpId="0" bldLvl="0" animBg="1"/>
          <p:bldP spid="54" grpId="1" bldLvl="0" animBg="1"/>
          <p:bldP spid="55" grpId="0" bldLvl="0" animBg="1"/>
          <p:bldP spid="55" grpId="1" bldLvl="0" animBg="1"/>
          <p:bldP spid="56" grpId="0" bldLvl="0" animBg="1"/>
          <p:bldP spid="56" grpId="1" bldLvl="0" animBg="1"/>
          <p:bldP spid="57" grpId="0" bldLvl="0" animBg="1"/>
          <p:bldP spid="57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7" grpId="0" bldLvl="0" animBg="1"/>
          <p:bldP spid="47" grpId="1" bldLvl="0" animBg="1"/>
          <p:bldP spid="52" grpId="0" bldLvl="0" animBg="1"/>
          <p:bldP spid="52" grpId="1" bldLvl="0" animBg="1"/>
          <p:bldP spid="53" grpId="0" bldLvl="0" animBg="1"/>
          <p:bldP spid="53" grpId="1" bldLvl="0" animBg="1"/>
          <p:bldP spid="54" grpId="0" bldLvl="0" animBg="1"/>
          <p:bldP spid="54" grpId="1" bldLvl="0" animBg="1"/>
          <p:bldP spid="55" grpId="0" bldLvl="0" animBg="1"/>
          <p:bldP spid="55" grpId="1" bldLvl="0" animBg="1"/>
          <p:bldP spid="56" grpId="0" bldLvl="0" animBg="1"/>
          <p:bldP spid="56" grpId="1" bldLvl="0" animBg="1"/>
          <p:bldP spid="57" grpId="0" bldLvl="0" animBg="1"/>
          <p:bldP spid="57" grpId="1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717142" y="5243989"/>
            <a:ext cx="1903097" cy="1186556"/>
            <a:chOff x="7487036" y="4431811"/>
            <a:chExt cx="1903097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200" b="1" dirty="0">
                  <a:solidFill>
                    <a:srgbClr val="E743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450070" y="5569585"/>
            <a:ext cx="211455" cy="209550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364980" y="5485765"/>
            <a:ext cx="381635" cy="378460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五边形 26"/>
          <p:cNvSpPr/>
          <p:nvPr/>
        </p:nvSpPr>
        <p:spPr>
          <a:xfrm>
            <a:off x="1320165" y="529590"/>
            <a:ext cx="703008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8"/>
          <p:cNvSpPr txBox="1"/>
          <p:nvPr/>
        </p:nvSpPr>
        <p:spPr>
          <a:xfrm>
            <a:off x="2256790" y="590550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2"/>
          <p:cNvSpPr/>
          <p:nvPr/>
        </p:nvSpPr>
        <p:spPr>
          <a:xfrm flipH="1">
            <a:off x="3742690" y="898525"/>
            <a:ext cx="2534920" cy="4152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五边形 26"/>
          <p:cNvSpPr/>
          <p:nvPr/>
        </p:nvSpPr>
        <p:spPr>
          <a:xfrm>
            <a:off x="1303020" y="1511300"/>
            <a:ext cx="704659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8"/>
          <p:cNvSpPr txBox="1"/>
          <p:nvPr/>
        </p:nvSpPr>
        <p:spPr>
          <a:xfrm>
            <a:off x="2256790" y="1571625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3725545" y="1851025"/>
            <a:ext cx="2127885" cy="4749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功能介绍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五边形 26"/>
          <p:cNvSpPr/>
          <p:nvPr/>
        </p:nvSpPr>
        <p:spPr>
          <a:xfrm>
            <a:off x="1303020" y="2394585"/>
            <a:ext cx="7047230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2256790" y="2474595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2"/>
          <p:cNvSpPr/>
          <p:nvPr/>
        </p:nvSpPr>
        <p:spPr>
          <a:xfrm flipH="1">
            <a:off x="3843655" y="2703195"/>
            <a:ext cx="2127885" cy="5149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技术选型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五边形 26"/>
          <p:cNvSpPr/>
          <p:nvPr/>
        </p:nvSpPr>
        <p:spPr>
          <a:xfrm>
            <a:off x="1266825" y="3293110"/>
            <a:ext cx="7082790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8"/>
          <p:cNvSpPr txBox="1"/>
          <p:nvPr/>
        </p:nvSpPr>
        <p:spPr>
          <a:xfrm>
            <a:off x="2256790" y="3406775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42"/>
          <p:cNvSpPr/>
          <p:nvPr/>
        </p:nvSpPr>
        <p:spPr>
          <a:xfrm flipH="1">
            <a:off x="3758565" y="3661410"/>
            <a:ext cx="2094865" cy="5149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过程模型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五边形 26"/>
          <p:cNvSpPr/>
          <p:nvPr/>
        </p:nvSpPr>
        <p:spPr>
          <a:xfrm>
            <a:off x="1207135" y="4276090"/>
            <a:ext cx="714311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8"/>
          <p:cNvSpPr txBox="1"/>
          <p:nvPr/>
        </p:nvSpPr>
        <p:spPr>
          <a:xfrm>
            <a:off x="2256790" y="4358005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2"/>
          <p:cNvSpPr/>
          <p:nvPr/>
        </p:nvSpPr>
        <p:spPr>
          <a:xfrm flipH="1">
            <a:off x="3760470" y="4592320"/>
            <a:ext cx="2058670" cy="50292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人员分工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五边形 26"/>
          <p:cNvSpPr/>
          <p:nvPr/>
        </p:nvSpPr>
        <p:spPr>
          <a:xfrm>
            <a:off x="1157605" y="5174615"/>
            <a:ext cx="7194550" cy="891540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28"/>
          <p:cNvSpPr txBox="1"/>
          <p:nvPr/>
        </p:nvSpPr>
        <p:spPr>
          <a:xfrm>
            <a:off x="2256625" y="5243634"/>
            <a:ext cx="600531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2"/>
          <p:cNvSpPr/>
          <p:nvPr/>
        </p:nvSpPr>
        <p:spPr>
          <a:xfrm flipH="1">
            <a:off x="3742690" y="5525770"/>
            <a:ext cx="2058670" cy="4565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进度计划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3878580" y="898525"/>
            <a:ext cx="2058670" cy="5143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8" grpId="0" bldLvl="0" animBg="1"/>
      <p:bldP spid="7" grpId="0" bldLvl="0" animBg="1"/>
      <p:bldP spid="9" grpId="0"/>
      <p:bldP spid="10" grpId="0" bldLvl="0" animBg="1"/>
      <p:bldP spid="11" grpId="0" bldLvl="0" animBg="1"/>
      <p:bldP spid="12" grpId="0"/>
      <p:bldP spid="14" grpId="0" bldLvl="0" animBg="1"/>
      <p:bldP spid="15" grpId="0" bldLvl="0" animBg="1"/>
      <p:bldP spid="16" grpId="0"/>
      <p:bldP spid="22" grpId="0" bldLvl="0" animBg="1"/>
      <p:bldP spid="23" grpId="0" bldLvl="0" animBg="1"/>
      <p:bldP spid="24" grpId="0"/>
      <p:bldP spid="28" grpId="0" bldLvl="0" animBg="1"/>
      <p:bldP spid="33" grpId="0" bldLvl="0" animBg="1"/>
      <p:bldP spid="39" grpId="0"/>
      <p:bldP spid="41" grpId="0" bldLvl="0" animBg="1"/>
      <p:bldP spid="42" grpId="0" bldLvl="0" animBg="1"/>
      <p:bldP spid="43" grpId="0"/>
      <p:bldP spid="45" grpId="0" bldLvl="0" animBg="1"/>
      <p:bldP spid="4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30938" y="3745836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zh-CN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19881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76" grpId="0" bldLvl="0" animBg="1"/>
          <p:bldP spid="76" grpId="1" bldLvl="0" animBg="1"/>
          <p:bldP spid="77" grpId="0" bldLvl="0" animBg="1"/>
          <p:bldP spid="77" grpId="1" bldLvl="0" animBg="1"/>
          <p:bldP spid="78" grpId="0" bldLvl="0" animBg="1"/>
          <p:bldP spid="78" grpId="1" bldLvl="0" animBg="1"/>
          <p:bldP spid="79" grpId="0" bldLvl="0" animBg="1"/>
          <p:bldP spid="79" grpId="1" bldLvl="0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90784" y="441257"/>
            <a:ext cx="2010410" cy="64389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1213485" y="2694305"/>
            <a:ext cx="3435985" cy="3815715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929956" y="1889943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224576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zh-CN" altLang="en-US" sz="3200" b="1" dirty="0">
                <a:solidFill>
                  <a:srgbClr val="FFC000"/>
                </a:solidFill>
              </a:rPr>
              <a:t>现状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04149" y="2560681"/>
            <a:ext cx="1722598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399655" y="2558415"/>
            <a:ext cx="3692525" cy="3951605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242714" y="1889943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637742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zh-CN" altLang="en-US" sz="3200" b="1" dirty="0">
                <a:solidFill>
                  <a:srgbClr val="FFC000"/>
                </a:solidFill>
              </a:rPr>
              <a:t>解决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57527" y="3994458"/>
            <a:ext cx="2616378" cy="2515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要及时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被动的接受消息，看到时已经错过正确时机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要针对性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太多和自己无关的信息产生厌烦</a:t>
            </a:r>
            <a:endParaRPr lang="en-US" altLang="zh-CN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要全面不遗漏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获取消息的渠道不够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65455" y="3994458"/>
            <a:ext cx="2616378" cy="22364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12185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能及时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主动地在信息平台查看信息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85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能针对性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在对应专区浏览，浏览的每个都是我想要了解的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能全面不遗漏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信息平台整合所有渠道，整理出全面的信息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2874" y="2560681"/>
            <a:ext cx="1722598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217795" y="3829685"/>
            <a:ext cx="1988820" cy="8064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0" grpId="0" bldLvl="0" animBg="1"/>
      <p:bldP spid="41" grpId="0"/>
      <p:bldP spid="45" grpId="0" bldLvl="0" animBg="1"/>
      <p:bldP spid="57" grpId="0" bldLvl="0" animBg="1"/>
      <p:bldP spid="79" grpId="0"/>
      <p:bldP spid="79" grpId="1"/>
      <p:bldP spid="81" grpId="0"/>
      <p:bldP spid="81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28517" y="3750281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功能分析</a:t>
            </a:r>
            <a:endParaRPr kumimoji="0" lang="en-US" altLang="zh-CN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29377" y="434323"/>
            <a:ext cx="2031253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用户功能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164449" y="3364873"/>
            <a:ext cx="4058796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662391" y="2268485"/>
            <a:ext cx="1313083" cy="430839"/>
          </a:xfrm>
          <a:prstGeom prst="rect">
            <a:avLst/>
          </a:prstGeom>
        </p:spPr>
        <p:txBody>
          <a:bodyPr wrap="none" lIns="91392" tIns="45696" rIns="91392" bIns="4569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闲置交易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2649429" y="2683319"/>
            <a:ext cx="3573816" cy="60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sym typeface="微软雅黑" panose="020B0503020204020204" pitchFamily="34" charset="-122"/>
              </a:rPr>
              <a:t>用户上传物品，用户可以浏览并可以在物品下面的评论区留言（用户与网站可自由交互）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 flipV="1">
            <a:off x="2180053" y="2552688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63967" y="2552690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584996" y="3364873"/>
            <a:ext cx="3872901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067331" y="2268485"/>
            <a:ext cx="1877340" cy="430839"/>
          </a:xfrm>
          <a:prstGeom prst="rect">
            <a:avLst/>
          </a:prstGeom>
        </p:spPr>
        <p:txBody>
          <a:bodyPr wrap="none" lIns="91392" tIns="45696" rIns="91392" bIns="45696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交友</a:t>
            </a:r>
            <a:r>
              <a:rPr lang="zh-CN" altLang="en-US" sz="2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7054369" y="2683319"/>
            <a:ext cx="3403528" cy="60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sym typeface="微软雅黑" panose="020B0503020204020204" pitchFamily="34" charset="-122"/>
              </a:rPr>
              <a:t>用户可以上传交友信息，用户可以浏览并在评论区留言（用户与网站可自由交互）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 flipV="1">
            <a:off x="6596407" y="2552688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80318" y="2549585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162727" y="4719168"/>
            <a:ext cx="4058796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646786" y="3853599"/>
            <a:ext cx="1313083" cy="430839"/>
          </a:xfrm>
          <a:prstGeom prst="rect">
            <a:avLst/>
          </a:prstGeom>
        </p:spPr>
        <p:txBody>
          <a:bodyPr wrap="none" lIns="91392" tIns="45696" rIns="91392" bIns="45696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2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研信息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2633824" y="4268433"/>
            <a:ext cx="3312943" cy="3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sym typeface="微软雅黑" panose="020B0503020204020204" pitchFamily="34" charset="-122"/>
              </a:rPr>
              <a:t>管理员上传考研信息，用户只可以浏览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flipV="1">
            <a:off x="2164449" y="4137802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48364" y="4137804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584996" y="4719168"/>
            <a:ext cx="3872901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051727" y="3853599"/>
            <a:ext cx="1313083" cy="430839"/>
          </a:xfrm>
          <a:prstGeom prst="rect">
            <a:avLst/>
          </a:prstGeom>
        </p:spPr>
        <p:txBody>
          <a:bodyPr wrap="none" lIns="91392" tIns="45696" rIns="91392" bIns="45696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</a:t>
            </a:r>
            <a:r>
              <a:rPr lang="zh-CN" altLang="en-US" sz="2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7038764" y="4268433"/>
            <a:ext cx="3312943" cy="3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2" tIns="45696" rIns="91392" bIns="4569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sym typeface="微软雅黑" panose="020B0503020204020204" pitchFamily="34" charset="-122"/>
              </a:rPr>
              <a:t>管理员上传竞赛信息，用户只可以浏览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flipV="1">
            <a:off x="6596407" y="4137802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0318" y="4134699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771273" y="572424"/>
            <a:ext cx="9288661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9353513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646786" y="1455940"/>
            <a:ext cx="65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用户注册、用户登录、</a:t>
            </a:r>
            <a:r>
              <a:rPr lang="en-US" altLang="zh-CN" b="1" dirty="0" err="1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验证码并实现验证功能</a:t>
            </a:r>
            <a:endParaRPr lang="zh-CN" altLang="en-US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 animBg="1"/>
      <p:bldP spid="61" grpId="0"/>
      <p:bldP spid="63" grpId="0"/>
      <p:bldP spid="64" grpId="0"/>
      <p:bldP spid="65" grpId="0" animBg="1"/>
      <p:bldP spid="66" grpId="0"/>
      <p:bldP spid="68" grpId="0"/>
      <p:bldP spid="69" grpId="0"/>
      <p:bldP spid="70" grpId="0" animBg="1"/>
      <p:bldP spid="71" grpId="0"/>
      <p:bldP spid="73" grpId="0"/>
      <p:bldP spid="74" grpId="0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98545" y="438403"/>
            <a:ext cx="2492917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管理员功能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66582" y="572424"/>
            <a:ext cx="9093352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9158204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椭圆 40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15"/>
          <p:cNvSpPr txBox="1"/>
          <p:nvPr/>
        </p:nvSpPr>
        <p:spPr>
          <a:xfrm>
            <a:off x="3400202" y="2736528"/>
            <a:ext cx="1132947" cy="58473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8"/>
          <p:cNvSpPr/>
          <p:nvPr/>
        </p:nvSpPr>
        <p:spPr bwMode="auto">
          <a:xfrm>
            <a:off x="5025881" y="2799278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7"/>
          <p:cNvSpPr txBox="1"/>
          <p:nvPr/>
        </p:nvSpPr>
        <p:spPr>
          <a:xfrm>
            <a:off x="5071619" y="3108393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4150321" y="3981466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4198082" y="4285820"/>
            <a:ext cx="91112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1"/>
          <p:cNvSpPr/>
          <p:nvPr/>
        </p:nvSpPr>
        <p:spPr bwMode="auto">
          <a:xfrm>
            <a:off x="2625947" y="39814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2616943" y="42744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2"/>
          <p:cNvSpPr/>
          <p:nvPr/>
        </p:nvSpPr>
        <p:spPr bwMode="auto">
          <a:xfrm>
            <a:off x="1719755" y="2799278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5"/>
          <p:cNvSpPr txBox="1"/>
          <p:nvPr/>
        </p:nvSpPr>
        <p:spPr>
          <a:xfrm>
            <a:off x="1775101" y="3103632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83"/>
          <p:cNvSpPr>
            <a:spLocks noChangeArrowheads="1"/>
          </p:cNvSpPr>
          <p:nvPr/>
        </p:nvSpPr>
        <p:spPr bwMode="auto">
          <a:xfrm>
            <a:off x="6958809" y="2660542"/>
            <a:ext cx="3556968" cy="132144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54" name="TextBox 84"/>
          <p:cNvSpPr txBox="1">
            <a:spLocks noChangeArrowheads="1"/>
          </p:cNvSpPr>
          <p:nvPr/>
        </p:nvSpPr>
        <p:spPr bwMode="auto">
          <a:xfrm>
            <a:off x="7261661" y="2995749"/>
            <a:ext cx="2951265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管理员登陆，对考研、竞赛信息的增、删、改、查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49" grpId="0" animBg="1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3" name="椭圆 32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Box 79"/>
          <p:cNvSpPr txBox="1"/>
          <p:nvPr/>
        </p:nvSpPr>
        <p:spPr>
          <a:xfrm>
            <a:off x="5728517" y="3750281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技术选型</a:t>
            </a:r>
            <a:endParaRPr kumimoji="0" lang="en-US" altLang="zh-CN" sz="4200" b="1" i="0" u="none" strike="noStrike" kern="1200" cap="none" spc="0" normalizeH="0" baseline="0" noProof="0" dirty="0" smtClean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en-US" altLang="zh-CN" sz="4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1" name="椭圆 50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/>
          <p:bldP spid="4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4203" y="2815828"/>
            <a:ext cx="1355653" cy="1747091"/>
            <a:chOff x="2134203" y="2815828"/>
            <a:chExt cx="1355653" cy="1747091"/>
          </a:xfrm>
        </p:grpSpPr>
        <p:sp>
          <p:nvSpPr>
            <p:cNvPr id="88" name="Shape 2626"/>
            <p:cNvSpPr/>
            <p:nvPr/>
          </p:nvSpPr>
          <p:spPr>
            <a:xfrm rot="5400000" flipH="1">
              <a:off x="2229291" y="3350432"/>
              <a:ext cx="648492" cy="6493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/>
            </a:p>
          </p:txBody>
        </p:sp>
        <p:sp>
          <p:nvSpPr>
            <p:cNvPr id="90" name="Shape 2631"/>
            <p:cNvSpPr/>
            <p:nvPr/>
          </p:nvSpPr>
          <p:spPr>
            <a:xfrm rot="5400000">
              <a:off x="1938484" y="3011547"/>
              <a:ext cx="1747091" cy="135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45" y="0"/>
                    <a:pt x="0" y="6244"/>
                    <a:pt x="0" y="13917"/>
                  </a:cubicBezTo>
                  <a:cubicBezTo>
                    <a:pt x="0" y="16594"/>
                    <a:pt x="592" y="19197"/>
                    <a:pt x="1714" y="21438"/>
                  </a:cubicBezTo>
                  <a:lnTo>
                    <a:pt x="1796" y="21600"/>
                  </a:lnTo>
                  <a:lnTo>
                    <a:pt x="3140" y="21600"/>
                  </a:lnTo>
                  <a:lnTo>
                    <a:pt x="4959" y="19550"/>
                  </a:lnTo>
                  <a:lnTo>
                    <a:pt x="4174" y="18388"/>
                  </a:lnTo>
                  <a:lnTo>
                    <a:pt x="2397" y="20385"/>
                  </a:lnTo>
                  <a:lnTo>
                    <a:pt x="2340" y="20260"/>
                  </a:lnTo>
                  <a:cubicBezTo>
                    <a:pt x="1465" y="18333"/>
                    <a:pt x="1004" y="16138"/>
                    <a:pt x="1004" y="13917"/>
                  </a:cubicBezTo>
                  <a:cubicBezTo>
                    <a:pt x="1004" y="13853"/>
                    <a:pt x="1005" y="13790"/>
                    <a:pt x="1011" y="13710"/>
                  </a:cubicBezTo>
                  <a:lnTo>
                    <a:pt x="1018" y="13477"/>
                  </a:lnTo>
                  <a:lnTo>
                    <a:pt x="3181" y="13474"/>
                  </a:lnTo>
                  <a:lnTo>
                    <a:pt x="3181" y="11932"/>
                  </a:lnTo>
                  <a:lnTo>
                    <a:pt x="1135" y="11932"/>
                  </a:lnTo>
                  <a:lnTo>
                    <a:pt x="1152" y="11789"/>
                  </a:lnTo>
                  <a:cubicBezTo>
                    <a:pt x="1437" y="9638"/>
                    <a:pt x="2149" y="7613"/>
                    <a:pt x="3212" y="5935"/>
                  </a:cubicBezTo>
                  <a:lnTo>
                    <a:pt x="3277" y="5832"/>
                  </a:lnTo>
                  <a:lnTo>
                    <a:pt x="4802" y="7793"/>
                  </a:lnTo>
                  <a:lnTo>
                    <a:pt x="5650" y="6705"/>
                  </a:lnTo>
                  <a:lnTo>
                    <a:pt x="4108" y="4715"/>
                  </a:lnTo>
                  <a:lnTo>
                    <a:pt x="4179" y="4630"/>
                  </a:lnTo>
                  <a:cubicBezTo>
                    <a:pt x="5770" y="2746"/>
                    <a:pt x="7733" y="1614"/>
                    <a:pt x="9860" y="1353"/>
                  </a:cubicBezTo>
                  <a:lnTo>
                    <a:pt x="9962" y="1339"/>
                  </a:lnTo>
                  <a:lnTo>
                    <a:pt x="9964" y="4558"/>
                  </a:lnTo>
                  <a:lnTo>
                    <a:pt x="11161" y="4558"/>
                  </a:lnTo>
                  <a:lnTo>
                    <a:pt x="11161" y="1314"/>
                  </a:lnTo>
                  <a:lnTo>
                    <a:pt x="11257" y="1321"/>
                  </a:lnTo>
                  <a:cubicBezTo>
                    <a:pt x="13615" y="1462"/>
                    <a:pt x="15852" y="2693"/>
                    <a:pt x="17557" y="4787"/>
                  </a:cubicBezTo>
                  <a:lnTo>
                    <a:pt x="17625" y="4872"/>
                  </a:lnTo>
                  <a:lnTo>
                    <a:pt x="16047" y="6910"/>
                  </a:lnTo>
                  <a:lnTo>
                    <a:pt x="16895" y="8000"/>
                  </a:lnTo>
                  <a:lnTo>
                    <a:pt x="18432" y="6015"/>
                  </a:lnTo>
                  <a:lnTo>
                    <a:pt x="18498" y="6124"/>
                  </a:lnTo>
                  <a:cubicBezTo>
                    <a:pt x="19501" y="7766"/>
                    <a:pt x="20176" y="9725"/>
                    <a:pt x="20448" y="11789"/>
                  </a:cubicBezTo>
                  <a:lnTo>
                    <a:pt x="20466" y="11932"/>
                  </a:lnTo>
                  <a:lnTo>
                    <a:pt x="18340" y="11934"/>
                  </a:lnTo>
                  <a:lnTo>
                    <a:pt x="18340" y="13477"/>
                  </a:lnTo>
                  <a:lnTo>
                    <a:pt x="20582" y="13477"/>
                  </a:lnTo>
                  <a:lnTo>
                    <a:pt x="20591" y="13726"/>
                  </a:lnTo>
                  <a:cubicBezTo>
                    <a:pt x="20594" y="13790"/>
                    <a:pt x="20596" y="13853"/>
                    <a:pt x="20596" y="13917"/>
                  </a:cubicBezTo>
                  <a:cubicBezTo>
                    <a:pt x="20596" y="16131"/>
                    <a:pt x="20140" y="18314"/>
                    <a:pt x="19274" y="20233"/>
                  </a:cubicBezTo>
                  <a:lnTo>
                    <a:pt x="19212" y="20369"/>
                  </a:lnTo>
                  <a:lnTo>
                    <a:pt x="17539" y="18215"/>
                  </a:lnTo>
                  <a:lnTo>
                    <a:pt x="16694" y="19306"/>
                  </a:lnTo>
                  <a:lnTo>
                    <a:pt x="18473" y="21600"/>
                  </a:lnTo>
                  <a:lnTo>
                    <a:pt x="19806" y="21600"/>
                  </a:lnTo>
                  <a:lnTo>
                    <a:pt x="19886" y="21438"/>
                  </a:lnTo>
                  <a:cubicBezTo>
                    <a:pt x="21008" y="19193"/>
                    <a:pt x="21600" y="16592"/>
                    <a:pt x="21600" y="13917"/>
                  </a:cubicBezTo>
                  <a:cubicBezTo>
                    <a:pt x="21600" y="6244"/>
                    <a:pt x="16755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87510" y="2533492"/>
            <a:ext cx="1846008" cy="2379014"/>
            <a:chOff x="5187510" y="2533492"/>
            <a:chExt cx="1846008" cy="2379014"/>
          </a:xfrm>
        </p:grpSpPr>
        <p:sp>
          <p:nvSpPr>
            <p:cNvPr id="87" name="Shape 2625"/>
            <p:cNvSpPr/>
            <p:nvPr/>
          </p:nvSpPr>
          <p:spPr>
            <a:xfrm rot="5400000" flipH="1">
              <a:off x="5296005" y="3188290"/>
              <a:ext cx="1011194" cy="10098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/>
            </a:p>
          </p:txBody>
        </p:sp>
        <p:sp>
          <p:nvSpPr>
            <p:cNvPr id="94" name="Shape 2635"/>
            <p:cNvSpPr/>
            <p:nvPr/>
          </p:nvSpPr>
          <p:spPr>
            <a:xfrm rot="5400000">
              <a:off x="4921007" y="2799995"/>
              <a:ext cx="2379014" cy="184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45" y="0"/>
                    <a:pt x="0" y="6244"/>
                    <a:pt x="0" y="13917"/>
                  </a:cubicBezTo>
                  <a:cubicBezTo>
                    <a:pt x="0" y="16594"/>
                    <a:pt x="592" y="19197"/>
                    <a:pt x="1714" y="21438"/>
                  </a:cubicBezTo>
                  <a:lnTo>
                    <a:pt x="1796" y="21600"/>
                  </a:lnTo>
                  <a:lnTo>
                    <a:pt x="3140" y="21600"/>
                  </a:lnTo>
                  <a:lnTo>
                    <a:pt x="4959" y="19550"/>
                  </a:lnTo>
                  <a:lnTo>
                    <a:pt x="4174" y="18388"/>
                  </a:lnTo>
                  <a:lnTo>
                    <a:pt x="2397" y="20385"/>
                  </a:lnTo>
                  <a:lnTo>
                    <a:pt x="2340" y="20260"/>
                  </a:lnTo>
                  <a:cubicBezTo>
                    <a:pt x="1465" y="18333"/>
                    <a:pt x="1003" y="16138"/>
                    <a:pt x="1003" y="13917"/>
                  </a:cubicBezTo>
                  <a:cubicBezTo>
                    <a:pt x="1003" y="13853"/>
                    <a:pt x="1005" y="13790"/>
                    <a:pt x="1011" y="13710"/>
                  </a:cubicBezTo>
                  <a:lnTo>
                    <a:pt x="1018" y="13477"/>
                  </a:lnTo>
                  <a:lnTo>
                    <a:pt x="3181" y="13475"/>
                  </a:lnTo>
                  <a:lnTo>
                    <a:pt x="3181" y="11932"/>
                  </a:lnTo>
                  <a:lnTo>
                    <a:pt x="1134" y="11932"/>
                  </a:lnTo>
                  <a:lnTo>
                    <a:pt x="1152" y="11789"/>
                  </a:lnTo>
                  <a:cubicBezTo>
                    <a:pt x="1437" y="9638"/>
                    <a:pt x="2149" y="7613"/>
                    <a:pt x="3212" y="5935"/>
                  </a:cubicBezTo>
                  <a:lnTo>
                    <a:pt x="3277" y="5832"/>
                  </a:lnTo>
                  <a:lnTo>
                    <a:pt x="4802" y="7793"/>
                  </a:lnTo>
                  <a:lnTo>
                    <a:pt x="5650" y="6705"/>
                  </a:lnTo>
                  <a:lnTo>
                    <a:pt x="4108" y="4715"/>
                  </a:lnTo>
                  <a:lnTo>
                    <a:pt x="4179" y="4630"/>
                  </a:lnTo>
                  <a:cubicBezTo>
                    <a:pt x="5770" y="2746"/>
                    <a:pt x="7733" y="1614"/>
                    <a:pt x="9860" y="1353"/>
                  </a:cubicBezTo>
                  <a:lnTo>
                    <a:pt x="9962" y="1339"/>
                  </a:lnTo>
                  <a:lnTo>
                    <a:pt x="9964" y="4558"/>
                  </a:lnTo>
                  <a:lnTo>
                    <a:pt x="11160" y="4558"/>
                  </a:lnTo>
                  <a:lnTo>
                    <a:pt x="11160" y="1314"/>
                  </a:lnTo>
                  <a:lnTo>
                    <a:pt x="11257" y="1321"/>
                  </a:lnTo>
                  <a:cubicBezTo>
                    <a:pt x="13615" y="1462"/>
                    <a:pt x="15852" y="2693"/>
                    <a:pt x="17557" y="4787"/>
                  </a:cubicBezTo>
                  <a:lnTo>
                    <a:pt x="17625" y="4872"/>
                  </a:lnTo>
                  <a:lnTo>
                    <a:pt x="16047" y="6910"/>
                  </a:lnTo>
                  <a:lnTo>
                    <a:pt x="16895" y="8001"/>
                  </a:lnTo>
                  <a:lnTo>
                    <a:pt x="18432" y="6015"/>
                  </a:lnTo>
                  <a:lnTo>
                    <a:pt x="18498" y="6124"/>
                  </a:lnTo>
                  <a:cubicBezTo>
                    <a:pt x="19502" y="7766"/>
                    <a:pt x="20176" y="9725"/>
                    <a:pt x="20448" y="11789"/>
                  </a:cubicBezTo>
                  <a:lnTo>
                    <a:pt x="20466" y="11932"/>
                  </a:lnTo>
                  <a:lnTo>
                    <a:pt x="18340" y="11934"/>
                  </a:lnTo>
                  <a:lnTo>
                    <a:pt x="18340" y="13477"/>
                  </a:lnTo>
                  <a:lnTo>
                    <a:pt x="20582" y="13477"/>
                  </a:lnTo>
                  <a:lnTo>
                    <a:pt x="20591" y="13726"/>
                  </a:lnTo>
                  <a:cubicBezTo>
                    <a:pt x="20595" y="13790"/>
                    <a:pt x="20596" y="13853"/>
                    <a:pt x="20596" y="13917"/>
                  </a:cubicBezTo>
                  <a:cubicBezTo>
                    <a:pt x="20596" y="16131"/>
                    <a:pt x="20140" y="18314"/>
                    <a:pt x="19274" y="20233"/>
                  </a:cubicBezTo>
                  <a:lnTo>
                    <a:pt x="19212" y="20369"/>
                  </a:lnTo>
                  <a:lnTo>
                    <a:pt x="17539" y="18215"/>
                  </a:lnTo>
                  <a:lnTo>
                    <a:pt x="16694" y="19306"/>
                  </a:lnTo>
                  <a:lnTo>
                    <a:pt x="18473" y="21600"/>
                  </a:lnTo>
                  <a:lnTo>
                    <a:pt x="19806" y="21600"/>
                  </a:lnTo>
                  <a:lnTo>
                    <a:pt x="19886" y="21438"/>
                  </a:lnTo>
                  <a:cubicBezTo>
                    <a:pt x="21008" y="19193"/>
                    <a:pt x="21600" y="16592"/>
                    <a:pt x="21600" y="13917"/>
                  </a:cubicBezTo>
                  <a:cubicBezTo>
                    <a:pt x="21600" y="6244"/>
                    <a:pt x="16755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05307" y="2815828"/>
            <a:ext cx="1355653" cy="1747091"/>
            <a:chOff x="8605307" y="2815828"/>
            <a:chExt cx="1355653" cy="1747091"/>
          </a:xfrm>
        </p:grpSpPr>
        <p:sp>
          <p:nvSpPr>
            <p:cNvPr id="25" name="Shape 2626"/>
            <p:cNvSpPr/>
            <p:nvPr/>
          </p:nvSpPr>
          <p:spPr>
            <a:xfrm rot="5400000" flipH="1">
              <a:off x="8700395" y="3350432"/>
              <a:ext cx="648492" cy="6493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/>
            </a:p>
          </p:txBody>
        </p:sp>
        <p:sp>
          <p:nvSpPr>
            <p:cNvPr id="27" name="Shape 2631"/>
            <p:cNvSpPr/>
            <p:nvPr/>
          </p:nvSpPr>
          <p:spPr>
            <a:xfrm rot="5400000">
              <a:off x="8409588" y="3011547"/>
              <a:ext cx="1747091" cy="135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45" y="0"/>
                    <a:pt x="0" y="6244"/>
                    <a:pt x="0" y="13917"/>
                  </a:cubicBezTo>
                  <a:cubicBezTo>
                    <a:pt x="0" y="16594"/>
                    <a:pt x="592" y="19197"/>
                    <a:pt x="1714" y="21438"/>
                  </a:cubicBezTo>
                  <a:lnTo>
                    <a:pt x="1796" y="21600"/>
                  </a:lnTo>
                  <a:lnTo>
                    <a:pt x="3140" y="21600"/>
                  </a:lnTo>
                  <a:lnTo>
                    <a:pt x="4959" y="19550"/>
                  </a:lnTo>
                  <a:lnTo>
                    <a:pt x="4174" y="18388"/>
                  </a:lnTo>
                  <a:lnTo>
                    <a:pt x="2397" y="20385"/>
                  </a:lnTo>
                  <a:lnTo>
                    <a:pt x="2340" y="20260"/>
                  </a:lnTo>
                  <a:cubicBezTo>
                    <a:pt x="1465" y="18333"/>
                    <a:pt x="1004" y="16138"/>
                    <a:pt x="1004" y="13917"/>
                  </a:cubicBezTo>
                  <a:cubicBezTo>
                    <a:pt x="1004" y="13853"/>
                    <a:pt x="1005" y="13790"/>
                    <a:pt x="1011" y="13710"/>
                  </a:cubicBezTo>
                  <a:lnTo>
                    <a:pt x="1018" y="13477"/>
                  </a:lnTo>
                  <a:lnTo>
                    <a:pt x="3181" y="13474"/>
                  </a:lnTo>
                  <a:lnTo>
                    <a:pt x="3181" y="11932"/>
                  </a:lnTo>
                  <a:lnTo>
                    <a:pt x="1135" y="11932"/>
                  </a:lnTo>
                  <a:lnTo>
                    <a:pt x="1152" y="11789"/>
                  </a:lnTo>
                  <a:cubicBezTo>
                    <a:pt x="1437" y="9638"/>
                    <a:pt x="2149" y="7613"/>
                    <a:pt x="3212" y="5935"/>
                  </a:cubicBezTo>
                  <a:lnTo>
                    <a:pt x="3277" y="5832"/>
                  </a:lnTo>
                  <a:lnTo>
                    <a:pt x="4802" y="7793"/>
                  </a:lnTo>
                  <a:lnTo>
                    <a:pt x="5650" y="6705"/>
                  </a:lnTo>
                  <a:lnTo>
                    <a:pt x="4108" y="4715"/>
                  </a:lnTo>
                  <a:lnTo>
                    <a:pt x="4179" y="4630"/>
                  </a:lnTo>
                  <a:cubicBezTo>
                    <a:pt x="5770" y="2746"/>
                    <a:pt x="7733" y="1614"/>
                    <a:pt x="9860" y="1353"/>
                  </a:cubicBezTo>
                  <a:lnTo>
                    <a:pt x="9962" y="1339"/>
                  </a:lnTo>
                  <a:lnTo>
                    <a:pt x="9964" y="4558"/>
                  </a:lnTo>
                  <a:lnTo>
                    <a:pt x="11161" y="4558"/>
                  </a:lnTo>
                  <a:lnTo>
                    <a:pt x="11161" y="1314"/>
                  </a:lnTo>
                  <a:lnTo>
                    <a:pt x="11257" y="1321"/>
                  </a:lnTo>
                  <a:cubicBezTo>
                    <a:pt x="13615" y="1462"/>
                    <a:pt x="15852" y="2693"/>
                    <a:pt x="17557" y="4787"/>
                  </a:cubicBezTo>
                  <a:lnTo>
                    <a:pt x="17625" y="4872"/>
                  </a:lnTo>
                  <a:lnTo>
                    <a:pt x="16047" y="6910"/>
                  </a:lnTo>
                  <a:lnTo>
                    <a:pt x="16895" y="8000"/>
                  </a:lnTo>
                  <a:lnTo>
                    <a:pt x="18432" y="6015"/>
                  </a:lnTo>
                  <a:lnTo>
                    <a:pt x="18498" y="6124"/>
                  </a:lnTo>
                  <a:cubicBezTo>
                    <a:pt x="19501" y="7766"/>
                    <a:pt x="20176" y="9725"/>
                    <a:pt x="20448" y="11789"/>
                  </a:cubicBezTo>
                  <a:lnTo>
                    <a:pt x="20466" y="11932"/>
                  </a:lnTo>
                  <a:lnTo>
                    <a:pt x="18340" y="11934"/>
                  </a:lnTo>
                  <a:lnTo>
                    <a:pt x="18340" y="13477"/>
                  </a:lnTo>
                  <a:lnTo>
                    <a:pt x="20582" y="13477"/>
                  </a:lnTo>
                  <a:lnTo>
                    <a:pt x="20591" y="13726"/>
                  </a:lnTo>
                  <a:cubicBezTo>
                    <a:pt x="20594" y="13790"/>
                    <a:pt x="20596" y="13853"/>
                    <a:pt x="20596" y="13917"/>
                  </a:cubicBezTo>
                  <a:cubicBezTo>
                    <a:pt x="20596" y="16131"/>
                    <a:pt x="20140" y="18314"/>
                    <a:pt x="19274" y="20233"/>
                  </a:cubicBezTo>
                  <a:lnTo>
                    <a:pt x="19212" y="20369"/>
                  </a:lnTo>
                  <a:lnTo>
                    <a:pt x="17539" y="18215"/>
                  </a:lnTo>
                  <a:lnTo>
                    <a:pt x="16694" y="19306"/>
                  </a:lnTo>
                  <a:lnTo>
                    <a:pt x="18473" y="21600"/>
                  </a:lnTo>
                  <a:lnTo>
                    <a:pt x="19806" y="21600"/>
                  </a:lnTo>
                  <a:lnTo>
                    <a:pt x="19886" y="21438"/>
                  </a:lnTo>
                  <a:cubicBezTo>
                    <a:pt x="21008" y="19193"/>
                    <a:pt x="21600" y="16592"/>
                    <a:pt x="21600" y="13917"/>
                  </a:cubicBezTo>
                  <a:cubicBezTo>
                    <a:pt x="21600" y="6244"/>
                    <a:pt x="16755" y="0"/>
                    <a:pt x="10799" y="0"/>
                  </a:cubicBezTo>
                  <a:cubicBezTo>
                    <a:pt x="10799" y="0"/>
                    <a:pt x="10799" y="0"/>
                    <a:pt x="10799" y="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</a:p>
          </p:txBody>
        </p:sp>
      </p:grpSp>
      <p:sp>
        <p:nvSpPr>
          <p:cNvPr id="89" name="Shape 2630"/>
          <p:cNvSpPr/>
          <p:nvPr/>
        </p:nvSpPr>
        <p:spPr>
          <a:xfrm rot="5400000">
            <a:off x="2482920" y="3325701"/>
            <a:ext cx="441500" cy="442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5" y="21600"/>
                </a:moveTo>
                <a:cubicBezTo>
                  <a:pt x="20021" y="21600"/>
                  <a:pt x="21600" y="20017"/>
                  <a:pt x="21600" y="18074"/>
                </a:cubicBezTo>
                <a:cubicBezTo>
                  <a:pt x="21600" y="16138"/>
                  <a:pt x="20021" y="14563"/>
                  <a:pt x="18081" y="14563"/>
                </a:cubicBezTo>
                <a:lnTo>
                  <a:pt x="1489" y="0"/>
                </a:lnTo>
                <a:lnTo>
                  <a:pt x="0" y="1553"/>
                </a:lnTo>
                <a:lnTo>
                  <a:pt x="14556" y="18180"/>
                </a:lnTo>
                <a:lnTo>
                  <a:pt x="14563" y="18293"/>
                </a:lnTo>
                <a:cubicBezTo>
                  <a:pt x="14668" y="20144"/>
                  <a:pt x="16213" y="21600"/>
                  <a:pt x="18075" y="21600"/>
                </a:cubicBezTo>
                <a:cubicBezTo>
                  <a:pt x="18075" y="21600"/>
                  <a:pt x="18075" y="21600"/>
                  <a:pt x="18075" y="2160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</a:p>
        </p:txBody>
      </p:sp>
      <p:sp>
        <p:nvSpPr>
          <p:cNvPr id="28" name="Shape 2626"/>
          <p:cNvSpPr/>
          <p:nvPr/>
        </p:nvSpPr>
        <p:spPr>
          <a:xfrm rot="5400000" flipH="1">
            <a:off x="1539518" y="3477099"/>
            <a:ext cx="500086" cy="500754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93" name="Shape 2634"/>
          <p:cNvSpPr/>
          <p:nvPr/>
        </p:nvSpPr>
        <p:spPr>
          <a:xfrm rot="5400000">
            <a:off x="5958611" y="3301074"/>
            <a:ext cx="196195" cy="7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0" h="21338" extrusionOk="0">
                <a:moveTo>
                  <a:pt x="2859" y="20551"/>
                </a:moveTo>
                <a:cubicBezTo>
                  <a:pt x="6693" y="21600"/>
                  <a:pt x="12936" y="21599"/>
                  <a:pt x="16785" y="20554"/>
                </a:cubicBezTo>
                <a:cubicBezTo>
                  <a:pt x="20620" y="19513"/>
                  <a:pt x="20633" y="17816"/>
                  <a:pt x="16813" y="16771"/>
                </a:cubicBezTo>
                <a:lnTo>
                  <a:pt x="12987" y="0"/>
                </a:lnTo>
                <a:lnTo>
                  <a:pt x="6980" y="34"/>
                </a:lnTo>
                <a:lnTo>
                  <a:pt x="2704" y="16817"/>
                </a:lnTo>
                <a:lnTo>
                  <a:pt x="2495" y="16882"/>
                </a:lnTo>
                <a:cubicBezTo>
                  <a:pt x="-967" y="17933"/>
                  <a:pt x="-807" y="19548"/>
                  <a:pt x="2859" y="20551"/>
                </a:cubicBezTo>
                <a:cubicBezTo>
                  <a:pt x="2859" y="20551"/>
                  <a:pt x="2859" y="20551"/>
                  <a:pt x="2859" y="2055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509568" y="4919355"/>
            <a:ext cx="2918076" cy="602738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 + CSS + JavaScript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8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858216" y="2420977"/>
            <a:ext cx="1371600" cy="21663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前端开发</a:t>
            </a:r>
            <a:endParaRPr lang="en-GB" sz="2400" dirty="0"/>
          </a:p>
        </p:txBody>
      </p:sp>
      <p:sp>
        <p:nvSpPr>
          <p:cNvPr id="9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034314" y="4944755"/>
            <a:ext cx="2337404" cy="602738"/>
          </a:xfrm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100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332124" y="2422004"/>
            <a:ext cx="1371600" cy="21663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服务器</a:t>
            </a:r>
            <a:endParaRPr lang="en-GB" sz="2400" dirty="0"/>
          </a:p>
        </p:txBody>
      </p:sp>
      <p:sp>
        <p:nvSpPr>
          <p:cNvPr id="10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73600" y="5122555"/>
            <a:ext cx="2359918" cy="602738"/>
          </a:xfrm>
        </p:spPr>
        <p:txBody>
          <a:bodyPr>
            <a:normAutofit fontScale="92500"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 + Servlet + JavaBean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+ JDBC+MySQL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103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15802" y="2098121"/>
            <a:ext cx="1371600" cy="21663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后端开发</a:t>
            </a:r>
            <a:endParaRPr lang="en-GB" sz="2400" dirty="0"/>
          </a:p>
        </p:txBody>
      </p:sp>
      <p:sp>
        <p:nvSpPr>
          <p:cNvPr id="26" name="Shape 2630"/>
          <p:cNvSpPr/>
          <p:nvPr/>
        </p:nvSpPr>
        <p:spPr>
          <a:xfrm rot="11857196">
            <a:off x="8906859" y="3642837"/>
            <a:ext cx="441500" cy="442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5" y="21600"/>
                </a:moveTo>
                <a:cubicBezTo>
                  <a:pt x="20021" y="21600"/>
                  <a:pt x="21600" y="20017"/>
                  <a:pt x="21600" y="18074"/>
                </a:cubicBezTo>
                <a:cubicBezTo>
                  <a:pt x="21600" y="16138"/>
                  <a:pt x="20021" y="14563"/>
                  <a:pt x="18081" y="14563"/>
                </a:cubicBezTo>
                <a:lnTo>
                  <a:pt x="1489" y="0"/>
                </a:lnTo>
                <a:lnTo>
                  <a:pt x="0" y="1553"/>
                </a:lnTo>
                <a:lnTo>
                  <a:pt x="14556" y="18180"/>
                </a:lnTo>
                <a:lnTo>
                  <a:pt x="14563" y="18293"/>
                </a:lnTo>
                <a:cubicBezTo>
                  <a:pt x="14668" y="20144"/>
                  <a:pt x="16213" y="21600"/>
                  <a:pt x="18075" y="21600"/>
                </a:cubicBezTo>
                <a:cubicBezTo>
                  <a:pt x="18075" y="21600"/>
                  <a:pt x="18075" y="21600"/>
                  <a:pt x="18075" y="2160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</a:p>
        </p:txBody>
      </p:sp>
      <p:sp>
        <p:nvSpPr>
          <p:cNvPr id="29" name="Shape 2626"/>
          <p:cNvSpPr/>
          <p:nvPr/>
        </p:nvSpPr>
        <p:spPr>
          <a:xfrm rot="5400000" flipH="1">
            <a:off x="4516999" y="3477099"/>
            <a:ext cx="500086" cy="5007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1" name="Shape 2626"/>
          <p:cNvSpPr/>
          <p:nvPr/>
        </p:nvSpPr>
        <p:spPr>
          <a:xfrm rot="5400000" flipH="1">
            <a:off x="7966120" y="3477099"/>
            <a:ext cx="500086" cy="500754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3" name="TextBox 13"/>
          <p:cNvSpPr txBox="1"/>
          <p:nvPr/>
        </p:nvSpPr>
        <p:spPr>
          <a:xfrm>
            <a:off x="5129377" y="434323"/>
            <a:ext cx="2031253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433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技术选型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7433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71273" y="572424"/>
            <a:ext cx="9288661" cy="381452"/>
            <a:chOff x="3546557" y="3058874"/>
            <a:chExt cx="8647786" cy="381452"/>
          </a:xfrm>
        </p:grpSpPr>
        <p:grpSp>
          <p:nvGrpSpPr>
            <p:cNvPr id="35" name="组合 34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-4844939" y="568614"/>
            <a:ext cx="9353513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0" name="组合 39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2" name="椭圆 4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8" grpId="0" animBg="1"/>
      <p:bldP spid="93" grpId="0" animBg="1"/>
      <p:bldP spid="16" grpId="0" build="p"/>
      <p:bldP spid="82" grpId="0" build="p"/>
      <p:bldP spid="99" grpId="0" build="p"/>
      <p:bldP spid="100" grpId="0" build="p"/>
      <p:bldP spid="102" grpId="0" build="p"/>
      <p:bldP spid="103" grpId="0" build="p"/>
      <p:bldP spid="26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宽屏</PresentationFormat>
  <Paragraphs>255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ITC Avant Garde Std Bk</vt:lpstr>
      <vt:lpstr>Lato</vt:lpstr>
      <vt:lpstr>微软雅黑</vt:lpstr>
      <vt:lpstr>方正兰亭超细黑简体</vt:lpstr>
      <vt:lpstr>等线</vt:lpstr>
      <vt:lpstr>Calibri</vt:lpstr>
      <vt:lpstr>Lato Light</vt:lpstr>
      <vt:lpstr>Lato Regular</vt:lpstr>
      <vt:lpstr>Arial</vt:lpstr>
      <vt:lpstr>Open Sans Light</vt:lpstr>
      <vt:lpstr>Open Sans</vt:lpstr>
      <vt:lpstr>Lato Light</vt:lpstr>
      <vt:lpstr>MS PGothic</vt:lpstr>
      <vt:lpstr>Kozuka Gothic Pro B</vt:lpstr>
      <vt:lpstr>Arial Unicode MS</vt:lpstr>
      <vt:lpstr>Yu Gothic UI</vt:lpstr>
      <vt:lpstr>Segoe Print</vt:lpstr>
      <vt:lpstr>Yu Gothic UI Semibold</vt:lpstr>
      <vt:lpstr>Office 主题​​</vt:lpstr>
      <vt:lpstr>第一PPT www.1ppt.com</vt:lpstr>
      <vt:lpstr>1_第一PPT www.1ppt.com</vt:lpstr>
      <vt:lpstr>2_第一PPT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孔繁伟</dc:creator>
  <cp:lastModifiedBy>Anthony</cp:lastModifiedBy>
  <cp:revision>19</cp:revision>
  <dcterms:created xsi:type="dcterms:W3CDTF">2018-04-06T03:51:00Z</dcterms:created>
  <dcterms:modified xsi:type="dcterms:W3CDTF">2018-04-09T14:15:16Z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