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4" r:id="rId4"/>
    <p:sldId id="265" r:id="rId6"/>
    <p:sldId id="266" r:id="rId7"/>
    <p:sldId id="338" r:id="rId8"/>
    <p:sldId id="313" r:id="rId9"/>
    <p:sldId id="272" r:id="rId10"/>
    <p:sldId id="281" r:id="rId11"/>
    <p:sldId id="379" r:id="rId12"/>
    <p:sldId id="381" r:id="rId13"/>
    <p:sldId id="383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72" y="-1386"/>
      </p:cViewPr>
      <p:guideLst>
        <p:guide orient="horz" pos="216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9.xml"/><Relationship Id="rId6" Type="http://schemas.openxmlformats.org/officeDocument/2006/relationships/hyperlink" Target="product%20backlog.docx" TargetMode="External"/><Relationship Id="rId5" Type="http://schemas.openxmlformats.org/officeDocument/2006/relationships/hyperlink" Target="&#25968;&#25454;&#32467;&#26500;&#35774;&#35745;.docx" TargetMode="External"/><Relationship Id="rId4" Type="http://schemas.openxmlformats.org/officeDocument/2006/relationships/hyperlink" Target="&#25509;&#21475;&#26041;&#27861;&#23454;&#29616;.doc" TargetMode="External"/><Relationship Id="rId3" Type="http://schemas.openxmlformats.org/officeDocument/2006/relationships/hyperlink" Target="&#26694;&#26550;.docx" TargetMode="External"/><Relationship Id="rId2" Type="http://schemas.openxmlformats.org/officeDocument/2006/relationships/hyperlink" Target="&#31995;&#32479;&#21151;&#33021;.docx" TargetMode="External"/><Relationship Id="rId1" Type="http://schemas.openxmlformats.org/officeDocument/2006/relationships/hyperlink" Target="&#20307;&#31995;&#32467;&#26500;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67876" y="4112148"/>
            <a:ext cx="2518410" cy="79756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东大百知</a:t>
            </a:r>
            <a:endParaRPr lang="zh-CN" altLang="en-US" sz="4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873250" cy="920750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410" y="5755640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48826" y="386647"/>
            <a:ext cx="2915294" cy="64389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sz="3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界面设计</a:t>
            </a:r>
            <a:endParaRPr 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5" name="椭圆 3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-2147482606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1075690"/>
            <a:ext cx="9483090" cy="535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29150" y="3806190"/>
            <a:ext cx="33947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60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717142" y="5243989"/>
            <a:ext cx="1903097" cy="1186556"/>
            <a:chOff x="7487036" y="4431811"/>
            <a:chExt cx="1903097" cy="1186556"/>
          </a:xfrm>
        </p:grpSpPr>
        <p:sp>
          <p:nvSpPr>
            <p:cNvPr id="26" name="TextBox 25"/>
            <p:cNvSpPr txBox="1"/>
            <p:nvPr/>
          </p:nvSpPr>
          <p:spPr>
            <a:xfrm>
              <a:off x="7487036" y="4431811"/>
              <a:ext cx="12618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200" b="1" dirty="0">
                  <a:solidFill>
                    <a:srgbClr val="E743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9947" y="5095147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Directory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flipV="1">
            <a:off x="9450070" y="5569585"/>
            <a:ext cx="211455" cy="209550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9364980" y="5485765"/>
            <a:ext cx="381635" cy="378460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五边形 26"/>
          <p:cNvSpPr/>
          <p:nvPr/>
        </p:nvSpPr>
        <p:spPr>
          <a:xfrm>
            <a:off x="1320165" y="529590"/>
            <a:ext cx="703008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9" name="TextBox 28"/>
          <p:cNvSpPr txBox="1"/>
          <p:nvPr/>
        </p:nvSpPr>
        <p:spPr>
          <a:xfrm>
            <a:off x="2378075" y="590550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五边形 26"/>
          <p:cNvSpPr/>
          <p:nvPr/>
        </p:nvSpPr>
        <p:spPr>
          <a:xfrm>
            <a:off x="1303655" y="2550160"/>
            <a:ext cx="704659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8"/>
          <p:cNvSpPr txBox="1"/>
          <p:nvPr/>
        </p:nvSpPr>
        <p:spPr>
          <a:xfrm>
            <a:off x="2361565" y="2581910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2"/>
          <p:cNvSpPr/>
          <p:nvPr/>
        </p:nvSpPr>
        <p:spPr>
          <a:xfrm flipH="1">
            <a:off x="3515360" y="2880360"/>
            <a:ext cx="4105910" cy="4749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独特的文档撰写形式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五边形 26"/>
          <p:cNvSpPr/>
          <p:nvPr/>
        </p:nvSpPr>
        <p:spPr>
          <a:xfrm>
            <a:off x="1458595" y="4421505"/>
            <a:ext cx="705548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8"/>
          <p:cNvSpPr txBox="1"/>
          <p:nvPr/>
        </p:nvSpPr>
        <p:spPr>
          <a:xfrm>
            <a:off x="2508250" y="4421505"/>
            <a:ext cx="601345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42"/>
          <p:cNvSpPr/>
          <p:nvPr/>
        </p:nvSpPr>
        <p:spPr>
          <a:xfrm flipH="1">
            <a:off x="3726180" y="4728845"/>
            <a:ext cx="3053715" cy="5149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成果展示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Rectangle 42"/>
          <p:cNvSpPr/>
          <p:nvPr/>
        </p:nvSpPr>
        <p:spPr>
          <a:xfrm flipH="1">
            <a:off x="3878580" y="898525"/>
            <a:ext cx="2058670" cy="5143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42"/>
          <p:cNvSpPr/>
          <p:nvPr/>
        </p:nvSpPr>
        <p:spPr>
          <a:xfrm flipH="1">
            <a:off x="3673475" y="898525"/>
            <a:ext cx="3644265" cy="4749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Scrum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 </a:t>
            </a:r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Agile</a:t>
            </a:r>
            <a:endParaRPr lang="en-US" altLang="zh-CN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8" grpId="0" bldLvl="0" animBg="1"/>
      <p:bldP spid="7" grpId="0" bldLvl="0" animBg="1"/>
      <p:bldP spid="9" grpId="0"/>
      <p:bldP spid="11" grpId="0" bldLvl="0" animBg="1"/>
      <p:bldP spid="12" grpId="0"/>
      <p:bldP spid="14" grpId="0" bldLvl="0" animBg="1"/>
      <p:bldP spid="15" grpId="0" bldLvl="0" animBg="1"/>
      <p:bldP spid="16" grpId="0"/>
      <p:bldP spid="22" grpId="0" bldLvl="0" animBg="1"/>
      <p:bldP spid="46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43522" y="3750281"/>
            <a:ext cx="41090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Scrum </a:t>
            </a:r>
            <a:r>
              <a:rPr lang="zh-CN" altLang="en-US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与 </a:t>
            </a:r>
            <a:r>
              <a:rPr lang="en-US" altLang="zh-CN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Agile</a:t>
            </a:r>
            <a:endParaRPr lang="zh-CN" altLang="en-US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61790" y="441325"/>
            <a:ext cx="4185285" cy="64389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Scrum </a:t>
            </a:r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与 </a:t>
            </a:r>
            <a:r>
              <a:rPr lang="en-US" altLang="zh-CN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Agile</a:t>
            </a:r>
            <a:endParaRPr 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91235" y="1305560"/>
            <a:ext cx="2886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en-US" alt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什么是Agile？</a:t>
            </a:r>
            <a:endParaRPr lang="en-US" altLang="zh-CN" sz="28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4895" y="1827530"/>
            <a:ext cx="79159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Agile方法即敏捷方法（agile methodologies）（也被称为轻量级方法，lightweight methodology），它是</a:t>
            </a:r>
            <a:r>
              <a:rPr lang="en-US" alt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一组开发方法的统称。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165" y="3519170"/>
            <a:ext cx="5830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敏捷宣言</a:t>
            </a:r>
            <a:r>
              <a:rPr lang="zh-CN" altLang="en-US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Agile manifesto</a:t>
            </a:r>
            <a:r>
              <a:rPr lang="zh-CN" altLang="en-US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28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9165" y="2446020"/>
            <a:ext cx="5830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二者关系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939165" y="3049270"/>
            <a:ext cx="791591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：方法论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235" y="4166870"/>
            <a:ext cx="5001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个体和互动高于流程和工具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工作的软件高于详尽的文档</a:t>
            </a:r>
            <a:endParaRPr lang="en-US" altLang="zh-CN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客户合作高于合同谈判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响应变化高于遵循计划</a:t>
            </a:r>
            <a:endParaRPr lang="en-US" altLang="zh-CN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68393" y="3749646"/>
            <a:ext cx="4983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独特的文档撰写形式</a:t>
            </a:r>
            <a:endParaRPr lang="zh-CN" altLang="en-US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2" name="椭圆 5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 bldLvl="0" animBg="1"/>
          <p:bldP spid="48" grpId="1" bldLvl="0" animBg="1"/>
          <p:bldP spid="49" grpId="0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 bldLvl="0" animBg="1"/>
          <p:bldP spid="48" grpId="1" bldLvl="0" animBg="1"/>
          <p:bldP spid="49" grpId="0"/>
          <p:bldP spid="5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19369" y="439352"/>
            <a:ext cx="4296410" cy="64389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独特的文档撰写形式</a:t>
            </a:r>
            <a:endParaRPr lang="zh-CN" alt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179520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99981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20443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320545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8936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602591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0982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8912942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9685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07737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83115" y="3250794"/>
            <a:ext cx="2165947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代码即文档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/>
          <p:cNvSpPr/>
          <p:nvPr/>
        </p:nvSpPr>
        <p:spPr>
          <a:xfrm flipH="1">
            <a:off x="2483115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pPr lvl="0" algn="ctr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代码写得像</a:t>
            </a:r>
            <a:endParaRPr lang="zh-CN" altLang="en-US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文章一样好理解</a:t>
            </a:r>
            <a:endParaRPr lang="zh-CN" altLang="en-US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28195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00700" y="3250794"/>
            <a:ext cx="1368559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以人为本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2"/>
          <p:cNvSpPr/>
          <p:nvPr/>
        </p:nvSpPr>
        <p:spPr>
          <a:xfrm flipH="1">
            <a:off x="5302938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pPr lvl="0" algn="ctr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不同形式的文档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面向不同的对象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48659" y="3197191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2" name="TextBox 29"/>
          <p:cNvSpPr txBox="1"/>
          <p:nvPr/>
        </p:nvSpPr>
        <p:spPr>
          <a:xfrm>
            <a:off x="8396857" y="3249176"/>
            <a:ext cx="1556767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动态调整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42"/>
          <p:cNvSpPr/>
          <p:nvPr/>
        </p:nvSpPr>
        <p:spPr>
          <a:xfrm flipH="1">
            <a:off x="8124190" y="4020185"/>
            <a:ext cx="1917700" cy="72199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pPr lvl="0" algn="ctr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应用的开发和设计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永远处于一个动态的过程中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6" grpId="0" bldLvl="0" animBg="1"/>
      <p:bldP spid="17" grpId="0" bldLvl="0" animBg="1"/>
      <p:bldP spid="18" grpId="0"/>
      <p:bldP spid="19" grpId="0" bldLvl="0" animBg="1"/>
      <p:bldP spid="20" grpId="0"/>
      <p:bldP spid="21" grpId="0" bldLvl="0" animBg="1"/>
      <p:bldP spid="22" grpId="0"/>
      <p:bldP spid="23" grpId="0" bldLvl="0" animBg="1"/>
      <p:bldP spid="24" grpId="0"/>
      <p:bldP spid="25" grpId="0" bldLvl="0" animBg="1"/>
      <p:bldP spid="26" grpId="0" bldLvl="0" animBg="1"/>
      <p:bldP spid="27" grpId="0"/>
      <p:bldP spid="28" grpId="0" bldLvl="0" animBg="1"/>
      <p:bldP spid="29" grpId="0" bldLvl="0" animBg="1"/>
      <p:bldP spid="2" grpId="0"/>
      <p:bldP spid="3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70728" y="3551526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48826" y="386647"/>
            <a:ext cx="2915294" cy="64389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sz="3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3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5" name="椭圆 3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601470" y="1699895"/>
            <a:ext cx="85572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针对Scrum敏捷开发过程所提供的有关系统设计的材料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体系结构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：展示了产品的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设计全景图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面向用户和Prodcut Owner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系统功能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：根据已完成的功能作出了相应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，并提供了简单的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代码实现说明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面向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master和Product Owner</a:t>
            </a:r>
            <a:endParaRPr lang="zh-CN" sz="20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框架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：对可重用部件进行功能介绍及简单代码实现说明//面向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程序开发人员</a:t>
            </a:r>
            <a:endParaRPr lang="zh-CN" sz="20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接口实现方法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：产品功能及框架的具体代码实现 //面向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程序开发人员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数据结构设计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：在开发过程中所使用到的自定义的数据结构 //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面向程序开发人员</a:t>
            </a:r>
            <a:endParaRPr lang="zh-CN" sz="20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file"/>
              </a:rPr>
              <a:t>product backlog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：这是之前在需求分析时撰写的文档，其内容已体现出了之前对应用的系统设计，与现在对比，体现其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动态变化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//面向</a:t>
            </a:r>
            <a:r>
              <a:rPr lang="zh-CN" sz="20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全体开发人员</a:t>
            </a:r>
            <a:endParaRPr lang="zh-CN" sz="20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48826" y="386647"/>
            <a:ext cx="2915294" cy="64389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sz="3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界面设计</a:t>
            </a:r>
            <a:endParaRPr 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5" name="椭圆 3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-2147482612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147445"/>
            <a:ext cx="9506585" cy="545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演示</Application>
  <PresentationFormat>自定义</PresentationFormat>
  <Paragraphs>90</Paragraphs>
  <Slides>11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ITC Avant Garde Std Bk</vt:lpstr>
      <vt:lpstr>微软雅黑</vt:lpstr>
      <vt:lpstr>方正兰亭超细黑简体</vt:lpstr>
      <vt:lpstr>Arial Unicode MS</vt:lpstr>
      <vt:lpstr>等线</vt:lpstr>
      <vt:lpstr>Yu Gothic UI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黑红磨砂</dc:title>
  <dc:creator>第一PPT</dc:creator>
  <cp:keywords>www.1ppt.com</cp:keywords>
  <dc:description>www.1ppt.com</dc:description>
  <cp:lastModifiedBy>Anthony</cp:lastModifiedBy>
  <cp:revision>665</cp:revision>
  <dcterms:created xsi:type="dcterms:W3CDTF">2015-12-01T09:06:00Z</dcterms:created>
  <dcterms:modified xsi:type="dcterms:W3CDTF">2018-05-10T00:34:10Z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  <property fmtid="{D5CDD505-2E9C-101B-9397-08002B2CF9AE}" pid="3" name="KSORubyTemplateID">
    <vt:lpwstr>2</vt:lpwstr>
  </property>
</Properties>
</file>