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65" r:id="rId5"/>
  </p:sldIdLst>
  <p:sldSz cx="42062400" cy="30175200"/>
  <p:notesSz cx="6858000" cy="9144000"/>
  <p:defaultTextStyle>
    <a:defPPr>
      <a:defRPr lang="en-US"/>
    </a:defPPr>
    <a:lvl1pPr marL="0" algn="l" defTabSz="3463506" rtl="0" eaLnBrk="1" latinLnBrk="0" hangingPunct="1">
      <a:defRPr sz="6817" kern="1200">
        <a:solidFill>
          <a:schemeClr val="tx1"/>
        </a:solidFill>
        <a:latin typeface="+mn-lt"/>
        <a:ea typeface="+mn-ea"/>
        <a:cs typeface="+mn-cs"/>
      </a:defRPr>
    </a:lvl1pPr>
    <a:lvl2pPr marL="1731753" algn="l" defTabSz="3463506" rtl="0" eaLnBrk="1" latinLnBrk="0" hangingPunct="1">
      <a:defRPr sz="6817" kern="1200">
        <a:solidFill>
          <a:schemeClr val="tx1"/>
        </a:solidFill>
        <a:latin typeface="+mn-lt"/>
        <a:ea typeface="+mn-ea"/>
        <a:cs typeface="+mn-cs"/>
      </a:defRPr>
    </a:lvl2pPr>
    <a:lvl3pPr marL="3463506" algn="l" defTabSz="3463506" rtl="0" eaLnBrk="1" latinLnBrk="0" hangingPunct="1">
      <a:defRPr sz="6817" kern="1200">
        <a:solidFill>
          <a:schemeClr val="tx1"/>
        </a:solidFill>
        <a:latin typeface="+mn-lt"/>
        <a:ea typeface="+mn-ea"/>
        <a:cs typeface="+mn-cs"/>
      </a:defRPr>
    </a:lvl3pPr>
    <a:lvl4pPr marL="5195259" algn="l" defTabSz="3463506" rtl="0" eaLnBrk="1" latinLnBrk="0" hangingPunct="1">
      <a:defRPr sz="6817" kern="1200">
        <a:solidFill>
          <a:schemeClr val="tx1"/>
        </a:solidFill>
        <a:latin typeface="+mn-lt"/>
        <a:ea typeface="+mn-ea"/>
        <a:cs typeface="+mn-cs"/>
      </a:defRPr>
    </a:lvl4pPr>
    <a:lvl5pPr marL="6927014" algn="l" defTabSz="3463506" rtl="0" eaLnBrk="1" latinLnBrk="0" hangingPunct="1">
      <a:defRPr sz="6817" kern="1200">
        <a:solidFill>
          <a:schemeClr val="tx1"/>
        </a:solidFill>
        <a:latin typeface="+mn-lt"/>
        <a:ea typeface="+mn-ea"/>
        <a:cs typeface="+mn-cs"/>
      </a:defRPr>
    </a:lvl5pPr>
    <a:lvl6pPr marL="8658767" algn="l" defTabSz="3463506" rtl="0" eaLnBrk="1" latinLnBrk="0" hangingPunct="1">
      <a:defRPr sz="6817" kern="1200">
        <a:solidFill>
          <a:schemeClr val="tx1"/>
        </a:solidFill>
        <a:latin typeface="+mn-lt"/>
        <a:ea typeface="+mn-ea"/>
        <a:cs typeface="+mn-cs"/>
      </a:defRPr>
    </a:lvl6pPr>
    <a:lvl7pPr marL="10390518" algn="l" defTabSz="3463506" rtl="0" eaLnBrk="1" latinLnBrk="0" hangingPunct="1">
      <a:defRPr sz="6817" kern="1200">
        <a:solidFill>
          <a:schemeClr val="tx1"/>
        </a:solidFill>
        <a:latin typeface="+mn-lt"/>
        <a:ea typeface="+mn-ea"/>
        <a:cs typeface="+mn-cs"/>
      </a:defRPr>
    </a:lvl7pPr>
    <a:lvl8pPr marL="12122273" algn="l" defTabSz="3463506" rtl="0" eaLnBrk="1" latinLnBrk="0" hangingPunct="1">
      <a:defRPr sz="6817" kern="1200">
        <a:solidFill>
          <a:schemeClr val="tx1"/>
        </a:solidFill>
        <a:latin typeface="+mn-lt"/>
        <a:ea typeface="+mn-ea"/>
        <a:cs typeface="+mn-cs"/>
      </a:defRPr>
    </a:lvl8pPr>
    <a:lvl9pPr marL="13854025" algn="l" defTabSz="3463506" rtl="0" eaLnBrk="1" latinLnBrk="0" hangingPunct="1">
      <a:defRPr sz="68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1" autoAdjust="0"/>
    <p:restoredTop sz="94660"/>
  </p:normalViewPr>
  <p:slideViewPr>
    <p:cSldViewPr snapToGrid="0">
      <p:cViewPr>
        <p:scale>
          <a:sx n="36" d="100"/>
          <a:sy n="36" d="100"/>
        </p:scale>
        <p:origin x="980" y="2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11/22/2024</a:t>
            </a:fld>
            <a:endParaRPr lang="en-US"/>
          </a:p>
        </p:txBody>
      </p:sp>
      <p:sp>
        <p:nvSpPr>
          <p:cNvPr id="4" name="Slide Image Placeholder 3"/>
          <p:cNvSpPr>
            <a:spLocks noGrp="1" noRot="1" noChangeAspect="1"/>
          </p:cNvSpPr>
          <p:nvPr>
            <p:ph type="sldImg" idx="2"/>
          </p:nvPr>
        </p:nvSpPr>
        <p:spPr>
          <a:xfrm>
            <a:off x="1279525" y="1143000"/>
            <a:ext cx="4298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59005" rtl="0" eaLnBrk="1" latinLnBrk="0" hangingPunct="1">
      <a:defRPr sz="1128" kern="1200">
        <a:solidFill>
          <a:schemeClr val="tx1"/>
        </a:solidFill>
        <a:latin typeface="+mn-lt"/>
        <a:ea typeface="+mn-ea"/>
        <a:cs typeface="+mn-cs"/>
      </a:defRPr>
    </a:lvl1pPr>
    <a:lvl2pPr marL="429501" algn="l" defTabSz="859005" rtl="0" eaLnBrk="1" latinLnBrk="0" hangingPunct="1">
      <a:defRPr sz="1128" kern="1200">
        <a:solidFill>
          <a:schemeClr val="tx1"/>
        </a:solidFill>
        <a:latin typeface="+mn-lt"/>
        <a:ea typeface="+mn-ea"/>
        <a:cs typeface="+mn-cs"/>
      </a:defRPr>
    </a:lvl2pPr>
    <a:lvl3pPr marL="859005" algn="l" defTabSz="859005" rtl="0" eaLnBrk="1" latinLnBrk="0" hangingPunct="1">
      <a:defRPr sz="1128" kern="1200">
        <a:solidFill>
          <a:schemeClr val="tx1"/>
        </a:solidFill>
        <a:latin typeface="+mn-lt"/>
        <a:ea typeface="+mn-ea"/>
        <a:cs typeface="+mn-cs"/>
      </a:defRPr>
    </a:lvl3pPr>
    <a:lvl4pPr marL="1288506" algn="l" defTabSz="859005" rtl="0" eaLnBrk="1" latinLnBrk="0" hangingPunct="1">
      <a:defRPr sz="1128" kern="1200">
        <a:solidFill>
          <a:schemeClr val="tx1"/>
        </a:solidFill>
        <a:latin typeface="+mn-lt"/>
        <a:ea typeface="+mn-ea"/>
        <a:cs typeface="+mn-cs"/>
      </a:defRPr>
    </a:lvl4pPr>
    <a:lvl5pPr marL="1718010" algn="l" defTabSz="859005" rtl="0" eaLnBrk="1" latinLnBrk="0" hangingPunct="1">
      <a:defRPr sz="1128" kern="1200">
        <a:solidFill>
          <a:schemeClr val="tx1"/>
        </a:solidFill>
        <a:latin typeface="+mn-lt"/>
        <a:ea typeface="+mn-ea"/>
        <a:cs typeface="+mn-cs"/>
      </a:defRPr>
    </a:lvl5pPr>
    <a:lvl6pPr marL="2147510" algn="l" defTabSz="859005" rtl="0" eaLnBrk="1" latinLnBrk="0" hangingPunct="1">
      <a:defRPr sz="1128" kern="1200">
        <a:solidFill>
          <a:schemeClr val="tx1"/>
        </a:solidFill>
        <a:latin typeface="+mn-lt"/>
        <a:ea typeface="+mn-ea"/>
        <a:cs typeface="+mn-cs"/>
      </a:defRPr>
    </a:lvl6pPr>
    <a:lvl7pPr marL="2577011" algn="l" defTabSz="859005" rtl="0" eaLnBrk="1" latinLnBrk="0" hangingPunct="1">
      <a:defRPr sz="1128" kern="1200">
        <a:solidFill>
          <a:schemeClr val="tx1"/>
        </a:solidFill>
        <a:latin typeface="+mn-lt"/>
        <a:ea typeface="+mn-ea"/>
        <a:cs typeface="+mn-cs"/>
      </a:defRPr>
    </a:lvl7pPr>
    <a:lvl8pPr marL="3006515" algn="l" defTabSz="859005" rtl="0" eaLnBrk="1" latinLnBrk="0" hangingPunct="1">
      <a:defRPr sz="1128" kern="1200">
        <a:solidFill>
          <a:schemeClr val="tx1"/>
        </a:solidFill>
        <a:latin typeface="+mn-lt"/>
        <a:ea typeface="+mn-ea"/>
        <a:cs typeface="+mn-cs"/>
      </a:defRPr>
    </a:lvl8pPr>
    <a:lvl9pPr marL="3436018" algn="l" defTabSz="859005" rtl="0" eaLnBrk="1" latinLnBrk="0" hangingPunct="1">
      <a:defRPr sz="11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7938" y="1143000"/>
            <a:ext cx="4302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245102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09987" y="3752752"/>
            <a:ext cx="28917145" cy="592470"/>
          </a:xfrm>
        </p:spPr>
        <p:txBody>
          <a:bodyPr anchor="ctr">
            <a:noAutofit/>
          </a:bodyPr>
          <a:lstStyle>
            <a:lvl1pPr marL="0" indent="0">
              <a:spcBef>
                <a:spcPts val="0"/>
              </a:spcBef>
              <a:buNone/>
              <a:defRPr sz="3300">
                <a:solidFill>
                  <a:schemeClr val="bg1">
                    <a:lumMod val="75000"/>
                  </a:schemeClr>
                </a:solidFill>
              </a:defRPr>
            </a:lvl1pPr>
            <a:lvl2pPr marL="0" indent="0">
              <a:spcBef>
                <a:spcPts val="0"/>
              </a:spcBef>
              <a:buNone/>
              <a:defRPr sz="2200">
                <a:solidFill>
                  <a:schemeClr val="bg1"/>
                </a:solidFill>
              </a:defRPr>
            </a:lvl2pPr>
            <a:lvl3pPr marL="0" indent="0">
              <a:spcBef>
                <a:spcPts val="0"/>
              </a:spcBef>
              <a:buNone/>
              <a:defRPr sz="2200">
                <a:solidFill>
                  <a:schemeClr val="bg1"/>
                </a:solidFill>
              </a:defRPr>
            </a:lvl3pPr>
            <a:lvl4pPr marL="0" indent="0">
              <a:spcBef>
                <a:spcPts val="0"/>
              </a:spcBef>
              <a:buNone/>
              <a:defRPr sz="2200">
                <a:solidFill>
                  <a:schemeClr val="bg1"/>
                </a:solidFill>
              </a:defRPr>
            </a:lvl4pPr>
            <a:lvl5pPr marL="0" indent="0">
              <a:spcBef>
                <a:spcPts val="0"/>
              </a:spcBef>
              <a:buNone/>
              <a:defRPr sz="2200">
                <a:solidFill>
                  <a:schemeClr val="bg1"/>
                </a:solidFill>
              </a:defRPr>
            </a:lvl5pPr>
            <a:lvl6pPr marL="0" indent="0">
              <a:spcBef>
                <a:spcPts val="0"/>
              </a:spcBef>
              <a:buNone/>
              <a:defRPr sz="2200">
                <a:solidFill>
                  <a:schemeClr val="bg1"/>
                </a:solidFill>
              </a:defRPr>
            </a:lvl6pPr>
            <a:lvl7pPr marL="0" indent="0">
              <a:spcBef>
                <a:spcPts val="0"/>
              </a:spcBef>
              <a:buNone/>
              <a:defRPr sz="2200">
                <a:solidFill>
                  <a:schemeClr val="bg1"/>
                </a:solidFill>
              </a:defRPr>
            </a:lvl7pPr>
            <a:lvl8pPr marL="0" indent="0">
              <a:spcBef>
                <a:spcPts val="0"/>
              </a:spcBef>
              <a:buNone/>
              <a:defRPr sz="2200">
                <a:solidFill>
                  <a:schemeClr val="bg1"/>
                </a:solidFill>
              </a:defRPr>
            </a:lvl8pPr>
            <a:lvl9pPr marL="0" indent="0">
              <a:spcBef>
                <a:spcPts val="0"/>
              </a:spcBef>
              <a:buNone/>
              <a:defRPr sz="22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95378" y="5196840"/>
            <a:ext cx="12268200" cy="11734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9" name="Text Placeholder 8"/>
          <p:cNvSpPr>
            <a:spLocks noGrp="1"/>
          </p:cNvSpPr>
          <p:nvPr>
            <p:ph type="body" sz="quarter" idx="39" hasCustomPrompt="1"/>
          </p:nvPr>
        </p:nvSpPr>
        <p:spPr bwMode="ltGray">
          <a:xfrm>
            <a:off x="1095378" y="6521197"/>
            <a:ext cx="12268200" cy="2504860"/>
          </a:xfrm>
          <a:solidFill>
            <a:schemeClr val="tx2">
              <a:lumMod val="10000"/>
              <a:lumOff val="90000"/>
            </a:schemeClr>
          </a:solidFill>
        </p:spPr>
        <p:txBody>
          <a:bodyPr lIns="365760" rIns="365760" anchor="ctr">
            <a:noAutofit/>
          </a:bodyPr>
          <a:lstStyle>
            <a:lvl1pPr marL="0" indent="0">
              <a:spcBef>
                <a:spcPts val="1100"/>
              </a:spcBef>
              <a:buFont typeface="Arial" panose="020B0604020202020204" pitchFamily="34" charset="0"/>
              <a:buNone/>
              <a:defRPr sz="4033" baseline="0"/>
            </a:lvl1pPr>
            <a:lvl2pPr marL="523995" indent="-523995">
              <a:spcBef>
                <a:spcPts val="1100"/>
              </a:spcBef>
              <a:buFont typeface="Arial" panose="020B0604020202020204" pitchFamily="34" charset="0"/>
              <a:buChar char="•"/>
              <a:defRPr sz="4033"/>
            </a:lvl2pPr>
            <a:lvl3pPr marL="523995" indent="-523995">
              <a:spcBef>
                <a:spcPts val="1100"/>
              </a:spcBef>
              <a:buFont typeface="Arial" panose="020B0604020202020204" pitchFamily="34" charset="0"/>
              <a:buChar char="•"/>
              <a:defRPr sz="4033"/>
            </a:lvl3pPr>
            <a:lvl4pPr marL="0" indent="0">
              <a:spcBef>
                <a:spcPts val="1100"/>
              </a:spcBef>
              <a:buNone/>
              <a:defRPr sz="4033"/>
            </a:lvl4pPr>
            <a:lvl5pPr marL="0" indent="0">
              <a:spcBef>
                <a:spcPts val="1100"/>
              </a:spcBef>
              <a:buNone/>
              <a:defRPr sz="4033"/>
            </a:lvl5pPr>
            <a:lvl6pPr marL="0" indent="0">
              <a:spcBef>
                <a:spcPts val="1100"/>
              </a:spcBef>
              <a:buNone/>
              <a:defRPr sz="4033"/>
            </a:lvl6pPr>
            <a:lvl7pPr marL="0" indent="0">
              <a:spcBef>
                <a:spcPts val="1100"/>
              </a:spcBef>
              <a:buNone/>
              <a:defRPr sz="4033"/>
            </a:lvl7pPr>
            <a:lvl8pPr marL="0" indent="0">
              <a:spcBef>
                <a:spcPts val="1100"/>
              </a:spcBef>
              <a:buNone/>
              <a:defRPr sz="4033"/>
            </a:lvl8pPr>
            <a:lvl9pPr marL="0" indent="0">
              <a:spcBef>
                <a:spcPts val="1100"/>
              </a:spcBef>
              <a:buNone/>
              <a:defRPr sz="4033"/>
            </a:lvl9pPr>
          </a:lstStyle>
          <a:p>
            <a:pPr lvl="0"/>
            <a:r>
              <a:rPr lang="en-US"/>
              <a:t>Add your question or a statement of the problem here</a:t>
            </a:r>
          </a:p>
        </p:txBody>
      </p:sp>
      <p:sp>
        <p:nvSpPr>
          <p:cNvPr id="36" name="Text Placeholder 6"/>
          <p:cNvSpPr>
            <a:spLocks noGrp="1"/>
          </p:cNvSpPr>
          <p:nvPr>
            <p:ph type="body" sz="quarter" idx="37" hasCustomPrompt="1"/>
          </p:nvPr>
        </p:nvSpPr>
        <p:spPr>
          <a:xfrm>
            <a:off x="1095378" y="9622536"/>
            <a:ext cx="12268200" cy="11734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37" name="Content Placeholder 17"/>
          <p:cNvSpPr>
            <a:spLocks noGrp="1"/>
          </p:cNvSpPr>
          <p:nvPr>
            <p:ph sz="quarter" idx="38" hasCustomPrompt="1"/>
          </p:nvPr>
        </p:nvSpPr>
        <p:spPr>
          <a:xfrm>
            <a:off x="1095378" y="10879839"/>
            <a:ext cx="12268200" cy="2573548"/>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11" name="Text Placeholder 6"/>
          <p:cNvSpPr>
            <a:spLocks noGrp="1"/>
          </p:cNvSpPr>
          <p:nvPr>
            <p:ph type="body" sz="quarter" idx="17" hasCustomPrompt="1"/>
          </p:nvPr>
        </p:nvSpPr>
        <p:spPr>
          <a:xfrm>
            <a:off x="1095378" y="13704571"/>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095378" y="15070839"/>
            <a:ext cx="12268200" cy="5525174"/>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095378" y="20980147"/>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095378" y="22304502"/>
            <a:ext cx="12268200" cy="6688836"/>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4897100" y="5196841"/>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4897100" y="6521198"/>
            <a:ext cx="12268200" cy="6229260"/>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38" name="Text Placeholder 6"/>
          <p:cNvSpPr>
            <a:spLocks noGrp="1"/>
          </p:cNvSpPr>
          <p:nvPr>
            <p:ph type="body" sz="quarter" idx="40" hasCustomPrompt="1"/>
          </p:nvPr>
        </p:nvSpPr>
        <p:spPr>
          <a:xfrm>
            <a:off x="14897100" y="13134595"/>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18" name="Content Placeholder 17"/>
          <p:cNvSpPr>
            <a:spLocks noGrp="1"/>
          </p:cNvSpPr>
          <p:nvPr>
            <p:ph sz="quarter" idx="23" hasCustomPrompt="1"/>
          </p:nvPr>
        </p:nvSpPr>
        <p:spPr>
          <a:xfrm>
            <a:off x="14897100" y="14458950"/>
            <a:ext cx="12268200" cy="6137060"/>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4" name="Text Placeholder 6"/>
          <p:cNvSpPr>
            <a:spLocks noGrp="1"/>
          </p:cNvSpPr>
          <p:nvPr>
            <p:ph type="body" sz="quarter" idx="29" hasCustomPrompt="1"/>
          </p:nvPr>
        </p:nvSpPr>
        <p:spPr>
          <a:xfrm>
            <a:off x="14897100" y="20980147"/>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4897100" y="22304502"/>
            <a:ext cx="12268200" cy="6688836"/>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8655010" y="5196841"/>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8655010" y="6521196"/>
            <a:ext cx="12268200" cy="6705600"/>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8655010" y="13671934"/>
            <a:ext cx="12268200" cy="4160393"/>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39" name="Text Placeholder 6"/>
          <p:cNvSpPr>
            <a:spLocks noGrp="1"/>
          </p:cNvSpPr>
          <p:nvPr>
            <p:ph type="body" sz="quarter" idx="41" hasCustomPrompt="1"/>
          </p:nvPr>
        </p:nvSpPr>
        <p:spPr>
          <a:xfrm>
            <a:off x="28655010" y="18120297"/>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40" name="Content Placeholder 17"/>
          <p:cNvSpPr>
            <a:spLocks noGrp="1"/>
          </p:cNvSpPr>
          <p:nvPr>
            <p:ph sz="quarter" idx="42" hasCustomPrompt="1"/>
          </p:nvPr>
        </p:nvSpPr>
        <p:spPr>
          <a:xfrm>
            <a:off x="28655010" y="19444653"/>
            <a:ext cx="12268200" cy="3982721"/>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29" name="Text Placeholder 6"/>
          <p:cNvSpPr>
            <a:spLocks noGrp="1"/>
          </p:cNvSpPr>
          <p:nvPr>
            <p:ph type="body" sz="quarter" idx="34" hasCustomPrompt="1"/>
          </p:nvPr>
        </p:nvSpPr>
        <p:spPr>
          <a:xfrm>
            <a:off x="28655010" y="23578567"/>
            <a:ext cx="12268200"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51" cap="none" baseline="0">
                <a:solidFill>
                  <a:schemeClr val="bg1"/>
                </a:solidFill>
                <a:latin typeface="+mj-lt"/>
              </a:defRPr>
            </a:lvl1pPr>
            <a:lvl2pPr marL="0" indent="0">
              <a:spcBef>
                <a:spcPts val="0"/>
              </a:spcBef>
              <a:buNone/>
              <a:defRPr sz="5500" cap="all" baseline="0">
                <a:solidFill>
                  <a:schemeClr val="bg1"/>
                </a:solidFill>
                <a:latin typeface="+mj-lt"/>
              </a:defRPr>
            </a:lvl2pPr>
            <a:lvl3pPr marL="0" indent="0">
              <a:spcBef>
                <a:spcPts val="0"/>
              </a:spcBef>
              <a:buNone/>
              <a:defRPr sz="5500" cap="all" baseline="0">
                <a:solidFill>
                  <a:schemeClr val="bg1"/>
                </a:solidFill>
                <a:latin typeface="+mj-lt"/>
              </a:defRPr>
            </a:lvl3pPr>
            <a:lvl4pPr marL="0" indent="0">
              <a:spcBef>
                <a:spcPts val="0"/>
              </a:spcBef>
              <a:buNone/>
              <a:defRPr sz="5500" cap="all" baseline="0">
                <a:solidFill>
                  <a:schemeClr val="bg1"/>
                </a:solidFill>
                <a:latin typeface="+mj-lt"/>
              </a:defRPr>
            </a:lvl4pPr>
            <a:lvl5pPr marL="0" indent="0">
              <a:spcBef>
                <a:spcPts val="0"/>
              </a:spcBef>
              <a:buNone/>
              <a:defRPr sz="5500" cap="all" baseline="0">
                <a:solidFill>
                  <a:schemeClr val="bg1"/>
                </a:solidFill>
                <a:latin typeface="+mj-lt"/>
              </a:defRPr>
            </a:lvl5pPr>
            <a:lvl6pPr marL="0" indent="0">
              <a:spcBef>
                <a:spcPts val="0"/>
              </a:spcBef>
              <a:buNone/>
              <a:defRPr sz="5500" cap="all" baseline="0">
                <a:solidFill>
                  <a:schemeClr val="bg1"/>
                </a:solidFill>
                <a:latin typeface="+mj-lt"/>
              </a:defRPr>
            </a:lvl6pPr>
            <a:lvl7pPr marL="0" indent="0">
              <a:spcBef>
                <a:spcPts val="0"/>
              </a:spcBef>
              <a:buNone/>
              <a:defRPr sz="5500" cap="all" baseline="0">
                <a:solidFill>
                  <a:schemeClr val="bg1"/>
                </a:solidFill>
                <a:latin typeface="+mj-lt"/>
              </a:defRPr>
            </a:lvl7pPr>
            <a:lvl8pPr marL="0" indent="0">
              <a:spcBef>
                <a:spcPts val="0"/>
              </a:spcBef>
              <a:buNone/>
              <a:defRPr sz="5500" cap="all" baseline="0">
                <a:solidFill>
                  <a:schemeClr val="bg1"/>
                </a:solidFill>
                <a:latin typeface="+mj-lt"/>
              </a:defRPr>
            </a:lvl8pPr>
            <a:lvl9pPr marL="0" indent="0">
              <a:spcBef>
                <a:spcPts val="0"/>
              </a:spcBef>
              <a:buNone/>
              <a:defRPr sz="55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8655010" y="24902922"/>
            <a:ext cx="12268200" cy="4090416"/>
          </a:xfrm>
        </p:spPr>
        <p:txBody>
          <a:bodyPr lIns="91440" tIns="182880"/>
          <a:lstStyle>
            <a:lvl1pPr>
              <a:defRPr sz="2933" baseline="0"/>
            </a:lvl1pPr>
            <a:lvl2pPr>
              <a:defRPr sz="2567"/>
            </a:lvl2pPr>
            <a:lvl3pPr>
              <a:defRPr sz="2567"/>
            </a:lvl3pPr>
            <a:lvl4pPr>
              <a:defRPr sz="2567"/>
            </a:lvl4pPr>
            <a:lvl5pPr>
              <a:defRPr sz="2567"/>
            </a:lvl5pPr>
            <a:lvl6pPr>
              <a:defRPr sz="2567"/>
            </a:lvl6pPr>
            <a:lvl7pPr>
              <a:defRPr sz="2567"/>
            </a:lvl7pPr>
            <a:lvl8pPr>
              <a:defRPr sz="2567"/>
            </a:lvl8pPr>
            <a:lvl9pPr>
              <a:defRPr sz="2567"/>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p:txBody>
      </p:sp>
      <p:sp>
        <p:nvSpPr>
          <p:cNvPr id="3" name="Date Placeholder 2"/>
          <p:cNvSpPr>
            <a:spLocks noGrp="1"/>
          </p:cNvSpPr>
          <p:nvPr>
            <p:ph type="dt" sz="half" idx="10"/>
          </p:nvPr>
        </p:nvSpPr>
        <p:spPr/>
        <p:txBody>
          <a:bodyPr/>
          <a:lstStyle/>
          <a:p>
            <a:fld id="{ECAA57DF-1C19-4726-AB84-014692BAD8F5}"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926094" y="3"/>
            <a:ext cx="11136313" cy="3522241"/>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11227" userDrawn="1">
          <p15:clr>
            <a:srgbClr val="A4A3A4"/>
          </p15:clr>
        </p15:guide>
        <p15:guide id="2" pos="22629"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2062400" cy="4610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54"/>
          </a:p>
        </p:txBody>
      </p:sp>
      <p:sp>
        <p:nvSpPr>
          <p:cNvPr id="2" name="Title Placeholder 1"/>
          <p:cNvSpPr>
            <a:spLocks noGrp="1"/>
          </p:cNvSpPr>
          <p:nvPr>
            <p:ph type="title"/>
          </p:nvPr>
        </p:nvSpPr>
        <p:spPr bwMode="auto">
          <a:xfrm>
            <a:off x="1109980" y="628709"/>
            <a:ext cx="28917900" cy="272409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109981" y="5518152"/>
            <a:ext cx="39857048" cy="216604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5378" y="29438474"/>
            <a:ext cx="9464040" cy="419100"/>
          </a:xfrm>
          <a:prstGeom prst="rect">
            <a:avLst/>
          </a:prstGeom>
        </p:spPr>
        <p:txBody>
          <a:bodyPr vert="horz" lIns="91440" tIns="45720" rIns="91440" bIns="45720" rtlCol="0" anchor="ctr"/>
          <a:lstStyle>
            <a:lvl1pPr algn="l">
              <a:defRPr sz="1467">
                <a:solidFill>
                  <a:schemeClr val="tx1">
                    <a:tint val="75000"/>
                  </a:schemeClr>
                </a:solidFill>
              </a:defRPr>
            </a:lvl1pPr>
          </a:lstStyle>
          <a:p>
            <a:fld id="{ECAA57DF-1C19-4726-AB84-014692BAD8F5}" type="datetimeFigureOut">
              <a:rPr lang="en-US" smtClean="0"/>
              <a:pPr/>
              <a:t>11/22/2024</a:t>
            </a:fld>
            <a:endParaRPr lang="en-US"/>
          </a:p>
        </p:txBody>
      </p:sp>
      <p:sp>
        <p:nvSpPr>
          <p:cNvPr id="5" name="Footer Placeholder 4"/>
          <p:cNvSpPr>
            <a:spLocks noGrp="1"/>
          </p:cNvSpPr>
          <p:nvPr>
            <p:ph type="ftr" sz="quarter" idx="3"/>
          </p:nvPr>
        </p:nvSpPr>
        <p:spPr>
          <a:xfrm>
            <a:off x="10559418" y="29438474"/>
            <a:ext cx="20943570" cy="419100"/>
          </a:xfrm>
          <a:prstGeom prst="rect">
            <a:avLst/>
          </a:prstGeom>
        </p:spPr>
        <p:txBody>
          <a:bodyPr vert="horz" lIns="91440" tIns="45720" rIns="91440" bIns="45720" rtlCol="0" anchor="ctr"/>
          <a:lstStyle>
            <a:lvl1pPr algn="ctr">
              <a:defRPr sz="14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502988" y="29438474"/>
            <a:ext cx="9464040" cy="419100"/>
          </a:xfrm>
          <a:prstGeom prst="rect">
            <a:avLst/>
          </a:prstGeom>
        </p:spPr>
        <p:txBody>
          <a:bodyPr vert="horz" lIns="91440" tIns="45720" rIns="91440" bIns="45720" rtlCol="0" anchor="ctr"/>
          <a:lstStyle>
            <a:lvl1pPr algn="r">
              <a:defRPr sz="1467">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562350"/>
            <a:ext cx="42062400" cy="10477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54"/>
          </a:p>
        </p:txBody>
      </p:sp>
      <p:cxnSp>
        <p:nvCxnSpPr>
          <p:cNvPr id="9" name="Straight Connector 8"/>
          <p:cNvCxnSpPr/>
          <p:nvPr userDrawn="1"/>
        </p:nvCxnSpPr>
        <p:spPr>
          <a:xfrm>
            <a:off x="0" y="3562350"/>
            <a:ext cx="420624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024273" rtl="0" eaLnBrk="1" latinLnBrk="0" hangingPunct="1">
        <a:lnSpc>
          <a:spcPct val="90000"/>
        </a:lnSpc>
        <a:spcBef>
          <a:spcPct val="0"/>
        </a:spcBef>
        <a:buNone/>
        <a:defRPr sz="10541" b="0" kern="1200">
          <a:solidFill>
            <a:schemeClr val="bg1"/>
          </a:solidFill>
          <a:latin typeface="+mj-lt"/>
          <a:ea typeface="+mj-ea"/>
          <a:cs typeface="+mj-cs"/>
        </a:defRPr>
      </a:lvl1pPr>
    </p:titleStyle>
    <p:bodyStyle>
      <a:lvl1pPr marL="419194"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567" kern="1200">
          <a:solidFill>
            <a:schemeClr val="tx1"/>
          </a:solidFill>
          <a:latin typeface="+mn-lt"/>
          <a:ea typeface="+mn-ea"/>
          <a:cs typeface="+mn-cs"/>
        </a:defRPr>
      </a:lvl1pPr>
      <a:lvl2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2pPr>
      <a:lvl3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3pPr>
      <a:lvl4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4pPr>
      <a:lvl5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5pPr>
      <a:lvl6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6pPr>
      <a:lvl7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7pPr>
      <a:lvl8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8pPr>
      <a:lvl9pPr marL="1006068" indent="-419194"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4024273" rtl="0" eaLnBrk="1" latinLnBrk="0" hangingPunct="1">
        <a:defRPr sz="7920" kern="1200">
          <a:solidFill>
            <a:schemeClr val="tx1"/>
          </a:solidFill>
          <a:latin typeface="+mn-lt"/>
          <a:ea typeface="+mn-ea"/>
          <a:cs typeface="+mn-cs"/>
        </a:defRPr>
      </a:lvl1pPr>
      <a:lvl2pPr marL="2012138" algn="l" defTabSz="4024273" rtl="0" eaLnBrk="1" latinLnBrk="0" hangingPunct="1">
        <a:defRPr sz="7920" kern="1200">
          <a:solidFill>
            <a:schemeClr val="tx1"/>
          </a:solidFill>
          <a:latin typeface="+mn-lt"/>
          <a:ea typeface="+mn-ea"/>
          <a:cs typeface="+mn-cs"/>
        </a:defRPr>
      </a:lvl2pPr>
      <a:lvl3pPr marL="4024273" algn="l" defTabSz="4024273" rtl="0" eaLnBrk="1" latinLnBrk="0" hangingPunct="1">
        <a:defRPr sz="7920" kern="1200">
          <a:solidFill>
            <a:schemeClr val="tx1"/>
          </a:solidFill>
          <a:latin typeface="+mn-lt"/>
          <a:ea typeface="+mn-ea"/>
          <a:cs typeface="+mn-cs"/>
        </a:defRPr>
      </a:lvl3pPr>
      <a:lvl4pPr marL="6036410" algn="l" defTabSz="4024273" rtl="0" eaLnBrk="1" latinLnBrk="0" hangingPunct="1">
        <a:defRPr sz="7920" kern="1200">
          <a:solidFill>
            <a:schemeClr val="tx1"/>
          </a:solidFill>
          <a:latin typeface="+mn-lt"/>
          <a:ea typeface="+mn-ea"/>
          <a:cs typeface="+mn-cs"/>
        </a:defRPr>
      </a:lvl4pPr>
      <a:lvl5pPr marL="8048546" algn="l" defTabSz="4024273" rtl="0" eaLnBrk="1" latinLnBrk="0" hangingPunct="1">
        <a:defRPr sz="7920" kern="1200">
          <a:solidFill>
            <a:schemeClr val="tx1"/>
          </a:solidFill>
          <a:latin typeface="+mn-lt"/>
          <a:ea typeface="+mn-ea"/>
          <a:cs typeface="+mn-cs"/>
        </a:defRPr>
      </a:lvl5pPr>
      <a:lvl6pPr marL="10060684" algn="l" defTabSz="4024273" rtl="0" eaLnBrk="1" latinLnBrk="0" hangingPunct="1">
        <a:defRPr sz="7920" kern="1200">
          <a:solidFill>
            <a:schemeClr val="tx1"/>
          </a:solidFill>
          <a:latin typeface="+mn-lt"/>
          <a:ea typeface="+mn-ea"/>
          <a:cs typeface="+mn-cs"/>
        </a:defRPr>
      </a:lvl6pPr>
      <a:lvl7pPr marL="12072820" algn="l" defTabSz="4024273" rtl="0" eaLnBrk="1" latinLnBrk="0" hangingPunct="1">
        <a:defRPr sz="7920" kern="1200">
          <a:solidFill>
            <a:schemeClr val="tx1"/>
          </a:solidFill>
          <a:latin typeface="+mn-lt"/>
          <a:ea typeface="+mn-ea"/>
          <a:cs typeface="+mn-cs"/>
        </a:defRPr>
      </a:lvl7pPr>
      <a:lvl8pPr marL="14084956" algn="l" defTabSz="4024273" rtl="0" eaLnBrk="1" latinLnBrk="0" hangingPunct="1">
        <a:defRPr sz="7920" kern="1200">
          <a:solidFill>
            <a:schemeClr val="tx1"/>
          </a:solidFill>
          <a:latin typeface="+mn-lt"/>
          <a:ea typeface="+mn-ea"/>
          <a:cs typeface="+mn-cs"/>
        </a:defRPr>
      </a:lvl8pPr>
      <a:lvl9pPr marL="16097093" algn="l" defTabSz="4024273" rtl="0" eaLnBrk="1" latinLnBrk="0" hangingPunct="1">
        <a:defRPr sz="79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068" userDrawn="1">
          <p15:clr>
            <a:srgbClr val="A4A3A4"/>
          </p15:clr>
        </p15:guide>
        <p15:guide id="2" pos="882" userDrawn="1">
          <p15:clr>
            <a:srgbClr val="A4A3A4"/>
          </p15:clr>
        </p15:guide>
        <p15:guide id="3" pos="32974" userDrawn="1">
          <p15:clr>
            <a:srgbClr val="A4A3A4"/>
          </p15:clr>
        </p15:guide>
        <p15:guide id="4" pos="1692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2BCD-ABE6-4FBB-B856-FE7F663708BE}"/>
              </a:ext>
            </a:extLst>
          </p:cNvPr>
          <p:cNvSpPr>
            <a:spLocks noGrp="1"/>
          </p:cNvSpPr>
          <p:nvPr>
            <p:ph type="title"/>
          </p:nvPr>
        </p:nvSpPr>
        <p:spPr>
          <a:xfrm>
            <a:off x="1095378" y="-126484"/>
            <a:ext cx="40233600" cy="2724095"/>
          </a:xfrm>
        </p:spPr>
        <p:txBody>
          <a:bodyPr>
            <a:normAutofit/>
          </a:bodyPr>
          <a:lstStyle/>
          <a:p>
            <a:pPr algn="ctr"/>
            <a:r>
              <a:rPr lang="en-US" sz="8000" dirty="0">
                <a:latin typeface="Book Antiqua" panose="02040602050305030304" pitchFamily="18" charset="0"/>
              </a:rPr>
              <a:t>Flexible Diffusion Scopes with Parameterized Laplacian for Heterophilic Graph Learning</a:t>
            </a:r>
          </a:p>
        </p:txBody>
      </p:sp>
      <p:sp>
        <p:nvSpPr>
          <p:cNvPr id="3" name="Text Placeholder 2">
            <a:extLst>
              <a:ext uri="{FF2B5EF4-FFF2-40B4-BE49-F238E27FC236}">
                <a16:creationId xmlns:a16="http://schemas.microsoft.com/office/drawing/2014/main" id="{01B9E1BE-6075-4AC6-ADC0-CB673E21DC1E}"/>
              </a:ext>
            </a:extLst>
          </p:cNvPr>
          <p:cNvSpPr>
            <a:spLocks noGrp="1"/>
          </p:cNvSpPr>
          <p:nvPr>
            <p:ph type="body" sz="quarter" idx="36"/>
          </p:nvPr>
        </p:nvSpPr>
        <p:spPr>
          <a:xfrm>
            <a:off x="535829" y="3815303"/>
            <a:ext cx="28917145" cy="592470"/>
          </a:xfrm>
        </p:spPr>
        <p:txBody>
          <a:bodyPr/>
          <a:lstStyle/>
          <a:p>
            <a:r>
              <a:rPr lang="en-US" dirty="0">
                <a:solidFill>
                  <a:schemeClr val="bg1"/>
                </a:solidFill>
                <a:latin typeface="Book Antiqua"/>
              </a:rPr>
              <a:t>Qincheng Lu, Jiaqi Zhu, Sitao Luan, Xiao-Wen Chang  </a:t>
            </a:r>
          </a:p>
        </p:txBody>
      </p:sp>
      <p:sp>
        <p:nvSpPr>
          <p:cNvPr id="4" name="Text Placeholder 3">
            <a:extLst>
              <a:ext uri="{FF2B5EF4-FFF2-40B4-BE49-F238E27FC236}">
                <a16:creationId xmlns:a16="http://schemas.microsoft.com/office/drawing/2014/main" id="{05351802-0C83-4CD8-94BD-2842F6BF0C68}"/>
              </a:ext>
            </a:extLst>
          </p:cNvPr>
          <p:cNvSpPr>
            <a:spLocks noGrp="1"/>
          </p:cNvSpPr>
          <p:nvPr>
            <p:ph type="body" sz="quarter" idx="13"/>
          </p:nvPr>
        </p:nvSpPr>
        <p:spPr>
          <a:xfrm>
            <a:off x="1132505" y="5231303"/>
            <a:ext cx="10143869" cy="1139017"/>
          </a:xfr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p>
            <a:r>
              <a:rPr lang="en-CA" sz="4033" dirty="0">
                <a:latin typeface="Book Antiqua" panose="02040602050305030304" pitchFamily="18" charset="0"/>
              </a:rPr>
              <a:t>Abstract</a:t>
            </a:r>
            <a:endParaRPr lang="en-US" sz="4033" dirty="0">
              <a:latin typeface="Book Antiqua" panose="02040602050305030304" pitchFamily="18" charset="0"/>
            </a:endParaRPr>
          </a:p>
        </p:txBody>
      </p:sp>
      <p:sp>
        <p:nvSpPr>
          <p:cNvPr id="5" name="Text Placeholder 4">
            <a:extLst>
              <a:ext uri="{FF2B5EF4-FFF2-40B4-BE49-F238E27FC236}">
                <a16:creationId xmlns:a16="http://schemas.microsoft.com/office/drawing/2014/main" id="{1A57C0B8-670E-4C09-868D-548B53E2BFAB}"/>
              </a:ext>
            </a:extLst>
          </p:cNvPr>
          <p:cNvSpPr>
            <a:spLocks noGrp="1"/>
          </p:cNvSpPr>
          <p:nvPr>
            <p:ph type="body" sz="quarter" idx="39"/>
          </p:nvPr>
        </p:nvSpPr>
        <p:spPr>
          <a:xfrm>
            <a:off x="1178908" y="6370323"/>
            <a:ext cx="10092755" cy="8472728"/>
          </a:xfrm>
        </p:spPr>
        <p:txBody>
          <a:bodyPr/>
          <a:lstStyle/>
          <a:p>
            <a:pPr algn="just"/>
            <a:r>
              <a:rPr lang="en-US" sz="2900" dirty="0">
                <a:latin typeface="Book Antiqua" panose="02040602050305030304" pitchFamily="18" charset="0"/>
              </a:rPr>
              <a:t>We propose a new class of parameterized Laplacian matrices, which provably offers more flexibility in controlling the diffusion distance between nodes than the conventional graph Laplacian, allowing long-range information to be adaptively captured through diffusion on graph. We prove that the diffusion distance and spectral distance on graph have an order-preserving relationship. Based on the theoretical results, two GNNs with flexible diffusion scopes: namely the Parameterized Diffusion based Graph Convolutional Networks (PD-GCN) and Graph Attention Networks (PD-GAT), and a topology-guided rewiring mechanism to capture helpful long-range neighborhood information, are proposed. Synthetic experiments reveal the high correlations between the parameters of the new Laplacian and the performance of parameterized GNNs under various graph homophily levels. The proposed methods achieve SOTA performance on 6 out of 7 real-world datasets.</a:t>
            </a:r>
          </a:p>
        </p:txBody>
      </p:sp>
      <p:sp>
        <p:nvSpPr>
          <p:cNvPr id="10" name="Text Placeholder 9">
            <a:extLst>
              <a:ext uri="{FF2B5EF4-FFF2-40B4-BE49-F238E27FC236}">
                <a16:creationId xmlns:a16="http://schemas.microsoft.com/office/drawing/2014/main" id="{1C2DC8D1-1677-4A25-A777-3C13D368CC94}"/>
              </a:ext>
            </a:extLst>
          </p:cNvPr>
          <p:cNvSpPr>
            <a:spLocks noGrp="1"/>
          </p:cNvSpPr>
          <p:nvPr>
            <p:ph type="body" sz="quarter" idx="19"/>
          </p:nvPr>
        </p:nvSpPr>
        <p:spPr>
          <a:xfrm>
            <a:off x="1178908" y="14843051"/>
            <a:ext cx="10092755" cy="1117599"/>
          </a:xfr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p>
            <a:r>
              <a:rPr lang="en-CA" sz="4033" dirty="0">
                <a:latin typeface="Book Antiqua" panose="02040602050305030304" pitchFamily="18" charset="0"/>
              </a:rPr>
              <a:t>Conventional Graph Laplacians</a:t>
            </a:r>
            <a:endParaRPr lang="en-US" sz="4033" dirty="0">
              <a:latin typeface="Book Antiqua" panose="02040602050305030304" pitchFamily="18" charset="0"/>
            </a:endParaRPr>
          </a:p>
        </p:txBody>
      </p:sp>
      <p:sp>
        <p:nvSpPr>
          <p:cNvPr id="12" name="Text Placeholder 11">
            <a:extLst>
              <a:ext uri="{FF2B5EF4-FFF2-40B4-BE49-F238E27FC236}">
                <a16:creationId xmlns:a16="http://schemas.microsoft.com/office/drawing/2014/main" id="{FAAEBAFF-0420-40E9-8211-A7E2A8D89168}"/>
              </a:ext>
            </a:extLst>
          </p:cNvPr>
          <p:cNvSpPr>
            <a:spLocks noGrp="1"/>
          </p:cNvSpPr>
          <p:nvPr>
            <p:ph type="body" sz="quarter" idx="21"/>
          </p:nvPr>
        </p:nvSpPr>
        <p:spPr>
          <a:xfrm>
            <a:off x="12755885" y="20661157"/>
            <a:ext cx="14281734" cy="1117600"/>
          </a:xfr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p>
            <a:r>
              <a:rPr lang="en-CA" sz="4033" dirty="0">
                <a:latin typeface="Book Antiqua" panose="02040602050305030304" pitchFamily="18" charset="0"/>
              </a:rPr>
              <a:t>Parameterized Diffusion Augmented GNNs</a:t>
            </a:r>
            <a:endParaRPr lang="en-US" sz="4033" dirty="0">
              <a:latin typeface="Book Antiqua" panose="02040602050305030304" pitchFamily="18" charset="0"/>
            </a:endParaRPr>
          </a:p>
        </p:txBody>
      </p:sp>
      <p:pic>
        <p:nvPicPr>
          <p:cNvPr id="19" name="Content Placeholder 18" descr="A picture containing weapon, window&#10;&#10;Description automatically generated">
            <a:extLst>
              <a:ext uri="{FF2B5EF4-FFF2-40B4-BE49-F238E27FC236}">
                <a16:creationId xmlns:a16="http://schemas.microsoft.com/office/drawing/2014/main" id="{65D992A3-C5CA-4E7D-89EA-0AC9EDBB52BC}"/>
              </a:ext>
            </a:extLst>
          </p:cNvPr>
          <p:cNvPicPr>
            <a:picLocks noGrp="1" noChangeAspect="1"/>
          </p:cNvPicPr>
          <p:nvPr>
            <p:ph sz="quarter" idx="27"/>
          </p:nvPr>
        </p:nvPicPr>
        <p:blipFill>
          <a:blip r:embed="rId3" cstate="print">
            <a:extLst>
              <a:ext uri="{28A0092B-C50C-407E-A947-70E740481C1C}">
                <a14:useLocalDpi xmlns:a14="http://schemas.microsoft.com/office/drawing/2010/main" val="0"/>
              </a:ext>
            </a:extLst>
          </a:blip>
          <a:stretch>
            <a:fillRect/>
          </a:stretch>
        </p:blipFill>
        <p:spPr>
          <a:xfrm>
            <a:off x="6816703" y="3744539"/>
            <a:ext cx="227464" cy="227464"/>
          </a:xfrm>
        </p:spPr>
      </p:pic>
      <p:sp>
        <p:nvSpPr>
          <p:cNvPr id="18" name="Text Placeholder 17">
            <a:extLst>
              <a:ext uri="{FF2B5EF4-FFF2-40B4-BE49-F238E27FC236}">
                <a16:creationId xmlns:a16="http://schemas.microsoft.com/office/drawing/2014/main" id="{C5B666CF-E180-4112-ABDD-453DB3B30AF7}"/>
              </a:ext>
            </a:extLst>
          </p:cNvPr>
          <p:cNvSpPr>
            <a:spLocks noGrp="1"/>
          </p:cNvSpPr>
          <p:nvPr>
            <p:ph type="body" sz="quarter" idx="31"/>
          </p:nvPr>
        </p:nvSpPr>
        <p:spPr>
          <a:xfrm>
            <a:off x="28543847" y="5196841"/>
            <a:ext cx="12386048" cy="1117600"/>
          </a:xfr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p>
            <a:r>
              <a:rPr lang="en-US" sz="4033" dirty="0">
                <a:latin typeface="Book Antiqua" panose="02040602050305030304" pitchFamily="18" charset="0"/>
              </a:rPr>
              <a:t>Experiments on </a:t>
            </a:r>
            <a:r>
              <a:rPr lang="en-CA" sz="4033" dirty="0">
                <a:latin typeface="Book Antiqua" panose="02040602050305030304" pitchFamily="18" charset="0"/>
              </a:rPr>
              <a:t>Synthetic Graphs: Explainability </a:t>
            </a:r>
            <a:endParaRPr lang="en-US" sz="4033" dirty="0">
              <a:latin typeface="Book Antiqua" panose="02040602050305030304" pitchFamily="18" charset="0"/>
            </a:endParaRPr>
          </a:p>
        </p:txBody>
      </p:sp>
      <p:pic>
        <p:nvPicPr>
          <p:cNvPr id="26" name="Picture 25">
            <a:extLst>
              <a:ext uri="{FF2B5EF4-FFF2-40B4-BE49-F238E27FC236}">
                <a16:creationId xmlns:a16="http://schemas.microsoft.com/office/drawing/2014/main" id="{42A12CC6-7394-4A53-A527-3C0F711714CA}"/>
              </a:ext>
            </a:extLst>
          </p:cNvPr>
          <p:cNvPicPr>
            <a:picLocks noChangeAspect="1"/>
          </p:cNvPicPr>
          <p:nvPr/>
        </p:nvPicPr>
        <p:blipFill>
          <a:blip r:embed="rId4"/>
          <a:stretch>
            <a:fillRect/>
          </a:stretch>
        </p:blipFill>
        <p:spPr>
          <a:xfrm>
            <a:off x="38500352" y="252869"/>
            <a:ext cx="2433695" cy="985067"/>
          </a:xfrm>
          <a:prstGeom prst="rect">
            <a:avLst/>
          </a:prstGeom>
        </p:spPr>
      </p:pic>
      <p:pic>
        <p:nvPicPr>
          <p:cNvPr id="33" name="Content Placeholder 32" descr="A close up of a sign&#10;&#10;Description automatically generated">
            <a:extLst>
              <a:ext uri="{FF2B5EF4-FFF2-40B4-BE49-F238E27FC236}">
                <a16:creationId xmlns:a16="http://schemas.microsoft.com/office/drawing/2014/main" id="{C3942B6A-A2F6-444D-A970-1961DED3770F}"/>
              </a:ext>
            </a:extLst>
          </p:cNvPr>
          <p:cNvPicPr>
            <a:picLocks noGrp="1" noChangeAspect="1"/>
          </p:cNvPicPr>
          <p:nvPr>
            <p:ph sz="quarter" idx="23"/>
          </p:nvPr>
        </p:nvPicPr>
        <p:blipFill>
          <a:blip r:embed="rId5" cstate="print">
            <a:extLst>
              <a:ext uri="{28A0092B-C50C-407E-A947-70E740481C1C}">
                <a14:useLocalDpi xmlns:a14="http://schemas.microsoft.com/office/drawing/2010/main" val="0"/>
              </a:ext>
            </a:extLst>
          </a:blip>
          <a:stretch>
            <a:fillRect/>
          </a:stretch>
        </p:blipFill>
        <p:spPr>
          <a:xfrm>
            <a:off x="34305901" y="-1207853"/>
            <a:ext cx="3906507" cy="3906507"/>
          </a:xfrm>
        </p:spPr>
      </p:pic>
      <p:pic>
        <p:nvPicPr>
          <p:cNvPr id="34" name="Content Placeholder 27" descr="A picture containing drawing&#10;&#10;Description automatically generated">
            <a:extLst>
              <a:ext uri="{FF2B5EF4-FFF2-40B4-BE49-F238E27FC236}">
                <a16:creationId xmlns:a16="http://schemas.microsoft.com/office/drawing/2014/main" id="{D151C81A-E089-4F57-8A00-7B8502FD7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5305" y="3752748"/>
            <a:ext cx="188346" cy="233324"/>
          </a:xfrm>
          <a:prstGeom prst="rect">
            <a:avLst/>
          </a:prstGeom>
        </p:spPr>
      </p:pic>
      <p:sp>
        <p:nvSpPr>
          <p:cNvPr id="40" name="Text Placeholder 11">
            <a:extLst>
              <a:ext uri="{FF2B5EF4-FFF2-40B4-BE49-F238E27FC236}">
                <a16:creationId xmlns:a16="http://schemas.microsoft.com/office/drawing/2014/main" id="{5F20B721-0650-4A6B-B2BF-8467E91D172F}"/>
              </a:ext>
            </a:extLst>
          </p:cNvPr>
          <p:cNvSpPr txBox="1">
            <a:spLocks/>
          </p:cNvSpPr>
          <p:nvPr/>
        </p:nvSpPr>
        <p:spPr>
          <a:xfrm>
            <a:off x="12755886" y="5196841"/>
            <a:ext cx="14281735"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CA" sz="4033" dirty="0">
                <a:latin typeface="Book Antiqua" panose="02040602050305030304" pitchFamily="18" charset="0"/>
              </a:rPr>
              <a:t>Parameterized Normalized Laplacian</a:t>
            </a:r>
            <a:endParaRPr lang="en-US" sz="4033" dirty="0">
              <a:latin typeface="Book Antiqua" panose="02040602050305030304" pitchFamily="18" charset="0"/>
            </a:endParaRPr>
          </a:p>
        </p:txBody>
      </p:sp>
      <p:pic>
        <p:nvPicPr>
          <p:cNvPr id="54" name="Content Placeholder 53" descr="A table with numbers and symbols&#10;&#10;Description automatically generated">
            <a:extLst>
              <a:ext uri="{FF2B5EF4-FFF2-40B4-BE49-F238E27FC236}">
                <a16:creationId xmlns:a16="http://schemas.microsoft.com/office/drawing/2014/main" id="{119CE00E-4979-8CCD-9E3D-296B608CEFE8}"/>
              </a:ext>
            </a:extLst>
          </p:cNvPr>
          <p:cNvPicPr>
            <a:picLocks noGrp="1" noChangeAspect="1"/>
          </p:cNvPicPr>
          <p:nvPr>
            <p:ph sz="quarter" idx="25"/>
          </p:nvPr>
        </p:nvPicPr>
        <p:blipFill>
          <a:blip r:embed="rId7">
            <a:extLst>
              <a:ext uri="{28A0092B-C50C-407E-A947-70E740481C1C}">
                <a14:useLocalDpi xmlns:a14="http://schemas.microsoft.com/office/drawing/2010/main" val="0"/>
              </a:ext>
            </a:extLst>
          </a:blip>
          <a:stretch>
            <a:fillRect/>
          </a:stretch>
        </p:blipFill>
        <p:spPr>
          <a:xfrm>
            <a:off x="28325569" y="14299303"/>
            <a:ext cx="12713129" cy="6349078"/>
          </a:xfrm>
        </p:spPr>
      </p:pic>
      <p:pic>
        <p:nvPicPr>
          <p:cNvPr id="31" name="Content Placeholder 27" descr="A picture containing drawing&#10;&#10;Description automatically generated">
            <a:extLst>
              <a:ext uri="{FF2B5EF4-FFF2-40B4-BE49-F238E27FC236}">
                <a16:creationId xmlns:a16="http://schemas.microsoft.com/office/drawing/2014/main" id="{3E73C57C-0378-8CB2-4855-C81B50E7A9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4942" y="3752748"/>
            <a:ext cx="188346" cy="233324"/>
          </a:xfrm>
          <a:prstGeom prst="rect">
            <a:avLst/>
          </a:prstGeom>
        </p:spPr>
      </p:pic>
      <p:pic>
        <p:nvPicPr>
          <p:cNvPr id="38" name="Content Placeholder 27" descr="A picture containing drawing&#10;&#10;Description automatically generated">
            <a:extLst>
              <a:ext uri="{FF2B5EF4-FFF2-40B4-BE49-F238E27FC236}">
                <a16:creationId xmlns:a16="http://schemas.microsoft.com/office/drawing/2014/main" id="{226361CD-930A-8A70-EE09-A8FF23CF8B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6009" y="3755819"/>
            <a:ext cx="188346" cy="233324"/>
          </a:xfrm>
          <a:prstGeom prst="rect">
            <a:avLst/>
          </a:prstGeom>
        </p:spPr>
      </p:pic>
      <p:pic>
        <p:nvPicPr>
          <p:cNvPr id="41" name="Content Placeholder 27" descr="A picture containing drawing&#10;&#10;Description automatically generated">
            <a:extLst>
              <a:ext uri="{FF2B5EF4-FFF2-40B4-BE49-F238E27FC236}">
                <a16:creationId xmlns:a16="http://schemas.microsoft.com/office/drawing/2014/main" id="{AC89ED7E-DD8C-49CB-C793-49362CB9D0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21236" y="3736975"/>
            <a:ext cx="188346" cy="233324"/>
          </a:xfrm>
          <a:prstGeom prst="rect">
            <a:avLst/>
          </a:prstGeom>
        </p:spPr>
      </p:pic>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138EFEBA-FB3F-E348-E44E-09B615E13FF0}"/>
                  </a:ext>
                </a:extLst>
              </p:cNvPr>
              <p:cNvSpPr txBox="1">
                <a:spLocks/>
              </p:cNvSpPr>
              <p:nvPr/>
            </p:nvSpPr>
            <p:spPr bwMode="ltGray">
              <a:xfrm>
                <a:off x="12755886" y="6314440"/>
                <a:ext cx="14281735" cy="3141287"/>
              </a:xfrm>
              <a:prstGeom prst="rect">
                <a:avLst/>
              </a:prstGeom>
              <a:solidFill>
                <a:schemeClr val="bg1">
                  <a:lumMod val="95000"/>
                </a:schemeClr>
              </a:solidFill>
              <a:effectLst>
                <a:softEdge rad="0"/>
              </a:effectLst>
            </p:spPr>
            <p:txBody>
              <a:bodyPr vert="horz" lIns="365760" tIns="45720" rIns="365760" bIns="45720" rtlCol="0" anchor="ctr">
                <a:noAutofit/>
              </a:bodyPr>
              <a:lstStyle>
                <a:lvl1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baseline="0">
                    <a:solidFill>
                      <a:schemeClr val="tx1"/>
                    </a:solidFill>
                    <a:latin typeface="+mn-lt"/>
                    <a:ea typeface="+mn-ea"/>
                    <a:cs typeface="+mn-cs"/>
                  </a:defRPr>
                </a:lvl1pPr>
                <a:lvl2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2pPr>
                <a:lvl3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3pPr>
                <a:lvl4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4pPr>
                <a:lvl5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5pPr>
                <a:lvl6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6pPr>
                <a:lvl7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7pPr>
                <a:lvl8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8pPr>
                <a:lvl9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9pPr>
              </a:lstStyle>
              <a:p>
                <a:r>
                  <a:rPr lang="en-CA" sz="2900" b="1" dirty="0">
                    <a:latin typeface="Book Antiqua" panose="02040602050305030304" pitchFamily="18" charset="0"/>
                    <a:cs typeface="Times New Roman" panose="02020603050405020304" pitchFamily="18" charset="0"/>
                  </a:rPr>
                  <a:t>Definition 3.1. </a:t>
                </a:r>
                <a:r>
                  <a:rPr lang="en-US" sz="2900" dirty="0">
                    <a:latin typeface="Book Antiqua" panose="02040602050305030304" pitchFamily="18" charset="0"/>
                    <a:cs typeface="Times New Roman" panose="02020603050405020304" pitchFamily="18" charset="0"/>
                  </a:rPr>
                  <a:t>A parameterized normalized Laplacian matrix is defined as</a:t>
                </a:r>
                <a:r>
                  <a:rPr lang="en-CA" sz="2900" dirty="0">
                    <a:latin typeface="Book Antiqua" panose="02040602050305030304" pitchFamily="18" charset="0"/>
                    <a:cs typeface="Times New Roman" panose="02020603050405020304" pitchFamily="18" charset="0"/>
                  </a:rPr>
                  <a:t> </a:t>
                </a:r>
                <a:endParaRPr lang="en-CA" sz="2900" i="1" dirty="0">
                  <a:effectLst/>
                  <a:latin typeface="Cambria Math" panose="02040503050406030204" pitchFamily="18" charset="0"/>
                </a:endParaRPr>
              </a:p>
              <a:p>
                <a:pPr algn="ct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rPr>
                          <m:t>𝐋</m:t>
                        </m:r>
                      </m:e>
                      <m:sup>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α</m:t>
                        </m:r>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γ</m:t>
                        </m:r>
                        <m:r>
                          <a:rPr lang="en-CA" sz="2900" i="0">
                            <a:latin typeface="Cambria Math" panose="02040503050406030204" pitchFamily="18" charset="0"/>
                            <a:ea typeface="DengXian" panose="02010600030101010101" pitchFamily="2" charset="-122"/>
                            <a:cs typeface="Times New Roman" panose="02020603050405020304" pitchFamily="18" charset="0"/>
                          </a:rPr>
                          <m:t>)</m:t>
                        </m:r>
                      </m:sup>
                    </m:s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𝐃</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𝐈</m:t>
                    </m:r>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sup>
                    </m:sSup>
                    <m:r>
                      <a:rPr lang="en-US" sz="2900" b="1" i="0">
                        <a:latin typeface="Cambria Math" panose="02040503050406030204" pitchFamily="18" charset="0"/>
                      </a:rPr>
                      <m:t>𝐋</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𝐃</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𝐈</m:t>
                    </m:r>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sup>
                    </m:sSup>
                  </m:oMath>
                </a14:m>
                <a:r>
                  <a:rPr lang="en-US" sz="2900" dirty="0">
                    <a:latin typeface="Book Antiqua" panose="02040602050305030304" pitchFamily="18" charset="0"/>
                    <a:cs typeface="Times New Roman" panose="02020603050405020304" pitchFamily="18" charset="0"/>
                  </a:rPr>
                  <a:t>,</a:t>
                </a:r>
              </a:p>
              <a:p>
                <a:r>
                  <a:rPr lang="en-US" sz="2900" dirty="0">
                    <a:latin typeface="Book Antiqua" panose="02040602050305030304" pitchFamily="18" charset="0"/>
                    <a:cs typeface="Times New Roman" panose="02020603050405020304" pitchFamily="18" charset="0"/>
                  </a:rPr>
                  <a:t>and the corresponding parameterized normalized adjacent matrix  is defined as </a:t>
                </a:r>
              </a:p>
              <a:p>
                <a:pPr algn="ctr"/>
                <a14:m>
                  <m:oMath xmlns:m="http://schemas.openxmlformats.org/officeDocument/2006/math">
                    <m:sSup>
                      <m:sSupPr>
                        <m:ctrlPr>
                          <a:rPr lang="en-CA" sz="2900">
                            <a:latin typeface="Cambria Math" panose="02040503050406030204" pitchFamily="18" charset="0"/>
                          </a:rPr>
                        </m:ctrlPr>
                      </m:sSupPr>
                      <m:e>
                        <m:r>
                          <a:rPr lang="en-CA" sz="2900" b="1" i="0">
                            <a:latin typeface="Cambria Math" panose="02040503050406030204" pitchFamily="18" charset="0"/>
                            <a:ea typeface="DengXian" panose="02010600030101010101" pitchFamily="2" charset="-122"/>
                            <a:cs typeface="Times New Roman" panose="02020603050405020304" pitchFamily="18" charset="0"/>
                          </a:rPr>
                          <m:t>𝐏</m:t>
                        </m:r>
                      </m:e>
                      <m:sup>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α</m:t>
                        </m:r>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γ</m:t>
                        </m:r>
                        <m:r>
                          <a:rPr lang="en-CA" sz="2900" i="0">
                            <a:latin typeface="Cambria Math" panose="02040503050406030204" pitchFamily="18" charset="0"/>
                            <a:ea typeface="DengXian" panose="02010600030101010101" pitchFamily="2" charset="-122"/>
                            <a:cs typeface="Times New Roman" panose="02020603050405020304" pitchFamily="18" charset="0"/>
                          </a:rPr>
                          <m:t>)</m:t>
                        </m:r>
                      </m:sup>
                    </m:sSup>
                    <m:r>
                      <a:rPr lang="en-CA" sz="2900" i="0">
                        <a:latin typeface="Cambria Math" panose="02040503050406030204" pitchFamily="18" charset="0"/>
                      </a:rPr>
                      <m:t>=</m:t>
                    </m:r>
                    <m:r>
                      <a:rPr lang="en-CA" sz="2900" b="1" i="0">
                        <a:latin typeface="Cambria Math" panose="02040503050406030204" pitchFamily="18" charset="0"/>
                      </a:rPr>
                      <m:t>𝐈</m:t>
                    </m:r>
                    <m:r>
                      <a:rPr lang="en-CA" sz="2900" i="0">
                        <a:latin typeface="Cambria Math" panose="02040503050406030204" pitchFamily="18" charset="0"/>
                      </a:rPr>
                      <m:t>−</m:t>
                    </m:r>
                    <m:sSup>
                      <m:sSupPr>
                        <m:ctrlPr>
                          <a:rPr lang="en-CA" sz="2900">
                            <a:latin typeface="Cambria Math" panose="02040503050406030204" pitchFamily="18" charset="0"/>
                          </a:rPr>
                        </m:ctrlPr>
                      </m:sSupPr>
                      <m:e>
                        <m:r>
                          <a:rPr lang="en-US" sz="2900" b="1" i="0" smtClean="0">
                            <a:latin typeface="Cambria Math" panose="02040503050406030204" pitchFamily="18" charset="0"/>
                          </a:rPr>
                          <m:t>𝐋</m:t>
                        </m:r>
                      </m:e>
                      <m:sup>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α</m:t>
                        </m:r>
                        <m:r>
                          <a:rPr lang="en-CA" sz="2900" i="0">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latin typeface="Cambria Math" panose="02040503050406030204" pitchFamily="18" charset="0"/>
                            <a:ea typeface="DengXian" panose="02010600030101010101" pitchFamily="2" charset="-122"/>
                            <a:cs typeface="Times New Roman" panose="02020603050405020304" pitchFamily="18" charset="0"/>
                          </a:rPr>
                          <m:t>γ</m:t>
                        </m:r>
                        <m:r>
                          <a:rPr lang="en-CA" sz="2900" i="0">
                            <a:latin typeface="Cambria Math" panose="02040503050406030204" pitchFamily="18" charset="0"/>
                            <a:ea typeface="DengXian" panose="02010600030101010101" pitchFamily="2" charset="-122"/>
                            <a:cs typeface="Times New Roman" panose="02020603050405020304" pitchFamily="18" charset="0"/>
                          </a:rPr>
                          <m:t>)</m:t>
                        </m:r>
                      </m:sup>
                    </m:sSup>
                  </m:oMath>
                </a14:m>
                <a:r>
                  <a:rPr lang="en-CA" sz="2900" dirty="0">
                    <a:latin typeface="Book Antiqua" panose="02040602050305030304" pitchFamily="18" charset="0"/>
                    <a:cs typeface="Times New Roman" panose="02020603050405020304" pitchFamily="18" charset="0"/>
                  </a:rPr>
                  <a:t>,</a:t>
                </a:r>
              </a:p>
              <a:p>
                <a:r>
                  <a:rPr lang="en-CA" sz="2900" dirty="0">
                    <a:latin typeface="Book Antiqua" panose="02040602050305030304" pitchFamily="18" charset="0"/>
                    <a:cs typeface="Times New Roman" panose="02020603050405020304" pitchFamily="18" charset="0"/>
                  </a:rPr>
                  <a:t>where </a:t>
                </a:r>
                <a:r>
                  <a:rPr lang="en-US" sz="2900" i="1" dirty="0"/>
                  <a:t>, </a:t>
                </a:r>
                <a14:m>
                  <m:oMath xmlns:m="http://schemas.openxmlformats.org/officeDocument/2006/math">
                    <m:r>
                      <a:rPr lang="en-CA" sz="2900" b="0" i="1" smtClean="0">
                        <a:latin typeface="Cambria Math" panose="02040503050406030204" pitchFamily="18" charset="0"/>
                      </a:rPr>
                      <m:t>𝛾</m:t>
                    </m:r>
                    <m:r>
                      <a:rPr lang="en-CA" sz="2900" b="0" i="1" smtClean="0">
                        <a:latin typeface="Cambria Math" panose="02040503050406030204" pitchFamily="18" charset="0"/>
                      </a:rPr>
                      <m:t>∈</m:t>
                    </m:r>
                    <m:d>
                      <m:dPr>
                        <m:endChr m:val="]"/>
                        <m:ctrlPr>
                          <a:rPr lang="en-CA" sz="2900" b="0" i="1" smtClean="0">
                            <a:latin typeface="Cambria Math" panose="02040503050406030204" pitchFamily="18" charset="0"/>
                          </a:rPr>
                        </m:ctrlPr>
                      </m:dPr>
                      <m:e>
                        <m:r>
                          <a:rPr lang="en-CA" sz="2900" b="0" i="1" smtClean="0">
                            <a:latin typeface="Cambria Math" panose="02040503050406030204" pitchFamily="18" charset="0"/>
                          </a:rPr>
                          <m:t>0, 1</m:t>
                        </m:r>
                      </m:e>
                    </m:d>
                    <m:r>
                      <a:rPr lang="en-CA" sz="2900" b="0" i="1" smtClean="0">
                        <a:latin typeface="Cambria Math" panose="02040503050406030204" pitchFamily="18" charset="0"/>
                      </a:rPr>
                      <m:t>, </m:t>
                    </m:r>
                    <m:r>
                      <a:rPr lang="en-CA" sz="2900" b="0" i="1" smtClean="0">
                        <a:latin typeface="Cambria Math" panose="02040503050406030204" pitchFamily="18" charset="0"/>
                      </a:rPr>
                      <m:t>𝛼</m:t>
                    </m:r>
                    <m:r>
                      <a:rPr lang="en-CA" sz="2900" b="0" i="1" smtClean="0">
                        <a:latin typeface="Cambria Math" panose="02040503050406030204" pitchFamily="18" charset="0"/>
                      </a:rPr>
                      <m:t>∈[0, 1]</m:t>
                    </m:r>
                  </m:oMath>
                </a14:m>
                <a:endParaRPr lang="en-US" sz="2900" i="1" dirty="0"/>
              </a:p>
            </p:txBody>
          </p:sp>
        </mc:Choice>
        <mc:Fallback>
          <p:sp>
            <p:nvSpPr>
              <p:cNvPr id="16" name="Text Placeholder 4">
                <a:extLst>
                  <a:ext uri="{FF2B5EF4-FFF2-40B4-BE49-F238E27FC236}">
                    <a16:creationId xmlns:a16="http://schemas.microsoft.com/office/drawing/2014/main" id="{138EFEBA-FB3F-E348-E44E-09B615E13FF0}"/>
                  </a:ext>
                </a:extLst>
              </p:cNvPr>
              <p:cNvSpPr txBox="1">
                <a:spLocks noRot="1" noChangeAspect="1" noMove="1" noResize="1" noEditPoints="1" noAdjustHandles="1" noChangeArrowheads="1" noChangeShapeType="1" noTextEdit="1"/>
              </p:cNvSpPr>
              <p:nvPr/>
            </p:nvSpPr>
            <p:spPr bwMode="ltGray">
              <a:xfrm>
                <a:off x="12755886" y="6314440"/>
                <a:ext cx="14281735" cy="3141287"/>
              </a:xfrm>
              <a:prstGeom prst="rect">
                <a:avLst/>
              </a:prstGeom>
              <a:blipFill>
                <a:blip r:embed="rId8"/>
                <a:stretch>
                  <a:fillRect b="-1748"/>
                </a:stretch>
              </a:blipFill>
              <a:effectLst>
                <a:softEdge rad="0"/>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0" name="Text Placeholder 4">
                <a:extLst>
                  <a:ext uri="{FF2B5EF4-FFF2-40B4-BE49-F238E27FC236}">
                    <a16:creationId xmlns:a16="http://schemas.microsoft.com/office/drawing/2014/main" id="{D5862E09-1E38-4447-A039-EBAB30F744E7}"/>
                  </a:ext>
                </a:extLst>
              </p:cNvPr>
              <p:cNvSpPr txBox="1">
                <a:spLocks/>
              </p:cNvSpPr>
              <p:nvPr/>
            </p:nvSpPr>
            <p:spPr bwMode="ltGray">
              <a:xfrm>
                <a:off x="12755885" y="9529640"/>
                <a:ext cx="14281735" cy="733940"/>
              </a:xfrm>
              <a:prstGeom prst="rect">
                <a:avLst/>
              </a:prstGeom>
              <a:solidFill>
                <a:schemeClr val="bg1">
                  <a:lumMod val="95000"/>
                </a:schemeClr>
              </a:solidFill>
              <a:effectLst>
                <a:softEdge rad="38100"/>
              </a:effectLst>
            </p:spPr>
            <p:txBody>
              <a:bodyPr vert="horz" lIns="365760" tIns="45720" rIns="365760" bIns="45720" rtlCol="0" anchor="ctr">
                <a:noAutofit/>
              </a:bodyPr>
              <a:lstStyle>
                <a:lvl1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baseline="0">
                    <a:solidFill>
                      <a:schemeClr val="tx1"/>
                    </a:solidFill>
                    <a:latin typeface="+mn-lt"/>
                    <a:ea typeface="+mn-ea"/>
                    <a:cs typeface="+mn-cs"/>
                  </a:defRPr>
                </a:lvl1pPr>
                <a:lvl2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2pPr>
                <a:lvl3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3pPr>
                <a:lvl4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4pPr>
                <a:lvl5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5pPr>
                <a:lvl6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6pPr>
                <a:lvl7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7pPr>
                <a:lvl8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8pPr>
                <a:lvl9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9pPr>
              </a:lstStyle>
              <a:p>
                <a:r>
                  <a:rPr lang="en-CA" sz="2900" b="1" dirty="0">
                    <a:latin typeface="Book Antiqua" panose="02040602050305030304" pitchFamily="18" charset="0"/>
                    <a:cs typeface="Times New Roman" panose="02020603050405020304" pitchFamily="18" charset="0"/>
                  </a:rPr>
                  <a:t>Theorem 3.1. </a:t>
                </a:r>
                <a:r>
                  <a:rPr lang="en-CA" sz="2900" dirty="0">
                    <a:latin typeface="Book Antiqua" panose="02040602050305030304" pitchFamily="18" charset="0"/>
                    <a:cs typeface="Times New Roman" panose="02020603050405020304" pitchFamily="18" charset="0"/>
                  </a:rPr>
                  <a:t>The</a:t>
                </a:r>
                <a14:m>
                  <m:oMath xmlns:m="http://schemas.openxmlformats.org/officeDocument/2006/math">
                    <m:sSup>
                      <m:sSupPr>
                        <m:ctrlPr>
                          <a:rPr lang="en-CA" sz="2900" i="1">
                            <a:latin typeface="Cambria Math" panose="02040503050406030204" pitchFamily="18" charset="0"/>
                          </a:rPr>
                        </m:ctrlPr>
                      </m:sSupPr>
                      <m:e>
                        <m:r>
                          <a:rPr lang="en-US" sz="2900" b="1" i="1" smtClean="0">
                            <a:latin typeface="Cambria Math" panose="02040503050406030204" pitchFamily="18" charset="0"/>
                          </a:rPr>
                          <m:t> </m:t>
                        </m:r>
                        <m:r>
                          <a:rPr lang="en-CA" sz="2900" b="1" i="1">
                            <a:latin typeface="Cambria Math" panose="02040503050406030204" pitchFamily="18" charset="0"/>
                            <a:ea typeface="DengXian" panose="02010600030101010101" pitchFamily="2" charset="-122"/>
                            <a:cs typeface="Times New Roman" panose="02020603050405020304" pitchFamily="18" charset="0"/>
                          </a:rPr>
                          <m:t>𝐏</m:t>
                        </m:r>
                      </m:e>
                      <m:sup>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𝛼</m:t>
                        </m:r>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𝛾</m:t>
                        </m:r>
                        <m:r>
                          <a:rPr lang="en-CA" sz="2900" i="1">
                            <a:latin typeface="Cambria Math" panose="02040503050406030204" pitchFamily="18" charset="0"/>
                            <a:ea typeface="DengXian" panose="02010600030101010101" pitchFamily="2" charset="-122"/>
                            <a:cs typeface="Times New Roman" panose="02020603050405020304" pitchFamily="18" charset="0"/>
                          </a:rPr>
                          <m:t>)</m:t>
                        </m:r>
                      </m:sup>
                    </m:sSup>
                  </m:oMath>
                </a14:m>
                <a:r>
                  <a:rPr lang="en-CA" sz="2900" dirty="0">
                    <a:latin typeface="Book Antiqua" panose="02040602050305030304" pitchFamily="18" charset="0"/>
                    <a:cs typeface="Times New Roman" panose="02020603050405020304" pitchFamily="18" charset="0"/>
                  </a:rPr>
                  <a:t> is non-negative, and when </a:t>
                </a:r>
                <a14:m>
                  <m:oMath xmlns:m="http://schemas.openxmlformats.org/officeDocument/2006/math">
                    <m:r>
                      <a:rPr lang="en-CA" sz="2900" b="0" i="1" smtClean="0">
                        <a:latin typeface="Cambria Math" panose="02040503050406030204" pitchFamily="18" charset="0"/>
                        <a:cs typeface="Times New Roman" panose="02020603050405020304" pitchFamily="18" charset="0"/>
                      </a:rPr>
                      <m:t>𝛼</m:t>
                    </m:r>
                    <m:r>
                      <a:rPr lang="en-CA" sz="2900" b="0" i="1" smtClean="0">
                        <a:latin typeface="Cambria Math" panose="02040503050406030204" pitchFamily="18" charset="0"/>
                        <a:cs typeface="Times New Roman" panose="02020603050405020304" pitchFamily="18" charset="0"/>
                      </a:rPr>
                      <m:t>=1</m:t>
                    </m:r>
                    <m:r>
                      <m:rPr>
                        <m:nor/>
                      </m:rPr>
                      <a:rPr lang="en-CA" sz="2900" dirty="0">
                        <a:latin typeface="Book Antiqua" panose="02040602050305030304" pitchFamily="18" charset="0"/>
                        <a:cs typeface="Times New Roman" panose="02020603050405020304" pitchFamily="18" charset="0"/>
                      </a:rPr>
                      <m:t>, </m:t>
                    </m:r>
                    <m:r>
                      <m:rPr>
                        <m:nor/>
                      </m:rPr>
                      <a:rPr lang="en-CA" sz="2900" dirty="0" smtClean="0">
                        <a:latin typeface="Book Antiqua" panose="02040602050305030304" pitchFamily="18" charset="0"/>
                        <a:cs typeface="Times New Roman" panose="02020603050405020304" pitchFamily="18" charset="0"/>
                      </a:rPr>
                      <m:t>and</m:t>
                    </m:r>
                    <m:r>
                      <m:rPr>
                        <m:nor/>
                      </m:rPr>
                      <a:rPr lang="en-US" sz="2900" b="0" i="0" dirty="0" smtClean="0">
                        <a:latin typeface="Book Antiqua" panose="02040602050305030304" pitchFamily="18" charset="0"/>
                        <a:cs typeface="Times New Roman" panose="02020603050405020304" pitchFamily="18" charset="0"/>
                      </a:rPr>
                      <m:t> </m:t>
                    </m:r>
                    <m:sSup>
                      <m:sSupPr>
                        <m:ctrlPr>
                          <a:rPr lang="en-CA" sz="2900" i="1">
                            <a:latin typeface="Cambria Math" panose="02040503050406030204" pitchFamily="18" charset="0"/>
                          </a:rPr>
                        </m:ctrlPr>
                      </m:sSupPr>
                      <m:e>
                        <m:r>
                          <a:rPr lang="en-CA" sz="2900" b="1" i="1">
                            <a:latin typeface="Cambria Math" panose="02040503050406030204" pitchFamily="18" charset="0"/>
                            <a:ea typeface="DengXian" panose="02010600030101010101" pitchFamily="2" charset="-122"/>
                            <a:cs typeface="Times New Roman" panose="02020603050405020304" pitchFamily="18" charset="0"/>
                          </a:rPr>
                          <m:t>𝐏</m:t>
                        </m:r>
                      </m:e>
                      <m:sup>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𝛼</m:t>
                        </m:r>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𝛾</m:t>
                        </m:r>
                        <m:r>
                          <a:rPr lang="en-CA" sz="2900" i="1">
                            <a:latin typeface="Cambria Math" panose="02040503050406030204" pitchFamily="18" charset="0"/>
                            <a:ea typeface="DengXian" panose="02010600030101010101" pitchFamily="2" charset="-122"/>
                            <a:cs typeface="Times New Roman" panose="02020603050405020304" pitchFamily="18" charset="0"/>
                          </a:rPr>
                          <m:t>)</m:t>
                        </m:r>
                      </m:sup>
                    </m:sSup>
                    <m:r>
                      <a:rPr lang="en-US" sz="2900" b="1" i="1">
                        <a:latin typeface="Cambria Math" panose="02040503050406030204" pitchFamily="18" charset="0"/>
                      </a:rPr>
                      <m:t>𝟏</m:t>
                    </m:r>
                    <m:r>
                      <a:rPr lang="en-US" sz="2900" i="1">
                        <a:latin typeface="Cambria Math" panose="02040503050406030204" pitchFamily="18" charset="0"/>
                      </a:rPr>
                      <m:t>=</m:t>
                    </m:r>
                    <m:r>
                      <a:rPr lang="en-US" sz="2900" b="1" i="1">
                        <a:latin typeface="Cambria Math" panose="02040503050406030204" pitchFamily="18" charset="0"/>
                      </a:rPr>
                      <m:t>𝟏</m:t>
                    </m:r>
                  </m:oMath>
                </a14:m>
                <a:endParaRPr lang="en-CA" sz="2900" b="1" dirty="0">
                  <a:latin typeface="Book Antiqua" panose="02040602050305030304" pitchFamily="18" charset="0"/>
                  <a:cs typeface="Times New Roman" panose="02020603050405020304" pitchFamily="18" charset="0"/>
                </a:endParaRPr>
              </a:p>
            </p:txBody>
          </p:sp>
        </mc:Choice>
        <mc:Fallback>
          <p:sp>
            <p:nvSpPr>
              <p:cNvPr id="20" name="Text Placeholder 4">
                <a:extLst>
                  <a:ext uri="{FF2B5EF4-FFF2-40B4-BE49-F238E27FC236}">
                    <a16:creationId xmlns:a16="http://schemas.microsoft.com/office/drawing/2014/main" id="{D5862E09-1E38-4447-A039-EBAB30F744E7}"/>
                  </a:ext>
                </a:extLst>
              </p:cNvPr>
              <p:cNvSpPr txBox="1">
                <a:spLocks noRot="1" noChangeAspect="1" noMove="1" noResize="1" noEditPoints="1" noAdjustHandles="1" noChangeArrowheads="1" noChangeShapeType="1" noTextEdit="1"/>
              </p:cNvSpPr>
              <p:nvPr/>
            </p:nvSpPr>
            <p:spPr bwMode="ltGray">
              <a:xfrm>
                <a:off x="12755885" y="9529640"/>
                <a:ext cx="14281735" cy="733940"/>
              </a:xfrm>
              <a:prstGeom prst="rect">
                <a:avLst/>
              </a:prstGeom>
              <a:blipFill>
                <a:blip r:embed="rId9"/>
                <a:stretch>
                  <a:fillRect b="-11570"/>
                </a:stretch>
              </a:blipFill>
              <a:effectLst>
                <a:softEdge rad="38100"/>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 Placeholder 4">
                <a:extLst>
                  <a:ext uri="{FF2B5EF4-FFF2-40B4-BE49-F238E27FC236}">
                    <a16:creationId xmlns:a16="http://schemas.microsoft.com/office/drawing/2014/main" id="{1AD13656-4D53-581F-3702-606ED917E47B}"/>
                  </a:ext>
                </a:extLst>
              </p:cNvPr>
              <p:cNvSpPr txBox="1">
                <a:spLocks/>
              </p:cNvSpPr>
              <p:nvPr/>
            </p:nvSpPr>
            <p:spPr bwMode="ltGray">
              <a:xfrm>
                <a:off x="12755885" y="10356957"/>
                <a:ext cx="14281734" cy="5028490"/>
              </a:xfrm>
              <a:prstGeom prst="rect">
                <a:avLst/>
              </a:prstGeom>
              <a:solidFill>
                <a:schemeClr val="bg1">
                  <a:lumMod val="95000"/>
                </a:schemeClr>
              </a:solidFill>
            </p:spPr>
            <p:txBody>
              <a:bodyPr vert="horz" lIns="365760" tIns="45720" rIns="365760" bIns="45720" rtlCol="0" anchor="ctr">
                <a:noAutofit/>
              </a:bodyPr>
              <a:lstStyle>
                <a:lvl1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baseline="0">
                    <a:solidFill>
                      <a:schemeClr val="tx1"/>
                    </a:solidFill>
                    <a:latin typeface="+mn-lt"/>
                    <a:ea typeface="+mn-ea"/>
                    <a:cs typeface="+mn-cs"/>
                  </a:defRPr>
                </a:lvl1pPr>
                <a:lvl2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2pPr>
                <a:lvl3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3pPr>
                <a:lvl4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4pPr>
                <a:lvl5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5pPr>
                <a:lvl6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6pPr>
                <a:lvl7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7pPr>
                <a:lvl8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8pPr>
                <a:lvl9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9pPr>
              </a:lstStyle>
              <a:p>
                <a:r>
                  <a:rPr lang="en-CA" sz="2900" b="1" dirty="0">
                    <a:latin typeface="Book Antiqua" panose="02040602050305030304" pitchFamily="18" charset="0"/>
                    <a:cs typeface="Times New Roman" panose="02020603050405020304" pitchFamily="18" charset="0"/>
                  </a:rPr>
                  <a:t>Theorem 3.2. </a:t>
                </a:r>
                <a:r>
                  <a:rPr lang="en-CA" sz="2900" dirty="0">
                    <a:latin typeface="Book Antiqua" panose="02040602050305030304" pitchFamily="18" charset="0"/>
                    <a:cs typeface="Times New Roman" panose="02020603050405020304" pitchFamily="18" charset="0"/>
                  </a:rPr>
                  <a:t>Suppose the graph is connected. Then symmetric </a:t>
                </a:r>
                <a14:m>
                  <m:oMath xmlns:m="http://schemas.openxmlformats.org/officeDocument/2006/math">
                    <m:sSup>
                      <m:sSupPr>
                        <m:ctrlPr>
                          <a:rPr lang="en-CA" sz="2900" smtClean="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(1/2,</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a:rPr lang="en-US" sz="2900">
                            <a:latin typeface="Cambria Math" panose="02040503050406030204" pitchFamily="18" charset="0"/>
                          </a:rPr>
                          <m:t>ℝ</m:t>
                        </m:r>
                      </m:e>
                      <m:sup>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n</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n</m:t>
                        </m:r>
                      </m:sup>
                    </m:sSup>
                  </m:oMath>
                </a14:m>
                <a:r>
                  <a:rPr lang="en-CA" sz="2900" dirty="0">
                    <a:latin typeface="Book Antiqua" panose="02040602050305030304" pitchFamily="18" charset="0"/>
                    <a:cs typeface="Times New Roman" panose="02020603050405020304" pitchFamily="18" charset="0"/>
                  </a:rPr>
                  <a:t> has the eigen-decomposition: </a:t>
                </a: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rPr>
                          <m:t>𝐋</m:t>
                        </m:r>
                      </m:e>
                      <m:sup>
                        <m:r>
                          <a:rPr lang="en-US" sz="2900" i="0">
                            <a:latin typeface="Cambria Math" panose="02040503050406030204" pitchFamily="18" charset="0"/>
                          </a:rPr>
                          <m:t>(1/2,</m:t>
                        </m:r>
                        <m:r>
                          <m:rPr>
                            <m:sty m:val="p"/>
                          </m:rPr>
                          <a:rPr lang="en-US" sz="2900" i="0">
                            <a:latin typeface="Cambria Math" panose="02040503050406030204" pitchFamily="18" charset="0"/>
                          </a:rPr>
                          <m:t>γ</m:t>
                        </m:r>
                        <m:r>
                          <a:rPr lang="en-US" sz="2900" i="0">
                            <a:latin typeface="Cambria Math" panose="02040503050406030204" pitchFamily="18" charset="0"/>
                          </a:rPr>
                          <m:t>)</m:t>
                        </m:r>
                      </m:sup>
                    </m:sSup>
                    <m:r>
                      <a:rPr lang="en-US" sz="2900" i="0">
                        <a:latin typeface="Cambria Math" panose="02040503050406030204" pitchFamily="18" charset="0"/>
                      </a:rPr>
                      <m:t>=</m:t>
                    </m:r>
                    <m:r>
                      <a:rPr lang="en-US" sz="2900" b="1" i="0">
                        <a:latin typeface="Cambria Math" panose="02040503050406030204" pitchFamily="18" charset="0"/>
                      </a:rPr>
                      <m:t>𝐔</m:t>
                    </m:r>
                    <m:sSup>
                      <m:sSupPr>
                        <m:ctrlPr>
                          <a:rPr lang="en-CA" sz="2900">
                            <a:latin typeface="Cambria Math" panose="02040503050406030204" pitchFamily="18" charset="0"/>
                          </a:rPr>
                        </m:ctrlPr>
                      </m:sSupPr>
                      <m:e>
                        <m:r>
                          <a:rPr lang="en-US" sz="2900" b="1" i="0">
                            <a:latin typeface="Cambria Math" panose="02040503050406030204" pitchFamily="18" charset="0"/>
                          </a:rPr>
                          <m:t>𝚲</m:t>
                        </m:r>
                      </m:e>
                      <m:sup>
                        <m:r>
                          <a:rPr lang="en-US" sz="2900" i="0">
                            <a:latin typeface="Cambria Math" panose="02040503050406030204" pitchFamily="18" charset="0"/>
                          </a:rPr>
                          <m:t>(</m:t>
                        </m:r>
                        <m:r>
                          <m:rPr>
                            <m:sty m:val="p"/>
                          </m:rPr>
                          <a:rPr lang="en-US" sz="2900" i="0">
                            <a:latin typeface="Cambria Math" panose="02040503050406030204" pitchFamily="18" charset="0"/>
                          </a:rPr>
                          <m:t>γ</m:t>
                        </m:r>
                        <m:r>
                          <a:rPr lang="en-US" sz="2900" i="0">
                            <a:latin typeface="Cambria Math" panose="02040503050406030204" pitchFamily="18" charset="0"/>
                          </a:rPr>
                          <m:t>)</m:t>
                        </m:r>
                      </m:sup>
                    </m:sSup>
                    <m:sSup>
                      <m:sSupPr>
                        <m:ctrlPr>
                          <a:rPr lang="en-CA" sz="2900">
                            <a:latin typeface="Cambria Math" panose="02040503050406030204" pitchFamily="18" charset="0"/>
                          </a:rPr>
                        </m:ctrlPr>
                      </m:sSupPr>
                      <m:e>
                        <m:r>
                          <a:rPr lang="en-US" sz="2900" b="1" i="0">
                            <a:latin typeface="Cambria Math" panose="02040503050406030204" pitchFamily="18" charset="0"/>
                          </a:rPr>
                          <m:t>𝐔</m:t>
                        </m:r>
                      </m:e>
                      <m:sup>
                        <m:r>
                          <a:rPr lang="en-US" sz="2900" i="0">
                            <a:latin typeface="Cambria Math" panose="02040503050406030204" pitchFamily="18" charset="0"/>
                          </a:rPr>
                          <m:t>⊤</m:t>
                        </m:r>
                      </m:sup>
                    </m:sSup>
                  </m:oMath>
                </a14:m>
                <a:r>
                  <a:rPr lang="en-CA" sz="2900" dirty="0">
                    <a:latin typeface="Book Antiqua" panose="02040602050305030304" pitchFamily="18" charset="0"/>
                    <a:cs typeface="Times New Roman" panose="02020603050405020304" pitchFamily="18" charset="0"/>
                  </a:rPr>
                  <a:t>, where </a:t>
                </a:r>
                <a14:m>
                  <m:oMath xmlns:m="http://schemas.openxmlformats.org/officeDocument/2006/math">
                    <m:r>
                      <a:rPr lang="en-US" sz="2900" b="1" i="0">
                        <a:latin typeface="Cambria Math" panose="02040503050406030204" pitchFamily="18" charset="0"/>
                      </a:rPr>
                      <m:t>𝐔</m:t>
                    </m:r>
                    <m:r>
                      <a:rPr lang="en-US" sz="2900" i="0">
                        <a:latin typeface="Cambria Math" panose="02040503050406030204" pitchFamily="18" charset="0"/>
                      </a:rPr>
                      <m:t>∈</m:t>
                    </m:r>
                    <m:sSup>
                      <m:sSupPr>
                        <m:ctrlPr>
                          <a:rPr lang="en-CA" sz="2900">
                            <a:latin typeface="Cambria Math" panose="02040503050406030204" pitchFamily="18" charset="0"/>
                          </a:rPr>
                        </m:ctrlPr>
                      </m:sSupPr>
                      <m:e>
                        <m:r>
                          <a:rPr lang="en-US" sz="2900">
                            <a:latin typeface="Cambria Math" panose="02040503050406030204" pitchFamily="18" charset="0"/>
                          </a:rPr>
                          <m:t>ℝ</m:t>
                        </m:r>
                      </m:e>
                      <m:sup>
                        <m:r>
                          <m:rPr>
                            <m:sty m:val="p"/>
                          </m:rPr>
                          <a:rPr lang="en-US" sz="2900" i="0">
                            <a:latin typeface="Cambria Math" panose="02040503050406030204" pitchFamily="18" charset="0"/>
                          </a:rPr>
                          <m:t>N</m:t>
                        </m:r>
                        <m:r>
                          <a:rPr lang="en-US" sz="2900" i="0">
                            <a:latin typeface="Cambria Math" panose="02040503050406030204" pitchFamily="18" charset="0"/>
                          </a:rPr>
                          <m:t>×</m:t>
                        </m:r>
                        <m:r>
                          <m:rPr>
                            <m:sty m:val="p"/>
                          </m:rPr>
                          <a:rPr lang="en-US" sz="2900" i="0">
                            <a:latin typeface="Cambria Math" panose="02040503050406030204" pitchFamily="18" charset="0"/>
                          </a:rPr>
                          <m:t>N</m:t>
                        </m:r>
                      </m:sup>
                    </m:sSup>
                  </m:oMath>
                </a14:m>
                <a:r>
                  <a:rPr lang="en-CA" sz="2900" dirty="0">
                    <a:latin typeface="Book Antiqua" panose="02040602050305030304" pitchFamily="18" charset="0"/>
                    <a:cs typeface="Times New Roman" panose="02020603050405020304" pitchFamily="18" charset="0"/>
                  </a:rPr>
                  <a:t> is orthogonal and </a:t>
                </a: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rPr>
                          <m:t>𝚲</m:t>
                        </m:r>
                      </m:e>
                      <m:sup>
                        <m:r>
                          <a:rPr lang="en-US" sz="2900" i="0">
                            <a:latin typeface="Cambria Math" panose="02040503050406030204" pitchFamily="18" charset="0"/>
                          </a:rPr>
                          <m:t>(</m:t>
                        </m:r>
                        <m:r>
                          <m:rPr>
                            <m:sty m:val="p"/>
                          </m:rPr>
                          <a:rPr lang="en-US" sz="2900" i="0">
                            <a:latin typeface="Cambria Math" panose="02040503050406030204" pitchFamily="18" charset="0"/>
                          </a:rPr>
                          <m:t>γ</m:t>
                        </m:r>
                        <m:r>
                          <a:rPr lang="en-US" sz="2900" i="0">
                            <a:latin typeface="Cambria Math" panose="02040503050406030204" pitchFamily="18" charset="0"/>
                          </a:rPr>
                          <m:t>)</m:t>
                        </m:r>
                      </m:sup>
                    </m:sSup>
                    <m:r>
                      <a:rPr lang="en-US" sz="2900" i="0">
                        <a:latin typeface="Cambria Math" panose="02040503050406030204" pitchFamily="18" charset="0"/>
                      </a:rPr>
                      <m:t>=</m:t>
                    </m:r>
                    <m:r>
                      <m:rPr>
                        <m:sty m:val="p"/>
                      </m:rPr>
                      <a:rPr lang="en-US" sz="2900" i="0">
                        <a:latin typeface="Cambria Math" panose="02040503050406030204" pitchFamily="18" charset="0"/>
                      </a:rPr>
                      <m:t>diag</m:t>
                    </m:r>
                    <m:r>
                      <a:rPr lang="en-US" sz="2900" i="0">
                        <a:latin typeface="Cambria Math" panose="02040503050406030204" pitchFamily="18" charset="0"/>
                      </a:rPr>
                      <m:t>(</m:t>
                    </m:r>
                    <m:sSup>
                      <m:sSupPr>
                        <m:ctrlPr>
                          <a:rPr lang="en-CA" sz="2900">
                            <a:latin typeface="Cambria Math" panose="02040503050406030204" pitchFamily="18" charset="0"/>
                          </a:rPr>
                        </m:ctrlPr>
                      </m:sSupPr>
                      <m:e>
                        <m:r>
                          <m:rPr>
                            <m:sty m:val="p"/>
                          </m:rPr>
                          <a:rPr lang="en-US" sz="2900" i="0">
                            <a:latin typeface="Cambria Math" panose="02040503050406030204" pitchFamily="18" charset="0"/>
                          </a:rPr>
                          <m:t>λ</m:t>
                        </m:r>
                      </m:e>
                      <m:sup>
                        <m:r>
                          <a:rPr lang="en-US" sz="2900" i="0">
                            <a:latin typeface="Cambria Math" panose="02040503050406030204" pitchFamily="18" charset="0"/>
                          </a:rPr>
                          <m:t>(</m:t>
                        </m:r>
                        <m:r>
                          <m:rPr>
                            <m:sty m:val="p"/>
                          </m:rPr>
                          <a:rPr lang="en-US" sz="2900" i="0">
                            <a:latin typeface="Cambria Math" panose="02040503050406030204" pitchFamily="18" charset="0"/>
                          </a:rPr>
                          <m:t>i</m:t>
                        </m:r>
                        <m:r>
                          <a:rPr lang="en-US" sz="2900" i="0">
                            <a:latin typeface="Cambria Math" panose="02040503050406030204" pitchFamily="18" charset="0"/>
                          </a:rPr>
                          <m:t>)</m:t>
                        </m:r>
                      </m:sup>
                    </m:sSup>
                    <m:r>
                      <a:rPr lang="en-US" sz="2900" i="0">
                        <a:latin typeface="Cambria Math" panose="02040503050406030204" pitchFamily="18" charset="0"/>
                      </a:rPr>
                      <m:t>(</m:t>
                    </m:r>
                    <m:r>
                      <m:rPr>
                        <m:sty m:val="p"/>
                      </m:rPr>
                      <a:rPr lang="en-US" sz="2900" i="0">
                        <a:latin typeface="Cambria Math" panose="02040503050406030204" pitchFamily="18" charset="0"/>
                      </a:rPr>
                      <m:t>γ</m:t>
                    </m:r>
                    <m:r>
                      <a:rPr lang="en-US" sz="2900" i="0">
                        <a:latin typeface="Cambria Math" panose="02040503050406030204" pitchFamily="18" charset="0"/>
                      </a:rPr>
                      <m:t>))</m:t>
                    </m:r>
                  </m:oMath>
                </a14:m>
                <a:r>
                  <a:rPr lang="en-CA" sz="2900" dirty="0">
                    <a:latin typeface="Book Antiqua" panose="0204060205030503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900" i="0" smtClean="0">
                          <a:effectLst/>
                          <a:latin typeface="Cambria Math" panose="02040503050406030204" pitchFamily="18" charset="0"/>
                          <a:ea typeface="Cambria Math" panose="02040503050406030204" pitchFamily="18" charset="0"/>
                          <a:cs typeface="Times New Roman" panose="02020603050405020304" pitchFamily="18" charset="0"/>
                        </a:rPr>
                        <m:t>0=</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λ</m:t>
                          </m:r>
                        </m:e>
                        <m: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900" i="0">
                                  <a:effectLst/>
                                  <a:latin typeface="Cambria Math" panose="02040503050406030204" pitchFamily="18" charset="0"/>
                                  <a:ea typeface="Cambria Math" panose="02040503050406030204" pitchFamily="18" charset="0"/>
                                  <a:cs typeface="Times New Roman" panose="02020603050405020304" pitchFamily="18" charset="0"/>
                                </a:rPr>
                                <m:t>0</m:t>
                              </m:r>
                            </m:e>
                          </m:d>
                        </m:sup>
                      </m:s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γ</m:t>
                          </m:r>
                        </m:e>
                      </m:d>
                      <m:r>
                        <a:rPr lang="en-US" sz="2900" i="0">
                          <a:effectLst/>
                          <a:latin typeface="Cambria Math" panose="02040503050406030204" pitchFamily="18" charset="0"/>
                          <a:ea typeface="Cambria Math" panose="02040503050406030204" pitchFamily="18" charset="0"/>
                          <a:cs typeface="Times New Roman" panose="02020603050405020304" pitchFamily="18" charset="0"/>
                        </a:rPr>
                        <m:t>&lt;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λ</m:t>
                          </m:r>
                        </m:e>
                        <m: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900" i="0">
                                  <a:effectLst/>
                                  <a:latin typeface="Cambria Math" panose="02040503050406030204" pitchFamily="18" charset="0"/>
                                  <a:ea typeface="Cambria Math" panose="02040503050406030204" pitchFamily="18" charset="0"/>
                                  <a:cs typeface="Times New Roman" panose="02020603050405020304" pitchFamily="18" charset="0"/>
                                </a:rPr>
                                <m:t>1</m:t>
                              </m:r>
                            </m:e>
                          </m:d>
                        </m:sup>
                      </m:s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γ</m:t>
                          </m:r>
                        </m:e>
                      </m:d>
                      <m:r>
                        <a:rPr lang="en-US" sz="2900" i="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λ</m:t>
                          </m:r>
                        </m:e>
                        <m: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N</m:t>
                              </m:r>
                              <m:r>
                                <a:rPr lang="en-US" sz="2900" i="0">
                                  <a:effectLst/>
                                  <a:latin typeface="Cambria Math" panose="02040503050406030204" pitchFamily="18" charset="0"/>
                                  <a:ea typeface="Cambria Math" panose="02040503050406030204" pitchFamily="18" charset="0"/>
                                  <a:cs typeface="Times New Roman" panose="02020603050405020304" pitchFamily="18" charset="0"/>
                                </a:rPr>
                                <m:t>−1</m:t>
                              </m:r>
                            </m:e>
                          </m:d>
                        </m:sup>
                      </m:sSup>
                      <m:d>
                        <m:dPr>
                          <m:ctrlPr>
                            <a:rPr lang="en-US" sz="29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900" i="0">
                              <a:effectLst/>
                              <a:latin typeface="Cambria Math" panose="02040503050406030204" pitchFamily="18" charset="0"/>
                              <a:ea typeface="Cambria Math" panose="02040503050406030204" pitchFamily="18" charset="0"/>
                              <a:cs typeface="Times New Roman" panose="02020603050405020304" pitchFamily="18" charset="0"/>
                            </a:rPr>
                            <m:t>γ</m:t>
                          </m:r>
                        </m:e>
                      </m:d>
                      <m:r>
                        <a:rPr lang="en-US" sz="2900" i="0">
                          <a:effectLst/>
                          <a:latin typeface="Cambria Math" panose="02040503050406030204" pitchFamily="18" charset="0"/>
                          <a:ea typeface="Cambria Math" panose="02040503050406030204" pitchFamily="18" charset="0"/>
                          <a:cs typeface="Times New Roman" panose="02020603050405020304" pitchFamily="18" charset="0"/>
                        </a:rPr>
                        <m:t>≤2</m:t>
                      </m:r>
                      <m:r>
                        <a:rPr lang="en-US" sz="2900" b="0" i="0" smtClean="0">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900" b="0" dirty="0">
                  <a:effectLst/>
                  <a:latin typeface="Book Antiqua" panose="02040602050305030304" pitchFamily="18" charset="0"/>
                  <a:ea typeface="Cambria Math" panose="02040503050406030204" pitchFamily="18" charset="0"/>
                  <a:cs typeface="Times New Roman" panose="02020603050405020304" pitchFamily="18" charset="0"/>
                </a:endParaRPr>
              </a:p>
              <a:p>
                <a:r>
                  <a:rPr lang="en-CA" sz="2900" dirty="0">
                    <a:latin typeface="Book Antiqua" panose="02040602050305030304" pitchFamily="18" charset="0"/>
                    <a:cs typeface="Times New Roman" panose="02020603050405020304" pitchFamily="18" charset="0"/>
                  </a:rPr>
                  <a:t>Each </a:t>
                </a:r>
                <a14:m>
                  <m:oMath xmlns:m="http://schemas.openxmlformats.org/officeDocument/2006/math">
                    <m:sSup>
                      <m:sSupPr>
                        <m:ctrlPr>
                          <a:rPr lang="en-CA" sz="2900" smtClean="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λ</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oMath>
                </a14:m>
                <a:r>
                  <a:rPr lang="en-CA" sz="2900" dirty="0">
                    <a:latin typeface="Book Antiqua" panose="02040602050305030304" pitchFamily="18" charset="0"/>
                    <a:cs typeface="Times New Roman" panose="02020603050405020304" pitchFamily="18" charset="0"/>
                  </a:rPr>
                  <a:t> is strictly increasing with respect to </a:t>
                </a:r>
                <a14:m>
                  <m:oMath xmlns:m="http://schemas.openxmlformats.org/officeDocument/2006/math">
                    <m:r>
                      <m:rPr>
                        <m:sty m:val="p"/>
                      </m:rPr>
                      <a:rPr lang="en-US" sz="2900" b="0" i="0" smtClean="0">
                        <a:latin typeface="Cambria Math" panose="02040503050406030204" pitchFamily="18" charset="0"/>
                        <a:cs typeface="Times New Roman" panose="02020603050405020304" pitchFamily="18" charset="0"/>
                      </a:rPr>
                      <m:t>γ</m:t>
                    </m:r>
                  </m:oMath>
                </a14:m>
                <a:r>
                  <a:rPr lang="en-CA" sz="2900" dirty="0">
                    <a:latin typeface="Book Antiqua" panose="02040602050305030304" pitchFamily="18" charset="0"/>
                    <a:cs typeface="Times New Roman" panose="02020603050405020304" pitchFamily="18" charset="0"/>
                  </a:rPr>
                  <a:t> for </a:t>
                </a:r>
                <a14:m>
                  <m:oMath xmlns:m="http://schemas.openxmlformats.org/officeDocument/2006/math">
                    <m:r>
                      <m:rPr>
                        <m:sty m:val="p"/>
                      </m:rPr>
                      <a:rPr lang="en-US" sz="2900" b="0" i="0" smtClean="0">
                        <a:latin typeface="Cambria Math" panose="02040503050406030204" pitchFamily="18" charset="0"/>
                        <a:cs typeface="Times New Roman" panose="02020603050405020304" pitchFamily="18" charset="0"/>
                      </a:rPr>
                      <m:t>i</m:t>
                    </m:r>
                    <m:r>
                      <a:rPr lang="en-US" sz="2900" b="0" i="0" smtClean="0">
                        <a:latin typeface="Cambria Math" panose="02040503050406030204" pitchFamily="18" charset="0"/>
                        <a:cs typeface="Times New Roman" panose="02020603050405020304" pitchFamily="18" charset="0"/>
                      </a:rPr>
                      <m:t>=1:</m:t>
                    </m:r>
                    <m:r>
                      <m:rPr>
                        <m:sty m:val="p"/>
                      </m:rPr>
                      <a:rPr lang="en-US" sz="2900" b="0" i="0" smtClean="0">
                        <a:latin typeface="Cambria Math" panose="02040503050406030204" pitchFamily="18" charset="0"/>
                        <a:cs typeface="Times New Roman" panose="02020603050405020304" pitchFamily="18" charset="0"/>
                      </a:rPr>
                      <m:t>N</m:t>
                    </m:r>
                    <m:r>
                      <a:rPr lang="en-US" sz="2900" b="0" i="0" smtClean="0">
                        <a:latin typeface="Cambria Math" panose="02040503050406030204" pitchFamily="18" charset="0"/>
                        <a:cs typeface="Times New Roman" panose="02020603050405020304" pitchFamily="18" charset="0"/>
                      </a:rPr>
                      <m:t>−1</m:t>
                    </m:r>
                  </m:oMath>
                </a14:m>
                <a:r>
                  <a:rPr lang="en-CA" sz="2900" dirty="0">
                    <a:latin typeface="Book Antiqua" panose="02040602050305030304" pitchFamily="18" charset="0"/>
                    <a:cs typeface="Times New Roman" panose="02020603050405020304" pitchFamily="18" charset="0"/>
                  </a:rPr>
                  <a:t>. Furthermore, </a:t>
                </a: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rPr>
                          <m:t>𝐋</m:t>
                        </m:r>
                      </m:e>
                      <m:sup>
                        <m:r>
                          <a:rPr lang="en-US" sz="2900" i="0">
                            <a:latin typeface="Cambria Math" panose="02040503050406030204" pitchFamily="18" charset="0"/>
                          </a:rPr>
                          <m:t>(</m:t>
                        </m:r>
                        <m:r>
                          <m:rPr>
                            <m:sty m:val="p"/>
                          </m:rPr>
                          <a:rPr lang="en-US" sz="2900" i="0">
                            <a:latin typeface="Cambria Math" panose="02040503050406030204" pitchFamily="18" charset="0"/>
                          </a:rPr>
                          <m:t>α</m:t>
                        </m:r>
                        <m:r>
                          <a:rPr lang="en-US" sz="2900" i="0">
                            <a:latin typeface="Cambria Math" panose="02040503050406030204" pitchFamily="18" charset="0"/>
                          </a:rPr>
                          <m:t>,</m:t>
                        </m:r>
                        <m:r>
                          <m:rPr>
                            <m:sty m:val="p"/>
                          </m:rPr>
                          <a:rPr lang="en-US" sz="2900" i="0">
                            <a:latin typeface="Cambria Math" panose="02040503050406030204" pitchFamily="18" charset="0"/>
                          </a:rPr>
                          <m:t>γ</m:t>
                        </m:r>
                        <m:r>
                          <a:rPr lang="en-US" sz="2900" i="0">
                            <a:latin typeface="Cambria Math" panose="02040503050406030204" pitchFamily="18" charset="0"/>
                          </a:rPr>
                          <m:t>)</m:t>
                        </m:r>
                      </m:sup>
                    </m:sSup>
                  </m:oMath>
                </a14:m>
                <a:r>
                  <a:rPr lang="en-CA" sz="2900" dirty="0">
                    <a:latin typeface="Book Antiqua" panose="02040602050305030304" pitchFamily="18" charset="0"/>
                    <a:cs typeface="Times New Roman" panose="02020603050405020304" pitchFamily="18" charset="0"/>
                  </a:rPr>
                  <a:t> has the eigen-decomposition</a:t>
                </a:r>
              </a:p>
              <a:p>
                <a:pPr algn="ctr"/>
                <a14:m>
                  <m:oMath xmlns:m="http://schemas.openxmlformats.org/officeDocument/2006/math">
                    <m:sSup>
                      <m:sSupPr>
                        <m:ctrlPr>
                          <a:rPr lang="en-CA" sz="2900" smtClean="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𝐃</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𝐈</m:t>
                    </m:r>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f>
                          <m:fPr>
                            <m:ctrlPr>
                              <a:rPr lang="en-CA" sz="2900">
                                <a:effectLst/>
                                <a:latin typeface="Cambria Math" panose="02040503050406030204" pitchFamily="18" charset="0"/>
                              </a:rPr>
                            </m:ctrlPr>
                          </m:fPr>
                          <m:num>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2900" i="0">
                                <a:effectLst/>
                                <a:latin typeface="Cambria Math" panose="02040503050406030204" pitchFamily="18" charset="0"/>
                                <a:ea typeface="Cambria Math" panose="02040503050406030204" pitchFamily="18" charset="0"/>
                                <a:cs typeface="Cambria Math" panose="02040503050406030204" pitchFamily="18" charset="0"/>
                              </a:rPr>
                              <m:t>2</m:t>
                            </m:r>
                          </m:den>
                        </m:f>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sup>
                    </m:sSup>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𝐔</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𝚲</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𝐃</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𝐈</m:t>
                        </m:r>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f>
                              <m:fPr>
                                <m:ctrlPr>
                                  <a:rPr lang="en-CA" sz="2900">
                                    <a:effectLst/>
                                    <a:latin typeface="Cambria Math" panose="02040503050406030204" pitchFamily="18" charset="0"/>
                                  </a:rPr>
                                </m:ctrlPr>
                              </m:fPr>
                              <m:num>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2900" i="0">
                                    <a:effectLst/>
                                    <a:latin typeface="Cambria Math" panose="02040503050406030204" pitchFamily="18" charset="0"/>
                                    <a:ea typeface="Cambria Math" panose="02040503050406030204" pitchFamily="18" charset="0"/>
                                    <a:cs typeface="Cambria Math" panose="02040503050406030204" pitchFamily="18" charset="0"/>
                                  </a:rPr>
                                  <m:t>2</m:t>
                                </m:r>
                              </m:den>
                            </m:f>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sup>
                        </m:sSup>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𝐔</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sup>
                    </m:sSup>
                  </m:oMath>
                </a14:m>
                <a:r>
                  <a:rPr lang="en-CA" sz="2900" dirty="0">
                    <a:latin typeface="Book Antiqua" panose="02040602050305030304" pitchFamily="18" charset="0"/>
                    <a:cs typeface="Times New Roman" panose="02020603050405020304" pitchFamily="18" charset="0"/>
                  </a:rPr>
                  <a:t>.</a:t>
                </a:r>
              </a:p>
              <a:p>
                <a:r>
                  <a:rPr lang="en-CA" sz="2900" dirty="0">
                    <a:latin typeface="Book Antiqua" panose="02040602050305030304" pitchFamily="18" charset="0"/>
                    <a:cs typeface="Times New Roman" panose="02020603050405020304" pitchFamily="18" charset="0"/>
                  </a:rPr>
                  <a:t>i.e., </a:t>
                </a:r>
                <a14:m>
                  <m:oMath xmlns:m="http://schemas.openxmlformats.org/officeDocument/2006/math">
                    <m:sSup>
                      <m:sSupPr>
                        <m:ctrlPr>
                          <a:rPr lang="en-CA" sz="2900" smtClean="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oMath>
                </a14:m>
                <a:r>
                  <a:rPr lang="en-CA" sz="2900" dirty="0">
                    <a:latin typeface="Book Antiqua" panose="02040602050305030304" pitchFamily="18" charset="0"/>
                    <a:cs typeface="Times New Roman" panose="02020603050405020304" pitchFamily="18" charset="0"/>
                  </a:rPr>
                  <a:t> share the same eigenvalues as </a:t>
                </a: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rPr>
                          <m:t>𝐋</m:t>
                        </m:r>
                      </m:e>
                      <m:sup>
                        <m:r>
                          <a:rPr lang="en-US" sz="2900" i="0">
                            <a:latin typeface="Cambria Math" panose="02040503050406030204" pitchFamily="18" charset="0"/>
                          </a:rPr>
                          <m:t>(1/2,</m:t>
                        </m:r>
                        <m:r>
                          <m:rPr>
                            <m:sty m:val="p"/>
                          </m:rPr>
                          <a:rPr lang="en-US" sz="2900" i="0">
                            <a:latin typeface="Cambria Math" panose="02040503050406030204" pitchFamily="18" charset="0"/>
                          </a:rPr>
                          <m:t>γ</m:t>
                        </m:r>
                        <m:r>
                          <a:rPr lang="en-US" sz="2900" i="0">
                            <a:latin typeface="Cambria Math" panose="02040503050406030204" pitchFamily="18" charset="0"/>
                          </a:rPr>
                          <m:t>)</m:t>
                        </m:r>
                      </m:sup>
                    </m:sSup>
                  </m:oMath>
                </a14:m>
                <a:r>
                  <a:rPr lang="en-CA" sz="2900" dirty="0">
                    <a:latin typeface="Book Antiqua" panose="02040602050305030304" pitchFamily="18" charset="0"/>
                    <a:cs typeface="Times New Roman" panose="02020603050405020304" pitchFamily="18" charset="0"/>
                  </a:rPr>
                  <a:t> and the columns of </a:t>
                </a:r>
                <a14:m>
                  <m:oMath xmlns:m="http://schemas.openxmlformats.org/officeDocument/2006/math">
                    <m:r>
                      <a:rPr lang="en-US" sz="2900" i="0">
                        <a:latin typeface="Cambria Math" panose="02040503050406030204" pitchFamily="18" charset="0"/>
                      </a:rPr>
                      <m:t>[</m:t>
                    </m:r>
                    <m:r>
                      <m:rPr>
                        <m:sty m:val="p"/>
                      </m:rPr>
                      <a:rPr lang="en-US" sz="2900" i="0">
                        <a:latin typeface="Cambria Math" panose="02040503050406030204" pitchFamily="18" charset="0"/>
                      </a:rPr>
                      <m:t>γ</m:t>
                    </m:r>
                    <m:r>
                      <a:rPr lang="en-US" sz="2900" b="1" i="0">
                        <a:latin typeface="Cambria Math" panose="02040503050406030204" pitchFamily="18" charset="0"/>
                      </a:rPr>
                      <m:t>𝐃</m:t>
                    </m:r>
                    <m:r>
                      <a:rPr lang="en-US" sz="2900" i="0">
                        <a:latin typeface="Cambria Math" panose="02040503050406030204" pitchFamily="18" charset="0"/>
                      </a:rPr>
                      <m:t>+(1−</m:t>
                    </m:r>
                    <m:r>
                      <m:rPr>
                        <m:sty m:val="p"/>
                      </m:rPr>
                      <a:rPr lang="en-US" sz="2900" i="0">
                        <a:latin typeface="Cambria Math" panose="02040503050406030204" pitchFamily="18" charset="0"/>
                      </a:rPr>
                      <m:t>γ</m:t>
                    </m:r>
                    <m:r>
                      <a:rPr lang="en-US" sz="2900" i="0">
                        <a:latin typeface="Cambria Math" panose="02040503050406030204" pitchFamily="18" charset="0"/>
                      </a:rPr>
                      <m:t>)</m:t>
                    </m:r>
                    <m:r>
                      <a:rPr lang="en-US" sz="2900" b="1" i="0">
                        <a:latin typeface="Cambria Math" panose="02040503050406030204" pitchFamily="18" charset="0"/>
                      </a:rPr>
                      <m:t>𝐈</m:t>
                    </m:r>
                    <m:sSup>
                      <m:sSupPr>
                        <m:ctrlPr>
                          <a:rPr lang="en-CA" sz="2900">
                            <a:latin typeface="Cambria Math" panose="02040503050406030204" pitchFamily="18" charset="0"/>
                          </a:rPr>
                        </m:ctrlPr>
                      </m:sSupPr>
                      <m:e>
                        <m:r>
                          <a:rPr lang="en-US" sz="2900" i="0">
                            <a:latin typeface="Cambria Math" panose="02040503050406030204" pitchFamily="18" charset="0"/>
                          </a:rPr>
                          <m:t>]</m:t>
                        </m:r>
                      </m:e>
                      <m:sup>
                        <m:f>
                          <m:fPr>
                            <m:ctrlPr>
                              <a:rPr lang="en-CA" sz="2900">
                                <a:latin typeface="Cambria Math" panose="02040503050406030204" pitchFamily="18" charset="0"/>
                              </a:rPr>
                            </m:ctrlPr>
                          </m:fPr>
                          <m:num>
                            <m:r>
                              <a:rPr lang="en-US" sz="2900" i="0">
                                <a:latin typeface="Cambria Math" panose="02040503050406030204" pitchFamily="18" charset="0"/>
                              </a:rPr>
                              <m:t>1</m:t>
                            </m:r>
                          </m:num>
                          <m:den>
                            <m:r>
                              <a:rPr lang="en-US" sz="2900" i="0">
                                <a:latin typeface="Cambria Math" panose="02040503050406030204" pitchFamily="18" charset="0"/>
                              </a:rPr>
                              <m:t>2</m:t>
                            </m:r>
                          </m:den>
                        </m:f>
                        <m:r>
                          <a:rPr lang="en-US" sz="2900" i="0">
                            <a:latin typeface="Cambria Math" panose="02040503050406030204" pitchFamily="18" charset="0"/>
                          </a:rPr>
                          <m:t>−</m:t>
                        </m:r>
                        <m:r>
                          <m:rPr>
                            <m:sty m:val="p"/>
                          </m:rPr>
                          <a:rPr lang="en-US" sz="2900" i="0">
                            <a:latin typeface="Cambria Math" panose="02040503050406030204" pitchFamily="18" charset="0"/>
                          </a:rPr>
                          <m:t>α</m:t>
                        </m:r>
                      </m:sup>
                    </m:sSup>
                    <m:r>
                      <a:rPr lang="en-US" sz="2900" b="1" i="0">
                        <a:latin typeface="Cambria Math" panose="02040503050406030204" pitchFamily="18" charset="0"/>
                      </a:rPr>
                      <m:t>𝐔</m:t>
                    </m:r>
                  </m:oMath>
                </a14:m>
                <a:r>
                  <a:rPr lang="en-CA" sz="2900" dirty="0">
                    <a:latin typeface="Book Antiqua" panose="02040602050305030304" pitchFamily="18" charset="0"/>
                    <a:cs typeface="Times New Roman" panose="02020603050405020304" pitchFamily="18" charset="0"/>
                  </a:rPr>
                  <a:t> are the corresponding eigenvectors.</a:t>
                </a:r>
              </a:p>
            </p:txBody>
          </p:sp>
        </mc:Choice>
        <mc:Fallback>
          <p:sp>
            <p:nvSpPr>
              <p:cNvPr id="6" name="Text Placeholder 4">
                <a:extLst>
                  <a:ext uri="{FF2B5EF4-FFF2-40B4-BE49-F238E27FC236}">
                    <a16:creationId xmlns:a16="http://schemas.microsoft.com/office/drawing/2014/main" id="{1AD13656-4D53-581F-3702-606ED917E47B}"/>
                  </a:ext>
                </a:extLst>
              </p:cNvPr>
              <p:cNvSpPr txBox="1">
                <a:spLocks noRot="1" noChangeAspect="1" noMove="1" noResize="1" noEditPoints="1" noAdjustHandles="1" noChangeArrowheads="1" noChangeShapeType="1" noTextEdit="1"/>
              </p:cNvSpPr>
              <p:nvPr/>
            </p:nvSpPr>
            <p:spPr bwMode="ltGray">
              <a:xfrm>
                <a:off x="12755885" y="10356957"/>
                <a:ext cx="14281734" cy="5028490"/>
              </a:xfrm>
              <a:prstGeom prst="rect">
                <a:avLst/>
              </a:prstGeom>
              <a:blipFill>
                <a:blip r:embed="rId10"/>
                <a:stretch>
                  <a:fillRect t="-121" b="-278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4" name="Text Placeholder 4">
                <a:extLst>
                  <a:ext uri="{FF2B5EF4-FFF2-40B4-BE49-F238E27FC236}">
                    <a16:creationId xmlns:a16="http://schemas.microsoft.com/office/drawing/2014/main" id="{05E7FAC8-C99F-175A-1ED0-B47521623DB5}"/>
                  </a:ext>
                </a:extLst>
              </p:cNvPr>
              <p:cNvSpPr txBox="1">
                <a:spLocks/>
              </p:cNvSpPr>
              <p:nvPr/>
            </p:nvSpPr>
            <p:spPr bwMode="ltGray">
              <a:xfrm>
                <a:off x="12755885" y="16008815"/>
                <a:ext cx="14281734" cy="3667457"/>
              </a:xfrm>
              <a:prstGeom prst="rect">
                <a:avLst/>
              </a:prstGeom>
              <a:solidFill>
                <a:schemeClr val="bg1">
                  <a:lumMod val="95000"/>
                </a:schemeClr>
              </a:solidFill>
            </p:spPr>
            <p:txBody>
              <a:bodyPr vert="horz" lIns="365760" tIns="45720" rIns="365760" bIns="45720" rtlCol="0" anchor="ctr">
                <a:noAutofit/>
              </a:bodyPr>
              <a:lstStyle>
                <a:lvl1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baseline="0">
                    <a:solidFill>
                      <a:schemeClr val="tx1"/>
                    </a:solidFill>
                    <a:latin typeface="+mn-lt"/>
                    <a:ea typeface="+mn-ea"/>
                    <a:cs typeface="+mn-cs"/>
                  </a:defRPr>
                </a:lvl1pPr>
                <a:lvl2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2pPr>
                <a:lvl3pPr marL="523995" indent="-523995" algn="l" defTabSz="4024273" rtl="0" eaLnBrk="1" latinLnBrk="0" hangingPunct="1">
                  <a:lnSpc>
                    <a:spcPct val="100000"/>
                  </a:lnSpc>
                  <a:spcBef>
                    <a:spcPts val="1100"/>
                  </a:spcBef>
                  <a:buClr>
                    <a:schemeClr val="bg1">
                      <a:lumMod val="65000"/>
                    </a:schemeClr>
                  </a:buClr>
                  <a:buFont typeface="Arial" panose="020B0604020202020204" pitchFamily="34" charset="0"/>
                  <a:buChar char="•"/>
                  <a:defRPr sz="4033" kern="1200">
                    <a:solidFill>
                      <a:schemeClr val="tx1"/>
                    </a:solidFill>
                    <a:latin typeface="+mn-lt"/>
                    <a:ea typeface="+mn-ea"/>
                    <a:cs typeface="+mn-cs"/>
                  </a:defRPr>
                </a:lvl3pPr>
                <a:lvl4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4pPr>
                <a:lvl5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5pPr>
                <a:lvl6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6pPr>
                <a:lvl7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7pPr>
                <a:lvl8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8pPr>
                <a:lvl9pPr marL="0" indent="0" algn="l" defTabSz="4024273" rtl="0" eaLnBrk="1" latinLnBrk="0" hangingPunct="1">
                  <a:lnSpc>
                    <a:spcPct val="100000"/>
                  </a:lnSpc>
                  <a:spcBef>
                    <a:spcPts val="1100"/>
                  </a:spcBef>
                  <a:buClr>
                    <a:schemeClr val="bg1">
                      <a:lumMod val="65000"/>
                    </a:schemeClr>
                  </a:buClr>
                  <a:buFont typeface="Arial" panose="020B0604020202020204" pitchFamily="34" charset="0"/>
                  <a:buNone/>
                  <a:defRPr sz="4033" kern="1200">
                    <a:solidFill>
                      <a:schemeClr val="tx1"/>
                    </a:solidFill>
                    <a:latin typeface="+mn-lt"/>
                    <a:ea typeface="+mn-ea"/>
                    <a:cs typeface="+mn-cs"/>
                  </a:defRPr>
                </a:lvl9pPr>
              </a:lstStyle>
              <a:p>
                <a:r>
                  <a:rPr lang="en-CA" sz="2900" b="1" dirty="0">
                    <a:latin typeface="Book Antiqua" panose="02040602050305030304" pitchFamily="18" charset="0"/>
                    <a:cs typeface="Times New Roman" panose="02020603050405020304" pitchFamily="18" charset="0"/>
                  </a:rPr>
                  <a:t>Theorem 3.3. </a:t>
                </a:r>
                <a:r>
                  <a:rPr lang="en-CA" sz="2900" dirty="0">
                    <a:latin typeface="Book Antiqua" panose="02040602050305030304" pitchFamily="18" charset="0"/>
                    <a:cs typeface="Times New Roman" panose="02020603050405020304" pitchFamily="18" charset="0"/>
                  </a:rPr>
                  <a:t>Let </a:t>
                </a:r>
                <a14:m>
                  <m:oMath xmlns:m="http://schemas.openxmlformats.org/officeDocument/2006/math">
                    <m:sSub>
                      <m:sSubPr>
                        <m:ctrlPr>
                          <a:rPr lang="en-CA" sz="2900" smtClean="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Sub>
                  </m:oMath>
                </a14:m>
                <a:r>
                  <a:rPr lang="en-CA" sz="2900" dirty="0">
                    <a:latin typeface="Book Antiqua" panose="02040602050305030304" pitchFamily="18" charset="0"/>
                    <a:cs typeface="Times New Roman" panose="02020603050405020304" pitchFamily="18" charset="0"/>
                  </a:rPr>
                  <a:t>, </a:t>
                </a:r>
                <a14:m>
                  <m:oMath xmlns:m="http://schemas.openxmlformats.org/officeDocument/2006/math">
                    <m:sSub>
                      <m:sSubPr>
                        <m:ctrlPr>
                          <a:rPr lang="en-CA" sz="2900"/>
                        </m:ctrlPr>
                      </m:sSubPr>
                      <m:e>
                        <m:r>
                          <m:rPr>
                            <m:sty m:val="p"/>
                          </m:rPr>
                          <a:rPr lang="en-US" sz="2900" i="0"/>
                          <m:t>v</m:t>
                        </m:r>
                      </m:e>
                      <m:sub>
                        <m:r>
                          <m:rPr>
                            <m:sty m:val="p"/>
                          </m:rPr>
                          <a:rPr lang="en-US" sz="2900" i="0"/>
                          <m:t>j</m:t>
                        </m:r>
                      </m:sub>
                    </m:sSub>
                  </m:oMath>
                </a14:m>
                <a:r>
                  <a:rPr lang="en-CA" sz="2900" dirty="0">
                    <a:latin typeface="Book Antiqua" panose="02040602050305030304" pitchFamily="18" charset="0"/>
                    <a:cs typeface="Times New Roman" panose="02020603050405020304" pitchFamily="18" charset="0"/>
                  </a:rPr>
                  <a:t> and </a:t>
                </a:r>
                <a14:m>
                  <m:oMath xmlns:m="http://schemas.openxmlformats.org/officeDocument/2006/math">
                    <m:sSub>
                      <m:sSubPr>
                        <m:ctrlPr>
                          <a:rPr lang="en-CA" sz="2900"/>
                        </m:ctrlPr>
                      </m:sSubPr>
                      <m:e>
                        <m:r>
                          <m:rPr>
                            <m:sty m:val="p"/>
                          </m:rPr>
                          <a:rPr lang="en-US" sz="2900" i="0"/>
                          <m:t>v</m:t>
                        </m:r>
                      </m:e>
                      <m:sub>
                        <m:r>
                          <m:rPr>
                            <m:sty m:val="p"/>
                          </m:rPr>
                          <a:rPr lang="en-US" sz="2900" i="0"/>
                          <m:t>m</m:t>
                        </m:r>
                      </m:sub>
                    </m:sSub>
                  </m:oMath>
                </a14:m>
                <a:r>
                  <a:rPr lang="en-CA" sz="2900" dirty="0">
                    <a:latin typeface="Book Antiqua" panose="02040602050305030304" pitchFamily="18" charset="0"/>
                    <a:cs typeface="Times New Roman" panose="02020603050405020304" pitchFamily="18" charset="0"/>
                  </a:rPr>
                  <a:t> be nodes of the graph </a:t>
                </a:r>
                <a14:m>
                  <m:oMath xmlns:m="http://schemas.openxmlformats.org/officeDocument/2006/math">
                    <m:r>
                      <m:rPr>
                        <m:sty m:val="p"/>
                      </m:rPr>
                      <a:rPr lang="en-US" sz="2900" i="0"/>
                      <m:t>G</m:t>
                    </m:r>
                  </m:oMath>
                </a14:m>
                <a:r>
                  <a:rPr lang="en-CA" sz="2900" dirty="0">
                    <a:latin typeface="Book Antiqua" panose="02040602050305030304" pitchFamily="18" charset="0"/>
                    <a:cs typeface="Times New Roman" panose="02020603050405020304" pitchFamily="18" charset="0"/>
                  </a:rPr>
                  <a:t> such that </a:t>
                </a:r>
                <a14:m>
                  <m:oMath xmlns:m="http://schemas.openxmlformats.org/officeDocument/2006/math">
                    <m:sSub>
                      <m:sSubPr>
                        <m:ctrlPr>
                          <a:rPr lang="en-CA" sz="2900"/>
                        </m:ctrlPr>
                      </m:sSubPr>
                      <m:e>
                        <m:r>
                          <m:rPr>
                            <m:sty m:val="p"/>
                          </m:rPr>
                          <a:rPr lang="en-US" sz="2900" i="0"/>
                          <m:t>d</m:t>
                        </m:r>
                      </m:e>
                      <m:sub>
                        <m:r>
                          <m:rPr>
                            <m:sty m:val="p"/>
                          </m:rPr>
                          <a:rPr lang="en-US" sz="2900" i="0"/>
                          <m:t>s</m:t>
                        </m:r>
                      </m:sub>
                    </m:sSub>
                    <m:d>
                      <m:dPr>
                        <m:ctrlPr>
                          <a:rPr lang="en-CA" sz="2900"/>
                        </m:ctrlPr>
                      </m:dPr>
                      <m:e>
                        <m:sSub>
                          <m:sSubPr>
                            <m:ctrlPr>
                              <a:rPr lang="en-CA" sz="2900"/>
                            </m:ctrlPr>
                          </m:sSubPr>
                          <m:e>
                            <m:r>
                              <m:rPr>
                                <m:sty m:val="p"/>
                              </m:rPr>
                              <a:rPr lang="en-US" sz="2900" i="0"/>
                              <m:t>v</m:t>
                            </m:r>
                          </m:e>
                          <m:sub>
                            <m:r>
                              <m:rPr>
                                <m:sty m:val="p"/>
                              </m:rPr>
                              <a:rPr lang="en-US" sz="2900" i="0"/>
                              <m:t>m</m:t>
                            </m:r>
                          </m:sub>
                        </m:sSub>
                        <m:r>
                          <a:rPr lang="en-US" sz="2900" i="0"/>
                          <m:t>,</m:t>
                        </m:r>
                        <m:sSub>
                          <m:sSubPr>
                            <m:ctrlPr>
                              <a:rPr lang="en-CA" sz="2900"/>
                            </m:ctrlPr>
                          </m:sSubPr>
                          <m:e>
                            <m:r>
                              <m:rPr>
                                <m:sty m:val="p"/>
                              </m:rPr>
                              <a:rPr lang="en-US" sz="2900" i="0"/>
                              <m:t>v</m:t>
                            </m:r>
                          </m:e>
                          <m:sub>
                            <m:r>
                              <m:rPr>
                                <m:sty m:val="p"/>
                              </m:rPr>
                              <a:rPr lang="en-US" sz="2900" i="0"/>
                              <m:t>j</m:t>
                            </m:r>
                          </m:sub>
                        </m:sSub>
                        <m:r>
                          <a:rPr lang="en-US" sz="2900" i="0"/>
                          <m:t>;</m:t>
                        </m:r>
                        <m:sSup>
                          <m:sSupPr>
                            <m:ctrlPr>
                              <a:rPr lang="en-CA" sz="2900"/>
                            </m:ctrlPr>
                          </m:sSupPr>
                          <m:e>
                            <m:r>
                              <m:rPr>
                                <m:sty m:val="p"/>
                              </m:rPr>
                              <a:rPr lang="en-US" sz="2900" i="0"/>
                              <m:t>L</m:t>
                            </m:r>
                          </m:e>
                          <m:sup>
                            <m:d>
                              <m:dPr>
                                <m:ctrlPr>
                                  <a:rPr lang="en-CA" sz="2900"/>
                                </m:ctrlPr>
                              </m:dPr>
                              <m:e>
                                <m:r>
                                  <a:rPr lang="en-US" sz="2900" i="0"/>
                                  <m:t>1,</m:t>
                                </m:r>
                                <m:r>
                                  <m:rPr>
                                    <m:sty m:val="p"/>
                                  </m:rPr>
                                  <a:rPr lang="en-US" sz="2900" i="0"/>
                                  <m:t>γ</m:t>
                                </m:r>
                              </m:e>
                            </m:d>
                          </m:sup>
                        </m:sSup>
                      </m:e>
                    </m:d>
                    <m:r>
                      <a:rPr lang="en-US" sz="2900" i="0"/>
                      <m:t>&lt;</m:t>
                    </m:r>
                    <m:sSub>
                      <m:sSubPr>
                        <m:ctrlPr>
                          <a:rPr lang="en-CA" sz="2900"/>
                        </m:ctrlPr>
                      </m:sSubPr>
                      <m:e>
                        <m:r>
                          <m:rPr>
                            <m:sty m:val="p"/>
                          </m:rPr>
                          <a:rPr lang="en-US" sz="2900" i="0"/>
                          <m:t>d</m:t>
                        </m:r>
                      </m:e>
                      <m:sub>
                        <m:r>
                          <m:rPr>
                            <m:sty m:val="p"/>
                          </m:rPr>
                          <a:rPr lang="en-US" sz="2900" i="0"/>
                          <m:t>s</m:t>
                        </m:r>
                      </m:sub>
                    </m:sSub>
                    <m:d>
                      <m:dPr>
                        <m:ctrlPr>
                          <a:rPr lang="en-CA" sz="2900"/>
                        </m:ctrlPr>
                      </m:dPr>
                      <m:e>
                        <m:sSub>
                          <m:sSubPr>
                            <m:ctrlPr>
                              <a:rPr lang="en-CA" sz="2900"/>
                            </m:ctrlPr>
                          </m:sSubPr>
                          <m:e>
                            <m:r>
                              <m:rPr>
                                <m:sty m:val="p"/>
                              </m:rPr>
                              <a:rPr lang="en-US" sz="2900" i="0"/>
                              <m:t>v</m:t>
                            </m:r>
                          </m:e>
                          <m:sub>
                            <m:r>
                              <m:rPr>
                                <m:sty m:val="p"/>
                              </m:rPr>
                              <a:rPr lang="en-US" sz="2900" i="0"/>
                              <m:t>i</m:t>
                            </m:r>
                          </m:sub>
                        </m:sSub>
                        <m:r>
                          <a:rPr lang="en-US" sz="2900" i="0"/>
                          <m:t>,</m:t>
                        </m:r>
                        <m:sSub>
                          <m:sSubPr>
                            <m:ctrlPr>
                              <a:rPr lang="en-CA" sz="2900"/>
                            </m:ctrlPr>
                          </m:sSubPr>
                          <m:e>
                            <m:r>
                              <m:rPr>
                                <m:sty m:val="p"/>
                              </m:rPr>
                              <a:rPr lang="en-US" sz="2900" i="0"/>
                              <m:t>v</m:t>
                            </m:r>
                          </m:e>
                          <m:sub>
                            <m:r>
                              <m:rPr>
                                <m:sty m:val="p"/>
                              </m:rPr>
                              <a:rPr lang="en-US" sz="2900" i="0"/>
                              <m:t>j</m:t>
                            </m:r>
                          </m:sub>
                        </m:sSub>
                        <m:r>
                          <a:rPr lang="en-US" sz="2900" i="0"/>
                          <m:t>;</m:t>
                        </m:r>
                        <m:sSup>
                          <m:sSupPr>
                            <m:ctrlPr>
                              <a:rPr lang="en-CA" sz="2900"/>
                            </m:ctrlPr>
                          </m:sSupPr>
                          <m:e>
                            <m:r>
                              <m:rPr>
                                <m:sty m:val="p"/>
                              </m:rPr>
                              <a:rPr lang="en-US" sz="2900" i="0"/>
                              <m:t>L</m:t>
                            </m:r>
                          </m:e>
                          <m:sup>
                            <m:d>
                              <m:dPr>
                                <m:ctrlPr>
                                  <a:rPr lang="en-CA" sz="2900"/>
                                </m:ctrlPr>
                              </m:dPr>
                              <m:e>
                                <m:r>
                                  <a:rPr lang="en-US" sz="2900" i="0"/>
                                  <m:t>1,</m:t>
                                </m:r>
                                <m:r>
                                  <m:rPr>
                                    <m:sty m:val="p"/>
                                  </m:rPr>
                                  <a:rPr lang="en-US" sz="2900" i="0"/>
                                  <m:t>γ</m:t>
                                </m:r>
                              </m:e>
                            </m:d>
                          </m:sup>
                        </m:sSup>
                      </m:e>
                    </m:d>
                  </m:oMath>
                </a14:m>
                <a:r>
                  <a:rPr lang="en-CA" sz="2900" dirty="0">
                    <a:latin typeface="Book Antiqua" panose="02040602050305030304" pitchFamily="18" charset="0"/>
                    <a:cs typeface="Times New Roman" panose="02020603050405020304" pitchFamily="18" charset="0"/>
                  </a:rPr>
                  <a:t>. Then there is a constant </a:t>
                </a:r>
                <a14:m>
                  <m:oMath xmlns:m="http://schemas.openxmlformats.org/officeDocument/2006/math">
                    <m:r>
                      <m:rPr>
                        <m:sty m:val="p"/>
                      </m:rPr>
                      <a:rPr lang="en-US" sz="2900" i="0"/>
                      <m:t>C</m:t>
                    </m:r>
                  </m:oMath>
                </a14:m>
                <a:r>
                  <a:rPr lang="en-CA" sz="2900" dirty="0">
                    <a:latin typeface="Book Antiqua" panose="02040602050305030304" pitchFamily="18" charset="0"/>
                    <a:cs typeface="Times New Roman" panose="02020603050405020304" pitchFamily="18" charset="0"/>
                  </a:rPr>
                  <a:t> such that for </a:t>
                </a:r>
                <a14:m>
                  <m:oMath xmlns:m="http://schemas.openxmlformats.org/officeDocument/2006/math">
                    <m:r>
                      <m:rPr>
                        <m:sty m:val="p"/>
                      </m:rPr>
                      <a:rPr lang="en-US" sz="2900" i="0"/>
                      <m:t>t</m:t>
                    </m:r>
                    <m:r>
                      <a:rPr lang="en-US" sz="2900" i="0"/>
                      <m:t>≥</m:t>
                    </m:r>
                    <m:r>
                      <m:rPr>
                        <m:sty m:val="p"/>
                      </m:rPr>
                      <a:rPr lang="en-US" sz="2900" i="0"/>
                      <m:t>C</m:t>
                    </m:r>
                  </m:oMath>
                </a14:m>
                <a:r>
                  <a:rPr lang="en-CA" sz="2900" dirty="0">
                    <a:latin typeface="Book Antiqua" panose="02040602050305030304" pitchFamily="18" charset="0"/>
                    <a:cs typeface="Times New Roman" panose="02020603050405020304" pitchFamily="18" charset="0"/>
                  </a:rPr>
                  <a:t>,</a:t>
                </a:r>
              </a:p>
              <a:p>
                <a:pPr algn="ctr"/>
                <a14:m>
                  <m:oMath xmlns:m="http://schemas.openxmlformats.org/officeDocument/2006/math">
                    <m:sSub>
                      <m:sSubPr>
                        <m:ctrlPr>
                          <a:rPr lang="en-CA" sz="2900" smtClean="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d</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t</m:t>
                        </m:r>
                      </m:sub>
                    </m:sSub>
                    <m:d>
                      <m:dPr>
                        <m:ctrlPr>
                          <a:rPr lang="en-CA" sz="2900">
                            <a:effectLst/>
                            <a:latin typeface="Cambria Math" panose="02040503050406030204" pitchFamily="18" charset="0"/>
                          </a:rPr>
                        </m:ctrlPr>
                      </m:dPr>
                      <m:e>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m</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j</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L</m:t>
                            </m:r>
                          </m:e>
                          <m:sup>
                            <m:d>
                              <m:dPr>
                                <m:ctrlPr>
                                  <a:rPr lang="en-CA" sz="2900">
                                    <a:effectLst/>
                                    <a:latin typeface="Cambria Math" panose="02040503050406030204" pitchFamily="18" charset="0"/>
                                  </a:rPr>
                                </m:ctrlPr>
                              </m:dPr>
                              <m:e>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e>
                            </m:d>
                          </m:sup>
                        </m:sSup>
                      </m:e>
                    </m:d>
                    <m:r>
                      <a:rPr lang="en-US" sz="2900" i="0">
                        <a:effectLst/>
                        <a:latin typeface="Cambria Math" panose="02040503050406030204" pitchFamily="18" charset="0"/>
                        <a:ea typeface="Cambria Math" panose="02040503050406030204" pitchFamily="18" charset="0"/>
                        <a:cs typeface="Cambria Math" panose="02040503050406030204" pitchFamily="18" charset="0"/>
                      </a:rPr>
                      <m:t>&lt;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d</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t</m:t>
                        </m:r>
                      </m:sub>
                    </m:sSub>
                    <m:d>
                      <m:dPr>
                        <m:ctrlPr>
                          <a:rPr lang="en-CA" sz="2900">
                            <a:effectLst/>
                            <a:latin typeface="Cambria Math" panose="02040503050406030204" pitchFamily="18" charset="0"/>
                          </a:rPr>
                        </m:ctrlPr>
                      </m:dPr>
                      <m:e>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j</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L</m:t>
                            </m:r>
                          </m:e>
                          <m:sup>
                            <m:d>
                              <m:dPr>
                                <m:ctrlPr>
                                  <a:rPr lang="en-CA" sz="2900">
                                    <a:effectLst/>
                                    <a:latin typeface="Cambria Math" panose="02040503050406030204" pitchFamily="18" charset="0"/>
                                  </a:rPr>
                                </m:ctrlPr>
                              </m:dPr>
                              <m:e>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e>
                            </m:d>
                          </m:sup>
                        </m:sSup>
                      </m:e>
                    </m:d>
                  </m:oMath>
                </a14:m>
                <a:r>
                  <a:rPr lang="en-CA" sz="2900" b="1" dirty="0">
                    <a:latin typeface="Book Antiqua" panose="02040602050305030304" pitchFamily="18" charset="0"/>
                    <a:cs typeface="Times New Roman" panose="02020603050405020304" pitchFamily="18" charset="0"/>
                  </a:rPr>
                  <a:t>,</a:t>
                </a:r>
              </a:p>
              <a:p>
                <a:pPr algn="just"/>
                <a:r>
                  <a:rPr lang="en-CA" sz="2900" dirty="0">
                    <a:latin typeface="Book Antiqua" panose="02040602050305030304" pitchFamily="18" charset="0"/>
                    <a:cs typeface="Times New Roman" panose="02020603050405020304" pitchFamily="18" charset="0"/>
                  </a:rPr>
                  <a:t>with the reduction in distance being proportional to  </a:t>
                </a:r>
                <a14:m>
                  <m:oMath xmlns:m="http://schemas.openxmlformats.org/officeDocument/2006/math">
                    <m:sSup>
                      <m:sSupPr>
                        <m:ctrlPr>
                          <a:rPr lang="en-CA" sz="2900" smtClean="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e</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λ</m:t>
                            </m:r>
                          </m:e>
                          <m:sup>
                            <m:d>
                              <m:dPr>
                                <m:ctrlPr>
                                  <a:rPr lang="en-CA" sz="2900">
                                    <a:effectLst/>
                                    <a:latin typeface="Cambria Math" panose="02040503050406030204" pitchFamily="18" charset="0"/>
                                  </a:rPr>
                                </m:ctrlPr>
                              </m:dPr>
                              <m:e>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e>
                            </m:d>
                          </m:sup>
                        </m:sSup>
                        <m:d>
                          <m:dPr>
                            <m:ctrlPr>
                              <a:rPr lang="en-CA" sz="2900">
                                <a:effectLst/>
                                <a:latin typeface="Cambria Math" panose="02040503050406030204" pitchFamily="18" charset="0"/>
                              </a:rPr>
                            </m:ctrlPr>
                          </m:d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e>
                        </m:d>
                      </m:sup>
                    </m:sSup>
                  </m:oMath>
                </a14:m>
                <a:r>
                  <a:rPr lang="en-CA" sz="2900" dirty="0">
                    <a:latin typeface="Book Antiqua" panose="02040602050305030304" pitchFamily="18" charset="0"/>
                    <a:cs typeface="Times New Roman" panose="02020603050405020304" pitchFamily="18" charset="0"/>
                  </a:rPr>
                  <a:t>. </a:t>
                </a:r>
              </a:p>
              <a:p>
                <a:pPr algn="just"/>
                <a:r>
                  <a:rPr lang="en-CA" sz="2900" dirty="0">
                    <a:latin typeface="Book Antiqua" panose="02040602050305030304" pitchFamily="18" charset="0"/>
                    <a:cs typeface="Times New Roman" panose="02020603050405020304" pitchFamily="18" charset="0"/>
                  </a:rPr>
                  <a:t>Generally, for the diffusion distance and spectral distance defined by </a:t>
                </a:r>
                <a14:m>
                  <m:oMath xmlns:m="http://schemas.openxmlformats.org/officeDocument/2006/math">
                    <m:sSup>
                      <m:sSupPr>
                        <m:ctrlPr>
                          <a:rPr lang="en-CA" sz="2900">
                            <a:latin typeface="Cambria Math" panose="02040503050406030204" pitchFamily="18" charset="0"/>
                          </a:rPr>
                        </m:ctrlPr>
                      </m:sSup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L</m:t>
                        </m:r>
                      </m:e>
                      <m:sup>
                        <m:r>
                          <a:rPr lang="en-US" sz="290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α</m:t>
                        </m:r>
                        <m:r>
                          <a:rPr lang="en-US" sz="290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γ</m:t>
                        </m:r>
                        <m:r>
                          <a:rPr lang="en-US" sz="2900" i="0">
                            <a:latin typeface="Cambria Math" panose="02040503050406030204" pitchFamily="18" charset="0"/>
                            <a:ea typeface="Cambria Math" panose="02040503050406030204" pitchFamily="18" charset="0"/>
                            <a:cs typeface="Cambria Math" panose="02040503050406030204" pitchFamily="18" charset="0"/>
                          </a:rPr>
                          <m:t>)</m:t>
                        </m:r>
                      </m:sup>
                    </m:sSup>
                  </m:oMath>
                </a14:m>
                <a:r>
                  <a:rPr lang="en-CA" sz="2900" dirty="0">
                    <a:latin typeface="Book Antiqua" panose="02040602050305030304" pitchFamily="18" charset="0"/>
                    <a:cs typeface="Times New Roman" panose="02020603050405020304" pitchFamily="18" charset="0"/>
                  </a:rPr>
                  <a:t>, </a:t>
                </a:r>
                <a:r>
                  <a:rPr lang="en-US" sz="2900" dirty="0">
                    <a:latin typeface="Book Antiqua" panose="02040602050305030304" pitchFamily="18" charset="0"/>
                    <a:cs typeface="Times New Roman" panose="02020603050405020304" pitchFamily="18" charset="0"/>
                  </a:rPr>
                  <a:t>the monotonicity demonstrated in Theorem 3.3 also holds.</a:t>
                </a:r>
                <a:endParaRPr lang="en-CA" sz="2900" dirty="0">
                  <a:latin typeface="Book Antiqua" panose="02040602050305030304" pitchFamily="18" charset="0"/>
                  <a:cs typeface="Times New Roman" panose="02020603050405020304" pitchFamily="18" charset="0"/>
                </a:endParaRPr>
              </a:p>
            </p:txBody>
          </p:sp>
        </mc:Choice>
        <mc:Fallback>
          <p:sp>
            <p:nvSpPr>
              <p:cNvPr id="14" name="Text Placeholder 4">
                <a:extLst>
                  <a:ext uri="{FF2B5EF4-FFF2-40B4-BE49-F238E27FC236}">
                    <a16:creationId xmlns:a16="http://schemas.microsoft.com/office/drawing/2014/main" id="{05E7FAC8-C99F-175A-1ED0-B47521623DB5}"/>
                  </a:ext>
                </a:extLst>
              </p:cNvPr>
              <p:cNvSpPr txBox="1">
                <a:spLocks noRot="1" noChangeAspect="1" noMove="1" noResize="1" noEditPoints="1" noAdjustHandles="1" noChangeArrowheads="1" noChangeShapeType="1" noTextEdit="1"/>
              </p:cNvSpPr>
              <p:nvPr/>
            </p:nvSpPr>
            <p:spPr bwMode="ltGray">
              <a:xfrm>
                <a:off x="12755885" y="16008815"/>
                <a:ext cx="14281734" cy="3667457"/>
              </a:xfrm>
              <a:prstGeom prst="rect">
                <a:avLst/>
              </a:prstGeom>
              <a:blipFill>
                <a:blip r:embed="rId11"/>
                <a:stretch>
                  <a:fillRect b="-265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53400F-7A3C-1BF3-6CE7-BD5637691343}"/>
                  </a:ext>
                </a:extLst>
              </p:cNvPr>
              <p:cNvSpPr txBox="1"/>
              <p:nvPr/>
            </p:nvSpPr>
            <p:spPr>
              <a:xfrm>
                <a:off x="1178908" y="15960650"/>
                <a:ext cx="10092755" cy="6511847"/>
              </a:xfrm>
              <a:prstGeom prst="rect">
                <a:avLst/>
              </a:prstGeom>
              <a:noFill/>
            </p:spPr>
            <p:txBody>
              <a:bodyPr wrap="square" rtlCol="0">
                <a:spAutoFit/>
              </a:bodyPr>
              <a:lstStyle/>
              <a:p>
                <a:pPr algn="just"/>
                <a:r>
                  <a:rPr lang="en-CA" sz="2900" dirty="0">
                    <a:effectLst/>
                    <a:latin typeface="Book Antiqua" panose="02040602050305030304" pitchFamily="18" charset="0"/>
                    <a:ea typeface="Cambria Math" panose="02040503050406030204" pitchFamily="18" charset="0"/>
                    <a:cs typeface="Cambria Math" panose="02040503050406030204" pitchFamily="18" charset="0"/>
                  </a:rPr>
                  <a:t>The adjacency matrix of the graph </a:t>
                </a:r>
                <a14:m>
                  <m:oMath xmlns:m="http://schemas.openxmlformats.org/officeDocument/2006/math">
                    <m:r>
                      <m:rPr>
                        <m:sty m:val="p"/>
                      </m:rPr>
                      <a:rPr lang="en-US" sz="2900" i="0">
                        <a:latin typeface="Cambria Math" panose="02040503050406030204" pitchFamily="18" charset="0"/>
                      </a:rPr>
                      <m:t>G</m:t>
                    </m:r>
                    <m:r>
                      <a:rPr lang="en-US" sz="2900" i="0">
                        <a:latin typeface="Cambria Math" panose="02040503050406030204" pitchFamily="18" charset="0"/>
                      </a:rPr>
                      <m:t>=</m:t>
                    </m:r>
                    <m:d>
                      <m:dPr>
                        <m:ctrlPr>
                          <a:rPr lang="en-CA" sz="2900">
                            <a:latin typeface="Cambria Math" panose="02040503050406030204" pitchFamily="18" charset="0"/>
                          </a:rPr>
                        </m:ctrlPr>
                      </m:dPr>
                      <m:e>
                        <m:r>
                          <m:rPr>
                            <m:sty m:val="p"/>
                          </m:rPr>
                          <a:rPr lang="en-US" sz="2900" i="0">
                            <a:latin typeface="Cambria Math" panose="02040503050406030204" pitchFamily="18" charset="0"/>
                          </a:rPr>
                          <m:t>V</m:t>
                        </m:r>
                        <m:r>
                          <a:rPr lang="en-US" sz="2900" i="0">
                            <a:latin typeface="Cambria Math" panose="02040503050406030204" pitchFamily="18" charset="0"/>
                          </a:rPr>
                          <m:t>,</m:t>
                        </m:r>
                        <m:r>
                          <a:rPr lang="en-US" sz="2900" i="0">
                            <a:latin typeface="Cambria Math" panose="02040503050406030204" pitchFamily="18" charset="0"/>
                          </a:rPr>
                          <m:t>ℰ</m:t>
                        </m:r>
                      </m:e>
                    </m:d>
                  </m:oMath>
                </a14:m>
                <a:r>
                  <a:rPr lang="en-CA" sz="2900" dirty="0">
                    <a:effectLst/>
                    <a:latin typeface="Book Antiqua" panose="02040602050305030304" pitchFamily="18" charset="0"/>
                    <a:ea typeface="Cambria Math" panose="02040503050406030204" pitchFamily="18" charset="0"/>
                    <a:cs typeface="Cambria Math" panose="02040503050406030204" pitchFamily="18" charset="0"/>
                  </a:rPr>
                  <a:t> is denoted by </a:t>
                </a:r>
                <a14:m>
                  <m:oMath xmlns:m="http://schemas.openxmlformats.org/officeDocument/2006/math">
                    <m:r>
                      <a:rPr lang="en-US" sz="2900" b="1" i="0" smtClean="0">
                        <a:effectLst/>
                        <a:latin typeface="Cambria Math" panose="02040503050406030204" pitchFamily="18" charset="0"/>
                        <a:ea typeface="Cambria Math" panose="02040503050406030204" pitchFamily="18" charset="0"/>
                        <a:cs typeface="Cambria Math" panose="02040503050406030204" pitchFamily="18" charset="0"/>
                      </a:rPr>
                      <m:t>𝐀</m:t>
                    </m:r>
                    <m:r>
                      <a:rPr lang="en-US" sz="2900" i="0" smtClean="0">
                        <a:effectLst/>
                        <a:latin typeface="Cambria Math" panose="02040503050406030204" pitchFamily="18" charset="0"/>
                        <a:ea typeface="Cambria Math" panose="02040503050406030204" pitchFamily="18" charset="0"/>
                        <a:cs typeface="Cambria Math" panose="02040503050406030204" pitchFamily="18" charset="0"/>
                      </a:rPr>
                      <m:t>=</m:t>
                    </m:r>
                    <m:d>
                      <m:dPr>
                        <m:ctrlPr>
                          <a:rPr lang="en-CA" sz="2900">
                            <a:effectLst/>
                            <a:latin typeface="Cambria Math" panose="02040503050406030204" pitchFamily="18" charset="0"/>
                          </a:rPr>
                        </m:ctrlPr>
                      </m:dPr>
                      <m:e>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a</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ij</m:t>
                            </m:r>
                          </m:sub>
                        </m:sSub>
                      </m:e>
                    </m:d>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ℝ</m:t>
                        </m:r>
                      </m:e>
                      <m:sup>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N</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N</m:t>
                        </m:r>
                      </m:sup>
                    </m:sSup>
                  </m:oMath>
                </a14:m>
                <a:r>
                  <a:rPr lang="en-CA" sz="2900" dirty="0">
                    <a:effectLst/>
                    <a:latin typeface="Book Antiqua" panose="02040602050305030304" pitchFamily="18" charset="0"/>
                    <a:ea typeface="Cambria Math" panose="02040503050406030204" pitchFamily="18" charset="0"/>
                    <a:cs typeface="Cambria Math" panose="02040503050406030204" pitchFamily="18" charset="0"/>
                  </a:rPr>
                  <a:t>. The degree matrix of </a:t>
                </a:r>
                <a14:m>
                  <m:oMath xmlns:m="http://schemas.openxmlformats.org/officeDocument/2006/math">
                    <m:r>
                      <m:rPr>
                        <m:sty m:val="p"/>
                      </m:rPr>
                      <a:rPr lang="en-US" sz="2900" i="0">
                        <a:latin typeface="Cambria Math" panose="02040503050406030204" pitchFamily="18" charset="0"/>
                      </a:rPr>
                      <m:t>G</m:t>
                    </m:r>
                  </m:oMath>
                </a14:m>
                <a:r>
                  <a:rPr lang="en-CA" sz="2900" dirty="0">
                    <a:effectLst/>
                    <a:latin typeface="Book Antiqua" panose="02040602050305030304" pitchFamily="18" charset="0"/>
                    <a:ea typeface="Cambria Math" panose="02040503050406030204" pitchFamily="18" charset="0"/>
                    <a:cs typeface="Cambria Math" panose="02040503050406030204" pitchFamily="18" charset="0"/>
                  </a:rPr>
                  <a:t> is </a:t>
                </a:r>
                <a14:m>
                  <m:oMath xmlns:m="http://schemas.openxmlformats.org/officeDocument/2006/math">
                    <m:r>
                      <a:rPr lang="en-US" sz="2900" b="1" i="0">
                        <a:latin typeface="Cambria Math" panose="02040503050406030204" pitchFamily="18" charset="0"/>
                      </a:rPr>
                      <m:t>𝐃</m:t>
                    </m:r>
                    <m:r>
                      <a:rPr lang="en-US" sz="2900" i="0">
                        <a:latin typeface="Cambria Math" panose="02040503050406030204" pitchFamily="18" charset="0"/>
                      </a:rPr>
                      <m:t>=</m:t>
                    </m:r>
                    <m:r>
                      <m:rPr>
                        <m:sty m:val="p"/>
                      </m:rPr>
                      <a:rPr lang="en-US" sz="2900" i="0">
                        <a:latin typeface="Cambria Math" panose="02040503050406030204" pitchFamily="18" charset="0"/>
                      </a:rPr>
                      <m:t>diag</m:t>
                    </m:r>
                    <m:d>
                      <m:dPr>
                        <m:ctrlPr>
                          <a:rPr lang="en-CA" sz="2900">
                            <a:latin typeface="Cambria Math" panose="02040503050406030204" pitchFamily="18" charset="0"/>
                          </a:rPr>
                        </m:ctrlPr>
                      </m:dPr>
                      <m:e>
                        <m:sSub>
                          <m:sSubPr>
                            <m:ctrlPr>
                              <a:rPr lang="en-CA" sz="2900">
                                <a:latin typeface="Cambria Math" panose="02040503050406030204" pitchFamily="18" charset="0"/>
                              </a:rPr>
                            </m:ctrlPr>
                          </m:sSubPr>
                          <m:e>
                            <m:r>
                              <m:rPr>
                                <m:sty m:val="p"/>
                              </m:rPr>
                              <a:rPr lang="en-US" sz="2900" i="0">
                                <a:latin typeface="Cambria Math" panose="02040503050406030204" pitchFamily="18" charset="0"/>
                              </a:rPr>
                              <m:t>d</m:t>
                            </m:r>
                          </m:e>
                          <m:sub>
                            <m:r>
                              <m:rPr>
                                <m:sty m:val="p"/>
                              </m:rPr>
                              <a:rPr lang="en-US" sz="2900" i="0">
                                <a:latin typeface="Cambria Math" panose="02040503050406030204" pitchFamily="18" charset="0"/>
                              </a:rPr>
                              <m:t>ii</m:t>
                            </m:r>
                          </m:sub>
                        </m:sSub>
                      </m:e>
                    </m:d>
                    <m:r>
                      <a:rPr lang="en-US" sz="2900" i="0">
                        <a:latin typeface="Cambria Math" panose="02040503050406030204" pitchFamily="18" charset="0"/>
                      </a:rPr>
                      <m:t>∈</m:t>
                    </m:r>
                    <m:sSup>
                      <m:sSupPr>
                        <m:ctrlPr>
                          <a:rPr lang="en-CA" sz="2900">
                            <a:latin typeface="Cambria Math" panose="02040503050406030204" pitchFamily="18" charset="0"/>
                          </a:rPr>
                        </m:ctrlPr>
                      </m:sSupPr>
                      <m:e>
                        <m:r>
                          <a:rPr lang="en-US" sz="2900" i="0">
                            <a:latin typeface="Cambria Math" panose="02040503050406030204" pitchFamily="18" charset="0"/>
                          </a:rPr>
                          <m:t>ℝ</m:t>
                        </m:r>
                      </m:e>
                      <m:sup>
                        <m:r>
                          <m:rPr>
                            <m:sty m:val="p"/>
                          </m:rPr>
                          <a:rPr lang="en-US" sz="2900" i="0">
                            <a:latin typeface="Cambria Math" panose="02040503050406030204" pitchFamily="18" charset="0"/>
                          </a:rPr>
                          <m:t>N</m:t>
                        </m:r>
                        <m:r>
                          <a:rPr lang="en-US" sz="2900" i="0">
                            <a:latin typeface="Cambria Math" panose="02040503050406030204" pitchFamily="18" charset="0"/>
                          </a:rPr>
                          <m:t>×</m:t>
                        </m:r>
                        <m:r>
                          <m:rPr>
                            <m:sty m:val="p"/>
                          </m:rPr>
                          <a:rPr lang="en-US" sz="2900" i="0">
                            <a:latin typeface="Cambria Math" panose="02040503050406030204" pitchFamily="18" charset="0"/>
                          </a:rPr>
                          <m:t>N</m:t>
                        </m:r>
                      </m:sup>
                    </m:sSup>
                  </m:oMath>
                </a14:m>
                <a:r>
                  <a:rPr lang="en-CA" sz="2900" dirty="0">
                    <a:effectLst/>
                    <a:latin typeface="Book Antiqua" panose="02040602050305030304" pitchFamily="18" charset="0"/>
                    <a:ea typeface="Cambria Math" panose="02040503050406030204" pitchFamily="18" charset="0"/>
                    <a:cs typeface="Cambria Math" panose="02040503050406030204" pitchFamily="18" charset="0"/>
                  </a:rPr>
                  <a:t>. Three commonly used Laplacian matrices</a:t>
                </a:r>
                <a:r>
                  <a:rPr lang="en-CA" sz="2900" dirty="0">
                    <a:latin typeface="Book Antiqua" panose="02040602050305030304" pitchFamily="18" charset="0"/>
                    <a:ea typeface="Cambria Math" panose="02040503050406030204" pitchFamily="18" charset="0"/>
                    <a:cs typeface="Cambria Math" panose="02040503050406030204" pitchFamily="18" charset="0"/>
                  </a:rPr>
                  <a:t> are</a:t>
                </a:r>
                <a:endParaRPr lang="en-CA" sz="2900" dirty="0">
                  <a:effectLst/>
                  <a:latin typeface="Book Antiqua" panose="02040602050305030304" pitchFamily="18" charset="0"/>
                  <a:ea typeface="Cambria Math" panose="02040503050406030204" pitchFamily="18" charset="0"/>
                  <a:cs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900" b="1" i="0"/>
                        <m:t>𝐋</m:t>
                      </m:r>
                      <m:r>
                        <a:rPr lang="en-US" sz="2900" i="0"/>
                        <m:t>=</m:t>
                      </m:r>
                      <m:r>
                        <a:rPr lang="en-US" sz="2900" b="1" i="0"/>
                        <m:t>𝐃</m:t>
                      </m:r>
                      <m:r>
                        <a:rPr lang="en-US" sz="2900" i="0"/>
                        <m:t>−</m:t>
                      </m:r>
                      <m:r>
                        <a:rPr lang="en-US" sz="2900" b="1" i="0"/>
                        <m:t>𝐀</m:t>
                      </m:r>
                      <m:r>
                        <a:rPr lang="en-US" sz="2900" i="0"/>
                        <m:t>,   </m:t>
                      </m:r>
                      <m:sSub>
                        <m:sSubPr>
                          <m:ctrlPr>
                            <a:rPr lang="en-CA" sz="2900"/>
                          </m:ctrlPr>
                        </m:sSubPr>
                        <m:e>
                          <m:r>
                            <a:rPr lang="en-US" sz="2900" b="1" i="0"/>
                            <m:t>𝐋</m:t>
                          </m:r>
                        </m:e>
                        <m:sub>
                          <m:r>
                            <m:rPr>
                              <m:sty m:val="p"/>
                            </m:rPr>
                            <a:rPr lang="en-US" sz="2900" i="0"/>
                            <m:t>rw</m:t>
                          </m:r>
                        </m:sub>
                      </m:sSub>
                      <m:r>
                        <a:rPr lang="en-US" sz="2900" i="0"/>
                        <m:t>=</m:t>
                      </m:r>
                      <m:sSup>
                        <m:sSupPr>
                          <m:ctrlPr>
                            <a:rPr lang="en-CA" sz="2900"/>
                          </m:ctrlPr>
                        </m:sSupPr>
                        <m:e>
                          <m:r>
                            <a:rPr lang="en-US" sz="2900" b="1" i="0"/>
                            <m:t>𝐃</m:t>
                          </m:r>
                        </m:e>
                        <m:sup>
                          <m:r>
                            <a:rPr lang="en-US" sz="2900" i="0"/>
                            <m:t>−1</m:t>
                          </m:r>
                        </m:sup>
                      </m:sSup>
                      <m:r>
                        <a:rPr lang="en-US" sz="2900" b="1" i="0"/>
                        <m:t>𝐋</m:t>
                      </m:r>
                      <m:r>
                        <a:rPr lang="en-US" sz="2900" i="0"/>
                        <m:t>,   </m:t>
                      </m:r>
                      <m:sSub>
                        <m:sSubPr>
                          <m:ctrlPr>
                            <a:rPr lang="en-CA" sz="2900"/>
                          </m:ctrlPr>
                        </m:sSubPr>
                        <m:e>
                          <m:r>
                            <a:rPr lang="en-US" sz="2900" b="1" i="0"/>
                            <m:t>𝐋</m:t>
                          </m:r>
                        </m:e>
                        <m:sub>
                          <m:r>
                            <m:rPr>
                              <m:sty m:val="p"/>
                            </m:rPr>
                            <a:rPr lang="en-US" sz="2900" i="0"/>
                            <m:t>sym</m:t>
                          </m:r>
                        </m:sub>
                      </m:sSub>
                      <m:r>
                        <a:rPr lang="en-US" sz="2900" i="0"/>
                        <m:t>=</m:t>
                      </m:r>
                      <m:sSup>
                        <m:sSupPr>
                          <m:ctrlPr>
                            <a:rPr lang="en-CA" sz="2900"/>
                          </m:ctrlPr>
                        </m:sSupPr>
                        <m:e>
                          <m:r>
                            <a:rPr lang="en-US" sz="2900" b="1" i="0"/>
                            <m:t>𝐃</m:t>
                          </m:r>
                        </m:e>
                        <m:sup>
                          <m:r>
                            <a:rPr lang="en-US" sz="2900" i="0"/>
                            <m:t>−1/2</m:t>
                          </m:r>
                        </m:sup>
                      </m:sSup>
                      <m:r>
                        <a:rPr lang="en-US" sz="2900" b="1" i="0"/>
                        <m:t>𝐋</m:t>
                      </m:r>
                      <m:sSup>
                        <m:sSupPr>
                          <m:ctrlPr>
                            <a:rPr lang="en-CA" sz="2900"/>
                          </m:ctrlPr>
                        </m:sSupPr>
                        <m:e>
                          <m:r>
                            <a:rPr lang="en-US" sz="2900" b="1" i="0"/>
                            <m:t>𝐃</m:t>
                          </m:r>
                        </m:e>
                        <m:sup>
                          <m:r>
                            <a:rPr lang="en-US" sz="2900" i="0"/>
                            <m:t>−1/2</m:t>
                          </m:r>
                        </m:sup>
                      </m:sSup>
                      <m:r>
                        <a:rPr lang="en-US" sz="2900" i="1"/>
                        <m:t>.</m:t>
                      </m:r>
                    </m:oMath>
                  </m:oMathPara>
                </a14:m>
                <a:endParaRPr lang="en-US" sz="2900" dirty="0">
                  <a:latin typeface="Book Antiqua" panose="02040602050305030304" pitchFamily="18" charset="0"/>
                </a:endParaRPr>
              </a:p>
              <a:p>
                <a:pPr algn="just"/>
                <a:r>
                  <a:rPr lang="en-US" sz="2900" dirty="0">
                    <a:latin typeface="Book Antiqua" panose="02040602050305030304" pitchFamily="18" charset="0"/>
                  </a:rPr>
                  <a:t>Recent studies [1, 2] show that the optimal choice of a normalized Laplacian is data-dependent.</a:t>
                </a:r>
                <a:r>
                  <a:rPr lang="en-CA" sz="2900" dirty="0">
                    <a:latin typeface="Book Antiqua" panose="02040602050305030304" pitchFamily="18" charset="0"/>
                  </a:rPr>
                  <a:t> </a:t>
                </a:r>
                <a:r>
                  <a:rPr lang="en-US" sz="2900" dirty="0">
                    <a:latin typeface="Book Antiqua" panose="02040602050305030304" pitchFamily="18" charset="0"/>
                  </a:rPr>
                  <a:t>And limited knowledge about long-range neighbors and the global graph structure prevents conventional local aggregation from achieving optimal performance [3]. The directional average matrix </a:t>
                </a:r>
                <a14:m>
                  <m:oMath xmlns:m="http://schemas.openxmlformats.org/officeDocument/2006/math">
                    <m:sSub>
                      <m:sSubPr>
                        <m:ctrlPr>
                          <a:rPr lang="en-CA" sz="2900" i="1" smtClean="0">
                            <a:effectLst/>
                            <a:latin typeface="Cambria Math" panose="02040503050406030204" pitchFamily="18" charset="0"/>
                          </a:rPr>
                        </m:ctrlPr>
                      </m:sSubPr>
                      <m:e>
                        <m:r>
                          <a:rPr lang="en-CA" sz="2900" b="1" i="1">
                            <a:effectLst/>
                            <a:latin typeface="Cambria Math" panose="02040503050406030204" pitchFamily="18" charset="0"/>
                            <a:ea typeface="DengXian" panose="02010600030101010101" pitchFamily="2" charset="-122"/>
                            <a:cs typeface="Times New Roman" panose="02020603050405020304" pitchFamily="18" charset="0"/>
                          </a:rPr>
                          <m:t>𝐁</m:t>
                        </m:r>
                      </m:e>
                      <m:sub>
                        <m:r>
                          <m:rPr>
                            <m:sty m:val="p"/>
                          </m:rPr>
                          <a:rPr lang="en-CA" sz="2900">
                            <a:effectLst/>
                            <a:latin typeface="Cambria Math" panose="02040503050406030204" pitchFamily="18" charset="0"/>
                            <a:ea typeface="DengXian" panose="02010600030101010101" pitchFamily="2" charset="-122"/>
                            <a:cs typeface="Times New Roman" panose="02020603050405020304" pitchFamily="18" charset="0"/>
                          </a:rPr>
                          <m:t>av</m:t>
                        </m:r>
                      </m:sub>
                    </m:sSub>
                  </m:oMath>
                </a14:m>
                <a:r>
                  <a:rPr lang="en-US" sz="2900" dirty="0">
                    <a:latin typeface="Book Antiqua" panose="02040602050305030304" pitchFamily="18" charset="0"/>
                  </a:rPr>
                  <a:t> and the directional derivative matrix </a:t>
                </a:r>
                <a14:m>
                  <m:oMath xmlns:m="http://schemas.openxmlformats.org/officeDocument/2006/math">
                    <m:sSub>
                      <m:sSubPr>
                        <m:ctrlPr>
                          <a:rPr lang="en-CA" sz="2900" i="1">
                            <a:latin typeface="Cambria Math" panose="02040503050406030204" pitchFamily="18" charset="0"/>
                          </a:rPr>
                        </m:ctrlPr>
                      </m:sSubPr>
                      <m:e>
                        <m:r>
                          <a:rPr lang="en-CA" sz="2900" b="1" i="1">
                            <a:latin typeface="Cambria Math" panose="02040503050406030204" pitchFamily="18" charset="0"/>
                            <a:ea typeface="DengXian" panose="02010600030101010101" pitchFamily="2" charset="-122"/>
                            <a:cs typeface="Times New Roman" panose="02020603050405020304" pitchFamily="18" charset="0"/>
                          </a:rPr>
                          <m:t>𝐁</m:t>
                        </m:r>
                      </m:e>
                      <m:sub>
                        <m:r>
                          <m:rPr>
                            <m:sty m:val="p"/>
                          </m:rPr>
                          <a:rPr lang="en-CA" sz="2900">
                            <a:latin typeface="Cambria Math" panose="02040503050406030204" pitchFamily="18" charset="0"/>
                            <a:ea typeface="DengXian" panose="02010600030101010101" pitchFamily="2" charset="-122"/>
                            <a:cs typeface="Times New Roman" panose="02020603050405020304" pitchFamily="18" charset="0"/>
                          </a:rPr>
                          <m:t>dx</m:t>
                        </m:r>
                      </m:sub>
                    </m:sSub>
                    <m:r>
                      <a:rPr lang="en-CA" sz="2900" i="1">
                        <a:latin typeface="Cambria Math" panose="02040503050406030204" pitchFamily="18" charset="0"/>
                        <a:ea typeface="DengXian" panose="02010600030101010101" pitchFamily="2" charset="-122"/>
                        <a:cs typeface="Times New Roman" panose="02020603050405020304" pitchFamily="18" charset="0"/>
                      </a:rPr>
                      <m:t> </m:t>
                    </m:r>
                  </m:oMath>
                </a14:m>
                <a:r>
                  <a:rPr lang="en-US" sz="2900" dirty="0">
                    <a:latin typeface="Book Antiqua" panose="02040602050305030304" pitchFamily="18" charset="0"/>
                  </a:rPr>
                  <a:t> that based on Laplacian’s eigenvector </a:t>
                </a:r>
                <a14:m>
                  <m:oMath xmlns:m="http://schemas.openxmlformats.org/officeDocument/2006/math">
                    <m:r>
                      <a:rPr lang="en-CA" sz="2900" b="1">
                        <a:latin typeface="Cambria Math" panose="02040503050406030204" pitchFamily="18" charset="0"/>
                        <a:ea typeface="DengXian" panose="02010600030101010101" pitchFamily="2" charset="-122"/>
                        <a:cs typeface="Times New Roman" panose="02020603050405020304" pitchFamily="18" charset="0"/>
                      </a:rPr>
                      <m:t>𝛟</m:t>
                    </m:r>
                  </m:oMath>
                </a14:m>
                <a:r>
                  <a:rPr lang="en-US" sz="2900" dirty="0">
                    <a:latin typeface="Book Antiqua" panose="02040602050305030304" pitchFamily="18" charset="0"/>
                  </a:rPr>
                  <a:t> alleviate this issue [4]:</a:t>
                </a:r>
              </a:p>
              <a:p>
                <a:pPr algn="just"/>
                <a14:m>
                  <m:oMathPara xmlns:m="http://schemas.openxmlformats.org/officeDocument/2006/math">
                    <m:oMathParaPr>
                      <m:jc m:val="centerGroup"/>
                    </m:oMathParaPr>
                    <m:oMath xmlns:m="http://schemas.openxmlformats.org/officeDocument/2006/math">
                      <m:sSub>
                        <m:sSubPr>
                          <m:ctrlPr>
                            <a:rPr lang="en-CA" sz="2900" smtClean="0">
                              <a:effectLst/>
                              <a:latin typeface="Cambria Math" panose="02040503050406030204" pitchFamily="18" charset="0"/>
                            </a:rPr>
                          </m:ctrlPr>
                        </m:sSub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𝐁</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av</m:t>
                          </m:r>
                        </m:sub>
                      </m:sSub>
                      <m:d>
                        <m:dPr>
                          <m:ctrlPr>
                            <a:rPr lang="en-CA" sz="2900">
                              <a:effectLst/>
                              <a:latin typeface="Cambria Math" panose="02040503050406030204" pitchFamily="18" charset="0"/>
                              <a:ea typeface="DengXian" panose="02010600030101010101" pitchFamily="2" charset="-122"/>
                              <a:cs typeface="Times New Roman" panose="02020603050405020304" pitchFamily="18" charset="0"/>
                            </a:rPr>
                          </m:ctrlPr>
                        </m:d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e>
                      </m:d>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CA" sz="2900" b="1">
                              <a:effectLst/>
                              <a:latin typeface="Cambria Math" panose="02040503050406030204" pitchFamily="18" charset="0"/>
                              <a:ea typeface="DengXian" panose="02010600030101010101" pitchFamily="2" charset="-122"/>
                              <a:cs typeface="Times New Roman" panose="020206030504050203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e>
                      </m:d>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CA" sz="2900">
                              <a:effectLst/>
                              <a:latin typeface="Cambria Math" panose="02040503050406030204" pitchFamily="18" charset="0"/>
                            </a:rPr>
                          </m:ctrlPr>
                        </m:sSub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𝐁</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dx</m:t>
                          </m:r>
                        </m:sub>
                      </m:sSub>
                      <m:d>
                        <m:dPr>
                          <m:ctrlPr>
                            <a:rPr lang="en-CA" sz="2900">
                              <a:effectLst/>
                              <a:latin typeface="Cambria Math" panose="02040503050406030204" pitchFamily="18" charset="0"/>
                              <a:ea typeface="DengXian" panose="02010600030101010101" pitchFamily="2" charset="-122"/>
                              <a:cs typeface="Times New Roman" panose="02020603050405020304" pitchFamily="18" charset="0"/>
                            </a:rPr>
                          </m:ctrlPr>
                        </m:d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e>
                      </m:d>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nor/>
                        </m:rPr>
                        <a:rPr lang="en-CA" sz="2900">
                          <a:effectLst/>
                          <a:latin typeface="Aptos" panose="020B0004020202020204" pitchFamily="34" charset="0"/>
                          <a:ea typeface="DengXian" panose="02010600030101010101" pitchFamily="2" charset="-122"/>
                          <a:cs typeface="Times New Roman" panose="02020603050405020304" pitchFamily="18" charset="0"/>
                        </a:rPr>
                        <m:t>diag</m:t>
                      </m:r>
                      <m:d>
                        <m:dPr>
                          <m:ctrlPr>
                            <a:rPr lang="en-CA" sz="2900">
                              <a:effectLst/>
                              <a:latin typeface="Cambria Math" panose="02040503050406030204" pitchFamily="18" charset="0"/>
                              <a:ea typeface="DengXian" panose="02010600030101010101" pitchFamily="2" charset="-122"/>
                              <a:cs typeface="Times New Roman" panose="020206030504050203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r>
                            <a:rPr lang="en-CA" sz="2900" b="1" i="0">
                              <a:effectLst/>
                              <a:latin typeface="Cambria Math" panose="02040503050406030204" pitchFamily="18" charset="0"/>
                              <a:ea typeface="DengXian" panose="02010600030101010101" pitchFamily="2" charset="-122"/>
                              <a:cs typeface="Times New Roman" panose="02020603050405020304" pitchFamily="18" charset="0"/>
                            </a:rPr>
                            <m:t>𝟏</m:t>
                          </m:r>
                        </m:e>
                      </m:d>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900" dirty="0">
                  <a:effectLst/>
                  <a:latin typeface="Cambria Math" panose="02040503050406030204" pitchFamily="18" charset="0"/>
                  <a:ea typeface="DengXian"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CA" sz="2900">
                              <a:effectLst/>
                              <a:latin typeface="Cambria Math" panose="02040503050406030204" pitchFamily="18" charset="0"/>
                            </a:rPr>
                          </m:ctrlPr>
                        </m:sSub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𝛟</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ij</m:t>
                          </m:r>
                        </m:sub>
                      </m:sSub>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CA" sz="2900">
                              <a:effectLst/>
                              <a:latin typeface="Cambria Math" panose="02040503050406030204" pitchFamily="18" charset="0"/>
                            </a:rPr>
                          </m:ctrlPr>
                        </m:sSub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ϕ</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j</m:t>
                          </m:r>
                        </m:sub>
                      </m:sSub>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CA" sz="2900">
                              <a:effectLst/>
                              <a:latin typeface="Cambria Math" panose="02040503050406030204" pitchFamily="18" charset="0"/>
                            </a:rPr>
                          </m:ctrlPr>
                        </m:sSub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ϕ</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sub>
                      </m:sSub>
                      <m:r>
                        <m:rPr>
                          <m:nor/>
                        </m:rPr>
                        <a:rPr lang="en-CA" sz="2900">
                          <a:effectLst/>
                          <a:latin typeface="Aptos" panose="020B0004020202020204" pitchFamily="34" charset="0"/>
                          <a:ea typeface="DengXian" panose="02010600030101010101" pitchFamily="2" charset="-122"/>
                          <a:cs typeface="Times New Roman" panose="02020603050405020304" pitchFamily="18" charset="0"/>
                        </a:rPr>
                        <m:t>if</m:t>
                      </m:r>
                      <m:sSub>
                        <m:sSubPr>
                          <m:ctrlPr>
                            <a:rPr lang="en-CA" sz="2900">
                              <a:effectLst/>
                              <a:latin typeface="Cambria Math" panose="02040503050406030204" pitchFamily="18" charset="0"/>
                            </a:rPr>
                          </m:ctrlPr>
                        </m:sSubPr>
                        <m:e>
                          <m:r>
                            <a:rPr lang="en-US" sz="2900" b="0" i="0" smtClean="0">
                              <a:effectLst/>
                              <a:latin typeface="Cambria Math" panose="02040503050406030204" pitchFamily="18" charset="0"/>
                            </a:rPr>
                            <m:t> </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e</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ij</m:t>
                          </m:r>
                        </m:sub>
                      </m:sSub>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a:rPr lang="en-CA" sz="2900" i="0">
                          <a:effectLst/>
                          <a:latin typeface="Cambria Math" panose="02040503050406030204" pitchFamily="18" charset="0"/>
                          <a:ea typeface="DengXian" panose="02010600030101010101" pitchFamily="2" charset="-122"/>
                          <a:cs typeface="Times New Roman" panose="02020603050405020304" pitchFamily="18" charset="0"/>
                        </a:rPr>
                        <m:t>ℰ</m:t>
                      </m:r>
                      <m:r>
                        <a:rPr lang="en-US" sz="2900" b="0" i="0" smtClean="0">
                          <a:effectLst/>
                          <a:latin typeface="Cambria Math" panose="02040503050406030204" pitchFamily="18" charset="0"/>
                          <a:ea typeface="DengXian" panose="02010600030101010101" pitchFamily="2" charset="-122"/>
                          <a:cs typeface="Times New Roman" panose="02020603050405020304" pitchFamily="18" charset="0"/>
                        </a:rPr>
                        <m:t> </m:t>
                      </m:r>
                      <m:r>
                        <m:rPr>
                          <m:nor/>
                        </m:rPr>
                        <a:rPr lang="en-CA" sz="2900">
                          <a:effectLst/>
                          <a:latin typeface="Aptos" panose="020B0004020202020204" pitchFamily="34" charset="0"/>
                          <a:ea typeface="DengXian" panose="02010600030101010101" pitchFamily="2" charset="-122"/>
                          <a:cs typeface="Times New Roman" panose="02020603050405020304" pitchFamily="18" charset="0"/>
                        </a:rPr>
                        <m:t>else</m:t>
                      </m:r>
                      <m:r>
                        <a:rPr lang="en-US" sz="2900" b="0" i="0" smtClean="0">
                          <a:effectLst/>
                          <a:latin typeface="Cambria Math" panose="02040503050406030204" pitchFamily="18" charset="0"/>
                          <a:ea typeface="DengXian" panose="02010600030101010101" pitchFamily="2" charset="-122"/>
                          <a:cs typeface="Times New Roman" panose="02020603050405020304" pitchFamily="18" charset="0"/>
                        </a:rPr>
                        <m:t> </m:t>
                      </m:r>
                      <m:r>
                        <a:rPr lang="en-CA" sz="2900" i="0">
                          <a:effectLst/>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sz="2900" dirty="0">
                  <a:latin typeface="Book Antiqua" panose="02040602050305030304" pitchFamily="18" charset="0"/>
                </a:endParaRPr>
              </a:p>
              <a:p>
                <a:pPr algn="just"/>
                <a:endParaRPr lang="en-CA" sz="2900" dirty="0" err="1">
                  <a:latin typeface="Book Antiqua" panose="02040602050305030304" pitchFamily="18" charset="0"/>
                </a:endParaRPr>
              </a:p>
            </p:txBody>
          </p:sp>
        </mc:Choice>
        <mc:Fallback>
          <p:sp>
            <p:nvSpPr>
              <p:cNvPr id="23" name="TextBox 22">
                <a:extLst>
                  <a:ext uri="{FF2B5EF4-FFF2-40B4-BE49-F238E27FC236}">
                    <a16:creationId xmlns:a16="http://schemas.microsoft.com/office/drawing/2014/main" id="{3753400F-7A3C-1BF3-6CE7-BD5637691343}"/>
                  </a:ext>
                </a:extLst>
              </p:cNvPr>
              <p:cNvSpPr txBox="1">
                <a:spLocks noRot="1" noChangeAspect="1" noMove="1" noResize="1" noEditPoints="1" noAdjustHandles="1" noChangeArrowheads="1" noChangeShapeType="1" noTextEdit="1"/>
              </p:cNvSpPr>
              <p:nvPr/>
            </p:nvSpPr>
            <p:spPr>
              <a:xfrm>
                <a:off x="1178908" y="15960650"/>
                <a:ext cx="10092755" cy="6511847"/>
              </a:xfrm>
              <a:prstGeom prst="rect">
                <a:avLst/>
              </a:prstGeom>
              <a:blipFill>
                <a:blip r:embed="rId12"/>
                <a:stretch>
                  <a:fillRect l="-1268" t="-1030" r="-1329"/>
                </a:stretch>
              </a:blipFill>
            </p:spPr>
            <p:txBody>
              <a:bodyPr/>
              <a:lstStyle/>
              <a:p>
                <a:r>
                  <a:rPr lang="en-CA">
                    <a:noFill/>
                  </a:rPr>
                  <a:t> </a:t>
                </a:r>
              </a:p>
            </p:txBody>
          </p:sp>
        </mc:Fallback>
      </mc:AlternateContent>
      <p:sp>
        <p:nvSpPr>
          <p:cNvPr id="24" name="Text Placeholder 9">
            <a:extLst>
              <a:ext uri="{FF2B5EF4-FFF2-40B4-BE49-F238E27FC236}">
                <a16:creationId xmlns:a16="http://schemas.microsoft.com/office/drawing/2014/main" id="{521F49E0-5902-109D-23AC-C101D9534545}"/>
              </a:ext>
            </a:extLst>
          </p:cNvPr>
          <p:cNvSpPr txBox="1">
            <a:spLocks/>
          </p:cNvSpPr>
          <p:nvPr/>
        </p:nvSpPr>
        <p:spPr>
          <a:xfrm>
            <a:off x="1178908" y="22049405"/>
            <a:ext cx="10092755" cy="111759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lvl1pPr marL="0" indent="0" algn="ctr" defTabSz="4024273" rtl="0" eaLnBrk="1" latinLnBrk="0" hangingPunct="1">
              <a:lnSpc>
                <a:spcPct val="100000"/>
              </a:lnSpc>
              <a:spcBef>
                <a:spcPts val="0"/>
              </a:spcBef>
              <a:buClr>
                <a:schemeClr val="bg1">
                  <a:lumMod val="65000"/>
                </a:schemeClr>
              </a:buClr>
              <a:buFont typeface="Arial" panose="020B0604020202020204" pitchFamily="34" charset="0"/>
              <a:buNone/>
              <a:defRPr sz="4951" kern="1200" cap="none" baseline="0">
                <a:solidFill>
                  <a:schemeClr val="bg1"/>
                </a:solidFill>
                <a:latin typeface="+mj-lt"/>
                <a:ea typeface="+mn-ea"/>
                <a:cs typeface="+mn-cs"/>
              </a:defRPr>
            </a:lvl1pPr>
            <a:lvl2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2pPr>
            <a:lvl3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3pPr>
            <a:lvl4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4pPr>
            <a:lvl5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5pPr>
            <a:lvl6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6pPr>
            <a:lvl7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7pPr>
            <a:lvl8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8pPr>
            <a:lvl9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9pPr>
          </a:lstStyle>
          <a:p>
            <a:r>
              <a:rPr lang="en-US" sz="4033" dirty="0">
                <a:latin typeface="Book Antiqua" panose="02040602050305030304" pitchFamily="18" charset="0"/>
              </a:rPr>
              <a:t>S</a:t>
            </a:r>
            <a:r>
              <a:rPr lang="en-CA" sz="4033" dirty="0" err="1">
                <a:latin typeface="Book Antiqua" panose="02040602050305030304" pitchFamily="18" charset="0"/>
              </a:rPr>
              <a:t>pectral</a:t>
            </a:r>
            <a:r>
              <a:rPr lang="en-CA" sz="4033" dirty="0">
                <a:latin typeface="Book Antiqua" panose="02040602050305030304" pitchFamily="18" charset="0"/>
              </a:rPr>
              <a:t>-based Nodes Relative Distances</a:t>
            </a:r>
            <a:endParaRPr lang="en-US" sz="4033" dirty="0">
              <a:latin typeface="Book Antiqua" panose="02040602050305030304" pitchFamily="18" charset="0"/>
            </a:endParaRPr>
          </a:p>
        </p:txBody>
      </p:sp>
      <p:sp>
        <p:nvSpPr>
          <p:cNvPr id="25" name="Text Placeholder 9">
            <a:extLst>
              <a:ext uri="{FF2B5EF4-FFF2-40B4-BE49-F238E27FC236}">
                <a16:creationId xmlns:a16="http://schemas.microsoft.com/office/drawing/2014/main" id="{004220F0-DEAD-4938-8563-009E69C60BA6}"/>
              </a:ext>
            </a:extLst>
          </p:cNvPr>
          <p:cNvSpPr txBox="1">
            <a:spLocks/>
          </p:cNvSpPr>
          <p:nvPr/>
        </p:nvSpPr>
        <p:spPr>
          <a:xfrm>
            <a:off x="28543847" y="24419559"/>
            <a:ext cx="12412762" cy="111759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lvl1pPr marL="0" indent="0" algn="ctr" defTabSz="4024273" rtl="0" eaLnBrk="1" latinLnBrk="0" hangingPunct="1">
              <a:lnSpc>
                <a:spcPct val="100000"/>
              </a:lnSpc>
              <a:spcBef>
                <a:spcPts val="0"/>
              </a:spcBef>
              <a:buClr>
                <a:schemeClr val="bg1">
                  <a:lumMod val="65000"/>
                </a:schemeClr>
              </a:buClr>
              <a:buFont typeface="Arial" panose="020B0604020202020204" pitchFamily="34" charset="0"/>
              <a:buNone/>
              <a:defRPr sz="4951" kern="1200" cap="none" baseline="0">
                <a:solidFill>
                  <a:schemeClr val="bg1"/>
                </a:solidFill>
                <a:latin typeface="+mj-lt"/>
                <a:ea typeface="+mn-ea"/>
                <a:cs typeface="+mn-cs"/>
              </a:defRPr>
            </a:lvl1pPr>
            <a:lvl2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2pPr>
            <a:lvl3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3pPr>
            <a:lvl4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4pPr>
            <a:lvl5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5pPr>
            <a:lvl6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6pPr>
            <a:lvl7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7pPr>
            <a:lvl8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8pPr>
            <a:lvl9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9pPr>
          </a:lstStyle>
          <a:p>
            <a:r>
              <a:rPr lang="en-CA" sz="4033" dirty="0">
                <a:latin typeface="Book Antiqua" panose="02040602050305030304" pitchFamily="18" charset="0"/>
              </a:rPr>
              <a:t>References</a:t>
            </a:r>
            <a:endParaRPr lang="en-US" sz="4033" dirty="0">
              <a:latin typeface="Book Antiqua" panose="02040602050305030304" pitchFamily="18" charset="0"/>
            </a:endParaRPr>
          </a:p>
        </p:txBody>
      </p:sp>
      <p:sp>
        <p:nvSpPr>
          <p:cNvPr id="27" name="TextBox 26">
            <a:extLst>
              <a:ext uri="{FF2B5EF4-FFF2-40B4-BE49-F238E27FC236}">
                <a16:creationId xmlns:a16="http://schemas.microsoft.com/office/drawing/2014/main" id="{69412059-184D-6449-AEE5-8D88408C9636}"/>
              </a:ext>
            </a:extLst>
          </p:cNvPr>
          <p:cNvSpPr txBox="1"/>
          <p:nvPr/>
        </p:nvSpPr>
        <p:spPr>
          <a:xfrm>
            <a:off x="28434708" y="25641509"/>
            <a:ext cx="12386048" cy="3662541"/>
          </a:xfrm>
          <a:prstGeom prst="rect">
            <a:avLst/>
          </a:prstGeom>
          <a:noFill/>
        </p:spPr>
        <p:txBody>
          <a:bodyPr wrap="square" rtlCol="0">
            <a:spAutoFit/>
          </a:bodyPr>
          <a:lstStyle/>
          <a:p>
            <a:r>
              <a:rPr lang="en-CA" sz="2900" dirty="0">
                <a:latin typeface="Book Antiqua" panose="02040602050305030304" pitchFamily="18" charset="0"/>
              </a:rPr>
              <a:t>[1] </a:t>
            </a:r>
            <a:r>
              <a:rPr lang="en-US" sz="2900" dirty="0" err="1">
                <a:latin typeface="Book Antiqua" panose="02040602050305030304" pitchFamily="18" charset="0"/>
              </a:rPr>
              <a:t>Dasoulas</a:t>
            </a:r>
            <a:r>
              <a:rPr lang="en-US" sz="2900" dirty="0">
                <a:latin typeface="Book Antiqua" panose="02040602050305030304" pitchFamily="18" charset="0"/>
              </a:rPr>
              <a:t>, G., </a:t>
            </a:r>
            <a:r>
              <a:rPr lang="en-US" sz="2900" dirty="0" err="1">
                <a:latin typeface="Book Antiqua" panose="02040602050305030304" pitchFamily="18" charset="0"/>
              </a:rPr>
              <a:t>Lutzeyer</a:t>
            </a:r>
            <a:r>
              <a:rPr lang="en-US" sz="2900" dirty="0">
                <a:latin typeface="Book Antiqua" panose="02040602050305030304" pitchFamily="18" charset="0"/>
              </a:rPr>
              <a:t>, J. F., &amp; </a:t>
            </a:r>
            <a:r>
              <a:rPr lang="en-US" sz="2900" dirty="0" err="1">
                <a:latin typeface="Book Antiqua" panose="02040602050305030304" pitchFamily="18" charset="0"/>
              </a:rPr>
              <a:t>Vazirgiannis</a:t>
            </a:r>
            <a:r>
              <a:rPr lang="en-US" sz="2900" dirty="0">
                <a:latin typeface="Book Antiqua" panose="02040602050305030304" pitchFamily="18" charset="0"/>
              </a:rPr>
              <a:t>, M.. Learning parametrized graph shift operators. ICLR, 2021.</a:t>
            </a:r>
          </a:p>
          <a:p>
            <a:r>
              <a:rPr lang="en-US" sz="2900" dirty="0">
                <a:latin typeface="Book Antiqua" panose="02040602050305030304" pitchFamily="18" charset="0"/>
              </a:rPr>
              <a:t>[2] </a:t>
            </a:r>
            <a:r>
              <a:rPr lang="en-US" sz="2900" dirty="0" err="1">
                <a:latin typeface="Book Antiqua" panose="02040602050305030304" pitchFamily="18" charset="0"/>
              </a:rPr>
              <a:t>Dall’Amico</a:t>
            </a:r>
            <a:r>
              <a:rPr lang="en-US" sz="2900" dirty="0">
                <a:latin typeface="Book Antiqua" panose="02040602050305030304" pitchFamily="18" charset="0"/>
              </a:rPr>
              <a:t>, L., </a:t>
            </a:r>
            <a:r>
              <a:rPr lang="en-US" sz="2900" dirty="0" err="1">
                <a:latin typeface="Book Antiqua" panose="02040602050305030304" pitchFamily="18" charset="0"/>
              </a:rPr>
              <a:t>Couillet</a:t>
            </a:r>
            <a:r>
              <a:rPr lang="en-US" sz="2900" dirty="0">
                <a:latin typeface="Book Antiqua" panose="02040602050305030304" pitchFamily="18" charset="0"/>
              </a:rPr>
              <a:t>, R., &amp; Tremblay, N.. Optimal </a:t>
            </a:r>
            <a:r>
              <a:rPr lang="en-US" sz="2900" dirty="0" err="1">
                <a:latin typeface="Book Antiqua" panose="02040602050305030304" pitchFamily="18" charset="0"/>
              </a:rPr>
              <a:t>laplacian</a:t>
            </a:r>
            <a:r>
              <a:rPr lang="en-US" sz="2900" dirty="0">
                <a:latin typeface="Book Antiqua" panose="02040602050305030304" pitchFamily="18" charset="0"/>
              </a:rPr>
              <a:t> regularization for sparse spectral community detection. ICASSP, 2020</a:t>
            </a:r>
          </a:p>
          <a:p>
            <a:r>
              <a:rPr lang="en-US" sz="2900" dirty="0">
                <a:latin typeface="Book Antiqua" panose="02040602050305030304" pitchFamily="18" charset="0"/>
              </a:rPr>
              <a:t>[3] </a:t>
            </a:r>
            <a:r>
              <a:rPr lang="en-US" sz="2900" dirty="0" err="1">
                <a:latin typeface="Book Antiqua" panose="02040602050305030304" pitchFamily="18" charset="0"/>
              </a:rPr>
              <a:t>Gasteiger</a:t>
            </a:r>
            <a:r>
              <a:rPr lang="en-US" sz="2900" dirty="0">
                <a:latin typeface="Book Antiqua" panose="02040602050305030304" pitchFamily="18" charset="0"/>
              </a:rPr>
              <a:t>, J., </a:t>
            </a:r>
            <a:r>
              <a:rPr lang="en-US" sz="2900" dirty="0" err="1">
                <a:latin typeface="Book Antiqua" panose="02040602050305030304" pitchFamily="18" charset="0"/>
              </a:rPr>
              <a:t>Weißenberger</a:t>
            </a:r>
            <a:r>
              <a:rPr lang="en-US" sz="2900" dirty="0">
                <a:latin typeface="Book Antiqua" panose="02040602050305030304" pitchFamily="18" charset="0"/>
              </a:rPr>
              <a:t>, S., &amp; </a:t>
            </a:r>
            <a:r>
              <a:rPr lang="en-US" sz="2900" dirty="0" err="1">
                <a:latin typeface="Book Antiqua" panose="02040602050305030304" pitchFamily="18" charset="0"/>
              </a:rPr>
              <a:t>Günnemann</a:t>
            </a:r>
            <a:r>
              <a:rPr lang="en-US" sz="2900" dirty="0">
                <a:latin typeface="Book Antiqua" panose="02040602050305030304" pitchFamily="18" charset="0"/>
              </a:rPr>
              <a:t>, S.. Diffusion improves graph learning. </a:t>
            </a:r>
            <a:r>
              <a:rPr lang="en-US" sz="2900" dirty="0" err="1">
                <a:latin typeface="Book Antiqua" panose="02040602050305030304" pitchFamily="18" charset="0"/>
              </a:rPr>
              <a:t>NeurIPS</a:t>
            </a:r>
            <a:r>
              <a:rPr lang="en-US" sz="2900" dirty="0">
                <a:latin typeface="Book Antiqua" panose="02040602050305030304" pitchFamily="18" charset="0"/>
              </a:rPr>
              <a:t>, 2019.</a:t>
            </a:r>
          </a:p>
          <a:p>
            <a:r>
              <a:rPr lang="en-US" sz="2900" dirty="0">
                <a:latin typeface="Book Antiqua" panose="02040602050305030304" pitchFamily="18" charset="0"/>
              </a:rPr>
              <a:t>[4] </a:t>
            </a:r>
            <a:r>
              <a:rPr lang="en-US" sz="2900" dirty="0" err="1">
                <a:latin typeface="Book Antiqua" panose="02040602050305030304" pitchFamily="18" charset="0"/>
              </a:rPr>
              <a:t>Beaini</a:t>
            </a:r>
            <a:r>
              <a:rPr lang="en-US" sz="2900" dirty="0">
                <a:latin typeface="Book Antiqua" panose="02040602050305030304" pitchFamily="18" charset="0"/>
              </a:rPr>
              <a:t>, D., Passaro, S., </a:t>
            </a:r>
            <a:r>
              <a:rPr lang="en-US" sz="2900" dirty="0" err="1">
                <a:latin typeface="Book Antiqua" panose="02040602050305030304" pitchFamily="18" charset="0"/>
              </a:rPr>
              <a:t>Létourneau</a:t>
            </a:r>
            <a:r>
              <a:rPr lang="en-US" sz="2900" dirty="0">
                <a:latin typeface="Book Antiqua" panose="02040602050305030304" pitchFamily="18" charset="0"/>
              </a:rPr>
              <a:t>, V., Hamilton, W., Corso, G., &amp; </a:t>
            </a:r>
            <a:r>
              <a:rPr lang="en-US" sz="2900" dirty="0" err="1">
                <a:latin typeface="Book Antiqua" panose="02040602050305030304" pitchFamily="18" charset="0"/>
              </a:rPr>
              <a:t>Liò</a:t>
            </a:r>
            <a:r>
              <a:rPr lang="en-US" sz="2900" dirty="0">
                <a:latin typeface="Book Antiqua" panose="02040602050305030304" pitchFamily="18" charset="0"/>
              </a:rPr>
              <a:t>, P.. Directional graph networks. ICML, 2021.</a:t>
            </a:r>
            <a:endParaRPr lang="en-CA" sz="2900"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027F6F1D-1607-1F7B-99A2-10C2F102D867}"/>
                  </a:ext>
                </a:extLst>
              </p:cNvPr>
              <p:cNvSpPr txBox="1"/>
              <p:nvPr/>
            </p:nvSpPr>
            <p:spPr>
              <a:xfrm>
                <a:off x="1178908" y="23167004"/>
                <a:ext cx="10092755" cy="6119111"/>
              </a:xfrm>
              <a:prstGeom prst="rect">
                <a:avLst/>
              </a:prstGeom>
              <a:noFill/>
            </p:spPr>
            <p:txBody>
              <a:bodyPr wrap="square" rtlCol="0">
                <a:spAutoFit/>
              </a:bodyPr>
              <a:lstStyle/>
              <a:p>
                <a:pPr algn="just"/>
                <a:r>
                  <a:rPr lang="en-US" sz="2900" dirty="0">
                    <a:latin typeface="Book Antiqua" panose="02040602050305030304" pitchFamily="18" charset="0"/>
                    <a:ea typeface="Cambria Math" panose="02040503050406030204" pitchFamily="18" charset="0"/>
                    <a:cs typeface="Cambria Math" panose="02040503050406030204" pitchFamily="18" charset="0"/>
                  </a:rPr>
                  <a:t>The diffusion distance is often used to model how node </a:t>
                </a:r>
                <a14:m>
                  <m:oMath xmlns:m="http://schemas.openxmlformats.org/officeDocument/2006/math">
                    <m:sSub>
                      <m:sSubPr>
                        <m:ctrlPr>
                          <a:rPr lang="en-US" sz="2900" b="0"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i</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influence node </a:t>
                </a:r>
                <a14:m>
                  <m:oMath xmlns:m="http://schemas.openxmlformats.org/officeDocument/2006/math">
                    <m:sSub>
                      <m:sSubPr>
                        <m:ctrlPr>
                          <a:rPr lang="en-US" sz="2900" b="0"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j</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The diffusion distance between them is proportional to the probability that the random walk starting at node </a:t>
                </a:r>
                <a14:m>
                  <m:oMath xmlns:m="http://schemas.openxmlformats.org/officeDocument/2006/math">
                    <m:sSub>
                      <m:sSubPr>
                        <m:ctrlPr>
                          <a:rPr lang="en-US" sz="290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i</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meets the random walk starting at node </a:t>
                </a:r>
                <a14:m>
                  <m:oMath xmlns:m="http://schemas.openxmlformats.org/officeDocument/2006/math">
                    <m:sSub>
                      <m:sSubPr>
                        <m:ctrlPr>
                          <a:rPr lang="en-US" sz="290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j</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at step </a:t>
                </a:r>
                <a14:m>
                  <m:oMath xmlns:m="http://schemas.openxmlformats.org/officeDocument/2006/math">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t</m:t>
                    </m:r>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It can be calculated based on the </a:t>
                </a:r>
                <a14:m>
                  <m:oMath xmlns:m="http://schemas.openxmlformats.org/officeDocument/2006/math">
                    <m:sSup>
                      <m:sSupPr>
                        <m:ctrlPr>
                          <a:rPr lang="en-CA" sz="2900"/>
                        </m:ctrlPr>
                      </m:sSupPr>
                      <m:e>
                        <m:r>
                          <m:rPr>
                            <m:sty m:val="p"/>
                          </m:rPr>
                          <a:rPr lang="en-US" sz="2900" i="0"/>
                          <m:t>k</m:t>
                        </m:r>
                      </m:e>
                      <m:sup>
                        <m:r>
                          <m:rPr>
                            <m:sty m:val="p"/>
                          </m:rPr>
                          <a:rPr lang="en-US" sz="2900" i="0"/>
                          <m:t>th</m:t>
                        </m:r>
                      </m:sup>
                    </m:sSup>
                    <m:r>
                      <a:rPr lang="en-US" sz="2900" i="0"/>
                      <m:t> </m:t>
                    </m:r>
                  </m:oMath>
                </a14:m>
                <a:r>
                  <a:rPr lang="en-US" sz="2900" dirty="0">
                    <a:latin typeface="Book Antiqua" panose="02040602050305030304" pitchFamily="18" charset="0"/>
                    <a:ea typeface="Cambria Math" panose="02040503050406030204" pitchFamily="18" charset="0"/>
                    <a:cs typeface="Cambria Math" panose="02040503050406030204" pitchFamily="18" charset="0"/>
                  </a:rPr>
                  <a:t>eigenvector </a:t>
                </a:r>
                <a14:m>
                  <m:oMath xmlns:m="http://schemas.openxmlformats.org/officeDocument/2006/math">
                    <m:sSup>
                      <m:sSupPr>
                        <m:ctrlPr>
                          <a:rPr lang="en-US" sz="2900" dirty="0" smtClean="0">
                            <a:latin typeface="Cambria Math" panose="02040503050406030204" pitchFamily="18" charset="0"/>
                            <a:ea typeface="Cambria Math" panose="02040503050406030204" pitchFamily="18" charset="0"/>
                          </a:rPr>
                        </m:ctrlPr>
                      </m:sSupPr>
                      <m:e>
                        <m:r>
                          <a:rPr lang="en-US" sz="2900" b="1" i="0">
                            <a:latin typeface="Cambria Math" panose="02040503050406030204" pitchFamily="18" charset="0"/>
                            <a:ea typeface="Cambria Math" panose="02040503050406030204" pitchFamily="18" charset="0"/>
                            <a:cs typeface="Cambria Math" panose="02040503050406030204" pitchFamily="18" charset="0"/>
                          </a:rPr>
                          <m:t>𝛟</m:t>
                        </m:r>
                      </m:e>
                      <m:sup>
                        <m:r>
                          <a:rPr lang="en-US" sz="2900" b="0" i="0" dirty="0" smtClean="0">
                            <a:latin typeface="Cambria Math" panose="02040503050406030204" pitchFamily="18" charset="0"/>
                            <a:ea typeface="Cambria Math" panose="02040503050406030204" pitchFamily="18" charset="0"/>
                          </a:rPr>
                          <m:t>(</m:t>
                        </m:r>
                        <m:r>
                          <m:rPr>
                            <m:sty m:val="p"/>
                          </m:rPr>
                          <a:rPr lang="en-US" sz="2900" b="0" i="0" dirty="0" smtClean="0">
                            <a:latin typeface="Cambria Math" panose="02040503050406030204" pitchFamily="18" charset="0"/>
                            <a:ea typeface="Cambria Math" panose="02040503050406030204" pitchFamily="18" charset="0"/>
                          </a:rPr>
                          <m:t>k</m:t>
                        </m:r>
                        <m:r>
                          <a:rPr lang="en-US" sz="2900" b="0" i="0" dirty="0" smtClean="0">
                            <a:latin typeface="Cambria Math" panose="02040503050406030204" pitchFamily="18" charset="0"/>
                            <a:ea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corresponding to the </a:t>
                </a:r>
                <a14:m>
                  <m:oMath xmlns:m="http://schemas.openxmlformats.org/officeDocument/2006/math">
                    <m:sSup>
                      <m:sSupPr>
                        <m:ctrlPr>
                          <a:rPr lang="en-CA" sz="2900">
                            <a:latin typeface="Cambria Math" panose="02040503050406030204" pitchFamily="18" charset="0"/>
                          </a:rPr>
                        </m:ctrlPr>
                      </m:sSupPr>
                      <m:e>
                        <m:r>
                          <m:rPr>
                            <m:sty m:val="p"/>
                          </m:rPr>
                          <a:rPr lang="en-US" sz="2900" i="0">
                            <a:latin typeface="Cambria Math" panose="02040503050406030204" pitchFamily="18" charset="0"/>
                          </a:rPr>
                          <m:t>k</m:t>
                        </m:r>
                      </m:e>
                      <m:sup>
                        <m:r>
                          <m:rPr>
                            <m:sty m:val="p"/>
                          </m:rPr>
                          <a:rPr lang="en-US" sz="2900" i="0">
                            <a:latin typeface="Cambria Math" panose="02040503050406030204" pitchFamily="18" charset="0"/>
                          </a:rPr>
                          <m:t>th</m:t>
                        </m:r>
                      </m:sup>
                    </m:sSup>
                    <m:r>
                      <a:rPr lang="en-US" sz="2900" i="0">
                        <a:latin typeface="Cambria Math" panose="02040503050406030204" pitchFamily="18" charset="0"/>
                      </a:rPr>
                      <m:t> </m:t>
                    </m:r>
                  </m:oMath>
                </a14:m>
                <a:r>
                  <a:rPr lang="en-US" sz="2900" dirty="0">
                    <a:latin typeface="Book Antiqua" panose="02040602050305030304" pitchFamily="18" charset="0"/>
                    <a:ea typeface="Cambria Math" panose="02040503050406030204" pitchFamily="18" charset="0"/>
                    <a:cs typeface="Cambria Math" panose="02040503050406030204" pitchFamily="18" charset="0"/>
                  </a:rPr>
                  <a:t>smallest eigenvalue </a:t>
                </a:r>
                <a14:m>
                  <m:oMath xmlns:m="http://schemas.openxmlformats.org/officeDocument/2006/math">
                    <m:sSup>
                      <m:sSupPr>
                        <m:ctrlPr>
                          <a:rPr lang="en-CA" sz="2900"/>
                        </m:ctrlPr>
                      </m:sSupPr>
                      <m:e>
                        <m:r>
                          <m:rPr>
                            <m:sty m:val="p"/>
                          </m:rPr>
                          <a:rPr lang="en-US" sz="2900" i="0"/>
                          <m:t>λ</m:t>
                        </m:r>
                      </m:e>
                      <m:sup>
                        <m:d>
                          <m:dPr>
                            <m:ctrlPr>
                              <a:rPr lang="en-CA" sz="2900"/>
                            </m:ctrlPr>
                          </m:dPr>
                          <m:e>
                            <m:r>
                              <m:rPr>
                                <m:sty m:val="p"/>
                              </m:rPr>
                              <a:rPr lang="en-US" sz="2900" i="0"/>
                              <m:t>k</m:t>
                            </m:r>
                          </m:e>
                        </m:d>
                      </m:sup>
                    </m:sSup>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of </a:t>
                </a:r>
                <a14:m>
                  <m:oMath xmlns:m="http://schemas.openxmlformats.org/officeDocument/2006/math">
                    <m:sSub>
                      <m:sSubPr>
                        <m:ctrlPr>
                          <a:rPr lang="en-CA" sz="2900">
                            <a:latin typeface="Cambria Math" panose="02040503050406030204" pitchFamily="18" charset="0"/>
                          </a:rPr>
                        </m:ctrlPr>
                      </m:sSubPr>
                      <m:e>
                        <m:r>
                          <a:rPr lang="en-US" sz="2900" b="1" i="0">
                            <a:latin typeface="Cambria Math" panose="02040503050406030204" pitchFamily="18" charset="0"/>
                            <a:ea typeface="Cambria Math" panose="02040503050406030204" pitchFamily="18" charset="0"/>
                            <a:cs typeface="Cambria Math" panose="02040503050406030204" pitchFamily="18" charset="0"/>
                          </a:rPr>
                          <m:t>𝐋</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rw</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a:t>
                </a:r>
              </a:p>
              <a:p>
                <a:pPr algn="just"/>
                <a14:m>
                  <m:oMathPara xmlns:m="http://schemas.openxmlformats.org/officeDocument/2006/math">
                    <m:oMathParaPr>
                      <m:jc m:val="centerGroup"/>
                    </m:oMathParaPr>
                    <m:oMath xmlns:m="http://schemas.openxmlformats.org/officeDocument/2006/math">
                      <m:sSub>
                        <m:sSubPr>
                          <m:ctrlPr>
                            <a:rPr lang="en-CA" sz="2900" smtClean="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d</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t</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j</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rw</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n-CA" sz="2900">
                              <a:effectLst/>
                              <a:latin typeface="Cambria Math" panose="02040503050406030204" pitchFamily="18" charset="0"/>
                            </a:rPr>
                          </m:ctrlPr>
                        </m:naryPr>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k</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sub>
                        <m:sup>
                          <m:r>
                            <m:rPr>
                              <m:sty m:val="p"/>
                            </m:rPr>
                            <a:rPr lang="en-US" sz="2900" b="0" i="0" smtClean="0">
                              <a:effectLst/>
                              <a:latin typeface="Cambria Math" panose="02040503050406030204" pitchFamily="18" charset="0"/>
                              <a:ea typeface="Cambria Math" panose="02040503050406030204" pitchFamily="18" charset="0"/>
                              <a:cs typeface="Cambria Math" panose="02040503050406030204" pitchFamily="18" charset="0"/>
                            </a:rPr>
                            <m:t>N</m:t>
                          </m:r>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sup>
                        <m:e>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e</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−2</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t</m:t>
                              </m:r>
                              <m:sSup>
                                <m:sSupPr>
                                  <m:ctrlPr>
                                    <a:rPr lang="en-CA" sz="2900">
                                      <a:effectLst/>
                                      <a:latin typeface="Cambria Math" panose="02040503050406030204" pitchFamily="18" charset="0"/>
                                    </a:rPr>
                                  </m:ctrlPr>
                                </m:sSup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λ</m:t>
                                  </m:r>
                                </m:e>
                                <m:sup>
                                  <m:d>
                                    <m:dPr>
                                      <m:ctrlPr>
                                        <a:rPr lang="en-US" sz="2900">
                                          <a:effectLst/>
                                          <a:latin typeface="Cambria Math" panose="02040503050406030204" pitchFamily="18" charset="0"/>
                                          <a:ea typeface="Cambria Math" panose="02040503050406030204" pitchFamily="18" charset="0"/>
                                          <a:cs typeface="Cambria Math" panose="02040503050406030204" pitchFamily="18" charset="0"/>
                                        </a:rPr>
                                      </m:ctrlPr>
                                    </m:d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k</m:t>
                                      </m:r>
                                    </m:e>
                                  </m:d>
                                </m:sup>
                              </m:sSup>
                            </m:sup>
                          </m:sSup>
                        </m:e>
                      </m:nary>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n-CA" sz="2900">
                              <a:effectLst/>
                              <a:latin typeface="Cambria Math" panose="02040503050406030204" pitchFamily="18" charset="0"/>
                            </a:rPr>
                          </m:ctrlPr>
                        </m:sSub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𝛟</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up>
                          <m:d>
                            <m:dPr>
                              <m:ctrlPr>
                                <a:rPr lang="en-US" sz="2900">
                                  <a:effectLst/>
                                  <a:latin typeface="Cambria Math" panose="02040503050406030204" pitchFamily="18" charset="0"/>
                                  <a:ea typeface="Cambria Math" panose="02040503050406030204" pitchFamily="18" charset="0"/>
                                  <a:cs typeface="Cambria Math" panose="02040503050406030204" pitchFamily="18" charset="0"/>
                                </a:rPr>
                              </m:ctrlPr>
                            </m:d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k</m:t>
                              </m:r>
                            </m:e>
                          </m:d>
                        </m:sup>
                      </m:sSub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n-CA" sz="2900">
                              <a:effectLst/>
                              <a:latin typeface="Cambria Math" panose="02040503050406030204" pitchFamily="18" charset="0"/>
                            </a:rPr>
                          </m:ctrlPr>
                        </m:sSub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𝛟</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j</m:t>
                          </m:r>
                        </m:sub>
                        <m:sup>
                          <m:d>
                            <m:dPr>
                              <m:ctrlPr>
                                <a:rPr lang="en-US" sz="2900">
                                  <a:effectLst/>
                                  <a:latin typeface="Cambria Math" panose="02040503050406030204" pitchFamily="18" charset="0"/>
                                  <a:ea typeface="Cambria Math" panose="02040503050406030204" pitchFamily="18" charset="0"/>
                                  <a:cs typeface="Cambria Math" panose="02040503050406030204" pitchFamily="18" charset="0"/>
                                </a:rPr>
                              </m:ctrlPr>
                            </m:d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k</m:t>
                              </m:r>
                            </m:e>
                          </m:d>
                        </m:sup>
                      </m:sSubSup>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2</m:t>
                          </m:r>
                        </m:sup>
                      </m:sSup>
                      <m:sSup>
                        <m:sSupPr>
                          <m:ctrlPr>
                            <a:rPr lang="en-CA" sz="2900">
                              <a:effectLst/>
                              <a:latin typeface="Cambria Math" panose="02040503050406030204" pitchFamily="18" charset="0"/>
                            </a:rPr>
                          </m:ctrlPr>
                        </m:sSupPr>
                        <m:e>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e>
                        <m:sup>
                          <m:f>
                            <m:fPr>
                              <m:ctrlPr>
                                <a:rPr lang="en-CA" sz="2900">
                                  <a:effectLst/>
                                  <a:latin typeface="Cambria Math" panose="02040503050406030204" pitchFamily="18" charset="0"/>
                                </a:rPr>
                              </m:ctrlPr>
                            </m:fPr>
                            <m:num>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num>
                            <m:den>
                              <m:r>
                                <a:rPr lang="en-US" sz="2900" i="0">
                                  <a:effectLst/>
                                  <a:latin typeface="Cambria Math" panose="02040503050406030204" pitchFamily="18" charset="0"/>
                                  <a:ea typeface="Cambria Math" panose="02040503050406030204" pitchFamily="18" charset="0"/>
                                  <a:cs typeface="Cambria Math" panose="02040503050406030204" pitchFamily="18" charset="0"/>
                                </a:rPr>
                                <m:t>2</m:t>
                              </m:r>
                            </m:den>
                          </m:f>
                        </m:sup>
                      </m:sSup>
                      <m:r>
                        <a:rPr lang="en-US" sz="2900" b="0" i="1" smtClean="0">
                          <a:effectLst/>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900" dirty="0">
                  <a:latin typeface="Book Antiqua" panose="02040602050305030304" pitchFamily="18" charset="0"/>
                  <a:ea typeface="Cambria Math" panose="02040503050406030204" pitchFamily="18" charset="0"/>
                </a:endParaRPr>
              </a:p>
              <a:p>
                <a:pPr algn="just"/>
                <a:r>
                  <a:rPr lang="en-US" sz="2900" dirty="0">
                    <a:latin typeface="Book Antiqua" panose="02040602050305030304" pitchFamily="18" charset="0"/>
                    <a:ea typeface="Cambria Math" panose="02040503050406030204" pitchFamily="18" charset="0"/>
                  </a:rPr>
                  <a:t>Another measure of the distance between </a:t>
                </a:r>
                <a14:m>
                  <m:oMath xmlns:m="http://schemas.openxmlformats.org/officeDocument/2006/math">
                    <m:sSub>
                      <m:sSubPr>
                        <m:ctrlPr>
                          <a:rPr lang="en-US" sz="2900" smtClean="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i</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a:t>
                </a:r>
                <a:r>
                  <a:rPr lang="en-US" sz="2900" dirty="0">
                    <a:latin typeface="Book Antiqua" panose="02040602050305030304" pitchFamily="18" charset="0"/>
                    <a:ea typeface="Cambria Math" panose="02040503050406030204" pitchFamily="18" charset="0"/>
                  </a:rPr>
                  <a:t>and </a:t>
                </a:r>
                <a14:m>
                  <m:oMath xmlns:m="http://schemas.openxmlformats.org/officeDocument/2006/math">
                    <m:sSub>
                      <m:sSubPr>
                        <m:ctrlPr>
                          <a:rPr lang="en-US" sz="290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j</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a:t>
                </a:r>
                <a:r>
                  <a:rPr lang="en-US" sz="2900" dirty="0">
                    <a:latin typeface="Book Antiqua" panose="02040602050305030304" pitchFamily="18" charset="0"/>
                    <a:ea typeface="Cambria Math" panose="02040503050406030204" pitchFamily="18" charset="0"/>
                  </a:rPr>
                  <a:t>is the spectral distance defined as</a:t>
                </a:r>
              </a:p>
              <a:p>
                <a:pPr algn="just"/>
                <a14:m>
                  <m:oMathPara xmlns:m="http://schemas.openxmlformats.org/officeDocument/2006/math">
                    <m:oMathParaPr>
                      <m:jc m:val="centerGroup"/>
                    </m:oMathParaPr>
                    <m:oMath xmlns:m="http://schemas.openxmlformats.org/officeDocument/2006/math">
                      <m:sSub>
                        <m:sSubPr>
                          <m:ctrlPr>
                            <a:rPr lang="en-CA" sz="2900" smtClean="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d</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s</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j</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effectLst/>
                              <a:latin typeface="Cambria Math" panose="02040503050406030204" pitchFamily="18" charset="0"/>
                            </a:rPr>
                          </m:ctrlPr>
                        </m:sSub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rw</m:t>
                          </m:r>
                        </m:sub>
                      </m:sSub>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n-CA" sz="2900">
                              <a:effectLst/>
                              <a:latin typeface="Cambria Math" panose="02040503050406030204" pitchFamily="18" charset="0"/>
                            </a:rPr>
                          </m:ctrlPr>
                        </m:sSub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𝛟</m:t>
                          </m:r>
                        </m:e>
                        <m:sub>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i</m:t>
                          </m:r>
                        </m:sub>
                        <m:sup>
                          <m:r>
                            <a:rPr lang="en-US" sz="2900" i="0">
                              <a:effectLst/>
                              <a:latin typeface="Cambria Math" panose="02040503050406030204" pitchFamily="18" charset="0"/>
                              <a:ea typeface="Cambria Math" panose="02040503050406030204" pitchFamily="18" charset="0"/>
                              <a:cs typeface="Cambria Math" panose="02040503050406030204" pitchFamily="18" charset="0"/>
                            </a:rPr>
                            <m:t>(1)</m:t>
                          </m:r>
                        </m:sup>
                      </m:sSub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n-CA" sz="2900" i="1">
                              <a:latin typeface="Cambria Math" panose="02040503050406030204" pitchFamily="18" charset="0"/>
                            </a:rPr>
                          </m:ctrlPr>
                        </m:sSubSupPr>
                        <m:e>
                          <m:r>
                            <a:rPr lang="en-US" sz="2900" b="1">
                              <a:latin typeface="Cambria Math" panose="02040503050406030204" pitchFamily="18" charset="0"/>
                              <a:ea typeface="Cambria Math" panose="02040503050406030204" pitchFamily="18" charset="0"/>
                              <a:cs typeface="Cambria Math" panose="02040503050406030204" pitchFamily="18" charset="0"/>
                            </a:rPr>
                            <m:t>𝛟</m:t>
                          </m:r>
                        </m:e>
                        <m:sub>
                          <m:r>
                            <m:rPr>
                              <m:sty m:val="p"/>
                            </m:rPr>
                            <a:rPr lang="en-US" sz="2900" b="0" i="0" smtClean="0">
                              <a:latin typeface="Cambria Math" panose="02040503050406030204" pitchFamily="18" charset="0"/>
                              <a:ea typeface="Cambria Math" panose="02040503050406030204" pitchFamily="18" charset="0"/>
                              <a:cs typeface="Cambria Math" panose="02040503050406030204" pitchFamily="18" charset="0"/>
                            </a:rPr>
                            <m:t>j</m:t>
                          </m:r>
                        </m:sub>
                        <m:sup>
                          <m:r>
                            <a:rPr lang="en-US" sz="2900">
                              <a:latin typeface="Cambria Math" panose="02040503050406030204" pitchFamily="18" charset="0"/>
                              <a:ea typeface="Cambria Math" panose="02040503050406030204" pitchFamily="18" charset="0"/>
                              <a:cs typeface="Cambria Math" panose="02040503050406030204" pitchFamily="18" charset="0"/>
                            </a:rPr>
                            <m:t>(1)</m:t>
                          </m:r>
                        </m:sup>
                      </m:sSubSup>
                      <m:r>
                        <a:rPr lang="en-US" sz="2900">
                          <a:latin typeface="Cambria Math" panose="02040503050406030204" pitchFamily="18" charset="0"/>
                          <a:ea typeface="Cambria Math" panose="02040503050406030204" pitchFamily="18" charset="0"/>
                          <a:cs typeface="Cambria Math" panose="02040503050406030204" pitchFamily="18" charset="0"/>
                        </a:rPr>
                        <m:t>|</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sz="2900" dirty="0">
                  <a:latin typeface="Book Antiqua" panose="02040602050305030304" pitchFamily="18" charset="0"/>
                  <a:ea typeface="Cambria Math" panose="02040503050406030204" pitchFamily="18" charset="0"/>
                </a:endParaRPr>
              </a:p>
              <a:p>
                <a:pPr algn="just"/>
                <a:endParaRPr lang="en-US" sz="2900" dirty="0">
                  <a:latin typeface="Book Antiqua" panose="02040602050305030304" pitchFamily="18" charset="0"/>
                  <a:ea typeface="Cambria Math" panose="02040503050406030204" pitchFamily="18" charset="0"/>
                </a:endParaRPr>
              </a:p>
            </p:txBody>
          </p:sp>
        </mc:Choice>
        <mc:Fallback>
          <p:sp>
            <p:nvSpPr>
              <p:cNvPr id="29" name="TextBox 28">
                <a:extLst>
                  <a:ext uri="{FF2B5EF4-FFF2-40B4-BE49-F238E27FC236}">
                    <a16:creationId xmlns:a16="http://schemas.microsoft.com/office/drawing/2014/main" id="{027F6F1D-1607-1F7B-99A2-10C2F102D867}"/>
                  </a:ext>
                </a:extLst>
              </p:cNvPr>
              <p:cNvSpPr txBox="1">
                <a:spLocks noRot="1" noChangeAspect="1" noMove="1" noResize="1" noEditPoints="1" noAdjustHandles="1" noChangeArrowheads="1" noChangeShapeType="1" noTextEdit="1"/>
              </p:cNvSpPr>
              <p:nvPr/>
            </p:nvSpPr>
            <p:spPr>
              <a:xfrm>
                <a:off x="1178908" y="23167004"/>
                <a:ext cx="10092755" cy="6119111"/>
              </a:xfrm>
              <a:prstGeom prst="rect">
                <a:avLst/>
              </a:prstGeom>
              <a:blipFill>
                <a:blip r:embed="rId13"/>
                <a:stretch>
                  <a:fillRect l="-1268" t="-1096" r="-132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01EDA6D-F93E-754C-2D8B-8268154BCF43}"/>
                  </a:ext>
                </a:extLst>
              </p:cNvPr>
              <p:cNvSpPr txBox="1"/>
              <p:nvPr/>
            </p:nvSpPr>
            <p:spPr>
              <a:xfrm>
                <a:off x="12748176" y="15395799"/>
                <a:ext cx="14281734" cy="608565"/>
              </a:xfrm>
              <a:prstGeom prst="rect">
                <a:avLst/>
              </a:prstGeom>
              <a:noFill/>
            </p:spPr>
            <p:txBody>
              <a:bodyPr wrap="square" rtlCol="0">
                <a:spAutoFit/>
              </a:bodyPr>
              <a:lstStyle/>
              <a:p>
                <a:pPr algn="just"/>
                <a:r>
                  <a:rPr lang="en-US" sz="2900" dirty="0">
                    <a:latin typeface="Book Antiqua" panose="02040602050305030304" pitchFamily="18" charset="0"/>
                    <a:ea typeface="Cambria Math" panose="02040503050406030204" pitchFamily="18" charset="0"/>
                  </a:rPr>
                  <a:t>Conventional Laplacians are special cases of </a:t>
                </a:r>
                <a14:m>
                  <m:oMath xmlns:m="http://schemas.openxmlformats.org/officeDocument/2006/math">
                    <m:sSup>
                      <m:sSupPr>
                        <m:ctrlPr>
                          <a:rPr lang="en-CA" sz="2900" smtClean="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rPr>
                  <a:t>:</a:t>
                </a:r>
                <a14:m>
                  <m:oMath xmlns:m="http://schemas.openxmlformats.org/officeDocument/2006/math">
                    <m:sSup>
                      <m:sSupPr>
                        <m:ctrlPr>
                          <a:rPr lang="en-CA" sz="2900">
                            <a:latin typeface="Cambria Math" panose="02040503050406030204" pitchFamily="18" charset="0"/>
                          </a:rPr>
                        </m:ctrlPr>
                      </m:sSupPr>
                      <m:e>
                        <m:r>
                          <a:rPr lang="en-CA" sz="2900" b="0" i="0" smtClean="0">
                            <a:latin typeface="Cambria Math" panose="02040503050406030204" pitchFamily="18" charset="0"/>
                          </a:rPr>
                          <m:t> </m:t>
                        </m:r>
                        <m:r>
                          <a:rPr lang="en-US" sz="2900" b="1" i="0">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latin typeface="Cambria Math" panose="02040503050406030204" pitchFamily="18" charset="0"/>
                            <a:ea typeface="Cambria Math" panose="02040503050406030204" pitchFamily="18" charset="0"/>
                            <a:cs typeface="Cambria Math" panose="02040503050406030204" pitchFamily="18" charset="0"/>
                          </a:rPr>
                          <m:t>(</m:t>
                        </m:r>
                        <m:r>
                          <a:rPr lang="en-CA" sz="2900" b="0" i="0" smtClean="0">
                            <a:latin typeface="Cambria Math" panose="02040503050406030204" pitchFamily="18" charset="0"/>
                            <a:ea typeface="Cambria Math" panose="02040503050406030204" pitchFamily="18" charset="0"/>
                            <a:cs typeface="Cambria Math" panose="02040503050406030204" pitchFamily="18" charset="0"/>
                          </a:rPr>
                          <m:t>1</m:t>
                        </m:r>
                        <m:r>
                          <a:rPr lang="en-US" sz="2900" i="0">
                            <a:latin typeface="Cambria Math" panose="02040503050406030204" pitchFamily="18" charset="0"/>
                            <a:ea typeface="Cambria Math" panose="02040503050406030204" pitchFamily="18" charset="0"/>
                            <a:cs typeface="Cambria Math" panose="02040503050406030204" pitchFamily="18" charset="0"/>
                          </a:rPr>
                          <m:t>,</m:t>
                        </m:r>
                        <m:r>
                          <a:rPr lang="en-CA" sz="2900" b="0" i="0" smtClean="0">
                            <a:latin typeface="Cambria Math" panose="02040503050406030204" pitchFamily="18" charset="0"/>
                            <a:ea typeface="Cambria Math" panose="02040503050406030204" pitchFamily="18" charset="0"/>
                            <a:cs typeface="Cambria Math" panose="02040503050406030204" pitchFamily="18" charset="0"/>
                          </a:rPr>
                          <m:t> 1</m:t>
                        </m:r>
                        <m:r>
                          <a:rPr lang="en-US" sz="2900" i="0">
                            <a:latin typeface="Cambria Math" panose="02040503050406030204" pitchFamily="18" charset="0"/>
                            <a:ea typeface="Cambria Math" panose="02040503050406030204" pitchFamily="18" charset="0"/>
                            <a:cs typeface="Cambria Math" panose="02040503050406030204" pitchFamily="18" charset="0"/>
                          </a:rPr>
                          <m:t>)</m:t>
                        </m:r>
                      </m:sup>
                    </m:sSup>
                    <m:r>
                      <a:rPr lang="en-CA" sz="2900" b="0" i="0" smtClean="0">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latin typeface="Cambria Math" panose="02040503050406030204" pitchFamily="18" charset="0"/>
                          </a:rPr>
                        </m:ctrlPr>
                      </m:sSubPr>
                      <m:e>
                        <m:r>
                          <a:rPr lang="en-US" sz="2900" b="1" i="0">
                            <a:latin typeface="Cambria Math" panose="02040503050406030204" pitchFamily="18" charset="0"/>
                          </a:rPr>
                          <m:t>𝐋</m:t>
                        </m:r>
                      </m:e>
                      <m:sub>
                        <m:r>
                          <m:rPr>
                            <m:sty m:val="p"/>
                          </m:rPr>
                          <a:rPr lang="en-US" sz="2900" i="0">
                            <a:latin typeface="Cambria Math" panose="02040503050406030204" pitchFamily="18" charset="0"/>
                          </a:rPr>
                          <m:t>rw</m:t>
                        </m:r>
                      </m:sub>
                    </m:sSub>
                    <m:r>
                      <a:rPr lang="en-CA" sz="2900" b="0" i="0" smtClean="0">
                        <a:latin typeface="Cambria Math" panose="02040503050406030204" pitchFamily="18" charset="0"/>
                      </a:rPr>
                      <m:t>; </m:t>
                    </m:r>
                    <m:sSup>
                      <m:sSupPr>
                        <m:ctrlPr>
                          <a:rPr lang="en-CA" sz="2900">
                            <a:latin typeface="Cambria Math" panose="02040503050406030204" pitchFamily="18" charset="0"/>
                          </a:rPr>
                        </m:ctrlPr>
                      </m:sSupPr>
                      <m:e>
                        <m:r>
                          <a:rPr lang="en-CA" sz="2900" i="0">
                            <a:latin typeface="Cambria Math" panose="02040503050406030204" pitchFamily="18" charset="0"/>
                          </a:rPr>
                          <m:t> </m:t>
                        </m:r>
                        <m:r>
                          <a:rPr lang="en-US" sz="2900" b="1" i="0">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latin typeface="Cambria Math" panose="02040503050406030204" pitchFamily="18" charset="0"/>
                            <a:ea typeface="Cambria Math" panose="02040503050406030204" pitchFamily="18" charset="0"/>
                            <a:cs typeface="Cambria Math" panose="02040503050406030204" pitchFamily="18" charset="0"/>
                          </a:rPr>
                          <m:t>(</m:t>
                        </m:r>
                        <m:r>
                          <a:rPr lang="en-CA" sz="2900" i="0">
                            <a:latin typeface="Cambria Math" panose="02040503050406030204" pitchFamily="18" charset="0"/>
                            <a:ea typeface="Cambria Math" panose="02040503050406030204" pitchFamily="18" charset="0"/>
                            <a:cs typeface="Cambria Math" panose="02040503050406030204" pitchFamily="18" charset="0"/>
                          </a:rPr>
                          <m:t>1</m:t>
                        </m:r>
                        <m:r>
                          <a:rPr lang="en-CA" sz="2900" b="0" i="0" smtClean="0">
                            <a:latin typeface="Cambria Math" panose="02040503050406030204" pitchFamily="18" charset="0"/>
                            <a:ea typeface="Cambria Math" panose="02040503050406030204" pitchFamily="18" charset="0"/>
                            <a:cs typeface="Cambria Math" panose="02040503050406030204" pitchFamily="18" charset="0"/>
                          </a:rPr>
                          <m:t>/2</m:t>
                        </m:r>
                        <m:r>
                          <a:rPr lang="en-US" sz="2900" i="0">
                            <a:latin typeface="Cambria Math" panose="02040503050406030204" pitchFamily="18" charset="0"/>
                            <a:ea typeface="Cambria Math" panose="02040503050406030204" pitchFamily="18" charset="0"/>
                            <a:cs typeface="Cambria Math" panose="02040503050406030204" pitchFamily="18" charset="0"/>
                          </a:rPr>
                          <m:t>,</m:t>
                        </m:r>
                        <m:r>
                          <a:rPr lang="en-CA" sz="2900" i="0">
                            <a:latin typeface="Cambria Math" panose="02040503050406030204" pitchFamily="18" charset="0"/>
                            <a:ea typeface="Cambria Math" panose="02040503050406030204" pitchFamily="18" charset="0"/>
                            <a:cs typeface="Cambria Math" panose="02040503050406030204" pitchFamily="18" charset="0"/>
                          </a:rPr>
                          <m:t> 1</m:t>
                        </m:r>
                        <m:r>
                          <a:rPr lang="en-US" sz="2900" i="0">
                            <a:latin typeface="Cambria Math" panose="02040503050406030204" pitchFamily="18" charset="0"/>
                            <a:ea typeface="Cambria Math" panose="02040503050406030204" pitchFamily="18" charset="0"/>
                            <a:cs typeface="Cambria Math" panose="02040503050406030204" pitchFamily="18" charset="0"/>
                          </a:rPr>
                          <m:t>)</m:t>
                        </m:r>
                      </m:sup>
                    </m:sSup>
                    <m:r>
                      <a:rPr lang="en-CA" sz="2900" i="0">
                        <a:latin typeface="Cambria Math" panose="02040503050406030204" pitchFamily="18" charset="0"/>
                        <a:ea typeface="Cambria Math" panose="02040503050406030204" pitchFamily="18" charset="0"/>
                        <a:cs typeface="Cambria Math" panose="02040503050406030204" pitchFamily="18" charset="0"/>
                      </a:rPr>
                      <m:t>=</m:t>
                    </m:r>
                    <m:sSub>
                      <m:sSubPr>
                        <m:ctrlPr>
                          <a:rPr lang="en-CA" sz="2900">
                            <a:latin typeface="Cambria Math" panose="02040503050406030204" pitchFamily="18" charset="0"/>
                          </a:rPr>
                        </m:ctrlPr>
                      </m:sSubPr>
                      <m:e>
                        <m:r>
                          <a:rPr lang="en-US" sz="2900" b="1" i="0">
                            <a:latin typeface="Cambria Math" panose="02040503050406030204" pitchFamily="18" charset="0"/>
                          </a:rPr>
                          <m:t>𝐋</m:t>
                        </m:r>
                      </m:e>
                      <m:sub>
                        <m:r>
                          <m:rPr>
                            <m:sty m:val="p"/>
                          </m:rPr>
                          <a:rPr lang="en-US" sz="2900" i="0">
                            <a:latin typeface="Cambria Math" panose="02040503050406030204" pitchFamily="18" charset="0"/>
                          </a:rPr>
                          <m:t>sym</m:t>
                        </m:r>
                      </m:sub>
                    </m:sSub>
                  </m:oMath>
                </a14:m>
                <a:r>
                  <a:rPr lang="en-US" sz="2900" dirty="0">
                    <a:latin typeface="Book Antiqua" panose="02040602050305030304" pitchFamily="18" charset="0"/>
                    <a:ea typeface="Cambria Math" panose="02040503050406030204" pitchFamily="18" charset="0"/>
                  </a:rPr>
                  <a:t>. </a:t>
                </a:r>
              </a:p>
            </p:txBody>
          </p:sp>
        </mc:Choice>
        <mc:Fallback>
          <p:sp>
            <p:nvSpPr>
              <p:cNvPr id="30" name="TextBox 29">
                <a:extLst>
                  <a:ext uri="{FF2B5EF4-FFF2-40B4-BE49-F238E27FC236}">
                    <a16:creationId xmlns:a16="http://schemas.microsoft.com/office/drawing/2014/main" id="{501EDA6D-F93E-754C-2D8B-8268154BCF43}"/>
                  </a:ext>
                </a:extLst>
              </p:cNvPr>
              <p:cNvSpPr txBox="1">
                <a:spLocks noRot="1" noChangeAspect="1" noMove="1" noResize="1" noEditPoints="1" noAdjustHandles="1" noChangeArrowheads="1" noChangeShapeType="1" noTextEdit="1"/>
              </p:cNvSpPr>
              <p:nvPr/>
            </p:nvSpPr>
            <p:spPr>
              <a:xfrm>
                <a:off x="12748176" y="15395799"/>
                <a:ext cx="14281734" cy="608565"/>
              </a:xfrm>
              <a:prstGeom prst="rect">
                <a:avLst/>
              </a:prstGeom>
              <a:blipFill>
                <a:blip r:embed="rId14"/>
                <a:stretch>
                  <a:fillRect l="-896" t="-5051" b="-23232"/>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72FF433-A8C6-E97E-C2A8-38FFA8F98A8F}"/>
                  </a:ext>
                </a:extLst>
              </p:cNvPr>
              <p:cNvSpPr txBox="1"/>
              <p:nvPr/>
            </p:nvSpPr>
            <p:spPr>
              <a:xfrm>
                <a:off x="12755885" y="19676272"/>
                <a:ext cx="14281734" cy="984885"/>
              </a:xfrm>
              <a:prstGeom prst="rect">
                <a:avLst/>
              </a:prstGeom>
              <a:noFill/>
            </p:spPr>
            <p:txBody>
              <a:bodyPr wrap="square" rtlCol="0">
                <a:spAutoFit/>
              </a:bodyPr>
              <a:lstStyle/>
              <a:p>
                <a:pPr algn="just"/>
                <a:r>
                  <a:rPr lang="en-US" sz="2900" dirty="0">
                    <a:latin typeface="Book Antiqua" panose="02040602050305030304" pitchFamily="18" charset="0"/>
                    <a:ea typeface="Cambria Math" panose="02040503050406030204" pitchFamily="18" charset="0"/>
                  </a:rPr>
                  <a:t>We can easily compute the spectral distance in </a:t>
                </a:r>
                <a14:m>
                  <m:oMath xmlns:m="http://schemas.openxmlformats.org/officeDocument/2006/math">
                    <m:r>
                      <a:rPr lang="en-US" sz="2900" b="0" i="1" smtClean="0">
                        <a:latin typeface="Cambria Math" panose="02040503050406030204" pitchFamily="18" charset="0"/>
                        <a:ea typeface="Cambria Math" panose="02040503050406030204" pitchFamily="18" charset="0"/>
                      </a:rPr>
                      <m:t>𝑂</m:t>
                    </m:r>
                    <m:r>
                      <a:rPr lang="en-US" sz="2900" b="0" i="1" smtClean="0">
                        <a:latin typeface="Cambria Math" panose="02040503050406030204" pitchFamily="18" charset="0"/>
                        <a:ea typeface="Cambria Math" panose="02040503050406030204" pitchFamily="18" charset="0"/>
                      </a:rPr>
                      <m:t>(|</m:t>
                    </m:r>
                    <m:r>
                      <a:rPr lang="en-US" sz="2900" i="1">
                        <a:latin typeface="Cambria Math" panose="02040503050406030204" pitchFamily="18" charset="0"/>
                      </a:rPr>
                      <m:t>ℰ</m:t>
                    </m:r>
                    <m:r>
                      <a:rPr lang="en-US" sz="2900" b="0" i="1" smtClean="0">
                        <a:latin typeface="Cambria Math" panose="02040503050406030204" pitchFamily="18" charset="0"/>
                        <a:ea typeface="Cambria Math" panose="02040503050406030204" pitchFamily="18" charset="0"/>
                      </a:rPr>
                      <m:t>|)</m:t>
                    </m:r>
                  </m:oMath>
                </a14:m>
                <a:r>
                  <a:rPr lang="en-US" sz="2900" i="1" dirty="0">
                    <a:latin typeface="Book Antiqua" panose="02040602050305030304" pitchFamily="18" charset="0"/>
                    <a:ea typeface="Cambria Math" panose="02040503050406030204" pitchFamily="18" charset="0"/>
                  </a:rPr>
                  <a:t> </a:t>
                </a:r>
                <a:r>
                  <a:rPr lang="en-US" sz="2900" dirty="0">
                    <a:latin typeface="Book Antiqua" panose="02040602050305030304" pitchFamily="18" charset="0"/>
                    <a:ea typeface="Cambria Math" panose="02040503050406030204" pitchFamily="18" charset="0"/>
                  </a:rPr>
                  <a:t>and use it as a surrogate function of diffusion distance whose computational complexity is </a:t>
                </a:r>
                <a14:m>
                  <m:oMath xmlns:m="http://schemas.openxmlformats.org/officeDocument/2006/math">
                    <m:r>
                      <a:rPr lang="en-US" sz="2900" i="1">
                        <a:latin typeface="Cambria Math" panose="02040503050406030204" pitchFamily="18" charset="0"/>
                        <a:ea typeface="Cambria Math" panose="02040503050406030204" pitchFamily="18" charset="0"/>
                      </a:rPr>
                      <m:t>𝑂</m:t>
                    </m:r>
                    <m:r>
                      <a:rPr lang="en-US" sz="2900" i="1">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𝑁</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rPr>
                      <m:t>ℰ</m:t>
                    </m:r>
                    <m:r>
                      <a:rPr lang="en-US" sz="2900" i="1">
                        <a:latin typeface="Cambria Math" panose="02040503050406030204" pitchFamily="18" charset="0"/>
                        <a:ea typeface="Cambria Math" panose="02040503050406030204" pitchFamily="18" charset="0"/>
                      </a:rPr>
                      <m:t>|)</m:t>
                    </m:r>
                  </m:oMath>
                </a14:m>
                <a:r>
                  <a:rPr lang="en-US" sz="2900" i="1" dirty="0">
                    <a:latin typeface="Book Antiqua" panose="02040602050305030304" pitchFamily="18" charset="0"/>
                    <a:ea typeface="Cambria Math" panose="02040503050406030204" pitchFamily="18" charset="0"/>
                  </a:rPr>
                  <a:t> </a:t>
                </a:r>
                <a:r>
                  <a:rPr lang="en-US" sz="2900" dirty="0">
                    <a:latin typeface="Book Antiqua" panose="02040602050305030304" pitchFamily="18" charset="0"/>
                    <a:ea typeface="Cambria Math" panose="02040503050406030204" pitchFamily="18" charset="0"/>
                  </a:rPr>
                  <a:t>. </a:t>
                </a:r>
              </a:p>
            </p:txBody>
          </p:sp>
        </mc:Choice>
        <mc:Fallback>
          <p:sp>
            <p:nvSpPr>
              <p:cNvPr id="32" name="TextBox 31">
                <a:extLst>
                  <a:ext uri="{FF2B5EF4-FFF2-40B4-BE49-F238E27FC236}">
                    <a16:creationId xmlns:a16="http://schemas.microsoft.com/office/drawing/2014/main" id="{872FF433-A8C6-E97E-C2A8-38FFA8F98A8F}"/>
                  </a:ext>
                </a:extLst>
              </p:cNvPr>
              <p:cNvSpPr txBox="1">
                <a:spLocks noRot="1" noChangeAspect="1" noMove="1" noResize="1" noEditPoints="1" noAdjustHandles="1" noChangeArrowheads="1" noChangeShapeType="1" noTextEdit="1"/>
              </p:cNvSpPr>
              <p:nvPr/>
            </p:nvSpPr>
            <p:spPr>
              <a:xfrm>
                <a:off x="12755885" y="19676272"/>
                <a:ext cx="14281734" cy="984885"/>
              </a:xfrm>
              <a:prstGeom prst="rect">
                <a:avLst/>
              </a:prstGeom>
              <a:blipFill>
                <a:blip r:embed="rId15"/>
                <a:stretch>
                  <a:fillRect l="-939" t="-6832" r="-939"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66FB1B0-0FC4-7A8D-EF6E-244771C9A40A}"/>
                  </a:ext>
                </a:extLst>
              </p:cNvPr>
              <p:cNvSpPr txBox="1"/>
              <p:nvPr/>
            </p:nvSpPr>
            <p:spPr>
              <a:xfrm>
                <a:off x="28543847" y="20752732"/>
                <a:ext cx="12412762" cy="2360903"/>
              </a:xfrm>
              <a:prstGeom prst="rect">
                <a:avLst/>
              </a:prstGeom>
              <a:noFill/>
            </p:spPr>
            <p:txBody>
              <a:bodyPr wrap="square" rtlCol="0">
                <a:spAutoFit/>
              </a:bodyPr>
              <a:lstStyle/>
              <a:p>
                <a:pPr algn="just"/>
                <a:r>
                  <a:rPr lang="en-CA" sz="2900" dirty="0">
                    <a:effectLst/>
                    <a:latin typeface="Book Antiqua" panose="02040602050305030304" pitchFamily="18" charset="0"/>
                  </a:rPr>
                  <a:t>The parameterized </a:t>
                </a:r>
                <a:r>
                  <a:rPr lang="en-CA" sz="2900" dirty="0">
                    <a:latin typeface="Book Antiqua" panose="02040602050305030304" pitchFamily="18" charset="0"/>
                  </a:rPr>
                  <a:t>d</a:t>
                </a:r>
                <a:r>
                  <a:rPr lang="en-CA" sz="2900" dirty="0">
                    <a:effectLst/>
                    <a:latin typeface="Book Antiqua" panose="02040602050305030304" pitchFamily="18" charset="0"/>
                  </a:rPr>
                  <a:t>iffusion with </a:t>
                </a:r>
                <a14:m>
                  <m:oMath xmlns:m="http://schemas.openxmlformats.org/officeDocument/2006/math">
                    <m:sSup>
                      <m:sSupPr>
                        <m:ctrlPr>
                          <a:rPr lang="en-CA" sz="2900" smtClean="0">
                            <a:effectLst/>
                            <a:latin typeface="Cambria Math" panose="02040503050406030204" pitchFamily="18" charset="0"/>
                          </a:rPr>
                        </m:ctrlPr>
                      </m:sSupPr>
                      <m:e>
                        <m:r>
                          <a:rPr lang="en-US" sz="2900" b="1" i="0">
                            <a:effectLst/>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α</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effectLst/>
                            <a:latin typeface="Cambria Math" panose="02040503050406030204" pitchFamily="18" charset="0"/>
                            <a:ea typeface="Cambria Math" panose="02040503050406030204" pitchFamily="18" charset="0"/>
                            <a:cs typeface="Cambria Math" panose="02040503050406030204" pitchFamily="18" charset="0"/>
                          </a:rPr>
                          <m:t>γ</m:t>
                        </m:r>
                        <m:r>
                          <a:rPr lang="en-US" sz="2900" i="0">
                            <a:effectLst/>
                            <a:latin typeface="Cambria Math" panose="02040503050406030204" pitchFamily="18" charset="0"/>
                            <a:ea typeface="Cambria Math" panose="02040503050406030204" pitchFamily="18" charset="0"/>
                            <a:cs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rPr>
                  <a:t> allows for nuanced control over message passing. Adjusting </a:t>
                </a:r>
                <a14:m>
                  <m:oMath xmlns:m="http://schemas.openxmlformats.org/officeDocument/2006/math">
                    <m:r>
                      <m:rPr>
                        <m:sty m:val="p"/>
                      </m:rPr>
                      <a:rPr lang="en-US" sz="2900" i="0">
                        <a:latin typeface="Cambria Math" panose="02040503050406030204" pitchFamily="18" charset="0"/>
                        <a:ea typeface="Cambria Math" panose="02040503050406030204" pitchFamily="18" charset="0"/>
                      </a:rPr>
                      <m:t>α</m:t>
                    </m:r>
                  </m:oMath>
                </a14:m>
                <a:r>
                  <a:rPr lang="en-US" sz="2900" dirty="0">
                    <a:latin typeface="Book Antiqua" panose="02040602050305030304" pitchFamily="18" charset="0"/>
                    <a:ea typeface="Cambria Math" panose="02040503050406030204" pitchFamily="18" charset="0"/>
                  </a:rPr>
                  <a:t> and </a:t>
                </a:r>
                <a14:m>
                  <m:oMath xmlns:m="http://schemas.openxmlformats.org/officeDocument/2006/math">
                    <m:r>
                      <m:rPr>
                        <m:sty m:val="p"/>
                      </m:rPr>
                      <a:rPr lang="en-US" sz="2900" i="0">
                        <a:latin typeface="Cambria Math" panose="02040503050406030204" pitchFamily="18" charset="0"/>
                        <a:ea typeface="Cambria Math" panose="02040503050406030204" pitchFamily="18" charset="0"/>
                      </a:rPr>
                      <m:t>γ</m:t>
                    </m:r>
                  </m:oMath>
                </a14:m>
                <a:r>
                  <a:rPr lang="en-US" sz="2900" dirty="0">
                    <a:latin typeface="Book Antiqua" panose="02040602050305030304" pitchFamily="18" charset="0"/>
                    <a:ea typeface="Cambria Math" panose="02040503050406030204" pitchFamily="18" charset="0"/>
                  </a:rPr>
                  <a:t> can change the eigenvalues and eigenvectors of </a:t>
                </a:r>
                <a14:m>
                  <m:oMath xmlns:m="http://schemas.openxmlformats.org/officeDocument/2006/math">
                    <m:sSup>
                      <m:sSupPr>
                        <m:ctrlPr>
                          <a:rPr lang="en-CA" sz="2900">
                            <a:latin typeface="Cambria Math" panose="02040503050406030204" pitchFamily="18" charset="0"/>
                          </a:rPr>
                        </m:ctrlPr>
                      </m:sSupPr>
                      <m:e>
                        <m:r>
                          <a:rPr lang="en-US" sz="2900" b="1" i="0">
                            <a:latin typeface="Cambria Math" panose="02040503050406030204" pitchFamily="18" charset="0"/>
                            <a:ea typeface="Cambria Math" panose="02040503050406030204" pitchFamily="18" charset="0"/>
                            <a:cs typeface="Cambria Math" panose="02040503050406030204" pitchFamily="18" charset="0"/>
                          </a:rPr>
                          <m:t>𝐋</m:t>
                        </m:r>
                      </m:e>
                      <m:sup>
                        <m:r>
                          <a:rPr lang="en-US" sz="290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α</m:t>
                        </m:r>
                        <m:r>
                          <a:rPr lang="en-US" sz="290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γ</m:t>
                        </m:r>
                        <m:r>
                          <a:rPr lang="en-US" sz="2900" i="0">
                            <a:latin typeface="Cambria Math" panose="02040503050406030204" pitchFamily="18" charset="0"/>
                            <a:ea typeface="Cambria Math" panose="02040503050406030204" pitchFamily="18" charset="0"/>
                            <a:cs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rPr>
                  <a:t>, thereby altering diffusion distances. The rewiring technique </a:t>
                </a:r>
                <a14:m>
                  <m:oMath xmlns:m="http://schemas.openxmlformats.org/officeDocument/2006/math">
                    <m:r>
                      <m:rPr>
                        <m:sty m:val="p"/>
                      </m:rPr>
                      <a:rPr lang="en-US" sz="2900" b="0" i="0" smtClean="0">
                        <a:latin typeface="Cambria Math" panose="02040503050406030204" pitchFamily="18" charset="0"/>
                        <a:ea typeface="Cambria Math" panose="02040503050406030204" pitchFamily="18" charset="0"/>
                      </a:rPr>
                      <m:t>R</m:t>
                    </m:r>
                    <m:r>
                      <a:rPr lang="en-US" sz="2900" b="0" i="0" smtClean="0">
                        <a:latin typeface="Cambria Math" panose="02040503050406030204" pitchFamily="18" charset="0"/>
                        <a:ea typeface="Cambria Math" panose="02040503050406030204" pitchFamily="18" charset="0"/>
                      </a:rPr>
                      <m:t>(</m:t>
                    </m:r>
                    <m:r>
                      <m:rPr>
                        <m:sty m:val="p"/>
                      </m:rPr>
                      <a:rPr lang="en-US" sz="2900" b="0" i="0" smtClean="0">
                        <a:latin typeface="Cambria Math" panose="02040503050406030204" pitchFamily="18" charset="0"/>
                        <a:ea typeface="Cambria Math" panose="02040503050406030204" pitchFamily="18" charset="0"/>
                      </a:rPr>
                      <m:t>G</m:t>
                    </m:r>
                    <m:r>
                      <a:rPr lang="en-US" sz="2900" b="0" i="0" smtClean="0">
                        <a:latin typeface="Cambria Math" panose="02040503050406030204" pitchFamily="18" charset="0"/>
                        <a:ea typeface="Cambria Math" panose="02040503050406030204" pitchFamily="18" charset="0"/>
                      </a:rPr>
                      <m:t>)</m:t>
                    </m:r>
                  </m:oMath>
                </a14:m>
                <a:r>
                  <a:rPr lang="en-CA" sz="2900" dirty="0">
                    <a:latin typeface="Book Antiqua" panose="02040602050305030304" pitchFamily="18" charset="0"/>
                  </a:rPr>
                  <a:t>, proposed based on </a:t>
                </a:r>
                <a:r>
                  <a:rPr lang="en-CA" sz="2900" b="1" dirty="0">
                    <a:latin typeface="Book Antiqua" panose="02040602050305030304" pitchFamily="18" charset="0"/>
                  </a:rPr>
                  <a:t>Theorem 3.3 </a:t>
                </a:r>
                <a:r>
                  <a:rPr lang="en-CA" sz="2900" dirty="0">
                    <a:latin typeface="Book Antiqua" panose="02040602050305030304" pitchFamily="18" charset="0"/>
                  </a:rPr>
                  <a:t>to benefit the long-range diffusion, further enhances the learning on heterophilic graphs.</a:t>
                </a:r>
                <a:endParaRPr lang="en-CA" sz="2900" b="1" dirty="0">
                  <a:latin typeface="Book Antiqua" panose="02040602050305030304" pitchFamily="18" charset="0"/>
                </a:endParaRPr>
              </a:p>
            </p:txBody>
          </p:sp>
        </mc:Choice>
        <mc:Fallback>
          <p:sp>
            <p:nvSpPr>
              <p:cNvPr id="35" name="TextBox 34">
                <a:extLst>
                  <a:ext uri="{FF2B5EF4-FFF2-40B4-BE49-F238E27FC236}">
                    <a16:creationId xmlns:a16="http://schemas.microsoft.com/office/drawing/2014/main" id="{B66FB1B0-0FC4-7A8D-EF6E-244771C9A40A}"/>
                  </a:ext>
                </a:extLst>
              </p:cNvPr>
              <p:cNvSpPr txBox="1">
                <a:spLocks noRot="1" noChangeAspect="1" noMove="1" noResize="1" noEditPoints="1" noAdjustHandles="1" noChangeArrowheads="1" noChangeShapeType="1" noTextEdit="1"/>
              </p:cNvSpPr>
              <p:nvPr/>
            </p:nvSpPr>
            <p:spPr>
              <a:xfrm>
                <a:off x="28543847" y="20752732"/>
                <a:ext cx="12412762" cy="2360903"/>
              </a:xfrm>
              <a:prstGeom prst="rect">
                <a:avLst/>
              </a:prstGeom>
              <a:blipFill>
                <a:blip r:embed="rId16"/>
                <a:stretch>
                  <a:fillRect l="-1031" t="-1804" r="-1031" b="-618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0F526B9-0E31-A631-5FE3-EE792E9ED5B4}"/>
                  </a:ext>
                </a:extLst>
              </p:cNvPr>
              <p:cNvSpPr txBox="1"/>
              <p:nvPr/>
            </p:nvSpPr>
            <p:spPr>
              <a:xfrm>
                <a:off x="12712318" y="21857649"/>
                <a:ext cx="14281734" cy="1944891"/>
              </a:xfrm>
              <a:prstGeom prst="rect">
                <a:avLst/>
              </a:prstGeom>
              <a:noFill/>
              <a:effectLst>
                <a:softEdge rad="279400"/>
              </a:effectLst>
            </p:spPr>
            <p:txBody>
              <a:bodyPr wrap="square" rtlCol="0">
                <a:spAutoFit/>
              </a:bodyPr>
              <a:lstStyle/>
              <a:p>
                <a:pPr algn="just"/>
                <a:r>
                  <a:rPr lang="en-US" sz="2900" b="1" dirty="0">
                    <a:latin typeface="Book Antiqua" panose="02040602050305030304" pitchFamily="18" charset="0"/>
                    <a:ea typeface="Cambria Math" panose="02040503050406030204" pitchFamily="18" charset="0"/>
                  </a:rPr>
                  <a:t>PD-GCN</a:t>
                </a:r>
                <a:r>
                  <a:rPr lang="en-US" sz="2900" dirty="0">
                    <a:latin typeface="Book Antiqua" panose="02040602050305030304" pitchFamily="18" charset="0"/>
                    <a:ea typeface="Cambria Math" panose="02040503050406030204" pitchFamily="18" charset="0"/>
                  </a:rPr>
                  <a:t>: We parameterized the local aggregation weights by </a:t>
                </a:r>
                <a14:m>
                  <m:oMath xmlns:m="http://schemas.openxmlformats.org/officeDocument/2006/math">
                    <m:sSup>
                      <m:sSupPr>
                        <m:ctrlPr>
                          <a:rPr lang="en-CA" sz="2900" i="1">
                            <a:latin typeface="Cambria Math" panose="02040503050406030204" pitchFamily="18" charset="0"/>
                          </a:rPr>
                        </m:ctrlPr>
                      </m:sSupPr>
                      <m:e>
                        <m:r>
                          <a:rPr lang="en-CA" sz="2900" b="1" i="1">
                            <a:latin typeface="Cambria Math" panose="02040503050406030204" pitchFamily="18" charset="0"/>
                            <a:ea typeface="DengXian" panose="02010600030101010101" pitchFamily="2" charset="-122"/>
                            <a:cs typeface="Times New Roman" panose="02020603050405020304" pitchFamily="18" charset="0"/>
                          </a:rPr>
                          <m:t>𝐏</m:t>
                        </m:r>
                      </m:e>
                      <m:sup>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𝛼</m:t>
                        </m:r>
                        <m:r>
                          <a:rPr lang="en-CA" sz="2900" i="1">
                            <a:latin typeface="Cambria Math" panose="02040503050406030204" pitchFamily="18" charset="0"/>
                            <a:ea typeface="DengXian" panose="02010600030101010101" pitchFamily="2" charset="-122"/>
                            <a:cs typeface="Times New Roman" panose="02020603050405020304" pitchFamily="18" charset="0"/>
                          </a:rPr>
                          <m:t>,</m:t>
                        </m:r>
                        <m:r>
                          <a:rPr lang="en-CA" sz="2900" i="1">
                            <a:latin typeface="Cambria Math" panose="02040503050406030204" pitchFamily="18" charset="0"/>
                            <a:ea typeface="DengXian" panose="02010600030101010101" pitchFamily="2" charset="-122"/>
                            <a:cs typeface="Times New Roman" panose="02020603050405020304" pitchFamily="18" charset="0"/>
                          </a:rPr>
                          <m:t>𝛾</m:t>
                        </m:r>
                        <m:r>
                          <a:rPr lang="en-CA" sz="2900" i="1">
                            <a:latin typeface="Cambria Math" panose="02040503050406030204" pitchFamily="18" charset="0"/>
                            <a:ea typeface="DengXian" panose="02010600030101010101" pitchFamily="2" charset="-122"/>
                            <a:cs typeface="Times New Roman" panose="02020603050405020304" pitchFamily="18" charset="0"/>
                          </a:rPr>
                          <m:t>)</m:t>
                        </m:r>
                      </m:sup>
                    </m:sSup>
                  </m:oMath>
                </a14:m>
                <a:r>
                  <a:rPr lang="en-US" sz="2900" dirty="0">
                    <a:latin typeface="Book Antiqua" panose="02040602050305030304" pitchFamily="18" charset="0"/>
                    <a:ea typeface="Cambria Math" panose="02040503050406030204" pitchFamily="18" charset="0"/>
                  </a:rPr>
                  <a:t>: </a:t>
                </a:r>
              </a:p>
              <a:p>
                <a:pPr algn="just"/>
                <a14:m>
                  <m:oMathPara xmlns:m="http://schemas.openxmlformats.org/officeDocument/2006/math">
                    <m:oMathParaPr>
                      <m:jc m:val="centerGroup"/>
                    </m:oMathParaPr>
                    <m:oMath xmlns:m="http://schemas.openxmlformats.org/officeDocument/2006/math">
                      <m:sSup>
                        <m:sSupPr>
                          <m:ctrlPr>
                            <a:rPr lang="en-CA" sz="2900" i="1" smtClean="0">
                              <a:effectLst/>
                              <a:latin typeface="Cambria Math" panose="02040503050406030204" pitchFamily="18" charset="0"/>
                            </a:rPr>
                          </m:ctrlPr>
                        </m:sSupPr>
                        <m:e>
                          <m:r>
                            <a:rPr lang="en-CA" sz="2900" b="1" i="1">
                              <a:effectLst/>
                              <a:latin typeface="Cambria Math" panose="02040503050406030204" pitchFamily="18" charset="0"/>
                              <a:ea typeface="DengXian" panose="02010600030101010101" pitchFamily="2" charset="-122"/>
                              <a:cs typeface="Times New Roman" panose="02020603050405020304" pitchFamily="18" charset="0"/>
                            </a:rPr>
                            <m:t>𝐇</m:t>
                          </m:r>
                        </m:e>
                        <m: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𝑙</m:t>
                          </m:r>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sup>
                      </m:s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𝜎</m:t>
                      </m:r>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CA" sz="2900" i="1">
                              <a:effectLst/>
                              <a:latin typeface="Cambria Math" panose="02040503050406030204" pitchFamily="18" charset="0"/>
                            </a:rPr>
                          </m:ctrlPr>
                        </m:sSupPr>
                        <m:e>
                          <m:r>
                            <a:rPr lang="en-CA" sz="2900" b="1" i="1">
                              <a:effectLst/>
                              <a:latin typeface="Cambria Math" panose="02040503050406030204" pitchFamily="18" charset="0"/>
                              <a:ea typeface="DengXian" panose="02010600030101010101" pitchFamily="2" charset="-122"/>
                              <a:cs typeface="Times New Roman" panose="02020603050405020304" pitchFamily="18" charset="0"/>
                            </a:rPr>
                            <m:t>𝐏</m:t>
                          </m:r>
                        </m:e>
                        <m: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𝛼</m:t>
                          </m:r>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𝛾</m:t>
                          </m:r>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sup>
                      </m:sSup>
                      <m:sSup>
                        <m:sSupPr>
                          <m:ctrlPr>
                            <a:rPr lang="en-CA" sz="2900" i="1">
                              <a:effectLst/>
                              <a:latin typeface="Cambria Math" panose="02040503050406030204" pitchFamily="18" charset="0"/>
                            </a:rPr>
                          </m:ctrlPr>
                        </m:sSupPr>
                        <m:e>
                          <m:r>
                            <a:rPr lang="en-CA" sz="2900" b="1" i="1">
                              <a:effectLst/>
                              <a:latin typeface="Cambria Math" panose="02040503050406030204" pitchFamily="18" charset="0"/>
                              <a:ea typeface="DengXian" panose="02010600030101010101" pitchFamily="2" charset="-122"/>
                              <a:cs typeface="Times New Roman" panose="02020603050405020304" pitchFamily="18" charset="0"/>
                            </a:rPr>
                            <m:t>𝐇</m:t>
                          </m:r>
                        </m:e>
                        <m: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𝑙</m:t>
                          </m:r>
                          <m:r>
                            <a:rPr lang="en-CA" sz="2900" i="1">
                              <a:effectLst/>
                              <a:latin typeface="Cambria Math" panose="02040503050406030204" pitchFamily="18" charset="0"/>
                              <a:ea typeface="DengXian" panose="02010600030101010101" pitchFamily="2" charset="-122"/>
                              <a:cs typeface="Times New Roman" panose="02020603050405020304" pitchFamily="18" charset="0"/>
                            </a:rPr>
                            <m:t>−1)</m:t>
                          </m:r>
                        </m:sup>
                      </m:sSup>
                      <m:sSup>
                        <m:sSupPr>
                          <m:ctrlPr>
                            <a:rPr lang="en-CA" sz="2900" i="1">
                              <a:effectLst/>
                              <a:latin typeface="Cambria Math" panose="02040503050406030204" pitchFamily="18" charset="0"/>
                            </a:rPr>
                          </m:ctrlPr>
                        </m:sSupPr>
                        <m:e>
                          <m:r>
                            <a:rPr lang="en-CA" sz="2900" b="1" i="1">
                              <a:effectLst/>
                              <a:latin typeface="Cambria Math" panose="02040503050406030204" pitchFamily="18" charset="0"/>
                              <a:ea typeface="DengXian" panose="02010600030101010101" pitchFamily="2" charset="-122"/>
                              <a:cs typeface="Times New Roman" panose="02020603050405020304" pitchFamily="18" charset="0"/>
                            </a:rPr>
                            <m:t>𝐖</m:t>
                          </m:r>
                        </m:e>
                        <m: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r>
                            <a:rPr lang="en-CA" sz="2900" i="1">
                              <a:effectLst/>
                              <a:latin typeface="Cambria Math" panose="02040503050406030204" pitchFamily="18" charset="0"/>
                              <a:ea typeface="DengXian" panose="02010600030101010101" pitchFamily="2" charset="-122"/>
                              <a:cs typeface="Times New Roman" panose="02020603050405020304" pitchFamily="18" charset="0"/>
                            </a:rPr>
                            <m:t>𝑙</m:t>
                          </m:r>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sup>
                      </m:sSup>
                      <m:r>
                        <a:rPr lang="en-CA" sz="29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900" dirty="0">
                  <a:latin typeface="Book Antiqua" panose="02040602050305030304" pitchFamily="18" charset="0"/>
                  <a:ea typeface="Cambria Math" panose="02040503050406030204" pitchFamily="18" charset="0"/>
                </a:endParaRPr>
              </a:p>
              <a:p>
                <a:pPr algn="just"/>
                <a:r>
                  <a:rPr lang="en-US" sz="2900" dirty="0">
                    <a:latin typeface="Book Antiqua" panose="02040602050305030304" pitchFamily="18" charset="0"/>
                    <a:ea typeface="Cambria Math" panose="02040503050406030204" pitchFamily="18" charset="0"/>
                  </a:rPr>
                  <a:t>The diffusion governed by the conventional Laplacian may not be optimal. With </a:t>
                </a:r>
                <a14:m>
                  <m:oMath xmlns:m="http://schemas.openxmlformats.org/officeDocument/2006/math">
                    <m:sSup>
                      <m:sSupPr>
                        <m:ctrlPr>
                          <a:rPr lang="en-CA" sz="2900" i="1" smtClean="0">
                            <a:latin typeface="Cambria Math" panose="02040503050406030204" pitchFamily="18" charset="0"/>
                          </a:rPr>
                        </m:ctrlPr>
                      </m:sSupPr>
                      <m:e>
                        <m:r>
                          <a:rPr lang="en-US" sz="2900" i="1">
                            <a:latin typeface="Cambria Math" panose="02040503050406030204" pitchFamily="18" charset="0"/>
                            <a:ea typeface="Cambria Math" panose="02040503050406030204" pitchFamily="18" charset="0"/>
                            <a:cs typeface="Cambria Math" panose="02040503050406030204" pitchFamily="18" charset="0"/>
                          </a:rPr>
                          <m:t>𝐿</m:t>
                        </m:r>
                      </m:e>
                      <m:sup>
                        <m:r>
                          <a:rPr lang="en-US" sz="2900" i="1">
                            <a:latin typeface="Cambria Math" panose="02040503050406030204" pitchFamily="18" charset="0"/>
                            <a:ea typeface="Cambria Math" panose="02040503050406030204" pitchFamily="18" charset="0"/>
                            <a:cs typeface="Cambria Math" panose="02040503050406030204" pitchFamily="18" charset="0"/>
                          </a:rPr>
                          <m:t>(</m:t>
                        </m:r>
                        <m:r>
                          <a:rPr lang="en-US" sz="2900" i="1">
                            <a:latin typeface="Cambria Math" panose="02040503050406030204" pitchFamily="18" charset="0"/>
                            <a:ea typeface="Cambria Math" panose="02040503050406030204" pitchFamily="18" charset="0"/>
                            <a:cs typeface="Cambria Math" panose="02040503050406030204" pitchFamily="18" charset="0"/>
                          </a:rPr>
                          <m:t>𝛼</m:t>
                        </m:r>
                        <m:r>
                          <a:rPr lang="en-US" sz="2900" i="1">
                            <a:latin typeface="Cambria Math" panose="02040503050406030204" pitchFamily="18" charset="0"/>
                            <a:ea typeface="Cambria Math" panose="02040503050406030204" pitchFamily="18" charset="0"/>
                            <a:cs typeface="Cambria Math" panose="02040503050406030204" pitchFamily="18" charset="0"/>
                          </a:rPr>
                          <m:t>,</m:t>
                        </m:r>
                        <m:r>
                          <a:rPr lang="en-US" sz="2900" i="1">
                            <a:latin typeface="Cambria Math" panose="02040503050406030204" pitchFamily="18" charset="0"/>
                            <a:ea typeface="Cambria Math" panose="02040503050406030204" pitchFamily="18" charset="0"/>
                            <a:cs typeface="Cambria Math" panose="02040503050406030204" pitchFamily="18" charset="0"/>
                          </a:rPr>
                          <m:t>𝛾</m:t>
                        </m:r>
                        <m:r>
                          <a:rPr lang="en-US" sz="2900" i="1">
                            <a:latin typeface="Cambria Math" panose="02040503050406030204" pitchFamily="18" charset="0"/>
                            <a:ea typeface="Cambria Math" panose="02040503050406030204" pitchFamily="18" charset="0"/>
                            <a:cs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rPr>
                  <a:t>, PD-GCN can adjust its diffusion scopes for more effective message propagation. </a:t>
                </a:r>
              </a:p>
            </p:txBody>
          </p:sp>
        </mc:Choice>
        <mc:Fallback>
          <p:sp>
            <p:nvSpPr>
              <p:cNvPr id="36" name="TextBox 35">
                <a:extLst>
                  <a:ext uri="{FF2B5EF4-FFF2-40B4-BE49-F238E27FC236}">
                    <a16:creationId xmlns:a16="http://schemas.microsoft.com/office/drawing/2014/main" id="{00F526B9-0E31-A631-5FE3-EE792E9ED5B4}"/>
                  </a:ext>
                </a:extLst>
              </p:cNvPr>
              <p:cNvSpPr txBox="1">
                <a:spLocks noRot="1" noChangeAspect="1" noMove="1" noResize="1" noEditPoints="1" noAdjustHandles="1" noChangeArrowheads="1" noChangeShapeType="1" noTextEdit="1"/>
              </p:cNvSpPr>
              <p:nvPr/>
            </p:nvSpPr>
            <p:spPr>
              <a:xfrm>
                <a:off x="12712318" y="21857649"/>
                <a:ext cx="14281734" cy="1944891"/>
              </a:xfrm>
              <a:prstGeom prst="rect">
                <a:avLst/>
              </a:prstGeom>
              <a:blipFill>
                <a:blip r:embed="rId17"/>
                <a:stretch>
                  <a:fillRect l="-896" t="-2194" r="-939" b="-7524"/>
                </a:stretch>
              </a:blipFill>
              <a:effectLst>
                <a:softEdge rad="279400"/>
              </a:effectLst>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FC8C31E-ED00-CAE8-9934-11AE78DCA95F}"/>
                  </a:ext>
                </a:extLst>
              </p:cNvPr>
              <p:cNvSpPr txBox="1"/>
              <p:nvPr/>
            </p:nvSpPr>
            <p:spPr>
              <a:xfrm>
                <a:off x="12712318" y="23881432"/>
                <a:ext cx="14281734" cy="5716501"/>
              </a:xfrm>
              <a:prstGeom prst="rect">
                <a:avLst/>
              </a:prstGeom>
              <a:noFill/>
            </p:spPr>
            <p:txBody>
              <a:bodyPr wrap="square" rtlCol="0">
                <a:spAutoFit/>
              </a:bodyPr>
              <a:lstStyle/>
              <a:p>
                <a:pPr algn="just"/>
                <a:r>
                  <a:rPr lang="en-US" sz="2900" b="1" dirty="0">
                    <a:latin typeface="Book Antiqua" panose="02040602050305030304" pitchFamily="18" charset="0"/>
                    <a:ea typeface="Cambria Math" panose="02040503050406030204" pitchFamily="18" charset="0"/>
                  </a:rPr>
                  <a:t>PD-GAT</a:t>
                </a:r>
                <a:r>
                  <a:rPr lang="en-US" sz="2900" dirty="0">
                    <a:latin typeface="Book Antiqua" panose="02040602050305030304" pitchFamily="18" charset="0"/>
                    <a:ea typeface="Cambria Math" panose="02040503050406030204" pitchFamily="18" charset="0"/>
                  </a:rPr>
                  <a:t>: We equip the graph attention with parameterized edge features. Denote the first non-trivial eigenvector of </a:t>
                </a:r>
                <a14:m>
                  <m:oMath xmlns:m="http://schemas.openxmlformats.org/officeDocument/2006/math">
                    <m:sSup>
                      <m:sSupPr>
                        <m:ctrlPr>
                          <a:rPr lang="en-CA" sz="2900" smtClean="0">
                            <a:latin typeface="Cambria Math" panose="02040503050406030204" pitchFamily="18" charset="0"/>
                          </a:rPr>
                        </m:ctrlPr>
                      </m:sSupPr>
                      <m:e>
                        <m:r>
                          <m:rPr>
                            <m:sty m:val="p"/>
                          </m:rPr>
                          <a:rPr lang="en-US" sz="2900" b="0" i="0">
                            <a:latin typeface="Cambria Math" panose="02040503050406030204" pitchFamily="18" charset="0"/>
                            <a:ea typeface="Cambria Math" panose="02040503050406030204" pitchFamily="18" charset="0"/>
                            <a:cs typeface="Cambria Math" panose="02040503050406030204" pitchFamily="18" charset="0"/>
                          </a:rPr>
                          <m:t>L</m:t>
                        </m:r>
                      </m:e>
                      <m:sup>
                        <m:r>
                          <a:rPr lang="en-US" sz="2900" b="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b="0" i="0">
                            <a:latin typeface="Cambria Math" panose="02040503050406030204" pitchFamily="18" charset="0"/>
                            <a:ea typeface="Cambria Math" panose="02040503050406030204" pitchFamily="18" charset="0"/>
                            <a:cs typeface="Cambria Math" panose="02040503050406030204" pitchFamily="18" charset="0"/>
                          </a:rPr>
                          <m:t>α</m:t>
                        </m:r>
                        <m:r>
                          <a:rPr lang="en-US" sz="2900" b="0" i="0">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sz="2900" b="0" i="0">
                            <a:latin typeface="Cambria Math" panose="02040503050406030204" pitchFamily="18" charset="0"/>
                            <a:ea typeface="Cambria Math" panose="02040503050406030204" pitchFamily="18" charset="0"/>
                            <a:cs typeface="Cambria Math" panose="02040503050406030204" pitchFamily="18" charset="0"/>
                          </a:rPr>
                          <m:t>γ</m:t>
                        </m:r>
                        <m:r>
                          <a:rPr lang="en-US" sz="2900" b="0" i="0">
                            <a:latin typeface="Cambria Math" panose="02040503050406030204" pitchFamily="18" charset="0"/>
                            <a:ea typeface="Cambria Math" panose="02040503050406030204" pitchFamily="18" charset="0"/>
                            <a:cs typeface="Cambria Math" panose="02040503050406030204" pitchFamily="18" charset="0"/>
                          </a:rPr>
                          <m:t>)</m:t>
                        </m:r>
                      </m:sup>
                    </m:sSup>
                  </m:oMath>
                </a14:m>
                <a:r>
                  <a:rPr lang="en-US" sz="2900" dirty="0">
                    <a:latin typeface="Book Antiqua" panose="02040602050305030304" pitchFamily="18" charset="0"/>
                    <a:ea typeface="Cambria Math" panose="02040503050406030204" pitchFamily="18" charset="0"/>
                  </a:rPr>
                  <a:t> as </a:t>
                </a:r>
                <a14:m>
                  <m:oMath xmlns:m="http://schemas.openxmlformats.org/officeDocument/2006/math">
                    <m:sSup>
                      <m:sSupPr>
                        <m:ctrlPr>
                          <a:rPr lang="en-US" sz="2900" dirty="0">
                            <a:latin typeface="Cambria Math" panose="02040503050406030204" pitchFamily="18" charset="0"/>
                            <a:ea typeface="Cambria Math" panose="02040503050406030204" pitchFamily="18" charset="0"/>
                          </a:rPr>
                        </m:ctrlPr>
                      </m:sSupPr>
                      <m:e>
                        <m:r>
                          <m:rPr>
                            <m:sty m:val="p"/>
                          </m:rPr>
                          <a:rPr lang="en-US" sz="2900" b="0" i="0">
                            <a:latin typeface="Cambria Math" panose="02040503050406030204" pitchFamily="18" charset="0"/>
                            <a:ea typeface="Cambria Math" panose="02040503050406030204" pitchFamily="18" charset="0"/>
                            <a:cs typeface="Cambria Math" panose="02040503050406030204" pitchFamily="18" charset="0"/>
                          </a:rPr>
                          <m:t>ϕ</m:t>
                        </m:r>
                      </m:e>
                      <m:sup>
                        <m:d>
                          <m:dPr>
                            <m:ctrlPr>
                              <a:rPr lang="en-US" sz="2900" dirty="0">
                                <a:latin typeface="Cambria Math" panose="02040503050406030204" pitchFamily="18" charset="0"/>
                                <a:ea typeface="Cambria Math" panose="02040503050406030204" pitchFamily="18" charset="0"/>
                              </a:rPr>
                            </m:ctrlPr>
                          </m:dPr>
                          <m:e>
                            <m:r>
                              <m:rPr>
                                <m:sty m:val="p"/>
                              </m:rPr>
                              <a:rPr lang="en-US" sz="2900" b="0" i="0" dirty="0">
                                <a:latin typeface="Cambria Math" panose="02040503050406030204" pitchFamily="18" charset="0"/>
                                <a:ea typeface="Cambria Math" panose="02040503050406030204" pitchFamily="18" charset="0"/>
                              </a:rPr>
                              <m:t>k</m:t>
                            </m:r>
                          </m:e>
                        </m:d>
                      </m:sup>
                    </m:sSup>
                    <m:r>
                      <a:rPr lang="en-US" sz="2900" b="0" i="0" dirty="0" smtClean="0">
                        <a:latin typeface="Cambria Math" panose="02040503050406030204" pitchFamily="18" charset="0"/>
                        <a:ea typeface="Cambria Math" panose="02040503050406030204" pitchFamily="18" charset="0"/>
                      </a:rPr>
                      <m:t>(</m:t>
                    </m:r>
                    <m:r>
                      <m:rPr>
                        <m:sty m:val="p"/>
                      </m:rPr>
                      <a:rPr lang="en-US" sz="2900" b="0" i="0" dirty="0" smtClean="0">
                        <a:latin typeface="Cambria Math" panose="02040503050406030204" pitchFamily="18" charset="0"/>
                        <a:ea typeface="Cambria Math" panose="02040503050406030204" pitchFamily="18" charset="0"/>
                      </a:rPr>
                      <m:t>α</m:t>
                    </m:r>
                    <m:r>
                      <a:rPr lang="en-US" sz="2900" b="0" i="0" dirty="0" smtClean="0">
                        <a:latin typeface="Cambria Math" panose="02040503050406030204" pitchFamily="18" charset="0"/>
                        <a:ea typeface="Cambria Math" panose="02040503050406030204" pitchFamily="18" charset="0"/>
                      </a:rPr>
                      <m:t>, </m:t>
                    </m:r>
                    <m:r>
                      <m:rPr>
                        <m:sty m:val="p"/>
                      </m:rPr>
                      <a:rPr lang="en-US" sz="2900" b="0" i="0" dirty="0" smtClean="0">
                        <a:latin typeface="Cambria Math" panose="02040503050406030204" pitchFamily="18" charset="0"/>
                        <a:ea typeface="Cambria Math" panose="02040503050406030204" pitchFamily="18" charset="0"/>
                      </a:rPr>
                      <m:t>γ</m:t>
                    </m:r>
                    <m:r>
                      <a:rPr lang="en-US" sz="2900" b="0" i="0" dirty="0" smtClean="0">
                        <a:latin typeface="Cambria Math" panose="02040503050406030204" pitchFamily="18" charset="0"/>
                        <a:ea typeface="Cambria Math" panose="02040503050406030204" pitchFamily="18" charset="0"/>
                      </a:rPr>
                      <m:t>)</m:t>
                    </m:r>
                  </m:oMath>
                </a14:m>
                <a:r>
                  <a:rPr lang="en-US" sz="2900" dirty="0">
                    <a:latin typeface="Book Antiqua" panose="02040602050305030304" pitchFamily="18" charset="0"/>
                    <a:ea typeface="Cambria Math" panose="02040503050406030204" pitchFamily="18" charset="0"/>
                  </a:rPr>
                  <a:t>, the feature of </a:t>
                </a:r>
                <a14:m>
                  <m:oMath xmlns:m="http://schemas.openxmlformats.org/officeDocument/2006/math">
                    <m:sSub>
                      <m:sSubPr>
                        <m:ctrlPr>
                          <a:rPr lang="en-US" sz="2900" smtClean="0">
                            <a:latin typeface="Cambria Math" panose="02040503050406030204" pitchFamily="18" charset="0"/>
                            <a:ea typeface="Cambria Math" panose="02040503050406030204" pitchFamily="18" charset="0"/>
                          </a:rPr>
                        </m:ctrlPr>
                      </m:sSubPr>
                      <m:e>
                        <m:r>
                          <m:rPr>
                            <m:sty m:val="p"/>
                          </m:rPr>
                          <a:rPr lang="en-US" sz="2900" b="0" i="0" smtClean="0">
                            <a:latin typeface="Cambria Math" panose="02040503050406030204" pitchFamily="18" charset="0"/>
                            <a:ea typeface="Cambria Math" panose="02040503050406030204" pitchFamily="18" charset="0"/>
                          </a:rPr>
                          <m:t>e</m:t>
                        </m:r>
                      </m:e>
                      <m:sub>
                        <m:r>
                          <m:rPr>
                            <m:sty m:val="p"/>
                          </m:rPr>
                          <a:rPr lang="en-US" sz="2900" b="0" i="0" smtClean="0">
                            <a:latin typeface="Cambria Math" panose="02040503050406030204" pitchFamily="18" charset="0"/>
                            <a:ea typeface="Cambria Math" panose="02040503050406030204" pitchFamily="18" charset="0"/>
                          </a:rPr>
                          <m:t>ij</m:t>
                        </m:r>
                      </m:sub>
                    </m:sSub>
                    <m:r>
                      <a:rPr lang="en-US" sz="2900" b="0" i="0" smtClean="0">
                        <a:latin typeface="Cambria Math" panose="02040503050406030204" pitchFamily="18" charset="0"/>
                        <a:ea typeface="Cambria Math" panose="02040503050406030204" pitchFamily="18" charset="0"/>
                      </a:rPr>
                      <m:t>∈</m:t>
                    </m:r>
                    <m:r>
                      <a:rPr lang="en-US" sz="2900" i="0">
                        <a:latin typeface="Cambria Math" panose="02040503050406030204" pitchFamily="18" charset="0"/>
                      </a:rPr>
                      <m:t>ℰ</m:t>
                    </m:r>
                  </m:oMath>
                </a14:m>
                <a:r>
                  <a:rPr lang="en-US" sz="2900" dirty="0">
                    <a:latin typeface="Book Antiqua" panose="02040602050305030304" pitchFamily="18" charset="0"/>
                    <a:ea typeface="Cambria Math" panose="02040503050406030204" pitchFamily="18" charset="0"/>
                  </a:rPr>
                  <a:t> is defined as </a:t>
                </a:r>
                <a14:m>
                  <m:oMath xmlns:m="http://schemas.openxmlformats.org/officeDocument/2006/math">
                    <m:sSup>
                      <m:sSupPr>
                        <m:ctrlPr>
                          <a:rPr lang="en-CA" sz="2900"/>
                        </m:ctrlPr>
                      </m:sSupPr>
                      <m:e>
                        <m:r>
                          <a:rPr lang="en-CA" sz="2900" b="1" i="0"/>
                          <m:t>𝐟</m:t>
                        </m:r>
                      </m:e>
                      <m:sup>
                        <m:r>
                          <a:rPr lang="en-CA" sz="2900" i="0"/>
                          <m:t>(</m:t>
                        </m:r>
                        <m:r>
                          <m:rPr>
                            <m:sty m:val="p"/>
                          </m:rPr>
                          <a:rPr lang="en-CA" sz="2900" i="0"/>
                          <m:t>i</m:t>
                        </m:r>
                        <m:r>
                          <a:rPr lang="en-CA" sz="2900" i="0"/>
                          <m:t>,</m:t>
                        </m:r>
                        <m:r>
                          <m:rPr>
                            <m:sty m:val="p"/>
                          </m:rPr>
                          <a:rPr lang="en-CA" sz="2900" i="0"/>
                          <m:t>j</m:t>
                        </m:r>
                        <m:r>
                          <a:rPr lang="en-CA" sz="2900" i="0"/>
                          <m:t>)</m:t>
                        </m:r>
                      </m:sup>
                    </m:sSup>
                    <m:r>
                      <a:rPr lang="en-CA" sz="2900" i="0"/>
                      <m:t>(</m:t>
                    </m:r>
                    <m:r>
                      <m:rPr>
                        <m:sty m:val="p"/>
                      </m:rPr>
                      <a:rPr lang="en-CA" sz="2900" i="0"/>
                      <m:t>α</m:t>
                    </m:r>
                    <m:r>
                      <a:rPr lang="en-CA" sz="2900" i="0"/>
                      <m:t>,</m:t>
                    </m:r>
                    <m:r>
                      <m:rPr>
                        <m:sty m:val="p"/>
                      </m:rPr>
                      <a:rPr lang="en-CA" sz="2900" i="0"/>
                      <m:t>γ</m:t>
                    </m:r>
                    <m:r>
                      <a:rPr lang="en-CA" sz="2900" i="0"/>
                      <m:t>)=[</m:t>
                    </m:r>
                    <m:sSub>
                      <m:sSubPr>
                        <m:ctrlPr>
                          <a:rPr lang="en-CA" sz="2900"/>
                        </m:ctrlPr>
                      </m:sSubPr>
                      <m:e>
                        <m:r>
                          <a:rPr lang="en-CA" sz="2900" b="1" i="0"/>
                          <m:t>𝐁</m:t>
                        </m:r>
                      </m:e>
                      <m:sub>
                        <m:r>
                          <m:rPr>
                            <m:sty m:val="p"/>
                          </m:rPr>
                          <a:rPr lang="en-CA" sz="2900" i="0"/>
                          <m:t>av</m:t>
                        </m:r>
                      </m:sub>
                    </m:sSub>
                    <m:r>
                      <a:rPr lang="en-CA" sz="2900" i="0"/>
                      <m:t>(</m:t>
                    </m:r>
                    <m:sSup>
                      <m:sSupPr>
                        <m:ctrlPr>
                          <a:rPr lang="en-CA" sz="2900"/>
                        </m:ctrlPr>
                      </m:sSupPr>
                      <m:e>
                        <m:r>
                          <m:rPr>
                            <m:sty m:val="p"/>
                          </m:rPr>
                          <a:rPr lang="en-CA" sz="2900" i="0"/>
                          <m:t>ϕ</m:t>
                        </m:r>
                      </m:e>
                      <m:sup>
                        <m:r>
                          <a:rPr lang="en-CA" sz="2900" i="0"/>
                          <m:t>(1)</m:t>
                        </m:r>
                      </m:sup>
                    </m:sSup>
                    <m:r>
                      <a:rPr lang="en-CA" sz="2900" i="0"/>
                      <m:t>(</m:t>
                    </m:r>
                    <m:r>
                      <m:rPr>
                        <m:sty m:val="p"/>
                      </m:rPr>
                      <a:rPr lang="en-CA" sz="2900" i="0"/>
                      <m:t>α</m:t>
                    </m:r>
                    <m:r>
                      <a:rPr lang="en-CA" sz="2900" i="0"/>
                      <m:t>,</m:t>
                    </m:r>
                    <m:r>
                      <m:rPr>
                        <m:sty m:val="p"/>
                      </m:rPr>
                      <a:rPr lang="en-CA" sz="2900" i="0"/>
                      <m:t>γ</m:t>
                    </m:r>
                    <m:r>
                      <a:rPr lang="en-CA" sz="2900" i="0"/>
                      <m:t>)</m:t>
                    </m:r>
                    <m:sSub>
                      <m:sSubPr>
                        <m:ctrlPr>
                          <a:rPr lang="en-CA" sz="2900"/>
                        </m:ctrlPr>
                      </m:sSubPr>
                      <m:e>
                        <m:r>
                          <a:rPr lang="en-CA" sz="2900" i="0"/>
                          <m:t>)</m:t>
                        </m:r>
                      </m:e>
                      <m:sub>
                        <m:r>
                          <m:rPr>
                            <m:sty m:val="p"/>
                          </m:rPr>
                          <a:rPr lang="en-CA" sz="2900" i="0"/>
                          <m:t>ij</m:t>
                        </m:r>
                      </m:sub>
                    </m:sSub>
                    <m:r>
                      <a:rPr lang="en-CA" sz="2900" i="0"/>
                      <m:t>,</m:t>
                    </m:r>
                    <m:sSub>
                      <m:sSubPr>
                        <m:ctrlPr>
                          <a:rPr lang="en-CA" sz="2900"/>
                        </m:ctrlPr>
                      </m:sSubPr>
                      <m:e>
                        <m:r>
                          <a:rPr lang="en-CA" sz="2900" b="1" i="0"/>
                          <m:t>𝐁</m:t>
                        </m:r>
                      </m:e>
                      <m:sub>
                        <m:r>
                          <m:rPr>
                            <m:sty m:val="p"/>
                          </m:rPr>
                          <a:rPr lang="en-CA" sz="2900" i="0"/>
                          <m:t>dx</m:t>
                        </m:r>
                      </m:sub>
                    </m:sSub>
                    <m:r>
                      <a:rPr lang="en-CA" sz="2900" i="0"/>
                      <m:t>(</m:t>
                    </m:r>
                    <m:sSup>
                      <m:sSupPr>
                        <m:ctrlPr>
                          <a:rPr lang="en-CA" sz="2900"/>
                        </m:ctrlPr>
                      </m:sSupPr>
                      <m:e>
                        <m:r>
                          <m:rPr>
                            <m:sty m:val="p"/>
                          </m:rPr>
                          <a:rPr lang="en-CA" sz="2900" i="0"/>
                          <m:t>ϕ</m:t>
                        </m:r>
                      </m:e>
                      <m:sup>
                        <m:r>
                          <a:rPr lang="en-CA" sz="2900" i="0"/>
                          <m:t>(1)</m:t>
                        </m:r>
                      </m:sup>
                    </m:sSup>
                    <m:r>
                      <a:rPr lang="en-CA" sz="2900" i="0"/>
                      <m:t>(</m:t>
                    </m:r>
                    <m:r>
                      <m:rPr>
                        <m:sty m:val="p"/>
                      </m:rPr>
                      <a:rPr lang="en-CA" sz="2900" i="0"/>
                      <m:t>α</m:t>
                    </m:r>
                    <m:r>
                      <a:rPr lang="en-CA" sz="2900" i="0"/>
                      <m:t>,</m:t>
                    </m:r>
                    <m:r>
                      <m:rPr>
                        <m:sty m:val="p"/>
                      </m:rPr>
                      <a:rPr lang="en-CA" sz="2900" i="0"/>
                      <m:t>γ</m:t>
                    </m:r>
                    <m:r>
                      <a:rPr lang="en-CA" sz="2900" i="0"/>
                      <m:t>)</m:t>
                    </m:r>
                    <m:sSub>
                      <m:sSubPr>
                        <m:ctrlPr>
                          <a:rPr lang="en-CA" sz="2900"/>
                        </m:ctrlPr>
                      </m:sSubPr>
                      <m:e>
                        <m:r>
                          <a:rPr lang="en-CA" sz="2900" i="0"/>
                          <m:t>)</m:t>
                        </m:r>
                      </m:e>
                      <m:sub>
                        <m:r>
                          <m:rPr>
                            <m:sty m:val="p"/>
                          </m:rPr>
                          <a:rPr lang="en-CA" sz="2900" i="0"/>
                          <m:t>ij</m:t>
                        </m:r>
                      </m:sub>
                    </m:sSub>
                    <m:sSup>
                      <m:sSupPr>
                        <m:ctrlPr>
                          <a:rPr lang="en-CA" sz="2900"/>
                        </m:ctrlPr>
                      </m:sSupPr>
                      <m:e>
                        <m:r>
                          <a:rPr lang="en-CA" sz="2900" i="0"/>
                          <m:t>]</m:t>
                        </m:r>
                      </m:e>
                      <m:sup>
                        <m:r>
                          <a:rPr lang="en-CA" sz="2900" i="0"/>
                          <m:t>⊤</m:t>
                        </m:r>
                      </m:sup>
                    </m:sSup>
                  </m:oMath>
                </a14:m>
                <a:r>
                  <a:rPr lang="en-US" sz="2900" dirty="0">
                    <a:latin typeface="Book Antiqua" panose="02040602050305030304" pitchFamily="18" charset="0"/>
                    <a:ea typeface="Cambria Math" panose="02040503050406030204" pitchFamily="18" charset="0"/>
                  </a:rPr>
                  <a:t>. The attention score between </a:t>
                </a:r>
                <a14:m>
                  <m:oMath xmlns:m="http://schemas.openxmlformats.org/officeDocument/2006/math">
                    <m:sSub>
                      <m:sSubPr>
                        <m:ctrlPr>
                          <a:rPr lang="en-US" sz="290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i</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and </a:t>
                </a:r>
                <a14:m>
                  <m:oMath xmlns:m="http://schemas.openxmlformats.org/officeDocument/2006/math">
                    <m:sSub>
                      <m:sSubPr>
                        <m:ctrlPr>
                          <a:rPr lang="en-US" sz="2900">
                            <a:latin typeface="Cambria Math" panose="02040503050406030204" pitchFamily="18" charset="0"/>
                            <a:ea typeface="Cambria Math" panose="02040503050406030204" pitchFamily="18" charset="0"/>
                            <a:cs typeface="Cambria Math" panose="02040503050406030204" pitchFamily="18" charset="0"/>
                          </a:rPr>
                        </m:ctrlPr>
                      </m:sSubPr>
                      <m:e>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v</m:t>
                        </m:r>
                      </m:e>
                      <m:sub>
                        <m:r>
                          <m:rPr>
                            <m:sty m:val="p"/>
                          </m:rPr>
                          <a:rPr lang="en-US" sz="2900" i="0">
                            <a:latin typeface="Cambria Math" panose="02040503050406030204" pitchFamily="18" charset="0"/>
                            <a:ea typeface="Cambria Math" panose="02040503050406030204" pitchFamily="18" charset="0"/>
                            <a:cs typeface="Cambria Math" panose="02040503050406030204" pitchFamily="18" charset="0"/>
                          </a:rPr>
                          <m:t>j</m:t>
                        </m:r>
                      </m:sub>
                    </m:sSub>
                  </m:oMath>
                </a14:m>
                <a:r>
                  <a:rPr lang="en-US" sz="2900" dirty="0">
                    <a:latin typeface="Book Antiqua" panose="02040602050305030304" pitchFamily="18" charset="0"/>
                    <a:ea typeface="Cambria Math" panose="02040503050406030204" pitchFamily="18" charset="0"/>
                    <a:cs typeface="Cambria Math" panose="02040503050406030204" pitchFamily="18" charset="0"/>
                  </a:rPr>
                  <a:t> before normalization is:</a:t>
                </a:r>
              </a:p>
              <a:p>
                <a:pPr algn="ctr"/>
                <a14:m>
                  <m:oMath xmlns:m="http://schemas.openxmlformats.org/officeDocument/2006/math">
                    <m:sSubSup>
                      <m:sSubSupPr>
                        <m:ctrlPr>
                          <a:rPr lang="en-CA" sz="2900" smtClean="0">
                            <a:effectLst/>
                            <a:latin typeface="Cambria Math" panose="02040503050406030204" pitchFamily="18" charset="0"/>
                          </a:rPr>
                        </m:ctrlPr>
                      </m:sSubSup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r</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ij</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α</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γ</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nor/>
                      </m:rPr>
                      <a:rPr lang="en-CA" sz="2900">
                        <a:effectLst/>
                        <a:latin typeface="Aptos" panose="020B0004020202020204" pitchFamily="34" charset="0"/>
                        <a:ea typeface="DengXian" panose="02010600030101010101" pitchFamily="2" charset="-122"/>
                        <a:cs typeface="Times New Roman" panose="02020603050405020304" pitchFamily="18" charset="0"/>
                      </a:rPr>
                      <m:t>LeakyReLU</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CA" sz="2900">
                            <a:effectLst/>
                            <a:latin typeface="Cambria Math" panose="02040503050406030204" pitchFamily="18" charset="0"/>
                          </a:rPr>
                        </m:ctrlPr>
                      </m:s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𝐚</m:t>
                        </m:r>
                      </m:e>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p>
                    <m:sSup>
                      <m:sSupPr>
                        <m:ctrlPr>
                          <a:rPr lang="en-CA" sz="2900">
                            <a:effectLst/>
                            <a:latin typeface="Cambria Math" panose="02040503050406030204" pitchFamily="18" charset="0"/>
                          </a:rPr>
                        </m:ctrlPr>
                      </m:sSupPr>
                      <m:e>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e>
                      <m: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up>
                    </m:s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𝐖</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n</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bSup>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𝐡</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−1</m:t>
                            </m:r>
                          </m:e>
                        </m:d>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𝐖</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n</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bSup>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𝐡</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j</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−1</m:t>
                            </m:r>
                          </m:e>
                        </m:d>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𝐖</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e</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bSup>
                    <m:sSup>
                      <m:sSupPr>
                        <m:ctrlPr>
                          <a:rPr lang="en-CA" sz="2900">
                            <a:effectLst/>
                            <a:latin typeface="Cambria Math" panose="02040503050406030204" pitchFamily="18" charset="0"/>
                          </a:rPr>
                        </m:ctrlPr>
                      </m:s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𝐟</m:t>
                        </m:r>
                      </m:e>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j</m:t>
                            </m:r>
                          </m:e>
                        </m:d>
                      </m:sup>
                    </m:s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α</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γ</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2900" dirty="0">
                    <a:latin typeface="Book Antiqua" panose="02040602050305030304" pitchFamily="18" charset="0"/>
                    <a:ea typeface="Cambria Math" panose="02040503050406030204" pitchFamily="18" charset="0"/>
                  </a:rPr>
                  <a:t>.</a:t>
                </a:r>
              </a:p>
              <a:p>
                <a:pPr algn="just"/>
                <a:r>
                  <a:rPr lang="en-US" sz="2900" dirty="0">
                    <a:latin typeface="Book Antiqua" panose="02040602050305030304" pitchFamily="18" charset="0"/>
                    <a:ea typeface="Cambria Math" panose="02040503050406030204" pitchFamily="18" charset="0"/>
                  </a:rPr>
                  <a:t>We use </a:t>
                </a:r>
                <a14:m>
                  <m:oMath xmlns:m="http://schemas.openxmlformats.org/officeDocument/2006/math">
                    <m:sSubSup>
                      <m:sSubSupPr>
                        <m:ctrlPr>
                          <a:rPr lang="en-CA" sz="2900"/>
                        </m:ctrlPr>
                      </m:sSubSupPr>
                      <m:e>
                        <m:r>
                          <m:rPr>
                            <m:sty m:val="p"/>
                          </m:rPr>
                          <a:rPr lang="en-CA" sz="2900" i="0"/>
                          <m:t>α</m:t>
                        </m:r>
                      </m:e>
                      <m:sub>
                        <m:r>
                          <m:rPr>
                            <m:sty m:val="p"/>
                          </m:rPr>
                          <a:rPr lang="en-CA" sz="2900" i="0"/>
                          <m:t>ij</m:t>
                        </m:r>
                      </m:sub>
                      <m:sup>
                        <m:r>
                          <a:rPr lang="en-CA" sz="2900" i="0"/>
                          <m:t>(</m:t>
                        </m:r>
                        <m:r>
                          <m:rPr>
                            <m:sty m:val="p"/>
                          </m:rPr>
                          <a:rPr lang="en-CA" sz="2900" i="0"/>
                          <m:t>l</m:t>
                        </m:r>
                        <m:r>
                          <a:rPr lang="en-CA" sz="2900" i="0"/>
                          <m:t>)</m:t>
                        </m:r>
                      </m:sup>
                    </m:sSubSup>
                    <m:r>
                      <a:rPr lang="en-CA" sz="2900" i="0"/>
                      <m:t>(</m:t>
                    </m:r>
                    <m:r>
                      <m:rPr>
                        <m:sty m:val="p"/>
                      </m:rPr>
                      <a:rPr lang="en-CA" sz="2900" i="0"/>
                      <m:t>α</m:t>
                    </m:r>
                    <m:r>
                      <a:rPr lang="en-CA" sz="2900" i="0"/>
                      <m:t>,</m:t>
                    </m:r>
                    <m:r>
                      <m:rPr>
                        <m:sty m:val="p"/>
                      </m:rPr>
                      <a:rPr lang="en-CA" sz="2900" i="0"/>
                      <m:t>γ</m:t>
                    </m:r>
                    <m:r>
                      <a:rPr lang="en-CA" sz="2900" i="0"/>
                      <m:t>)</m:t>
                    </m:r>
                  </m:oMath>
                </a14:m>
                <a:r>
                  <a:rPr lang="en-US" sz="2900" dirty="0">
                    <a:latin typeface="Book Antiqua" panose="02040602050305030304" pitchFamily="18" charset="0"/>
                    <a:ea typeface="Cambria Math" panose="02040503050406030204" pitchFamily="18" charset="0"/>
                  </a:rPr>
                  <a:t> to denote the attention score after </a:t>
                </a:r>
                <a:r>
                  <a:rPr lang="en-US" sz="2900" dirty="0" err="1">
                    <a:latin typeface="Book Antiqua" panose="02040602050305030304" pitchFamily="18" charset="0"/>
                    <a:ea typeface="Cambria Math" panose="02040503050406030204" pitchFamily="18" charset="0"/>
                  </a:rPr>
                  <a:t>softmax</a:t>
                </a:r>
                <a:r>
                  <a:rPr lang="en-US" sz="2900" dirty="0">
                    <a:latin typeface="Book Antiqua" panose="02040602050305030304" pitchFamily="18" charset="0"/>
                    <a:ea typeface="Cambria Math" panose="02040503050406030204" pitchFamily="18" charset="0"/>
                  </a:rPr>
                  <a:t> normalization, node representation with </a:t>
                </a:r>
                <a14:m>
                  <m:oMath xmlns:m="http://schemas.openxmlformats.org/officeDocument/2006/math">
                    <m:r>
                      <m:rPr>
                        <m:sty m:val="p"/>
                      </m:rPr>
                      <a:rPr lang="en-US" sz="2900" b="0" i="0" smtClean="0">
                        <a:latin typeface="Cambria Math" panose="02040503050406030204" pitchFamily="18" charset="0"/>
                        <a:ea typeface="Cambria Math" panose="02040503050406030204" pitchFamily="18" charset="0"/>
                      </a:rPr>
                      <m:t>M</m:t>
                    </m:r>
                  </m:oMath>
                </a14:m>
                <a:r>
                  <a:rPr lang="en-US" sz="2900" dirty="0">
                    <a:latin typeface="Book Antiqua" panose="02040602050305030304" pitchFamily="18" charset="0"/>
                    <a:ea typeface="Cambria Math" panose="02040503050406030204" pitchFamily="18" charset="0"/>
                  </a:rPr>
                  <a:t> heads is updated as:</a:t>
                </a:r>
              </a:p>
              <a:p>
                <a:endParaRPr lang="en-US" sz="2900" dirty="0">
                  <a:latin typeface="Book Antiqua" panose="02040602050305030304" pitchFamily="18" charset="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Sup>
                        <m:sSubSupPr>
                          <m:ctrlPr>
                            <a:rPr lang="en-CA" sz="2900" smtClean="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𝐡</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sub>
                        <m:sup>
                          <m:d>
                            <m:dPr>
                              <m:ctrlPr>
                                <a:rPr lang="en-CA" sz="2900">
                                  <a:effectLst/>
                                  <a:latin typeface="Cambria Math" panose="02040503050406030204" pitchFamily="18" charset="0"/>
                                </a:rPr>
                              </m:ctrlPr>
                            </m:d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e>
                          </m:d>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CA" sz="2900">
                              <a:effectLst/>
                              <a:latin typeface="Cambria Math" panose="02040503050406030204" pitchFamily="18" charset="0"/>
                            </a:rPr>
                          </m:ctrlPr>
                        </m:sSubSupPr>
                        <m:e>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m:t>
                          </m:r>
                          <m:r>
                            <a:rPr lang="en-CA" sz="2900" i="0">
                              <a:effectLst/>
                              <a:latin typeface="Cambria Math" panose="02040503050406030204" pitchFamily="18" charset="0"/>
                              <a:ea typeface="DengXian" panose="02010600030101010101" pitchFamily="2" charset="-122"/>
                              <a:cs typeface="Times New Roman" panose="02020603050405020304" pitchFamily="18" charset="0"/>
                            </a:rPr>
                            <m:t>=1</m:t>
                          </m:r>
                        </m:sub>
                        <m:sup>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m:t>
                          </m:r>
                        </m:sup>
                      </m:sSubSup>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σ</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nary>
                        <m:naryPr>
                          <m:chr m:val="∑"/>
                          <m:limLoc m:val="undOvr"/>
                          <m:grow m:val="on"/>
                          <m:supHide m:val="on"/>
                          <m:ctrlPr>
                            <a:rPr lang="en-CA" sz="2900">
                              <a:effectLst/>
                              <a:latin typeface="Cambria Math" panose="02040503050406030204" pitchFamily="18" charset="0"/>
                            </a:rPr>
                          </m:ctrlPr>
                        </m:naryPr>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j</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a:rPr lang="en-CA" sz="2900" i="0">
                              <a:effectLst/>
                              <a:latin typeface="Cambria Math" panose="02040503050406030204" pitchFamily="18" charset="0"/>
                              <a:ea typeface="DengXian" panose="02010600030101010101" pitchFamily="2" charset="-122"/>
                              <a:cs typeface="Times New Roman" panose="02020603050405020304" pitchFamily="18" charset="0"/>
                            </a:rPr>
                            <m:t>𝒩</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ub>
                        <m:sup/>
                        <m:e>
                          <m:r>
                            <m:rPr>
                              <m:sty m:val="p"/>
                            </m:rPr>
                            <a:rPr lang="en-US" sz="2900" b="0" i="0" smtClean="0">
                              <a:effectLst/>
                              <a:latin typeface="Cambria Math" panose="02040503050406030204" pitchFamily="18" charset="0"/>
                              <a:ea typeface="DengXian" panose="02010600030101010101" pitchFamily="2" charset="-122"/>
                              <a:cs typeface="Times New Roman" panose="02020603050405020304" pitchFamily="18" charset="0"/>
                            </a:rPr>
                            <m:t>σ</m:t>
                          </m:r>
                          <m:r>
                            <a:rPr lang="en-US" sz="2900" b="0" i="0" smtClean="0">
                              <a:effectLst/>
                              <a:latin typeface="Cambria Math" panose="02040503050406030204" pitchFamily="18" charset="0"/>
                              <a:ea typeface="DengXian" panose="02010600030101010101" pitchFamily="2" charset="-122"/>
                              <a:cs typeface="Times New Roman" panose="02020603050405020304" pitchFamily="18" charset="0"/>
                            </a:rPr>
                            <m:t>(</m:t>
                          </m:r>
                        </m:e>
                      </m:nary>
                      <m:sSubSup>
                        <m:sSubSupPr>
                          <m:ctrlPr>
                            <a:rPr lang="en-CA" sz="2900">
                              <a:effectLst/>
                              <a:latin typeface="Cambria Math" panose="02040503050406030204" pitchFamily="18" charset="0"/>
                            </a:rPr>
                          </m:ctrlPr>
                        </m:sSubSupPr>
                        <m:e>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α</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ij</m:t>
                          </m:r>
                        </m:sub>
                        <m: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α</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γ</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CA" sz="2900">
                              <a:effectLst/>
                              <a:latin typeface="Cambria Math" panose="02040503050406030204" pitchFamily="18" charset="0"/>
                            </a:rPr>
                          </m:ctrlPr>
                        </m:s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𝐖</m:t>
                          </m:r>
                        </m:e>
                        <m: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m</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up>
                      </m:sSup>
                      <m:sSubSup>
                        <m:sSubSupPr>
                          <m:ctrlPr>
                            <a:rPr lang="en-CA" sz="2900">
                              <a:effectLst/>
                              <a:latin typeface="Cambria Math" panose="02040503050406030204" pitchFamily="18" charset="0"/>
                            </a:rPr>
                          </m:ctrlPr>
                        </m:sSub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𝐡</m:t>
                          </m:r>
                        </m:e>
                        <m:sub>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j</m:t>
                          </m:r>
                        </m:sub>
                        <m: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−1)</m:t>
                          </m:r>
                        </m:sup>
                      </m:sSub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CA" sz="2900">
                              <a:effectLst/>
                              <a:latin typeface="Cambria Math" panose="02040503050406030204" pitchFamily="18" charset="0"/>
                            </a:rPr>
                          </m:ctrlPr>
                        </m:sSupPr>
                        <m:e>
                          <m:r>
                            <a:rPr lang="en-CA" sz="2900" b="1" i="0">
                              <a:effectLst/>
                              <a:latin typeface="Cambria Math" panose="02040503050406030204" pitchFamily="18" charset="0"/>
                              <a:ea typeface="DengXian" panose="02010600030101010101" pitchFamily="2" charset="-122"/>
                              <a:cs typeface="Times New Roman" panose="02020603050405020304" pitchFamily="18" charset="0"/>
                            </a:rPr>
                            <m:t>𝐖</m:t>
                          </m:r>
                        </m:e>
                        <m:sup>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CA" sz="2900" i="0">
                              <a:effectLst/>
                              <a:latin typeface="Cambria Math" panose="02040503050406030204" pitchFamily="18" charset="0"/>
                              <a:ea typeface="DengXian" panose="02010600030101010101" pitchFamily="2" charset="-122"/>
                              <a:cs typeface="Times New Roman" panose="02020603050405020304" pitchFamily="18" charset="0"/>
                            </a:rPr>
                            <m:t>l</m:t>
                          </m:r>
                          <m:r>
                            <a:rPr lang="en-CA" sz="2900" i="0">
                              <a:effectLst/>
                              <a:latin typeface="Cambria Math" panose="02040503050406030204" pitchFamily="18" charset="0"/>
                              <a:ea typeface="DengXian" panose="02010600030101010101" pitchFamily="2" charset="-122"/>
                              <a:cs typeface="Times New Roman" panose="02020603050405020304" pitchFamily="18" charset="0"/>
                            </a:rPr>
                            <m:t>)</m:t>
                          </m:r>
                        </m:sup>
                      </m:sSup>
                    </m:oMath>
                  </m:oMathPara>
                </a14:m>
                <a:endParaRPr lang="en-US" sz="2900" dirty="0">
                  <a:latin typeface="Book Antiqua" panose="02040602050305030304" pitchFamily="18" charset="0"/>
                  <a:ea typeface="Cambria Math" panose="02040503050406030204" pitchFamily="18" charset="0"/>
                </a:endParaRPr>
              </a:p>
              <a:p>
                <a:pPr algn="just"/>
                <a:endParaRPr lang="en-US" sz="2900" dirty="0">
                  <a:latin typeface="Book Antiqua" panose="02040602050305030304" pitchFamily="18" charset="0"/>
                  <a:ea typeface="Cambria Math" panose="02040503050406030204" pitchFamily="18" charset="0"/>
                </a:endParaRPr>
              </a:p>
            </p:txBody>
          </p:sp>
        </mc:Choice>
        <mc:Fallback>
          <p:sp>
            <p:nvSpPr>
              <p:cNvPr id="37" name="TextBox 36">
                <a:extLst>
                  <a:ext uri="{FF2B5EF4-FFF2-40B4-BE49-F238E27FC236}">
                    <a16:creationId xmlns:a16="http://schemas.microsoft.com/office/drawing/2014/main" id="{0FC8C31E-ED00-CAE8-9934-11AE78DCA95F}"/>
                  </a:ext>
                </a:extLst>
              </p:cNvPr>
              <p:cNvSpPr txBox="1">
                <a:spLocks noRot="1" noChangeAspect="1" noMove="1" noResize="1" noEditPoints="1" noAdjustHandles="1" noChangeArrowheads="1" noChangeShapeType="1" noTextEdit="1"/>
              </p:cNvSpPr>
              <p:nvPr/>
            </p:nvSpPr>
            <p:spPr>
              <a:xfrm>
                <a:off x="12712318" y="23881432"/>
                <a:ext cx="14281734" cy="5716501"/>
              </a:xfrm>
              <a:prstGeom prst="rect">
                <a:avLst/>
              </a:prstGeom>
              <a:blipFill>
                <a:blip r:embed="rId18"/>
                <a:stretch>
                  <a:fillRect l="-896" t="-1174" r="-93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557C929-1CBE-EE55-0FF5-5E3841A981FE}"/>
                  </a:ext>
                </a:extLst>
              </p:cNvPr>
              <p:cNvSpPr txBox="1"/>
              <p:nvPr/>
            </p:nvSpPr>
            <p:spPr>
              <a:xfrm>
                <a:off x="28543847" y="10329949"/>
                <a:ext cx="12713129" cy="2769989"/>
              </a:xfrm>
              <a:prstGeom prst="rect">
                <a:avLst/>
              </a:prstGeom>
              <a:noFill/>
            </p:spPr>
            <p:txBody>
              <a:bodyPr wrap="square" rtlCol="0">
                <a:spAutoFit/>
              </a:bodyPr>
              <a:lstStyle/>
              <a:p>
                <a:pPr marL="457200" indent="-457200" algn="just">
                  <a:buFont typeface="Arial" panose="020B0604020202020204" pitchFamily="34" charset="0"/>
                  <a:buChar char="•"/>
                </a:pPr>
                <a:r>
                  <a:rPr lang="en-US" sz="2900" dirty="0">
                    <a:latin typeface="Book Antiqua" panose="02040602050305030304" pitchFamily="18" charset="0"/>
                  </a:rPr>
                  <a:t>The conventional diffusion is limited in the heterophilic case.</a:t>
                </a:r>
              </a:p>
              <a:p>
                <a:pPr marL="457200" indent="-457200" algn="just">
                  <a:buFont typeface="Arial" panose="020B0604020202020204" pitchFamily="34" charset="0"/>
                  <a:buChar char="•"/>
                </a:pPr>
                <a:r>
                  <a:rPr lang="en-US" sz="2900" dirty="0">
                    <a:latin typeface="Book Antiqua" panose="02040602050305030304" pitchFamily="18" charset="0"/>
                  </a:rPr>
                  <a:t>PD-GAT is more robust to </a:t>
                </a:r>
                <a14:m>
                  <m:oMath xmlns:m="http://schemas.openxmlformats.org/officeDocument/2006/math">
                    <m:r>
                      <a:rPr lang="en-US" sz="2900" b="0" i="1" smtClean="0">
                        <a:latin typeface="Cambria Math" panose="02040503050406030204" pitchFamily="18" charset="0"/>
                      </a:rPr>
                      <m:t>𝛾</m:t>
                    </m:r>
                  </m:oMath>
                </a14:m>
                <a:r>
                  <a:rPr lang="en-US" sz="2900" dirty="0">
                    <a:latin typeface="Book Antiqua" panose="02040602050305030304" pitchFamily="18" charset="0"/>
                  </a:rPr>
                  <a:t> than PD-GCN.</a:t>
                </a:r>
              </a:p>
              <a:p>
                <a:pPr marL="457200" indent="-457200" algn="just">
                  <a:buFont typeface="Arial" panose="020B0604020202020204" pitchFamily="34" charset="0"/>
                  <a:buChar char="•"/>
                </a:pPr>
                <a:r>
                  <a:rPr lang="en-US" sz="2900" dirty="0">
                    <a:latin typeface="Book Antiqua" panose="02040602050305030304" pitchFamily="18" charset="0"/>
                  </a:rPr>
                  <a:t>As the graph becomes more heterophilic, the optimal </a:t>
                </a:r>
                <a14:m>
                  <m:oMath xmlns:m="http://schemas.openxmlformats.org/officeDocument/2006/math">
                    <m:r>
                      <a:rPr lang="en-US" sz="2900" b="0" i="1" smtClean="0">
                        <a:latin typeface="Cambria Math" panose="02040503050406030204" pitchFamily="18" charset="0"/>
                      </a:rPr>
                      <m:t>𝛾</m:t>
                    </m:r>
                  </m:oMath>
                </a14:m>
                <a:r>
                  <a:rPr lang="en-US" sz="2900" dirty="0">
                    <a:latin typeface="Book Antiqua" panose="02040602050305030304" pitchFamily="18" charset="0"/>
                  </a:rPr>
                  <a:t> decreases. A smaller </a:t>
                </a:r>
                <a14:m>
                  <m:oMath xmlns:m="http://schemas.openxmlformats.org/officeDocument/2006/math">
                    <m:r>
                      <a:rPr lang="en-US" sz="2900" i="1">
                        <a:latin typeface="Cambria Math" panose="02040503050406030204" pitchFamily="18" charset="0"/>
                      </a:rPr>
                      <m:t>𝛾</m:t>
                    </m:r>
                  </m:oMath>
                </a14:m>
                <a:r>
                  <a:rPr lang="en-US" sz="2900" dirty="0">
                    <a:latin typeface="Book Antiqua" panose="02040602050305030304" pitchFamily="18" charset="0"/>
                  </a:rPr>
                  <a:t> helps the propagation of long-range information, thus is preferred for heterophilic graphs. A larger </a:t>
                </a:r>
                <a14:m>
                  <m:oMath xmlns:m="http://schemas.openxmlformats.org/officeDocument/2006/math">
                    <m:r>
                      <a:rPr lang="en-US" sz="2900" i="1">
                        <a:latin typeface="Cambria Math" panose="02040503050406030204" pitchFamily="18" charset="0"/>
                      </a:rPr>
                      <m:t>𝛾</m:t>
                    </m:r>
                  </m:oMath>
                </a14:m>
                <a:r>
                  <a:rPr lang="en-US" sz="2900" dirty="0">
                    <a:latin typeface="Book Antiqua" panose="02040602050305030304" pitchFamily="18" charset="0"/>
                  </a:rPr>
                  <a:t> lets GNNs focus on useful local information, works better on homophilic graphs.</a:t>
                </a:r>
              </a:p>
            </p:txBody>
          </p:sp>
        </mc:Choice>
        <mc:Fallback>
          <p:sp>
            <p:nvSpPr>
              <p:cNvPr id="43" name="TextBox 42">
                <a:extLst>
                  <a:ext uri="{FF2B5EF4-FFF2-40B4-BE49-F238E27FC236}">
                    <a16:creationId xmlns:a16="http://schemas.microsoft.com/office/drawing/2014/main" id="{5557C929-1CBE-EE55-0FF5-5E3841A981FE}"/>
                  </a:ext>
                </a:extLst>
              </p:cNvPr>
              <p:cNvSpPr txBox="1">
                <a:spLocks noRot="1" noChangeAspect="1" noMove="1" noResize="1" noEditPoints="1" noAdjustHandles="1" noChangeArrowheads="1" noChangeShapeType="1" noTextEdit="1"/>
              </p:cNvSpPr>
              <p:nvPr/>
            </p:nvSpPr>
            <p:spPr>
              <a:xfrm>
                <a:off x="28543847" y="10329949"/>
                <a:ext cx="12713129" cy="2769989"/>
              </a:xfrm>
              <a:prstGeom prst="rect">
                <a:avLst/>
              </a:prstGeom>
              <a:blipFill>
                <a:blip r:embed="rId19"/>
                <a:stretch>
                  <a:fillRect l="-911" t="-2423" r="-1007" b="-5507"/>
                </a:stretch>
              </a:blipFill>
            </p:spPr>
            <p:txBody>
              <a:bodyPr/>
              <a:lstStyle/>
              <a:p>
                <a:r>
                  <a:rPr lang="en-CA">
                    <a:noFill/>
                  </a:rPr>
                  <a:t> </a:t>
                </a:r>
              </a:p>
            </p:txBody>
          </p:sp>
        </mc:Fallback>
      </mc:AlternateContent>
      <p:pic>
        <p:nvPicPr>
          <p:cNvPr id="45" name="Picture 44" descr="A comparison of graphs with different colored lines&#10;&#10;Description automatically generated">
            <a:extLst>
              <a:ext uri="{FF2B5EF4-FFF2-40B4-BE49-F238E27FC236}">
                <a16:creationId xmlns:a16="http://schemas.microsoft.com/office/drawing/2014/main" id="{EB74E216-FAEF-DCE6-B60B-3825097B753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511917" y="6301805"/>
            <a:ext cx="12371575" cy="4093679"/>
          </a:xfrm>
          <a:prstGeom prst="rect">
            <a:avLst/>
          </a:prstGeom>
        </p:spPr>
      </p:pic>
      <p:sp>
        <p:nvSpPr>
          <p:cNvPr id="47" name="Text Placeholder 17">
            <a:extLst>
              <a:ext uri="{FF2B5EF4-FFF2-40B4-BE49-F238E27FC236}">
                <a16:creationId xmlns:a16="http://schemas.microsoft.com/office/drawing/2014/main" id="{FE582057-9EBB-8B8F-A168-11D8096522CB}"/>
              </a:ext>
            </a:extLst>
          </p:cNvPr>
          <p:cNvSpPr txBox="1">
            <a:spLocks/>
          </p:cNvSpPr>
          <p:nvPr/>
        </p:nvSpPr>
        <p:spPr>
          <a:xfrm>
            <a:off x="28543847" y="13099938"/>
            <a:ext cx="12386048" cy="1117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35280" tIns="41911" rIns="83820" bIns="41911" rtlCol="0" anchor="ctr">
            <a:noAutofit/>
          </a:bodyPr>
          <a:lstStyle>
            <a:lvl1pPr marL="0" indent="0" algn="ctr" defTabSz="4024273" rtl="0" eaLnBrk="1" latinLnBrk="0" hangingPunct="1">
              <a:lnSpc>
                <a:spcPct val="100000"/>
              </a:lnSpc>
              <a:spcBef>
                <a:spcPts val="0"/>
              </a:spcBef>
              <a:buClr>
                <a:schemeClr val="bg1">
                  <a:lumMod val="65000"/>
                </a:schemeClr>
              </a:buClr>
              <a:buFont typeface="Arial" panose="020B0604020202020204" pitchFamily="34" charset="0"/>
              <a:buNone/>
              <a:defRPr sz="4951" kern="1200" cap="none" baseline="0">
                <a:solidFill>
                  <a:schemeClr val="bg1"/>
                </a:solidFill>
                <a:latin typeface="+mj-lt"/>
                <a:ea typeface="+mn-ea"/>
                <a:cs typeface="+mn-cs"/>
              </a:defRPr>
            </a:lvl1pPr>
            <a:lvl2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2pPr>
            <a:lvl3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3pPr>
            <a:lvl4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4pPr>
            <a:lvl5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5pPr>
            <a:lvl6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6pPr>
            <a:lvl7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7pPr>
            <a:lvl8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8pPr>
            <a:lvl9pPr marL="0" indent="0" algn="l" defTabSz="4024273" rtl="0" eaLnBrk="1" latinLnBrk="0" hangingPunct="1">
              <a:lnSpc>
                <a:spcPct val="100000"/>
              </a:lnSpc>
              <a:spcBef>
                <a:spcPts val="0"/>
              </a:spcBef>
              <a:buClr>
                <a:schemeClr val="bg1">
                  <a:lumMod val="65000"/>
                </a:schemeClr>
              </a:buClr>
              <a:buFont typeface="Arial" panose="020B0604020202020204" pitchFamily="34" charset="0"/>
              <a:buNone/>
              <a:defRPr sz="5500" kern="1200" cap="all" baseline="0">
                <a:solidFill>
                  <a:schemeClr val="bg1"/>
                </a:solidFill>
                <a:latin typeface="+mj-lt"/>
                <a:ea typeface="+mn-ea"/>
                <a:cs typeface="+mn-cs"/>
              </a:defRPr>
            </a:lvl9pPr>
          </a:lstStyle>
          <a:p>
            <a:r>
              <a:rPr lang="en-US" sz="4033" dirty="0">
                <a:latin typeface="Book Antiqua" panose="02040602050305030304" pitchFamily="18" charset="0"/>
              </a:rPr>
              <a:t>Benchmarks on Node Classification</a:t>
            </a:r>
          </a:p>
        </p:txBody>
      </p:sp>
      <p:sp>
        <p:nvSpPr>
          <p:cNvPr id="48" name="TextBox 47">
            <a:extLst>
              <a:ext uri="{FF2B5EF4-FFF2-40B4-BE49-F238E27FC236}">
                <a16:creationId xmlns:a16="http://schemas.microsoft.com/office/drawing/2014/main" id="{6675674C-C4E6-286D-FE1C-756E52D6A857}"/>
              </a:ext>
            </a:extLst>
          </p:cNvPr>
          <p:cNvSpPr txBox="1"/>
          <p:nvPr/>
        </p:nvSpPr>
        <p:spPr>
          <a:xfrm>
            <a:off x="28543847" y="23469221"/>
            <a:ext cx="13016753" cy="538609"/>
          </a:xfrm>
          <a:prstGeom prst="rect">
            <a:avLst/>
          </a:prstGeom>
          <a:noFill/>
        </p:spPr>
        <p:txBody>
          <a:bodyPr wrap="square" rtlCol="0">
            <a:spAutoFit/>
          </a:bodyPr>
          <a:lstStyle/>
          <a:p>
            <a:r>
              <a:rPr lang="en-CA" sz="2900" b="0" i="0" u="none" strike="noStrike" dirty="0">
                <a:solidFill>
                  <a:srgbClr val="000000"/>
                </a:solidFill>
                <a:effectLst/>
                <a:latin typeface="Book Antiqua" panose="02040602050305030304" pitchFamily="18" charset="0"/>
              </a:rPr>
              <a:t>See our paper for the rewiring technique and ablation study.</a:t>
            </a:r>
            <a:endParaRPr lang="en-CA" sz="2900" dirty="0"/>
          </a:p>
        </p:txBody>
      </p:sp>
    </p:spTree>
    <p:extLst>
      <p:ext uri="{BB962C8B-B14F-4D97-AF65-F5344CB8AC3E}">
        <p14:creationId xmlns:p14="http://schemas.microsoft.com/office/powerpoint/2010/main" val="2466344478"/>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B71E4614939044BDF706B716EB2828" ma:contentTypeVersion="7" ma:contentTypeDescription="Create a new document." ma:contentTypeScope="" ma:versionID="f5de07d40c841a9f1f2dad9be127ea0d">
  <xsd:schema xmlns:xsd="http://www.w3.org/2001/XMLSchema" xmlns:xs="http://www.w3.org/2001/XMLSchema" xmlns:p="http://schemas.microsoft.com/office/2006/metadata/properties" xmlns:ns3="63e5be46-cb53-4a10-8eea-1368dcd15ba6" xmlns:ns4="b41c9d67-7a6e-46c7-8df9-16458e4953fb" targetNamespace="http://schemas.microsoft.com/office/2006/metadata/properties" ma:root="true" ma:fieldsID="017dadd27fce291fdd4e4902db8de48d" ns3:_="" ns4:_="">
    <xsd:import namespace="63e5be46-cb53-4a10-8eea-1368dcd15ba6"/>
    <xsd:import namespace="b41c9d67-7a6e-46c7-8df9-16458e4953f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e5be46-cb53-4a10-8eea-1368dcd15ba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1c9d67-7a6e-46c7-8df9-16458e4953f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7E6078-50B7-4204-A207-E5251BEE928B}">
  <ds:schemaRefs>
    <ds:schemaRef ds:uri="63e5be46-cb53-4a10-8eea-1368dcd15ba6"/>
    <ds:schemaRef ds:uri="b41c9d67-7a6e-46c7-8df9-16458e4953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5B1B499-218C-46FC-8793-6B8F84922522}">
  <ds:schemaRefs>
    <ds:schemaRef ds:uri="63e5be46-cb53-4a10-8eea-1368dcd15ba6"/>
    <ds:schemaRef ds:uri="b41c9d67-7a6e-46c7-8df9-16458e4953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EAABE25-A58B-4510-BEA6-6549F4BAB7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692</TotalTime>
  <Words>1213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Book Antiqua</vt:lpstr>
      <vt:lpstr>Cambria Math</vt:lpstr>
      <vt:lpstr>Science Poster</vt:lpstr>
      <vt:lpstr>Flexible Diffusion Scopes with Parameterized Laplacian for Heterophilic Graph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Harry Zhao</dc:creator>
  <cp:lastModifiedBy>Qincheng Lu</cp:lastModifiedBy>
  <cp:revision>153</cp:revision>
  <cp:lastPrinted>2022-11-24T15:58:45Z</cp:lastPrinted>
  <dcterms:created xsi:type="dcterms:W3CDTF">2013-01-20T21:20:28Z</dcterms:created>
  <dcterms:modified xsi:type="dcterms:W3CDTF">2024-11-23T10:05:40Z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0x010100ABB71E4614939044BDF706B716EB2828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