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3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402" r:id="rId17"/>
    <p:sldId id="344" r:id="rId18"/>
    <p:sldId id="345" r:id="rId19"/>
    <p:sldId id="349" r:id="rId20"/>
    <p:sldId id="351" r:id="rId21"/>
    <p:sldId id="353" r:id="rId22"/>
    <p:sldId id="354" r:id="rId23"/>
    <p:sldId id="355" r:id="rId24"/>
    <p:sldId id="366" r:id="rId25"/>
    <p:sldId id="322" r:id="rId26"/>
    <p:sldId id="367" r:id="rId27"/>
    <p:sldId id="368" r:id="rId28"/>
    <p:sldId id="369" r:id="rId29"/>
    <p:sldId id="401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9" r:id="rId50"/>
    <p:sldId id="400" r:id="rId51"/>
    <p:sldId id="316" r:id="rId52"/>
    <p:sldId id="259" r:id="rId53"/>
  </p:sldIdLst>
  <p:sldSz cx="9144000" cy="5143500" type="screen16x9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CE33"/>
    <a:srgbClr val="00B0F0"/>
    <a:srgbClr val="FF4343"/>
    <a:srgbClr val="0070C0"/>
    <a:srgbClr val="93CDDD"/>
    <a:srgbClr val="FFCC29"/>
    <a:srgbClr val="ADDB7B"/>
    <a:srgbClr val="CD3F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43"/>
    <p:restoredTop sz="94799"/>
  </p:normalViewPr>
  <p:slideViewPr>
    <p:cSldViewPr>
      <p:cViewPr varScale="1">
        <p:scale>
          <a:sx n="129" d="100"/>
          <a:sy n="129" d="100"/>
        </p:scale>
        <p:origin x="39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92330-D5C2-43E8-8A07-221DD08A245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65FFF-14C8-4C4A-A1A6-7DD7CF038F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66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601CB-CAAF-4E19-8949-D2E860264A21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5B63-029A-481A-9D99-262D5CC033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2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Dump  </a:t>
            </a:r>
            <a:r>
              <a:rPr kumimoji="1" lang="en-US" altLang="zh-CN" dirty="0" err="1" smtClean="0"/>
              <a:t>fsck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2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9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9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0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5B63-029A-481A-9D99-262D5CC0331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5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1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651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27650" y="110891"/>
            <a:ext cx="73262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651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27650" y="110891"/>
            <a:ext cx="73262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007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651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27650" y="110891"/>
            <a:ext cx="732625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802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71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86196-702A-C840-B6CD-0223C4E27F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74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9382" y="339502"/>
            <a:ext cx="23377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79912" y="339502"/>
            <a:ext cx="536408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9382" y="5037674"/>
            <a:ext cx="9153382" cy="112658"/>
            <a:chOff x="-9382" y="5037674"/>
            <a:chExt cx="9153382" cy="112658"/>
          </a:xfrm>
        </p:grpSpPr>
        <p:sp>
          <p:nvSpPr>
            <p:cNvPr id="12" name="矩形 11"/>
            <p:cNvSpPr/>
            <p:nvPr/>
          </p:nvSpPr>
          <p:spPr>
            <a:xfrm>
              <a:off x="-9382" y="5037674"/>
              <a:ext cx="1303200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818" y="5037674"/>
              <a:ext cx="1303200" cy="112658"/>
            </a:xfrm>
            <a:prstGeom prst="rect">
              <a:avLst/>
            </a:prstGeom>
            <a:solidFill>
              <a:srgbClr val="C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97018" y="5037674"/>
              <a:ext cx="1303200" cy="1126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00218" y="5037674"/>
              <a:ext cx="1303200" cy="11265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177497" y="5037674"/>
              <a:ext cx="1303200" cy="1126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80697" y="5037674"/>
              <a:ext cx="1303200" cy="112658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777261" y="5037674"/>
              <a:ext cx="1366739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04448" y="4746178"/>
            <a:ext cx="467072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7380312" y="456430"/>
            <a:ext cx="1728192" cy="22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人才培养整体解决方案提供专家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9418"/>
            <a:ext cx="936104" cy="2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IT梦工场\IT梦工场\PPT模板、word公司介绍\IT梦工场公司介绍PPT模板\IT梦工场公司介绍 2014.7.11\IT梦工场公司介绍2015.6.8\封面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0" y="3811"/>
            <a:ext cx="915383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349145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 讲师：张国华 ●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759" y="4631586"/>
            <a:ext cx="245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www.zhongxunedu.com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22390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CD3F3F"/>
                </a:solidFill>
                <a:latin typeface="微软雅黑" pitchFamily="34" charset="-122"/>
                <a:ea typeface="微软雅黑" pitchFamily="34" charset="-122"/>
              </a:rPr>
              <a:t>03-Linux</a:t>
            </a:r>
            <a:r>
              <a:rPr lang="zh-CN" altLang="en-US" sz="4000" b="1" dirty="0" smtClean="0">
                <a:solidFill>
                  <a:srgbClr val="CD3F3F"/>
                </a:solidFill>
                <a:latin typeface="微软雅黑" pitchFamily="34" charset="-122"/>
                <a:ea typeface="微软雅黑" pitchFamily="34" charset="-122"/>
              </a:rPr>
              <a:t>管理进阶</a:t>
            </a:r>
            <a:endParaRPr lang="en-US" altLang="zh-CN" sz="4000" b="1" dirty="0" smtClean="0">
              <a:solidFill>
                <a:srgbClr val="CD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739012"/>
            <a:ext cx="6048672" cy="112658"/>
            <a:chOff x="1187624" y="1162948"/>
            <a:chExt cx="6048672" cy="112658"/>
          </a:xfrm>
        </p:grpSpPr>
        <p:sp>
          <p:nvSpPr>
            <p:cNvPr id="2" name="矩形 1"/>
            <p:cNvSpPr/>
            <p:nvPr/>
          </p:nvSpPr>
          <p:spPr>
            <a:xfrm>
              <a:off x="1187624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51720" y="1162948"/>
              <a:ext cx="864096" cy="112658"/>
            </a:xfrm>
            <a:prstGeom prst="rect">
              <a:avLst/>
            </a:prstGeom>
            <a:solidFill>
              <a:srgbClr val="C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915816" y="1162948"/>
              <a:ext cx="864096" cy="1126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779912" y="1162948"/>
              <a:ext cx="864096" cy="11265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44008" y="1162948"/>
              <a:ext cx="864096" cy="1126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08104" y="1162948"/>
              <a:ext cx="864096" cy="112658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372200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5656" y="3219822"/>
            <a:ext cx="6048672" cy="112658"/>
            <a:chOff x="1187624" y="1162948"/>
            <a:chExt cx="6048672" cy="112658"/>
          </a:xfrm>
        </p:grpSpPr>
        <p:sp>
          <p:nvSpPr>
            <p:cNvPr id="18" name="矩形 17"/>
            <p:cNvSpPr/>
            <p:nvPr/>
          </p:nvSpPr>
          <p:spPr>
            <a:xfrm>
              <a:off x="1187624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51720" y="1162948"/>
              <a:ext cx="864096" cy="112658"/>
            </a:xfrm>
            <a:prstGeom prst="rect">
              <a:avLst/>
            </a:prstGeom>
            <a:solidFill>
              <a:srgbClr val="C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15816" y="1162948"/>
              <a:ext cx="864096" cy="1126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79912" y="1162948"/>
              <a:ext cx="864096" cy="11265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44008" y="1162948"/>
              <a:ext cx="864096" cy="1126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508104" y="1162948"/>
              <a:ext cx="864096" cy="112658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72200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7092280" y="12347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中讯环亚培训专用 请勿外传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557310" y="804556"/>
            <a:ext cx="2069797" cy="698304"/>
            <a:chOff x="3563888" y="903226"/>
            <a:chExt cx="2069797" cy="698304"/>
          </a:xfrm>
        </p:grpSpPr>
        <p:sp>
          <p:nvSpPr>
            <p:cNvPr id="28" name="矩形 27"/>
            <p:cNvSpPr/>
            <p:nvPr/>
          </p:nvSpPr>
          <p:spPr>
            <a:xfrm>
              <a:off x="3563888" y="1347614"/>
              <a:ext cx="206979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人才培养整体解决方案提供专家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289" y="903226"/>
              <a:ext cx="1731807" cy="444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5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密码数据库文件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etc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/shadow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48152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sp_namp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 pointer to null-terminated user name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sp_pwdp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pointer to null-terminated password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sp_lstchg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since Jan 1, 1970 password was last changed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sp_min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before which password may not be changed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sp_max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after which password must be changed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sp_warn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before password is to expire that user is warned of pending password expiration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sp_inact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after password expires that account is considered inactive and disabled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sp_expire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days since Jan 1, 1970 when account will be disabled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sp_flag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- reserved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11917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105192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组名称；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组密码；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组所包含的用户列表；</a:t>
            </a:r>
          </a:p>
          <a:p>
            <a:pPr lvl="1"/>
            <a:endParaRPr lang="en-US" altLang="zh-CN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组文件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etc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/group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说明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 </a:t>
            </a:r>
          </a:p>
        </p:txBody>
      </p:sp>
    </p:spTree>
    <p:extLst>
      <p:ext uri="{BB962C8B-B14F-4D97-AF65-F5344CB8AC3E}">
        <p14:creationId xmlns:p14="http://schemas.microsoft.com/office/powerpoint/2010/main" val="17867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组密码文件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etc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gshadow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说明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1514261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组名称；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组密码；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组管理用；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组所包含的用户列表；</a:t>
            </a:r>
          </a:p>
        </p:txBody>
      </p:sp>
    </p:spTree>
    <p:extLst>
      <p:ext uri="{BB962C8B-B14F-4D97-AF65-F5344CB8AC3E}">
        <p14:creationId xmlns:p14="http://schemas.microsoft.com/office/powerpoint/2010/main" val="14929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474524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用户登录系统之后会产生主目录和自己的配置文件：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~/.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bash_profile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~/.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bashrc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定义用户在系统上使用的大部分变量；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其配置来源于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skel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目录中的信息；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全局配置文件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/profile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/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用户登录系统采用的配置文件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21180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针对文件的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suid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sgid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sticky bit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的说明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219343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suid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sgid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sticky bit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的基本概念：</a:t>
            </a:r>
          </a:p>
          <a:p>
            <a:pPr lvl="1"/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u+s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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任何用户对带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suid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的文件拥有文件所有者全部权限，通常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suid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只用于可执行文件；</a:t>
            </a:r>
          </a:p>
          <a:p>
            <a:pPr lvl="1"/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g+s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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任何用户组对带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sgid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的文件拥有文件所有组全部权限，通常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sgid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可用于可执行文件和目录；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+t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粘滞位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防删除位，防止组内有写权限的用户对文件进行改写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设置说明：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---s--s--t 7000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setuid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setgid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, sticky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---s--s--- 6000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setuid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setgid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---s-----t 5000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setuid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, sticky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---s------ 4000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setuid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------s--t 3000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setgid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, sticky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---s------ 2000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setgid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---------t 1000 sticky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---------- 0000 none</a:t>
            </a:r>
          </a:p>
        </p:txBody>
      </p:sp>
    </p:spTree>
    <p:extLst>
      <p:ext uri="{BB962C8B-B14F-4D97-AF65-F5344CB8AC3E}">
        <p14:creationId xmlns:p14="http://schemas.microsoft.com/office/powerpoint/2010/main" val="49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su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sudo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505190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简单的用户身份切换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su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系统中使用非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root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用户执行管理是比较安全的选择；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在执行管理任务的时候切换身份：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	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su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	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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在切换用户的同时获得用户的环境变量和设置</a:t>
            </a: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；</a:t>
            </a:r>
            <a:endParaRPr lang="en-US" altLang="zh-CN" sz="1400" dirty="0" smtClean="0">
              <a:latin typeface="Microsoft YaHei" charset="-122"/>
              <a:ea typeface="Microsoft YaHei" charset="-122"/>
              <a:cs typeface="Microsoft YaHei" charset="-122"/>
              <a:sym typeface="Wingdings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sudo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的优越性和使用说明：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优越性：针对不同类型的用户有目的性地下放权限；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应用：基于配置文件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sudoers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实现；</a:t>
            </a:r>
          </a:p>
          <a:p>
            <a:pPr lvl="1">
              <a:lnSpc>
                <a:spcPct val="150000"/>
              </a:lnSpc>
            </a:pP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  <a:sym typeface="Wingdings" charset="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  <a:sym typeface="Wingdings" charset="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749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目录｜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文件系统和文件管理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磁盘操作管理方法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4400"/>
            <a:ext cx="7190556" cy="231294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常用的磁盘操作管理命令：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fdisk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最基本和最常用的基本磁盘操作命令，可应用于大多数块设备；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parted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命令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fdisk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对于大于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1TB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的块设备无法操作；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针对大于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1TB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的块设备进行分区（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GPT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分区表）</a:t>
            </a:r>
            <a:r>
              <a:rPr lang="zh-CN" altLang="en-US" sz="1100" dirty="0" smtClean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；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62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文件系统的基本概念和原理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229600" cy="3251018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文件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系统：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对文件规划、管理、命名、存储的手段；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目的为实现文件以理想的方式存取和访问；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系统通过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VFS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提供对多种文件系统的支持：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本地文件系统：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EXT2/3/4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Btrfs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XFS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网络文件系统：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NFS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Samba/CIFS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集群文件系统：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OCFS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GFS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分布式文件系统：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Gluster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 FS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跨平台文件系统：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NTFS</a:t>
            </a:r>
          </a:p>
          <a:p>
            <a:pPr lvl="1">
              <a:lnSpc>
                <a:spcPct val="150000"/>
              </a:lnSpc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其他：</a:t>
            </a:r>
            <a:r>
              <a:rPr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rPr>
              <a:t>iso9660</a:t>
            </a:r>
            <a:r>
              <a:rPr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（光盘）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3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Ext3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Ext4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15566"/>
            <a:ext cx="7118548" cy="260071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兼容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EXT3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，可实现从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EXT3-&gt;EXT4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的无损文件系统转换；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支持更大的文件系统，文件和子目录数量：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EXT3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2TB/16GB/32000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EXT4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1EB/16TB/Unlimited</a:t>
            </a:r>
            <a:endParaRPr lang="zh-CN" altLang="en-US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支持更多的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inode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数量：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EXT3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位空间记录块和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inode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数量；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EXT4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64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位空间记录块和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inode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数量</a:t>
            </a:r>
            <a:r>
              <a:rPr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3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749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目录｜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文件系统和文件管理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文件系统格式化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7574"/>
            <a:ext cx="8229600" cy="3533275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mkfs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-t </a:t>
            </a: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ext4 /dev/</a:t>
            </a:r>
            <a:r>
              <a:rPr lang="en-US" altLang="zh-CN" sz="1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blockx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mkfs.extx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 /dev/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blockx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常用参数：</a:t>
            </a:r>
          </a:p>
          <a:p>
            <a:pPr lvl="2"/>
            <a:r>
              <a:rPr lang="en-US" altLang="zh-CN" sz="1800" dirty="0"/>
              <a:t>-b	</a:t>
            </a:r>
            <a:r>
              <a:rPr lang="zh-CN" altLang="en-US" sz="1800" dirty="0"/>
              <a:t>指定文件系统块</a:t>
            </a:r>
            <a:r>
              <a:rPr lang="zh-CN" altLang="en-US" sz="1800" dirty="0" smtClean="0"/>
              <a:t>大小，默认</a:t>
            </a:r>
            <a:r>
              <a:rPr lang="en-US" altLang="zh-CN" sz="1800" dirty="0" smtClean="0"/>
              <a:t>4096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lvl="2"/>
            <a:r>
              <a:rPr lang="en-US" altLang="zh-CN" sz="1800" dirty="0"/>
              <a:t>-c	</a:t>
            </a:r>
            <a:r>
              <a:rPr lang="zh-CN" altLang="en-US" sz="1800" dirty="0"/>
              <a:t>触发磁盘扫描；</a:t>
            </a:r>
          </a:p>
          <a:p>
            <a:pPr lvl="2"/>
            <a:r>
              <a:rPr lang="en-US" altLang="zh-CN" sz="1800" dirty="0"/>
              <a:t>-F	</a:t>
            </a:r>
            <a:r>
              <a:rPr lang="zh-CN" altLang="en-US" sz="1800" dirty="0"/>
              <a:t>强制运行</a:t>
            </a:r>
            <a:r>
              <a:rPr lang="en-US" altLang="zh-CN" sz="1800" dirty="0" err="1"/>
              <a:t>fsck</a:t>
            </a:r>
            <a:r>
              <a:rPr lang="zh-CN" altLang="en-US" sz="1800" dirty="0"/>
              <a:t>检测；</a:t>
            </a:r>
          </a:p>
          <a:p>
            <a:pPr lvl="2"/>
            <a:r>
              <a:rPr lang="en-US" altLang="zh-CN" sz="1800" dirty="0"/>
              <a:t>-I	</a:t>
            </a:r>
            <a:r>
              <a:rPr lang="zh-CN" altLang="en-US" sz="1800" dirty="0"/>
              <a:t>自定义</a:t>
            </a:r>
            <a:r>
              <a:rPr lang="en-US" altLang="zh-CN" sz="1800" dirty="0"/>
              <a:t>bytes-per-</a:t>
            </a:r>
            <a:r>
              <a:rPr lang="en-US" altLang="zh-CN" sz="1800" dirty="0" err="1"/>
              <a:t>inodes</a:t>
            </a:r>
            <a:r>
              <a:rPr lang="zh-CN" altLang="en-US" sz="1800" dirty="0"/>
              <a:t>值；</a:t>
            </a:r>
          </a:p>
          <a:p>
            <a:pPr lvl="2"/>
            <a:r>
              <a:rPr lang="en-US" altLang="zh-CN" sz="1800" dirty="0"/>
              <a:t>-J	</a:t>
            </a:r>
            <a:r>
              <a:rPr lang="zh-CN" altLang="en-US" sz="1800" dirty="0"/>
              <a:t>指定</a:t>
            </a:r>
            <a:r>
              <a:rPr lang="en-US" altLang="zh-CN" sz="1800" dirty="0"/>
              <a:t>journal</a:t>
            </a:r>
            <a:r>
              <a:rPr lang="zh-CN" altLang="en-US" sz="1800" dirty="0"/>
              <a:t>类型（内部、外部、</a:t>
            </a:r>
            <a:r>
              <a:rPr lang="en-US" altLang="zh-CN" sz="1800" dirty="0"/>
              <a:t>journal</a:t>
            </a:r>
            <a:r>
              <a:rPr lang="zh-CN" altLang="en-US" sz="1800" dirty="0"/>
              <a:t>大小）；</a:t>
            </a:r>
          </a:p>
          <a:p>
            <a:pPr lvl="2"/>
            <a:r>
              <a:rPr lang="en-US" altLang="zh-CN" sz="1800" dirty="0"/>
              <a:t>-O	</a:t>
            </a:r>
            <a:r>
              <a:rPr lang="zh-CN" altLang="en-US" sz="1800" dirty="0"/>
              <a:t>指定</a:t>
            </a:r>
            <a:r>
              <a:rPr lang="en-US" altLang="zh-CN" sz="1800" dirty="0"/>
              <a:t>journal</a:t>
            </a:r>
            <a:r>
              <a:rPr lang="zh-CN" altLang="en-US" sz="1800" dirty="0"/>
              <a:t>其他选项；</a:t>
            </a:r>
          </a:p>
          <a:p>
            <a:pPr lvl="2"/>
            <a:r>
              <a:rPr lang="en-US" altLang="zh-CN" sz="1800" dirty="0"/>
              <a:t>-S	</a:t>
            </a:r>
            <a:r>
              <a:rPr lang="zh-CN" altLang="en-US" sz="1800" dirty="0"/>
              <a:t>重写</a:t>
            </a:r>
            <a:r>
              <a:rPr lang="en-US" altLang="zh-CN" sz="1800" dirty="0"/>
              <a:t>superblock</a:t>
            </a:r>
            <a:r>
              <a:rPr lang="zh-CN" altLang="en-US" sz="1800" dirty="0"/>
              <a:t>（慎用）；</a:t>
            </a:r>
          </a:p>
          <a:p>
            <a:pPr lvl="2"/>
            <a:r>
              <a:rPr lang="en-US" altLang="zh-CN" sz="1800" dirty="0"/>
              <a:t>-N	</a:t>
            </a:r>
            <a:r>
              <a:rPr lang="zh-CN" altLang="en-US" sz="1800" dirty="0"/>
              <a:t>指定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数量；	</a:t>
            </a:r>
          </a:p>
        </p:txBody>
      </p:sp>
    </p:spTree>
    <p:extLst>
      <p:ext uri="{BB962C8B-B14F-4D97-AF65-F5344CB8AC3E}">
        <p14:creationId xmlns:p14="http://schemas.microsoft.com/office/powerpoint/2010/main" val="179365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系统挂载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14401"/>
            <a:ext cx="7262564" cy="39333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Microsoft YaHei" charset="-122"/>
                <a:ea typeface="Microsoft YaHei" charset="-122"/>
                <a:cs typeface="Microsoft YaHei" charset="-122"/>
              </a:rPr>
              <a:t>mount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的概念和应用：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基本概念：</a:t>
            </a:r>
          </a:p>
          <a:p>
            <a:pPr lvl="2"/>
            <a:r>
              <a:rPr lang="zh-CN" altLang="en-US" sz="1400" dirty="0"/>
              <a:t>将文件系统和目录关联，通过访问目录获得文件系统内容；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语法：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mount [options] 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mountpoint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常用选项：</a:t>
            </a:r>
          </a:p>
          <a:p>
            <a:pPr lvl="2"/>
            <a:r>
              <a:rPr lang="en-US" altLang="zh-CN" sz="1400" dirty="0" err="1"/>
              <a:t>ro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		</a:t>
            </a:r>
            <a:r>
              <a:rPr lang="zh-CN" altLang="en-US" sz="1400" dirty="0"/>
              <a:t>只读</a:t>
            </a:r>
            <a:r>
              <a:rPr lang="en-US" altLang="zh-CN" sz="1400" dirty="0"/>
              <a:t>/</a:t>
            </a:r>
            <a:r>
              <a:rPr lang="zh-CN" altLang="en-US" sz="1400" dirty="0"/>
              <a:t>读写；</a:t>
            </a:r>
          </a:p>
          <a:p>
            <a:pPr lvl="2"/>
            <a:r>
              <a:rPr lang="en-US" altLang="zh-CN" sz="1400" dirty="0"/>
              <a:t>(a)sync	</a:t>
            </a:r>
            <a:r>
              <a:rPr lang="zh-CN" altLang="en-US" sz="1400" dirty="0"/>
              <a:t>写入是否通过磁盘缓存进行，默认</a:t>
            </a:r>
            <a:r>
              <a:rPr lang="en-US" altLang="zh-CN" sz="1400" dirty="0" err="1"/>
              <a:t>async</a:t>
            </a:r>
            <a:r>
              <a:rPr lang="zh-CN" altLang="en-US" sz="1400" dirty="0"/>
              <a:t>；</a:t>
            </a:r>
          </a:p>
          <a:p>
            <a:pPr lvl="2"/>
            <a:r>
              <a:rPr lang="en-US" altLang="zh-CN" sz="1400" dirty="0"/>
              <a:t>(no)</a:t>
            </a:r>
            <a:r>
              <a:rPr lang="en-US" altLang="zh-CN" sz="1400" dirty="0" err="1"/>
              <a:t>atime</a:t>
            </a:r>
            <a:r>
              <a:rPr lang="en-US" altLang="zh-CN" sz="1400" dirty="0"/>
              <a:t>	</a:t>
            </a:r>
            <a:r>
              <a:rPr lang="zh-CN" altLang="en-US" sz="1400" dirty="0"/>
              <a:t>是否要维护文件访问时间；</a:t>
            </a:r>
          </a:p>
          <a:p>
            <a:pPr lvl="2"/>
            <a:r>
              <a:rPr lang="en-US" altLang="zh-CN" sz="1400" dirty="0"/>
              <a:t>(no)dev	</a:t>
            </a:r>
            <a:r>
              <a:rPr lang="zh-CN" altLang="en-US" sz="1400" dirty="0"/>
              <a:t>文件系统内文件是否解释为设备，默认</a:t>
            </a:r>
            <a:r>
              <a:rPr lang="en-US" altLang="zh-CN" sz="1400" dirty="0"/>
              <a:t>dev</a:t>
            </a:r>
            <a:r>
              <a:rPr lang="zh-CN" altLang="en-US" sz="1400" dirty="0"/>
              <a:t>；</a:t>
            </a:r>
          </a:p>
          <a:p>
            <a:pPr lvl="2"/>
            <a:r>
              <a:rPr lang="en-US" altLang="zh-CN" sz="1400" dirty="0"/>
              <a:t>(no)exec	</a:t>
            </a:r>
            <a:r>
              <a:rPr lang="zh-CN" altLang="en-US" sz="1400" dirty="0"/>
              <a:t>文件系统内文件是否解释为可执行文件；</a:t>
            </a:r>
          </a:p>
          <a:p>
            <a:pPr lvl="2"/>
            <a:r>
              <a:rPr lang="en-US" altLang="zh-CN" sz="1400" dirty="0"/>
              <a:t>(no)</a:t>
            </a:r>
            <a:r>
              <a:rPr lang="en-US" altLang="zh-CN" sz="1400" dirty="0" err="1"/>
              <a:t>suid</a:t>
            </a:r>
            <a:r>
              <a:rPr lang="en-US" altLang="zh-CN" sz="1400" dirty="0"/>
              <a:t>	</a:t>
            </a:r>
            <a:r>
              <a:rPr lang="zh-CN" altLang="en-US" sz="1400" dirty="0"/>
              <a:t>是否忽略文件系统内的</a:t>
            </a:r>
            <a:r>
              <a:rPr lang="en-US" altLang="zh-CN" sz="1400" dirty="0" err="1"/>
              <a:t>suid</a:t>
            </a:r>
            <a:r>
              <a:rPr lang="zh-CN" altLang="en-US" sz="1400" dirty="0"/>
              <a:t>；</a:t>
            </a:r>
          </a:p>
          <a:p>
            <a:pPr lvl="2"/>
            <a:r>
              <a:rPr lang="en-US" altLang="zh-CN" sz="1400" dirty="0" err="1"/>
              <a:t>sb</a:t>
            </a:r>
            <a:r>
              <a:rPr lang="en-US" altLang="zh-CN" sz="1400" dirty="0"/>
              <a:t>=x		</a:t>
            </a:r>
            <a:r>
              <a:rPr lang="zh-CN" altLang="en-US" sz="1400" dirty="0"/>
              <a:t>指定挂载的时候使用的超级块；</a:t>
            </a:r>
          </a:p>
          <a:p>
            <a:pPr lvl="2"/>
            <a:r>
              <a:rPr lang="en-US" altLang="zh-CN" sz="1400" dirty="0" err="1"/>
              <a:t>acl</a:t>
            </a:r>
            <a:r>
              <a:rPr lang="en-US" altLang="zh-CN" sz="1400" dirty="0"/>
              <a:t>		</a:t>
            </a:r>
            <a:r>
              <a:rPr lang="zh-CN" altLang="en-US" sz="1400" dirty="0"/>
              <a:t>指定是否使用访问控制列表；</a:t>
            </a:r>
          </a:p>
        </p:txBody>
      </p:sp>
    </p:spTree>
    <p:extLst>
      <p:ext uri="{BB962C8B-B14F-4D97-AF65-F5344CB8AC3E}">
        <p14:creationId xmlns:p14="http://schemas.microsoft.com/office/powerpoint/2010/main" val="189989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查看系统挂在情况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28701"/>
            <a:ext cx="7262564" cy="3431709"/>
          </a:xfr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获得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挂载状况：</a:t>
            </a:r>
          </a:p>
          <a:p>
            <a:pPr lvl="2"/>
            <a:r>
              <a:rPr lang="en-US" altLang="zh-CN" sz="1400" dirty="0"/>
              <a:t># mount</a:t>
            </a:r>
          </a:p>
          <a:p>
            <a:pPr lvl="2"/>
            <a:r>
              <a:rPr lang="en-US" altLang="zh-CN" sz="1400" dirty="0"/>
              <a:t># cat /proc/mount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获得文件系统类型：</a:t>
            </a:r>
          </a:p>
          <a:p>
            <a:pPr lvl="2"/>
            <a:r>
              <a:rPr lang="en-US" altLang="zh-CN" sz="1400" dirty="0"/>
              <a:t># cat /proc/filesystem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查看使用文件系统的进程：</a:t>
            </a:r>
          </a:p>
          <a:p>
            <a:pPr lvl="2"/>
            <a:r>
              <a:rPr lang="en-US" altLang="zh-CN" sz="1400" dirty="0"/>
              <a:t># fuser</a:t>
            </a:r>
            <a:r>
              <a:rPr lang="zh-CN" altLang="en-US" sz="1400" dirty="0"/>
              <a:t>和</a:t>
            </a:r>
            <a:r>
              <a:rPr lang="en-US" altLang="zh-CN" sz="1400" dirty="0"/>
              <a:t># </a:t>
            </a:r>
            <a:r>
              <a:rPr lang="en-US" altLang="zh-CN" sz="1400" dirty="0" err="1"/>
              <a:t>lsof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重新挂载分区：</a:t>
            </a:r>
          </a:p>
          <a:p>
            <a:pPr lvl="2"/>
            <a:r>
              <a:rPr lang="en-US" altLang="zh-CN" sz="1400" dirty="0"/>
              <a:t># mount -o </a:t>
            </a:r>
            <a:r>
              <a:rPr lang="en-US" altLang="zh-CN" sz="1400" dirty="0" err="1"/>
              <a:t>remount,rw</a:t>
            </a:r>
            <a:r>
              <a:rPr lang="en-US" altLang="zh-CN" sz="1400" dirty="0"/>
              <a:t> /dev/</a:t>
            </a:r>
            <a:r>
              <a:rPr lang="en-US" altLang="zh-CN" sz="1400" dirty="0" err="1"/>
              <a:t>sdx</a:t>
            </a:r>
            <a:r>
              <a:rPr lang="en-US" altLang="zh-CN" sz="1400" dirty="0"/>
              <a:t> /</a:t>
            </a:r>
            <a:r>
              <a:rPr lang="en-US" altLang="zh-CN" sz="1400" dirty="0" err="1"/>
              <a:t>mountpoint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卸载文件系统：</a:t>
            </a:r>
          </a:p>
          <a:p>
            <a:pPr lvl="2"/>
            <a:r>
              <a:rPr lang="en-US" altLang="zh-CN" sz="1400" dirty="0"/>
              <a:t>#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/dev/</a:t>
            </a:r>
            <a:r>
              <a:rPr lang="en-US" altLang="zh-CN" sz="1400" dirty="0" err="1"/>
              <a:t>sdx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3918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61722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的开机挂载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etc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fstab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8229600" cy="1966692"/>
          </a:xfr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fstab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中的信息内容：</a:t>
            </a:r>
          </a:p>
          <a:p>
            <a:pPr lvl="2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device	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LABEL=x 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e2label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）；</a:t>
            </a:r>
          </a:p>
          <a:p>
            <a:pPr lvl="2"/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mountpoint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pPr lvl="2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fs		filesystem type</a:t>
            </a:r>
          </a:p>
          <a:p>
            <a:pPr lvl="2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options	default,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rw,suid,dev,exec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 lvl="2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fs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freq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</a:p>
          <a:p>
            <a:pPr lvl="2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fs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passno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0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nofsck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，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1rootfs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fsck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，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2noneroot </a:t>
            </a:r>
            <a:r>
              <a:rPr lang="en-US" altLang="zh-CN" sz="1400" dirty="0" err="1" smtClean="0">
                <a:latin typeface="Microsoft YaHei" charset="-122"/>
                <a:ea typeface="Microsoft YaHei" charset="-122"/>
                <a:cs typeface="Microsoft YaHei" charset="-122"/>
                <a:sym typeface="Wingdings" charset="2"/>
              </a:rPr>
              <a:t>fsck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64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文件系统修复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9582"/>
            <a:ext cx="6172200" cy="2031325"/>
          </a:xfr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常用的文件系统修复方法：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fsck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-n 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fsck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-a 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mkfs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-S 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常用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的块设备检测方法：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badblock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-n -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vvv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/dev/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4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749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文件的权限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文件均拥有读写权限以及属主两种权限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读写权限包括：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、执行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组，分别对应于文件所属于的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-r--r-- 1 root root 161 Mar 20 20:39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test.txt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-r-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-r-- 1 root root 248 Mar 23 21:03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第一个字符是文件的类型，主要包括以下类型：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普通文件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块文件（硬盘等）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字符文件（显示器、键盘）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目录文件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76056" y="343584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针对目录来说，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权限表示可以在目录中创建新的文件或目录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749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权限</a:t>
            </a:r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对</a:t>
            </a:r>
            <a:r>
              <a:rPr kumimoji="1" lang="zh-CN" altLang="en-US" sz="2400" b="1" smtClean="0">
                <a:latin typeface="Microsoft YaHei" charset="-122"/>
                <a:ea typeface="Microsoft YaHei" charset="-122"/>
                <a:cs typeface="Microsoft YaHei" charset="-122"/>
              </a:rPr>
              <a:t>文件和目录的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：读取文件内容（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 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：编辑、新增、修改文件内容（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），但不包含删除文件 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：可执行 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：可以查询目录下文件名（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 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w: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具有修改目录结构的权限。如新建文件和目录，删除此目录下文件和目录，重命名此目录下文件和目录，剪切此目录下文件或目录。（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 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：可以进入目录（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749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修改文件的权限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912782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[u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o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a][+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=]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来设置文件或目录的权限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[r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w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x]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u:user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所有者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g:group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所属组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o:other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其他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a:all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所有用户，包括所有者、所属组、其他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+: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增加权限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-: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减少权限 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=: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权限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chmod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u+x,g+r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test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chmod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a+w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test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chmod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u-x test 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chmod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g=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rwx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test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可以直接使用数字来设置</a:t>
            </a:r>
            <a:endParaRPr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chmod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644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test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749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改变文件或目录的所有者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属主命令：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newUser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修改属组命令：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newUser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 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改变文件的所有者和所属组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user:group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91880" y="3579862"/>
            <a:ext cx="3240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-R</a:t>
            </a:r>
          </a:p>
          <a:p>
            <a:pPr lvl="1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递归设置，包含所有的子目录以及其中的文件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78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749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目录｜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文件系统和文件管理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61722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用户基本知识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120854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系统是一个多用户多任务的分时操作系统，任何一个要使用系统资源的用户，都必须首先向系统管理员申请一个账号，然后以这个账号的身份进入系统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用户的账号一方面可以帮助系统管理员对使用系统的用户进行跟踪，并控制他们对系统资源的访问；另一方面也可以帮助用户组织文件，并为用户提供安全性保护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每个用户账号都拥有一个惟一的用户名和各自的口令。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系统的用户识别一用户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为唯一识别信息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用户可以属于多个用户组，每个用户组也有唯一的组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中进行用户权限管理的重要信息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用户在登录时键入正确的用户名和口令后，就能够进入系统和自己的主目录。</a:t>
            </a:r>
          </a:p>
          <a:p>
            <a:pPr marL="0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187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109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系统中应用程序的组成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00150"/>
            <a:ext cx="7190556" cy="2345257"/>
          </a:xfrm>
        </p:spPr>
        <p:txBody>
          <a:bodyPr wrap="square">
            <a:spAutoFit/>
          </a:bodyPr>
          <a:lstStyle/>
          <a:p>
            <a:pPr marL="0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系统中应用程序的组成：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可执行程序、配置文件、库文件、帮助信息；</a:t>
            </a:r>
          </a:p>
          <a:p>
            <a:pPr marL="0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系统中应用程序的打包方式：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源代码文件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包和源码软件包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9582"/>
            <a:ext cx="8229600" cy="3604064"/>
          </a:xfrm>
        </p:spPr>
        <p:txBody>
          <a:bodyPr wrap="square">
            <a:spAutoFit/>
          </a:bodyPr>
          <a:lstStyle/>
          <a:p>
            <a:pPr marL="0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 Hat Package Management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）包：</a:t>
            </a:r>
          </a:p>
          <a:p>
            <a:pPr marL="400050" lvl="1">
              <a:lnSpc>
                <a:spcPct val="20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主导的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包管理系统，目前被多个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发行版所采用；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，被广泛使用在多种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发行版系统上；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能够实现软件包的安装、卸载、升级、校验、查询等一系列操作；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实现的自定义和定制比较有限；</a:t>
            </a:r>
          </a:p>
          <a:p>
            <a:pPr marL="0">
              <a:lnSpc>
                <a:spcPct val="20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源码软件包（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Code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基于各种程序语言所建立的软件源码；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结合自建的配置文件需要手动编译、安装和链接转换为二进制文件；</a:t>
            </a:r>
          </a:p>
          <a:p>
            <a:pPr marL="400050" lvl="1">
              <a:lnSpc>
                <a:spcPct val="20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安装复杂但具有最好的灵活性；</a:t>
            </a:r>
          </a:p>
        </p:txBody>
      </p:sp>
    </p:spTree>
    <p:extLst>
      <p:ext uri="{BB962C8B-B14F-4D97-AF65-F5344CB8AC3E}">
        <p14:creationId xmlns:p14="http://schemas.microsoft.com/office/powerpoint/2010/main" val="1575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包管理系统的基本原理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9582"/>
            <a:ext cx="8229600" cy="3865032"/>
          </a:xfrm>
        </p:spPr>
        <p:txBody>
          <a:bodyPr wrap="square">
            <a:spAutoFit/>
          </a:bodyPr>
          <a:lstStyle/>
          <a:p>
            <a:pPr marL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通过内建高效的数据库实现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包的维护和管理；</a:t>
            </a:r>
          </a:p>
          <a:p>
            <a:pPr marL="0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文件和源码文件，定义了编译和安装的方法；</a:t>
            </a:r>
          </a:p>
          <a:p>
            <a:pPr marL="0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/lib/rpm/*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二进制形式的散列数据库文件；</a:t>
            </a:r>
          </a:p>
          <a:p>
            <a:pPr marL="0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命名方式：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software_version_arch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包所执行的动作：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检查依赖性和冲突关系；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执行安装前脚本；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处理配置文件；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解压软件包并存放到相应位置；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执行安装后脚本和设定相关用户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组权限；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数据库；</a:t>
            </a:r>
          </a:p>
          <a:p>
            <a:pPr marL="400050" lvl="1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执行脚本触发程序；</a:t>
            </a:r>
          </a:p>
        </p:txBody>
      </p:sp>
    </p:spTree>
    <p:extLst>
      <p:ext uri="{BB962C8B-B14F-4D97-AF65-F5344CB8AC3E}">
        <p14:creationId xmlns:p14="http://schemas.microsoft.com/office/powerpoint/2010/main" val="195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9885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包的基本命名方式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837473"/>
          </a:xfrm>
        </p:spPr>
        <p:txBody>
          <a:bodyPr wrap="square">
            <a:spAutoFit/>
          </a:bodyPr>
          <a:lstStyle/>
          <a:p>
            <a:pPr marL="114300" lvl="1" indent="0">
              <a:lnSpc>
                <a:spcPct val="150000"/>
              </a:lnSpc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软件包名称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&gt;.rpm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51670"/>
            <a:ext cx="7488832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ksplice-1.0.35-1.el7.x86_64.rpm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ksplice-core0-1.0.35-1.el7.x86_64.rpm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ksplice-offline-1.0.35-1.el7.x86_64.rpm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ksplice-snmp-plugin-0.1.0-1.el7.x86_64.rpm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ksplice-tools-1.0.35-1.el7.x86_64.rpm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python-ksplice-uptrack-0.2.3-1.el7.noarch.rpm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uptrack-1.2.52-0.el7.noarch.rpm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57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包管理系统的常用操作命令和管理方法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9582"/>
            <a:ext cx="8229600" cy="3789948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软件包的安装：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ihv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software.rpm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charset="2"/>
              </a:rPr>
              <a:t>软件包的删除：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-e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charset="2"/>
              </a:rPr>
              <a:t>软件包的升级：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Uhv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software.rpm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Wingdings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charset="2"/>
              </a:rPr>
              <a:t>软件包的校验：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-V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charset="2"/>
              </a:rPr>
              <a:t>软件包的查询：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-q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charset="2"/>
              </a:rPr>
              <a:t>导入软件包的授权密钥：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rpm --import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keyfile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7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软件包的安装和升级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1620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软件包安装和升级常用的选项：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-h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显示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hash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-v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显示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verberos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allfiles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安装所丢失的文件；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--force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强制安装；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nodeps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忽略依赖关系检查；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--test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测试软件包是否可安装；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--prefix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指定新的路径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noscripts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不执行所定义的脚本；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oldpackage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回溯到某一个旧版本；</a:t>
            </a:r>
          </a:p>
        </p:txBody>
      </p:sp>
    </p:spTree>
    <p:extLst>
      <p:ext uri="{BB962C8B-B14F-4D97-AF65-F5344CB8AC3E}">
        <p14:creationId xmlns:p14="http://schemas.microsoft.com/office/powerpoint/2010/main" val="19789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7574"/>
            <a:ext cx="8229600" cy="4057393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软件包卸载常用的选项：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nodeps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忽略依赖关系检查；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--test	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测试软件包是否可删除；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allmatches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删除软件名所涉及的所有文件；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--repackage	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在删除软件包前打包旧的包并保存；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软件包校验的标志位意义：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S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file Size differs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M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Mode differs (includes permissions and file type)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5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MD5 sum differs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D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Device major/minor number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mis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-match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L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readLink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(2) path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mis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-match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U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User ownership differs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G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Group ownership differs</a:t>
            </a:r>
          </a:p>
          <a:p>
            <a:pPr lvl="1">
              <a:lnSpc>
                <a:spcPct val="150000"/>
              </a:lnSpc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T </a:t>
            </a: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mTime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 differs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软件包的卸载和校验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包安装查询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769989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软件包查询常用的选项：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确认软件包已经安装：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qa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查询所有的软件包；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查询指定名称的软件包；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-qi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查询软件包的描述信息；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ql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列出软件安装到系统的文件；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ql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(c/d/s)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查询已安装的包的配置文件、目录文件和文件状态；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qf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通过文件名反查软件包；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确认软件包未安装：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qpl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查询将要安装到系统的文件；</a:t>
            </a:r>
          </a:p>
          <a:p>
            <a:pPr lvl="2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qpi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查询简要安装的软件包描述信息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包属性查询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220288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软件包属性查询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常用的选项：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比较特殊的查询选项：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 --changelog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查看软件包的版本修改情况；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 --requires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查看软件包安装所需要的依赖关系；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 --provide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查看软件包兼容的程序和模块；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 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specfile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查看软件包的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spec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文件；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-q --scripts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显示软件包提供的安装前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后执行的脚本；</a:t>
            </a:r>
          </a:p>
        </p:txBody>
      </p:sp>
    </p:spTree>
    <p:extLst>
      <p:ext uri="{BB962C8B-B14F-4D97-AF65-F5344CB8AC3E}">
        <p14:creationId xmlns:p14="http://schemas.microsoft.com/office/powerpoint/2010/main" val="4495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软件包签名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19472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Red Hat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对用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GPG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私钥发布的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包进行加密签名；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通过加密签名的校验，可以确保包未被更改；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一般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在安装时会自动校验签名，但必须先获得公钥；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安装盘的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RPM-GPG-KEY-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redhat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-release*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pki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/rpm-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gpg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/RPM-GPG-KEY-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redhat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-release*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向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RPM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注册公钥：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rpm --import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keyfile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查询注册公钥和查询软件包签名：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rpm -qi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keyfile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rpm --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checksig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packagename.rpm</a:t>
            </a: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2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系统中用户和组的基本操作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065455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组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的添加：</a:t>
            </a:r>
          </a:p>
          <a:p>
            <a:pPr lvl="1"/>
            <a:r>
              <a:rPr lang="pt-BR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groupadd</a:t>
            </a:r>
            <a:r>
              <a:rPr lang="pt-BR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[-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  <a:r>
              <a:rPr lang="pt-BR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gid</a:t>
            </a:r>
            <a:r>
              <a:rPr lang="pt-BR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[-o]] [-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r>
              <a:rPr lang="pt-BR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] [-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lang="pt-BR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] </a:t>
            </a:r>
            <a:r>
              <a:rPr lang="pt-BR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gro</a:t>
            </a:r>
            <a:r>
              <a:rPr lang="pt-BR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up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组的删除：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en-US" sz="1400" dirty="0" err="1">
                <a:latin typeface="Microsoft YaHei" charset="-122"/>
                <a:ea typeface="Microsoft YaHei" charset="-122"/>
                <a:cs typeface="Microsoft YaHei" charset="-122"/>
              </a:rPr>
              <a:t>groupdel</a:t>
            </a:r>
            <a:r>
              <a:rPr lang="en-US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group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更改文件或目录所属用户组的操作：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chown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chgrp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用户和组配置的更改：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usermod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groupmod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的包管理工具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193899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YUM—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Yellowdog</a:t>
            </a:r>
            <a:r>
              <a:rPr lang="en-US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 Updater, Modified 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的基本概念和特点：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一个开源全功能的包管理工具：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主要实现了基于网络的软件包安装、升级、卸载以及自动同步；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自动解决依赖性关系；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RHEL/Oracle 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Linux5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均使用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作为软件包发布的默认方式；</a:t>
            </a:r>
          </a:p>
        </p:txBody>
      </p:sp>
    </p:spTree>
    <p:extLst>
      <p:ext uri="{BB962C8B-B14F-4D97-AF65-F5344CB8AC3E}">
        <p14:creationId xmlns:p14="http://schemas.microsoft.com/office/powerpoint/2010/main" val="3902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的构成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2728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的软件仓库：</a:t>
            </a:r>
          </a:p>
          <a:p>
            <a:pPr lvl="1"/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一个预先准备好的目录和网站；</a:t>
            </a:r>
          </a:p>
          <a:p>
            <a:pPr lvl="1"/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包含了软件包和固定格式的索引文件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repodata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/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repodata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使用命令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createrepo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建立）</a:t>
            </a:r>
          </a:p>
          <a:p>
            <a:pPr lvl="1"/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系统提供了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yum-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rhn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-plugin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以检查和从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RHN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上获得软件频道信息；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的配置文件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—/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yum.repo.d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/*.repo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及其格式：</a:t>
            </a:r>
          </a:p>
          <a:p>
            <a:pPr lvl="1"/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baseurl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指定仓库的位置；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enable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指定是否使用该仓库；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GUI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工具集：</a:t>
            </a:r>
          </a:p>
          <a:p>
            <a:pPr lvl="1"/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pup	package updater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/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pirut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package installer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/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puplet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A panel applet which notifies  when there are new updates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的本地缓存：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var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/cache/yum</a:t>
            </a:r>
          </a:p>
        </p:txBody>
      </p:sp>
    </p:spTree>
    <p:extLst>
      <p:ext uri="{BB962C8B-B14F-4D97-AF65-F5344CB8AC3E}">
        <p14:creationId xmlns:p14="http://schemas.microsoft.com/office/powerpoint/2010/main" val="996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软件仓库的配置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68478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安装树：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creterepo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/installing-tree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在配置文件中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yum.repos.d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/*.repo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中将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baseurl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指向安装树：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repo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文件的例子：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[Oracle Linux-6.2-ISO]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baseurl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=file:///media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gpgcheck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=1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enabled=0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/installing-tree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可能是本地目录或者是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或者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的访问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URL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03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常见的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命令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31590"/>
            <a:ext cx="8229600" cy="3617272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安装：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install xxx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groupinstall</a:t>
            </a: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 xxx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删除：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remove xxx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升级：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update xxx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查看：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list xxx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grouplist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repolist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重建和清除缓存：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</a:t>
            </a:r>
            <a:r>
              <a:rPr lang="en-US" altLang="zh-CN" sz="1100" dirty="0" err="1">
                <a:latin typeface="Microsoft YaHei" charset="-122"/>
                <a:ea typeface="Microsoft YaHei" charset="-122"/>
                <a:cs typeface="Microsoft YaHei" charset="-122"/>
              </a:rPr>
              <a:t>makecache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	# yum </a:t>
            </a:r>
            <a:r>
              <a:rPr lang="en-US" altLang="zh-CN" sz="11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cleanall</a:t>
            </a:r>
            <a:endParaRPr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其他常见的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yum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命令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316403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回退：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# yum history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# yum history undo &lt;id&gt;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列出安全更新：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# yum list-security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1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749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目录｜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60621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文件系统和文件管理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网络配置管理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9502"/>
            <a:ext cx="61722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smtClean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系统中实现各种网络参数的方法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19472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Oracle Linux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系统中针对网络配置信息实现的主要手段：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基于命令进行配置；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常用命令：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多数临时生效；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ifconfig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ifup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ifdown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hostname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route……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基于配置文件进行配置；</a:t>
            </a:r>
          </a:p>
          <a:p>
            <a:pPr lvl="2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常用配置文件：</a:t>
            </a:r>
          </a:p>
          <a:p>
            <a:pPr lvl="3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可永久生效；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/services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/hosts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sysconfig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/network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</a:p>
          <a:p>
            <a:pPr lvl="3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sysconfig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/network-scripts/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ifcfg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-*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resolv.conf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252924"/>
          </a:xfr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获取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临时更改网络基本信息：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ifconfig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addr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指定主机名称：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hostname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临时关闭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开启网络：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ifup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/ 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ifdown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临时关闭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开启网络：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ifcfg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获取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临时更改路由信息：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route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动态获取地址信息：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dhclient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启动和关闭网络：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init.d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/network {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start|stop|status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|}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常用的网络配置命令</a:t>
            </a:r>
          </a:p>
        </p:txBody>
      </p:sp>
    </p:spTree>
    <p:extLst>
      <p:ext uri="{BB962C8B-B14F-4D97-AF65-F5344CB8AC3E}">
        <p14:creationId xmlns:p14="http://schemas.microsoft.com/office/powerpoint/2010/main" val="6686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常用的网络配置文件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1625060"/>
          </a:xfr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/hosts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	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主机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地址名称对应关系表；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/services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	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端口对应信息；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resolv.conf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主机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指向信息；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sysconfig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/network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	            </a:t>
            </a:r>
            <a:r>
              <a:rPr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全局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主机网络配置信息；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sysconfig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/network-scripts/*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局部网络配置信息；</a:t>
            </a:r>
          </a:p>
        </p:txBody>
      </p:sp>
    </p:spTree>
    <p:extLst>
      <p:ext uri="{BB962C8B-B14F-4D97-AF65-F5344CB8AC3E}">
        <p14:creationId xmlns:p14="http://schemas.microsoft.com/office/powerpoint/2010/main" val="4102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66865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>
                <a:latin typeface="Microsoft YaHei" charset="-122"/>
                <a:ea typeface="Microsoft YaHei" charset="-122"/>
                <a:cs typeface="Microsoft YaHei" charset="-122"/>
              </a:rPr>
              <a:t>Oracle Linux</a:t>
            </a:r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系统中特殊网络应用的实现方法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476016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多链路绑定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bonding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Oracle Linux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系统中的实现方法；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bonding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的原理、类型和操作原则；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单个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bonding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链路；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bonding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链路；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bonding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信息的获取和查看；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针对存在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vlan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网络的网卡配置；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查看和手动指定网卡的双工模式和速率；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adsl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拨号的网络配置；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无线网卡的配置和管理；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虚拟化网络环境中的网络管理；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0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系统中用户和组的基本操作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957733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用户和组设置密码：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passwd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	 -u -l -S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gpasswd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 -a -d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验证用户组信息完整性的命令：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pwck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grpck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直接更改用户配置文件的命令：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vipw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vigrp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61722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系统中网络诊断和排除的基本方法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80789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ifconfig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addr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list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route;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mii-tool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eth-tool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netstat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wireshark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iptraf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sar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542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7544" y="26749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联系我们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539552" y="1131590"/>
            <a:ext cx="360000" cy="360000"/>
          </a:xfrm>
          <a:prstGeom prst="ellipse">
            <a:avLst/>
          </a:prstGeom>
          <a:solidFill>
            <a:sysClr val="window" lastClr="FFFFFF"/>
          </a:solidFill>
          <a:ln w="889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9552" y="1707654"/>
            <a:ext cx="360000" cy="360000"/>
          </a:xfrm>
          <a:prstGeom prst="ellipse">
            <a:avLst/>
          </a:prstGeom>
          <a:solidFill>
            <a:sysClr val="window" lastClr="FFFFFF"/>
          </a:solidFill>
          <a:ln w="88900" cap="flat" cmpd="sng" algn="ctr">
            <a:solidFill>
              <a:srgbClr val="FF4343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539552" y="2283718"/>
            <a:ext cx="360000" cy="360000"/>
          </a:xfrm>
          <a:prstGeom prst="ellipse">
            <a:avLst/>
          </a:prstGeom>
          <a:solidFill>
            <a:sysClr val="window" lastClr="FFFFFF"/>
          </a:solidFill>
          <a:ln w="88900" cap="flat" cmpd="sng" algn="ctr">
            <a:solidFill>
              <a:srgbClr val="FFCE33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539552" y="2859782"/>
            <a:ext cx="360000" cy="360000"/>
          </a:xfrm>
          <a:prstGeom prst="ellipse">
            <a:avLst/>
          </a:prstGeom>
          <a:solidFill>
            <a:sysClr val="window" lastClr="FFFFFF"/>
          </a:solidFill>
          <a:ln w="889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539552" y="3435846"/>
            <a:ext cx="360000" cy="360000"/>
          </a:xfrm>
          <a:prstGeom prst="ellipse">
            <a:avLst/>
          </a:prstGeom>
          <a:solidFill>
            <a:sysClr val="window" lastClr="FFFFFF"/>
          </a:solidFill>
          <a:ln w="889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176"/>
          <p:cNvSpPr txBox="1"/>
          <p:nvPr/>
        </p:nvSpPr>
        <p:spPr>
          <a:xfrm>
            <a:off x="983702" y="1142623"/>
            <a:ext cx="3084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中讯环亚官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网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www.zhongxunedu.com</a:t>
            </a:r>
          </a:p>
        </p:txBody>
      </p:sp>
      <p:sp>
        <p:nvSpPr>
          <p:cNvPr id="52" name="文本框 176"/>
          <p:cNvSpPr txBox="1"/>
          <p:nvPr/>
        </p:nvSpPr>
        <p:spPr>
          <a:xfrm>
            <a:off x="987718" y="1733785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公司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总机：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010-82435075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" name="文本框 176"/>
          <p:cNvSpPr txBox="1"/>
          <p:nvPr/>
        </p:nvSpPr>
        <p:spPr>
          <a:xfrm>
            <a:off x="997756" y="2309849"/>
            <a:ext cx="460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公司地址：北京市海淀区马甸东路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19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号金澳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国际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层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1202-1203 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文本框 176"/>
          <p:cNvSpPr txBox="1"/>
          <p:nvPr/>
        </p:nvSpPr>
        <p:spPr>
          <a:xfrm>
            <a:off x="1026240" y="2901282"/>
            <a:ext cx="322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新浪微博：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http://weibo.com/itdreamwork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" name="文本框 176"/>
          <p:cNvSpPr txBox="1"/>
          <p:nvPr/>
        </p:nvSpPr>
        <p:spPr>
          <a:xfrm>
            <a:off x="1026240" y="34619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微信公众号：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42962" y="2053912"/>
            <a:ext cx="3909558" cy="3024375"/>
            <a:chOff x="5054930" y="2053912"/>
            <a:chExt cx="3909558" cy="3024375"/>
          </a:xfrm>
        </p:grpSpPr>
        <p:grpSp>
          <p:nvGrpSpPr>
            <p:cNvPr id="67" name="组合 66"/>
            <p:cNvGrpSpPr/>
            <p:nvPr/>
          </p:nvGrpSpPr>
          <p:grpSpPr>
            <a:xfrm>
              <a:off x="5054930" y="2053912"/>
              <a:ext cx="3909558" cy="3024375"/>
              <a:chOff x="4932040" y="1995686"/>
              <a:chExt cx="3909558" cy="302437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040" y="1995686"/>
                <a:ext cx="3909558" cy="3024375"/>
                <a:chOff x="3563888" y="1024070"/>
                <a:chExt cx="5351666" cy="4139968"/>
              </a:xfrm>
            </p:grpSpPr>
            <p:pic>
              <p:nvPicPr>
                <p:cNvPr id="64" name="Picture 4" descr="D:\IT梦工场\IT梦工场\梦想咖啡\imac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42" t="13283" r="12271" b="11104"/>
                <a:stretch/>
              </p:blipFill>
              <p:spPr bwMode="auto">
                <a:xfrm>
                  <a:off x="3563888" y="1024070"/>
                  <a:ext cx="5351666" cy="41399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736"/>
                <a:stretch/>
              </p:blipFill>
              <p:spPr bwMode="auto">
                <a:xfrm>
                  <a:off x="3887784" y="1347614"/>
                  <a:ext cx="4668154" cy="26256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8656" y="2211751"/>
                <a:ext cx="3410231" cy="194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8335" y="2263676"/>
              <a:ext cx="3413442" cy="194470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801903" y="3507854"/>
            <a:ext cx="1447840" cy="1224136"/>
            <a:chOff x="1801903" y="3435846"/>
            <a:chExt cx="1447840" cy="1224136"/>
          </a:xfrm>
        </p:grpSpPr>
        <p:sp>
          <p:nvSpPr>
            <p:cNvPr id="24" name="TextBox 57"/>
            <p:cNvSpPr txBox="1"/>
            <p:nvPr/>
          </p:nvSpPr>
          <p:spPr>
            <a:xfrm>
              <a:off x="1801903" y="4152151"/>
              <a:ext cx="14478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信号：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it-dream</a:t>
              </a:r>
            </a:p>
            <a:p>
              <a:pPr algn="ctr"/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每天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分享技术干货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畅享送礼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优惠活动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435846"/>
              <a:ext cx="762473" cy="762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3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-4.07407E-6 L -1.666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IT梦工场\IT梦工场\PPT模板、word公司介绍\IT梦工场公司介绍PPT模板\IT梦工场公司介绍 2014.7.11\IT梦工场公司介绍2015.6.8\封面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0" y="3811"/>
            <a:ext cx="915383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03648" y="2099052"/>
            <a:ext cx="6336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CD3F3F"/>
                </a:solidFill>
                <a:latin typeface="微软雅黑" pitchFamily="34" charset="-122"/>
                <a:ea typeface="微软雅黑" pitchFamily="34" charset="-122"/>
              </a:rPr>
              <a:t>感谢观看，也希望您能记住我们</a:t>
            </a:r>
            <a:endParaRPr lang="en-US" altLang="zh-CN" sz="3400" b="1" dirty="0" smtClean="0">
              <a:solidFill>
                <a:srgbClr val="CD3F3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47664" y="1667004"/>
            <a:ext cx="6048672" cy="112658"/>
            <a:chOff x="1187624" y="1162948"/>
            <a:chExt cx="6048672" cy="112658"/>
          </a:xfrm>
        </p:grpSpPr>
        <p:sp>
          <p:nvSpPr>
            <p:cNvPr id="18" name="矩形 17"/>
            <p:cNvSpPr/>
            <p:nvPr/>
          </p:nvSpPr>
          <p:spPr>
            <a:xfrm>
              <a:off x="1187624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51720" y="1162948"/>
              <a:ext cx="864096" cy="112658"/>
            </a:xfrm>
            <a:prstGeom prst="rect">
              <a:avLst/>
            </a:prstGeom>
            <a:solidFill>
              <a:srgbClr val="C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15816" y="1162948"/>
              <a:ext cx="864096" cy="1126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79912" y="1162948"/>
              <a:ext cx="864096" cy="11265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44008" y="1162948"/>
              <a:ext cx="864096" cy="1126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508104" y="1162948"/>
              <a:ext cx="864096" cy="112658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72200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47664" y="2963148"/>
            <a:ext cx="6048672" cy="112658"/>
            <a:chOff x="1187624" y="1162948"/>
            <a:chExt cx="6048672" cy="112658"/>
          </a:xfrm>
        </p:grpSpPr>
        <p:sp>
          <p:nvSpPr>
            <p:cNvPr id="26" name="矩形 25"/>
            <p:cNvSpPr/>
            <p:nvPr/>
          </p:nvSpPr>
          <p:spPr>
            <a:xfrm>
              <a:off x="1187624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51720" y="1162948"/>
              <a:ext cx="864096" cy="112658"/>
            </a:xfrm>
            <a:prstGeom prst="rect">
              <a:avLst/>
            </a:prstGeom>
            <a:solidFill>
              <a:srgbClr val="C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162948"/>
              <a:ext cx="864096" cy="1126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79912" y="1162948"/>
              <a:ext cx="864096" cy="11265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44008" y="1162948"/>
              <a:ext cx="864096" cy="1126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08104" y="1162948"/>
              <a:ext cx="864096" cy="112658"/>
            </a:xfrm>
            <a:prstGeom prst="rect">
              <a:avLst/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372200" y="1162948"/>
              <a:ext cx="864096" cy="1126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4283968" y="4075506"/>
            <a:ext cx="4680520" cy="81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中讯环亚官网：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www.zhongxunedu.com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全国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客服电话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010-82435075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公司地址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北京市海淀区马甸东路</a:t>
            </a: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19</a:t>
            </a:r>
            <a:r>
              <a:rPr lang="zh-CN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号金澳</a:t>
            </a: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国际</a:t>
            </a:r>
            <a:r>
              <a:rPr lang="en-US" altLang="zh-CN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</a:t>
            </a: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层</a:t>
            </a:r>
            <a:r>
              <a:rPr lang="en-US" altLang="zh-CN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1202-1203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51520" y="289270"/>
            <a:ext cx="2069797" cy="698304"/>
            <a:chOff x="3563888" y="903226"/>
            <a:chExt cx="2069797" cy="698304"/>
          </a:xfrm>
        </p:grpSpPr>
        <p:sp>
          <p:nvSpPr>
            <p:cNvPr id="34" name="矩形 33"/>
            <p:cNvSpPr/>
            <p:nvPr/>
          </p:nvSpPr>
          <p:spPr>
            <a:xfrm>
              <a:off x="3563888" y="1347614"/>
              <a:ext cx="206979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人才培养整体解决方案提供专家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289" y="903226"/>
              <a:ext cx="1731807" cy="444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7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000">
        <p14:ripple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7494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系统中用户和组的基本操作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483757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查询当前登录情况以及用户身份信息的命令：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id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w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who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whoami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users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finger</a:t>
            </a: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getent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# last</a:t>
            </a:r>
          </a:p>
        </p:txBody>
      </p:sp>
    </p:spTree>
    <p:extLst>
      <p:ext uri="{BB962C8B-B14F-4D97-AF65-F5344CB8AC3E}">
        <p14:creationId xmlns:p14="http://schemas.microsoft.com/office/powerpoint/2010/main" val="2349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和用户组相关的配置文件说明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221651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本地用户数据库文件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etc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passwd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字段说明：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用户名；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密码（该字段在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passwd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文件中不使用）；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所属组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GECOS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（保存用户的一个基本信息）；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主目录；</a:t>
            </a:r>
          </a:p>
          <a:p>
            <a:pPr lvl="1">
              <a:lnSpc>
                <a:spcPct val="150000"/>
              </a:lnSpc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登录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shell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系统中的用户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691" y="1131590"/>
            <a:ext cx="8229600" cy="3598614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普通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用户（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500+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）、根用户（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）、系统用户（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1-499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）：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常见的系统用户说明：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pvm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并行计算使用的用户账号；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piranha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访问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lvs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集群管理器的用户账号；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sendmail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：运行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sendmail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邮件服务进程的用户账号；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postfix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运行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postfix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邮件服务进程的用户账号；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运行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服务器的用户账号；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pcap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为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libpcap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网络转包软件使用的账号；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opc_op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oracle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数据库使用的账号之一；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ident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用于身份识别协议的用户账号；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gdm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gdm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程序使用的用户账号；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daemon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：非特权后台程序需要使用的用户账号；</a:t>
            </a:r>
          </a:p>
        </p:txBody>
      </p:sp>
    </p:spTree>
    <p:extLst>
      <p:ext uri="{BB962C8B-B14F-4D97-AF65-F5344CB8AC3E}">
        <p14:creationId xmlns:p14="http://schemas.microsoft.com/office/powerpoint/2010/main" val="18403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9502"/>
            <a:ext cx="8229600" cy="461665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Oracle Linux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系统中的用户分类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483261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常见的系统用户说明：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系统正常工作所需要的账号；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shutdown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：系统正常工作所需要的账号；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halt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系统正常工作所需要的账号；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lp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 打印所需要的用户账号；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mail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邮件服务所需要的用户账号；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news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新闻组所需要的用户账号；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operator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系统管理硬件时需要；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netdump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  配置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netdump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服务时需要；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 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数据库用户；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postgres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	   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postgre</a:t>
            </a:r>
            <a:r>
              <a:rPr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数据库用户；</a:t>
            </a:r>
          </a:p>
          <a:p>
            <a:pPr lvl="1">
              <a:lnSpc>
                <a:spcPct val="150000"/>
              </a:lnSpc>
            </a:pP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cyrus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：	   </a:t>
            </a:r>
            <a:r>
              <a:rPr lang="en-US" altLang="zh-CN" sz="1050" dirty="0" err="1">
                <a:latin typeface="Microsoft YaHei" charset="-122"/>
                <a:ea typeface="Microsoft YaHei" charset="-122"/>
                <a:cs typeface="Microsoft YaHei" charset="-122"/>
              </a:rPr>
              <a:t>sasl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</a:rPr>
              <a:t>认证库所需要的用户账户；</a:t>
            </a:r>
          </a:p>
        </p:txBody>
      </p:sp>
    </p:spTree>
    <p:extLst>
      <p:ext uri="{BB962C8B-B14F-4D97-AF65-F5344CB8AC3E}">
        <p14:creationId xmlns:p14="http://schemas.microsoft.com/office/powerpoint/2010/main" val="1966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2595</Words>
  <Application>Microsoft Macintosh PowerPoint</Application>
  <PresentationFormat>全屏显示(16:9)</PresentationFormat>
  <Paragraphs>511</Paragraphs>
  <Slides>52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 Unicode MS</vt:lpstr>
      <vt:lpstr>Calibri</vt:lpstr>
      <vt:lpstr>Microsoft YaHei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Linux用户基本知识</vt:lpstr>
      <vt:lpstr>Linux系统中用户和组的基本操作</vt:lpstr>
      <vt:lpstr>Linux系统中用户和组的基本操作</vt:lpstr>
      <vt:lpstr>Linux系统中用户和组的基本操作</vt:lpstr>
      <vt:lpstr>和用户组相关的配置文件说明</vt:lpstr>
      <vt:lpstr>Linux系统中的用户分类</vt:lpstr>
      <vt:lpstr>Oracle Linux系统中的用户分类</vt:lpstr>
      <vt:lpstr>用户密码数据库文件/etc/shadow说明</vt:lpstr>
      <vt:lpstr>用户组文件/etc/group说明： </vt:lpstr>
      <vt:lpstr>用户组密码文件/etc/gshadow说明</vt:lpstr>
      <vt:lpstr>用户登录系统采用的配置文件</vt:lpstr>
      <vt:lpstr>针对文件的suid，sgid和sticky bit的说明</vt:lpstr>
      <vt:lpstr>su和sudo</vt:lpstr>
      <vt:lpstr>PowerPoint 演示文稿</vt:lpstr>
      <vt:lpstr>磁盘操作管理方法</vt:lpstr>
      <vt:lpstr>文件系统的基本概念和原理</vt:lpstr>
      <vt:lpstr>Ext3和Ext4</vt:lpstr>
      <vt:lpstr>文件系统格式化</vt:lpstr>
      <vt:lpstr>EXT文件系统挂载方式</vt:lpstr>
      <vt:lpstr>查看系统挂在情况</vt:lpstr>
      <vt:lpstr>文件系统的开机挂载/etc/fstab</vt:lpstr>
      <vt:lpstr>文件系统修复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Linux系统中应用程序的组成</vt:lpstr>
      <vt:lpstr>RPM包和源码软件包</vt:lpstr>
      <vt:lpstr>RPM包管理系统的基本原理</vt:lpstr>
      <vt:lpstr>RPM包的基本命名方式</vt:lpstr>
      <vt:lpstr>RPM包管理系统的常用操作命令和管理方法</vt:lpstr>
      <vt:lpstr>软件包的安装和升级</vt:lpstr>
      <vt:lpstr>软件包的卸载和校验</vt:lpstr>
      <vt:lpstr>RPM包安装查询</vt:lpstr>
      <vt:lpstr>RPM包属性查询</vt:lpstr>
      <vt:lpstr>软件包签名</vt:lpstr>
      <vt:lpstr>YUM的包管理工具</vt:lpstr>
      <vt:lpstr>YUM的构成</vt:lpstr>
      <vt:lpstr>YUM软件仓库的配置</vt:lpstr>
      <vt:lpstr>常见的yum命令</vt:lpstr>
      <vt:lpstr>其他常见的yum命令</vt:lpstr>
      <vt:lpstr>PowerPoint 演示文稿</vt:lpstr>
      <vt:lpstr>Linux系统中实现各种网络参数的方法</vt:lpstr>
      <vt:lpstr>常用的网络配置命令</vt:lpstr>
      <vt:lpstr>常用的网络配置文件</vt:lpstr>
      <vt:lpstr>Oracle Linux系统中特殊网络应用的实现方法</vt:lpstr>
      <vt:lpstr>Linux系统中网络诊断和排除的基本方法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968</cp:revision>
  <dcterms:modified xsi:type="dcterms:W3CDTF">2018-10-08T13:01:08Z</dcterms:modified>
</cp:coreProperties>
</file>