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63" r:id="rId4"/>
    <p:sldId id="257" r:id="rId5"/>
    <p:sldId id="259" r:id="rId6"/>
    <p:sldId id="260"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2" d="100"/>
          <a:sy n="72" d="100"/>
        </p:scale>
        <p:origin x="618" y="78"/>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ANALYZING WEB-STATS</a:t>
            </a:r>
            <a:endParaRPr lang="en-US"/>
          </a:p>
        </p:txBody>
      </p:sp>
      <p:sp>
        <p:nvSpPr>
          <p:cNvPr id="3" name="Subtitle 2"/>
          <p:cNvSpPr>
            <a:spLocks noGrp="1"/>
          </p:cNvSpPr>
          <p:nvPr>
            <p:ph type="subTitle" idx="1"/>
          </p:nvPr>
        </p:nvSpPr>
        <p:spPr/>
        <p:txBody>
          <a:bodyPr/>
          <a:lstStyle/>
          <a:p>
            <a:r>
              <a:rPr lang="en-US"/>
              <a:t>Machine Learning</a:t>
            </a:r>
            <a:endParaRPr lang="en-US"/>
          </a:p>
          <a:p>
            <a:r>
              <a:rPr lang="en-US"/>
              <a:t>using</a:t>
            </a:r>
            <a:endParaRPr lang="en-US"/>
          </a:p>
          <a:p>
            <a:r>
              <a:rPr lang="en-US"/>
              <a:t>Python</a:t>
            </a:r>
            <a:endParaRPr lang="en-US"/>
          </a:p>
        </p:txBody>
      </p:sp>
      <p:sp>
        <p:nvSpPr>
          <p:cNvPr id="4" name="Rectangle 3"/>
          <p:cNvSpPr/>
          <p:nvPr/>
        </p:nvSpPr>
        <p:spPr>
          <a:xfrm>
            <a:off x="6868160" y="5134610"/>
            <a:ext cx="5247005" cy="829945"/>
          </a:xfrm>
          <a:prstGeom prst="rect">
            <a:avLst/>
          </a:prstGeom>
          <a:noFill/>
          <a:ln>
            <a:noFill/>
          </a:ln>
        </p:spPr>
        <p:txBody>
          <a:bodyPr wrap="square" rtlCol="0" anchor="t">
            <a:spAutoFit/>
          </a:bodyPr>
          <a:lstStyle/>
          <a:p>
            <a:pPr algn="ctr"/>
            <a:r>
              <a:rPr lang="en-US" altLang="zh-CN" sz="48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Ankit</a:t>
            </a:r>
            <a:endParaRPr lang="en-US" altLang="zh-CN"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 : </a:t>
            </a:r>
            <a:endParaRPr lang="en-US"/>
          </a:p>
        </p:txBody>
      </p:sp>
      <p:pic>
        <p:nvPicPr>
          <p:cNvPr id="4" name="Picture 4"/>
          <p:cNvPicPr>
            <a:picLocks noGrp="1" noChangeAspect="1"/>
          </p:cNvPicPr>
          <p:nvPr>
            <p:ph idx="1"/>
          </p:nvPr>
        </p:nvPicPr>
        <p:blipFill>
          <a:blip r:embed="rId1"/>
          <a:stretch>
            <a:fillRect/>
          </a:stretch>
        </p:blipFill>
        <p:spPr>
          <a:xfrm>
            <a:off x="2795270" y="1174750"/>
            <a:ext cx="6600825" cy="49530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the right model and learning algorithm : </a:t>
            </a:r>
            <a:endParaRPr lang="en-US"/>
          </a:p>
        </p:txBody>
      </p:sp>
      <p:sp>
        <p:nvSpPr>
          <p:cNvPr id="3" name="Content Placeholder 2"/>
          <p:cNvSpPr>
            <a:spLocks noGrp="1"/>
          </p:cNvSpPr>
          <p:nvPr>
            <p:ph idx="1"/>
          </p:nvPr>
        </p:nvSpPr>
        <p:spPr/>
        <p:txBody>
          <a:bodyPr/>
          <a:lstStyle/>
          <a:p>
            <a:r>
              <a:rPr lang="en-US"/>
              <a:t>Now that we have a first impression of the data, we return to the initial question: How long will our server handle the incoming web traffic? To answer this we have to do the following:</a:t>
            </a:r>
            <a:endParaRPr lang="en-US"/>
          </a:p>
          <a:p>
            <a:pPr marL="0" indent="0">
              <a:buNone/>
            </a:pPr>
            <a:r>
              <a:rPr lang="en-US"/>
              <a:t>	1) Find the real model behind the noisy data points.</a:t>
            </a:r>
            <a:endParaRPr lang="en-US"/>
          </a:p>
          <a:p>
            <a:pPr marL="0" indent="0">
              <a:buNone/>
            </a:pPr>
            <a:r>
              <a:rPr lang="en-US"/>
              <a:t>	2) Following this, use the model to extrapolate into 	the future to find the point in time where our 			infrastructure has to be extended.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Before building our first model…</a:t>
            </a:r>
            <a:endParaRPr lang="en-US"/>
          </a:p>
        </p:txBody>
      </p:sp>
      <p:sp>
        <p:nvSpPr>
          <p:cNvPr id="3" name="Content Placeholder 2"/>
          <p:cNvSpPr>
            <a:spLocks noGrp="1"/>
          </p:cNvSpPr>
          <p:nvPr>
            <p:ph idx="1"/>
          </p:nvPr>
        </p:nvSpPr>
        <p:spPr/>
        <p:txBody>
          <a:bodyPr/>
          <a:lstStyle/>
          <a:p>
            <a:r>
              <a:rPr lang="en-US"/>
              <a:t>def error(f, x, y):</a:t>
            </a:r>
            <a:endParaRPr lang="en-US"/>
          </a:p>
          <a:p>
            <a:pPr marL="0" indent="0">
              <a:buNone/>
            </a:pPr>
            <a:r>
              <a:rPr lang="en-US"/>
              <a:t>	return sp.sum((f(x)-y)**2)</a:t>
            </a:r>
            <a:endParaRPr lang="en-US"/>
          </a:p>
          <a:p>
            <a:pPr marL="0" indent="0">
              <a:buNone/>
            </a:pPr>
            <a:endParaRPr lang="en-US"/>
          </a:p>
          <a:p>
            <a:pPr marL="0" indent="0">
              <a:buNone/>
            </a:pPr>
            <a:r>
              <a:rPr lang="en-US"/>
              <a:t># defines an error function to calculate L2 loss.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Starting up with a straight line : </a:t>
            </a:r>
            <a:endParaRPr lang="en-US"/>
          </a:p>
        </p:txBody>
      </p:sp>
      <p:sp>
        <p:nvSpPr>
          <p:cNvPr id="3" name="Content Placeholder 2"/>
          <p:cNvSpPr>
            <a:spLocks noGrp="1"/>
          </p:cNvSpPr>
          <p:nvPr>
            <p:ph sz="half" idx="1"/>
          </p:nvPr>
        </p:nvSpPr>
        <p:spPr/>
        <p:txBody>
          <a:bodyPr/>
          <a:lstStyle/>
          <a:p>
            <a:r>
              <a:rPr lang="en-US" sz="1800"/>
              <a:t>fp1, residuals, rank, sv, rcond = sp.polyfit(x, y, 1, full=True)</a:t>
            </a:r>
            <a:endParaRPr lang="en-US" sz="1800"/>
          </a:p>
          <a:p>
            <a:r>
              <a:rPr lang="en-US" sz="1800"/>
              <a:t>fx = sp.linspace(0,x[-1], 1000) # generate X-values for plotting </a:t>
            </a:r>
            <a:endParaRPr lang="en-US" sz="1800"/>
          </a:p>
          <a:p>
            <a:r>
              <a:rPr lang="en-US" sz="1800"/>
              <a:t>plt.plot(fx, f1(fx), linewidth=4)</a:t>
            </a:r>
            <a:endParaRPr lang="en-US" sz="1800"/>
          </a:p>
          <a:p>
            <a:pPr marL="0" indent="0">
              <a:buNone/>
            </a:pPr>
            <a:endParaRPr lang="en-US" sz="1800"/>
          </a:p>
        </p:txBody>
      </p:sp>
      <p:pic>
        <p:nvPicPr>
          <p:cNvPr id="8" name="Picture 9"/>
          <p:cNvPicPr>
            <a:picLocks noGrp="1" noChangeAspect="1"/>
          </p:cNvPicPr>
          <p:nvPr>
            <p:ph sz="half" idx="2"/>
          </p:nvPr>
        </p:nvPicPr>
        <p:blipFill>
          <a:blip r:embed="rId1"/>
          <a:stretch>
            <a:fillRect/>
          </a:stretch>
        </p:blipFill>
        <p:spPr>
          <a:xfrm>
            <a:off x="6197600" y="1630680"/>
            <a:ext cx="5384800" cy="403987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Towards some advanced stuff : </a:t>
            </a:r>
            <a:endParaRPr lang="en-US"/>
          </a:p>
        </p:txBody>
      </p:sp>
      <p:sp>
        <p:nvSpPr>
          <p:cNvPr id="6" name="Content Placeholder 5"/>
          <p:cNvSpPr>
            <a:spLocks noGrp="1"/>
          </p:cNvSpPr>
          <p:nvPr>
            <p:ph sz="half" idx="1"/>
          </p:nvPr>
        </p:nvSpPr>
        <p:spPr/>
        <p:txBody>
          <a:bodyPr/>
          <a:lstStyle/>
          <a:p>
            <a:pPr marL="0" indent="0">
              <a:buNone/>
            </a:pPr>
            <a:r>
              <a:rPr lang="en-US"/>
              <a:t>Let's now fit a more complex model, a polynomial of degree 2, to see whether it better understands our data:</a:t>
            </a:r>
            <a:endParaRPr lang="en-US"/>
          </a:p>
          <a:p>
            <a:r>
              <a:rPr lang="en-US"/>
              <a:t>f2p = sp.polyfit(x, y, 2)</a:t>
            </a:r>
            <a:endParaRPr lang="en-US"/>
          </a:p>
          <a:p>
            <a:r>
              <a:rPr lang="en-US"/>
              <a:t>f2 = sp.poly1d(f2p)</a:t>
            </a:r>
            <a:endParaRPr lang="en-US"/>
          </a:p>
          <a:p>
            <a:endParaRPr lang="en-US"/>
          </a:p>
        </p:txBody>
      </p:sp>
      <p:pic>
        <p:nvPicPr>
          <p:cNvPr id="9" name="Picture 10"/>
          <p:cNvPicPr>
            <a:picLocks noGrp="1" noChangeAspect="1"/>
          </p:cNvPicPr>
          <p:nvPr>
            <p:ph sz="half" idx="2"/>
          </p:nvPr>
        </p:nvPicPr>
        <p:blipFill>
          <a:blip r:embed="rId1"/>
          <a:stretch>
            <a:fillRect/>
          </a:stretch>
        </p:blipFill>
        <p:spPr>
          <a:xfrm>
            <a:off x="6197600" y="1630680"/>
            <a:ext cx="5384800" cy="403987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Increasig the dimension : </a:t>
            </a:r>
            <a:endParaRPr lang="en-US"/>
          </a:p>
        </p:txBody>
      </p:sp>
      <p:sp>
        <p:nvSpPr>
          <p:cNvPr id="6" name="Content Placeholder 5"/>
          <p:cNvSpPr>
            <a:spLocks noGrp="1"/>
          </p:cNvSpPr>
          <p:nvPr>
            <p:ph sz="half" idx="1"/>
          </p:nvPr>
        </p:nvSpPr>
        <p:spPr/>
        <p:txBody>
          <a:bodyPr/>
          <a:lstStyle/>
          <a:p>
            <a:r>
              <a:rPr lang="en-US" sz="2400"/>
              <a:t>Error d=1: 317,389,767.339778</a:t>
            </a:r>
            <a:endParaRPr lang="en-US" sz="2400"/>
          </a:p>
          <a:p>
            <a:r>
              <a:rPr lang="en-US" sz="2400"/>
              <a:t>Error d=2: 179,983,507.878179</a:t>
            </a:r>
            <a:endParaRPr lang="en-US" sz="2400"/>
          </a:p>
          <a:p>
            <a:r>
              <a:rPr lang="en-US" sz="2400"/>
              <a:t>Error d=3: 139,350,144.031725</a:t>
            </a:r>
            <a:endParaRPr lang="en-US" sz="2400"/>
          </a:p>
          <a:p>
            <a:r>
              <a:rPr lang="en-US" sz="2400"/>
              <a:t>Error d=10: 121,942,326.363461</a:t>
            </a:r>
            <a:endParaRPr lang="en-US" sz="2400"/>
          </a:p>
          <a:p>
            <a:r>
              <a:rPr lang="en-US" sz="2400"/>
              <a:t>Error d=53: 109,318,004.475556</a:t>
            </a:r>
            <a:endParaRPr lang="en-US" sz="2400"/>
          </a:p>
          <a:p>
            <a:endParaRPr lang="en-US" sz="2400"/>
          </a:p>
        </p:txBody>
      </p:sp>
      <p:pic>
        <p:nvPicPr>
          <p:cNvPr id="11" name="Picture 12"/>
          <p:cNvPicPr>
            <a:picLocks noGrp="1" noChangeAspect="1"/>
          </p:cNvPicPr>
          <p:nvPr>
            <p:ph sz="half" idx="2"/>
          </p:nvPr>
        </p:nvPicPr>
        <p:blipFill>
          <a:blip r:embed="rId1"/>
          <a:stretch>
            <a:fillRect/>
          </a:stretch>
        </p:blipFill>
        <p:spPr>
          <a:xfrm>
            <a:off x="6197600" y="1630680"/>
            <a:ext cx="5384800" cy="403987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Overfitting :</a:t>
            </a:r>
            <a:endParaRPr lang="en-US"/>
          </a:p>
        </p:txBody>
      </p:sp>
      <p:sp>
        <p:nvSpPr>
          <p:cNvPr id="6" name="Content Placeholder 5"/>
          <p:cNvSpPr>
            <a:spLocks noGrp="1"/>
          </p:cNvSpPr>
          <p:nvPr>
            <p:ph idx="1"/>
          </p:nvPr>
        </p:nvSpPr>
        <p:spPr/>
        <p:txBody>
          <a:bodyPr/>
          <a:lstStyle/>
          <a:p>
            <a:r>
              <a:rPr lang="en-US"/>
              <a:t>However, taking a closer look at the fitted curves, we start to wonder whether they also capture the true process that generated that data. Framed differently, do our models correctly represent the underlying mass behavior of customers visiting our website? Looking at the polynomial of degree 10 and 53, we see wildly oscillating behavior. It seems that the models are fitted too much to the data. So much that it is now capturing not only the underlying process but also the noise. This is called overfitting.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Stepping back to go forward – another look at our data</a:t>
            </a:r>
            <a:endParaRPr lang="en-US" sz="3200"/>
          </a:p>
        </p:txBody>
      </p:sp>
      <p:sp>
        <p:nvSpPr>
          <p:cNvPr id="3" name="Content Placeholder 2"/>
          <p:cNvSpPr>
            <a:spLocks noGrp="1"/>
          </p:cNvSpPr>
          <p:nvPr>
            <p:ph sz="half" idx="1"/>
          </p:nvPr>
        </p:nvSpPr>
        <p:spPr>
          <a:xfrm>
            <a:off x="609600" y="1174750"/>
            <a:ext cx="5384800" cy="5600700"/>
          </a:xfrm>
        </p:spPr>
        <p:txBody>
          <a:bodyPr/>
          <a:lstStyle/>
          <a:p>
            <a:pPr marL="0" indent="0">
              <a:buNone/>
            </a:pPr>
            <a:r>
              <a:rPr lang="en-US" sz="1800"/>
              <a:t>So, we step back and take another look at the data. It seems that there is an inflection point between weeks 3 and 4. So let's separate the data and train two lines using week 3.5 as a separation point:</a:t>
            </a:r>
            <a:endParaRPr lang="en-US" sz="1800"/>
          </a:p>
          <a:p>
            <a:r>
              <a:rPr lang="en-US" sz="1800"/>
              <a:t>inflection = 3.5*7*24 # calculate the inflection point in hours</a:t>
            </a:r>
            <a:endParaRPr lang="en-US" sz="1800"/>
          </a:p>
          <a:p>
            <a:r>
              <a:rPr lang="en-US" sz="1800"/>
              <a:t> xa = x[:inflection] # data before the inflection point</a:t>
            </a:r>
            <a:endParaRPr lang="en-US" sz="1800"/>
          </a:p>
          <a:p>
            <a:r>
              <a:rPr lang="en-US" sz="1800"/>
              <a:t> ya = y[:inflection]</a:t>
            </a:r>
            <a:endParaRPr lang="en-US" sz="1800"/>
          </a:p>
          <a:p>
            <a:r>
              <a:rPr lang="en-US" sz="1800"/>
              <a:t>xb = x[inflection:] # data after</a:t>
            </a:r>
            <a:endParaRPr lang="en-US" sz="1800"/>
          </a:p>
          <a:p>
            <a:r>
              <a:rPr lang="en-US" sz="1800"/>
              <a:t>yb = y[inflection:]</a:t>
            </a:r>
            <a:endParaRPr lang="en-US" sz="1800"/>
          </a:p>
          <a:p>
            <a:r>
              <a:rPr lang="en-US" sz="1800"/>
              <a:t>fa = sp.poly1d(sp.polyfit(xa, ya, 1))</a:t>
            </a:r>
            <a:endParaRPr lang="en-US" sz="1800"/>
          </a:p>
          <a:p>
            <a:r>
              <a:rPr lang="en-US" sz="1800"/>
              <a:t>fb = sp.poly1d(sp.polyfit(xb, yb, 1))</a:t>
            </a:r>
            <a:endParaRPr lang="en-US" sz="1800"/>
          </a:p>
          <a:p>
            <a:r>
              <a:rPr lang="en-US" sz="1800"/>
              <a:t>fa_error = error(fa, xa, ya)</a:t>
            </a:r>
            <a:endParaRPr lang="en-US" sz="1800"/>
          </a:p>
          <a:p>
            <a:r>
              <a:rPr lang="en-US" sz="1800"/>
              <a:t>fb_error = error(fb, xb, yb)</a:t>
            </a:r>
            <a:endParaRPr lang="en-US" sz="1800"/>
          </a:p>
          <a:p>
            <a:r>
              <a:rPr lang="en-US" sz="1800"/>
              <a:t>print("Error inflection=%f" % (fa_error + fb_error))</a:t>
            </a:r>
            <a:endParaRPr lang="en-US" sz="1800"/>
          </a:p>
          <a:p>
            <a:r>
              <a:rPr lang="en-US" sz="1800"/>
              <a:t>Error inflection=132950348.197616</a:t>
            </a:r>
            <a:endParaRPr lang="en-US" sz="1800"/>
          </a:p>
        </p:txBody>
      </p:sp>
      <p:pic>
        <p:nvPicPr>
          <p:cNvPr id="12" name="Picture 13"/>
          <p:cNvPicPr>
            <a:picLocks noGrp="1" noChangeAspect="1"/>
          </p:cNvPicPr>
          <p:nvPr>
            <p:ph sz="half" idx="2"/>
          </p:nvPr>
        </p:nvPicPr>
        <p:blipFill>
          <a:blip r:embed="rId1"/>
          <a:stretch>
            <a:fillRect/>
          </a:stretch>
        </p:blipFill>
        <p:spPr>
          <a:xfrm>
            <a:off x="6197600" y="1630680"/>
            <a:ext cx="5384800" cy="403987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Analyzing future :</a:t>
            </a:r>
            <a:endParaRPr lang="en-US"/>
          </a:p>
        </p:txBody>
      </p:sp>
      <p:sp>
        <p:nvSpPr>
          <p:cNvPr id="6" name="Content Placeholder 5"/>
          <p:cNvSpPr>
            <a:spLocks noGrp="1"/>
          </p:cNvSpPr>
          <p:nvPr>
            <p:ph sz="half" idx="1"/>
          </p:nvPr>
        </p:nvSpPr>
        <p:spPr/>
        <p:txBody>
          <a:bodyPr/>
          <a:lstStyle/>
          <a:p>
            <a:r>
              <a:rPr lang="en-US"/>
              <a:t>Clearly, the combination of these two lines seems to be a much better fit to the data than anything we have modeled before. But still, the combined error is higher than the higher order polynomials. Can we trust the error at the end?</a:t>
            </a:r>
            <a:endParaRPr lang="en-US"/>
          </a:p>
        </p:txBody>
      </p:sp>
      <p:pic>
        <p:nvPicPr>
          <p:cNvPr id="13" name="Picture 14"/>
          <p:cNvPicPr>
            <a:picLocks noGrp="1" noChangeAspect="1"/>
          </p:cNvPicPr>
          <p:nvPr>
            <p:ph sz="half" idx="2"/>
          </p:nvPr>
        </p:nvPicPr>
        <p:blipFill>
          <a:blip r:embed="rId1"/>
          <a:stretch>
            <a:fillRect/>
          </a:stretch>
        </p:blipFill>
        <p:spPr>
          <a:xfrm>
            <a:off x="6197600" y="1630680"/>
            <a:ext cx="5384800" cy="403987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Underfitting : </a:t>
            </a:r>
            <a:endParaRPr lang="en-US"/>
          </a:p>
        </p:txBody>
      </p:sp>
      <p:sp>
        <p:nvSpPr>
          <p:cNvPr id="6" name="Content Placeholder 5"/>
          <p:cNvSpPr>
            <a:spLocks noGrp="1"/>
          </p:cNvSpPr>
          <p:nvPr>
            <p:ph idx="1"/>
          </p:nvPr>
        </p:nvSpPr>
        <p:spPr/>
        <p:txBody>
          <a:bodyPr/>
          <a:lstStyle/>
          <a:p>
            <a:r>
              <a:rPr lang="en-US"/>
              <a:t>The models of degree 10 and 53 don't seem to expect a bright future of our start-up. They tried so hard to model the given data correctly that they are clearly useless to extrapolate beyond. This is called overfitting. On the other hand, the lower degree models seem not to be capable of capturing the data good enough. This is called underfitting.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9043" y="2829560"/>
            <a:ext cx="7193280" cy="2306955"/>
          </a:xfrm>
          <a:prstGeom prst="rect">
            <a:avLst/>
          </a:prstGeom>
          <a:noFill/>
          <a:ln>
            <a:noFill/>
          </a:ln>
        </p:spPr>
        <p:txBody>
          <a:bodyPr wrap="none" rtlCol="0" anchor="t">
            <a:spAutoFit/>
          </a:bodyPr>
          <a:lstStyle/>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endPar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endPar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Checking the last week : </a:t>
            </a:r>
            <a:endParaRPr lang="en-US"/>
          </a:p>
        </p:txBody>
      </p:sp>
      <p:sp>
        <p:nvSpPr>
          <p:cNvPr id="3" name="Content Placeholder 2"/>
          <p:cNvSpPr>
            <a:spLocks noGrp="1"/>
          </p:cNvSpPr>
          <p:nvPr>
            <p:ph sz="half" idx="1"/>
          </p:nvPr>
        </p:nvSpPr>
        <p:spPr/>
        <p:txBody>
          <a:bodyPr/>
          <a:lstStyle/>
          <a:p>
            <a:r>
              <a:rPr lang="en-US" sz="2800"/>
              <a:t>So let's play fair to models of degree 2 and above and try out how they behave if we fit them only to the data of the last week. After all, we believe that the last week says more about the future than the data prior to it. The result can be seen in the following psychedelic chart, which further shows how badly the problem of overfitting is.</a:t>
            </a:r>
            <a:endParaRPr lang="en-US" sz="2800"/>
          </a:p>
        </p:txBody>
      </p:sp>
      <p:pic>
        <p:nvPicPr>
          <p:cNvPr id="14" name="Picture 15"/>
          <p:cNvPicPr>
            <a:picLocks noGrp="1" noChangeAspect="1"/>
          </p:cNvPicPr>
          <p:nvPr>
            <p:ph sz="half" idx="2"/>
          </p:nvPr>
        </p:nvPicPr>
        <p:blipFill>
          <a:blip r:embed="rId1"/>
          <a:stretch>
            <a:fillRect/>
          </a:stretch>
        </p:blipFill>
        <p:spPr>
          <a:xfrm>
            <a:off x="6197600" y="1630680"/>
            <a:ext cx="5384800" cy="403987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Training and Testing : </a:t>
            </a:r>
            <a:endParaRPr lang="en-US"/>
          </a:p>
        </p:txBody>
      </p:sp>
      <p:sp>
        <p:nvSpPr>
          <p:cNvPr id="6" name="Content Placeholder 5"/>
          <p:cNvSpPr>
            <a:spLocks noGrp="1"/>
          </p:cNvSpPr>
          <p:nvPr>
            <p:ph sz="half" idx="1"/>
          </p:nvPr>
        </p:nvSpPr>
        <p:spPr/>
        <p:txBody>
          <a:bodyPr/>
          <a:lstStyle/>
          <a:p>
            <a:r>
              <a:rPr lang="en-US" sz="2400"/>
              <a:t>As the model has been trained not knowing the held-out data, we should get a more realistic picture of how the model will behave in the future.</a:t>
            </a:r>
            <a:endParaRPr lang="en-US" sz="2400"/>
          </a:p>
          <a:p>
            <a:r>
              <a:rPr lang="en-US" sz="2400"/>
              <a:t>The test errors for the models trained only on the time after inflection point now show a completely different picture:</a:t>
            </a:r>
            <a:endParaRPr lang="en-US" sz="2400"/>
          </a:p>
          <a:p>
            <a:r>
              <a:rPr lang="en-US" sz="2400"/>
              <a:t>Error d=1: 6397694.386394</a:t>
            </a:r>
            <a:endParaRPr lang="en-US" sz="2400"/>
          </a:p>
          <a:p>
            <a:r>
              <a:rPr lang="en-US" sz="2400"/>
              <a:t>Error d=2: 6010775.401243</a:t>
            </a:r>
            <a:endParaRPr lang="en-US" sz="2400"/>
          </a:p>
          <a:p>
            <a:r>
              <a:rPr lang="en-US" sz="2400"/>
              <a:t>Error d=3: 6047678.658525</a:t>
            </a:r>
            <a:endParaRPr lang="en-US" sz="2400"/>
          </a:p>
          <a:p>
            <a:r>
              <a:rPr lang="en-US" sz="2400"/>
              <a:t>Error d=10: 7037551.009519</a:t>
            </a:r>
            <a:endParaRPr lang="en-US" sz="2400"/>
          </a:p>
          <a:p>
            <a:r>
              <a:rPr lang="en-US" sz="2400"/>
              <a:t>Error d=53: 7052400.001761</a:t>
            </a:r>
            <a:endParaRPr lang="en-US" sz="2400"/>
          </a:p>
        </p:txBody>
      </p:sp>
      <p:pic>
        <p:nvPicPr>
          <p:cNvPr id="15" name="Picture 16"/>
          <p:cNvPicPr>
            <a:picLocks noGrp="1" noChangeAspect="1"/>
          </p:cNvPicPr>
          <p:nvPr>
            <p:ph sz="half" idx="2"/>
          </p:nvPr>
        </p:nvPicPr>
        <p:blipFill>
          <a:blip r:embed="rId1"/>
          <a:stretch>
            <a:fillRect/>
          </a:stretch>
        </p:blipFill>
        <p:spPr>
          <a:xfrm>
            <a:off x="6197600" y="1630680"/>
            <a:ext cx="5384800" cy="403987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Result and Discussion</a:t>
            </a:r>
            <a:endParaRPr lang="en-US"/>
          </a:p>
        </p:txBody>
      </p:sp>
      <p:sp>
        <p:nvSpPr>
          <p:cNvPr id="6" name="Content Placeholder 5"/>
          <p:cNvSpPr>
            <a:spLocks noGrp="1"/>
          </p:cNvSpPr>
          <p:nvPr>
            <p:ph idx="1"/>
          </p:nvPr>
        </p:nvSpPr>
        <p:spPr/>
        <p:txBody>
          <a:bodyPr/>
          <a:lstStyle/>
          <a:p>
            <a:r>
              <a:rPr lang="en-US" sz="2000"/>
              <a:t>Finally we have arrived at a model which we think represents the underlying process best; it is now a simple task of finding out when our infrastructure will reach 100,000 requests per hour. We have to calculate when our model function reaches the value 100,000.</a:t>
            </a:r>
            <a:endParaRPr lang="en-US" sz="2000"/>
          </a:p>
          <a:p>
            <a:r>
              <a:rPr lang="en-US" sz="2000"/>
              <a:t>Having a polynomial of degree 2, we could simply compute the inverse of the function and calculate its value at 100,000. Of course, we would like to have an approach that is applicable to any model function easily.</a:t>
            </a:r>
            <a:endParaRPr lang="en-US" sz="2000"/>
          </a:p>
          <a:p>
            <a:r>
              <a:rPr lang="en-US" sz="2000"/>
              <a:t>•fbt2 = sp.poly1d(sp.polyfit(xb[train], yb[train], 2))</a:t>
            </a:r>
            <a:endParaRPr lang="en-US" sz="2000"/>
          </a:p>
          <a:p>
            <a:r>
              <a:rPr lang="en-US" sz="2000"/>
              <a:t>•print("fbt2(x)= \n%s" % fbt2)</a:t>
            </a:r>
            <a:endParaRPr lang="en-US" sz="2000"/>
          </a:p>
          <a:p>
            <a:r>
              <a:rPr lang="en-US" sz="2000"/>
              <a:t>•print("fbt2(x)-100,000= \n%s" % (fbt2-100000)) </a:t>
            </a:r>
            <a:endParaRPr lang="en-US" sz="2000"/>
          </a:p>
          <a:p>
            <a:r>
              <a:rPr lang="en-US" sz="2000"/>
              <a:t>•from scipy.optimize import fsolve</a:t>
            </a:r>
            <a:endParaRPr lang="en-US" sz="2000"/>
          </a:p>
          <a:p>
            <a:r>
              <a:rPr lang="en-US" sz="2000"/>
              <a:t>•reached_max = fsolve(fbt2-100000, x0=800)/(7*24)</a:t>
            </a:r>
            <a:endParaRPr lang="en-US" sz="2000"/>
          </a:p>
          <a:p>
            <a:r>
              <a:rPr lang="en-US" sz="2000"/>
              <a:t>•print("100,000 hits/hour expected at week %f" % reached_max[0])</a:t>
            </a:r>
            <a:endParaRPr lang="en-US" sz="2000"/>
          </a:p>
          <a:p>
            <a:r>
              <a:rPr lang="en-US" sz="2000"/>
              <a:t>It is expected to have 100,000 hits/hour at week 9.616071, so our model tells us that, given the current user behavior and traction of our start-up, it will take another month until we have reached our capacity threshold.</a:t>
            </a: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 : </a:t>
            </a:r>
            <a:endParaRPr lang="en-US"/>
          </a:p>
        </p:txBody>
      </p:sp>
      <p:sp>
        <p:nvSpPr>
          <p:cNvPr id="3" name="Content Placeholder 2"/>
          <p:cNvSpPr>
            <a:spLocks noGrp="1"/>
          </p:cNvSpPr>
          <p:nvPr>
            <p:ph idx="1"/>
          </p:nvPr>
        </p:nvSpPr>
        <p:spPr/>
        <p:txBody>
          <a:bodyPr/>
          <a:lstStyle/>
          <a:p>
            <a:r>
              <a:rPr lang="en-US"/>
              <a:t>Of course, there is a certain uncertainty involved with my prediction. To get a real picture of it, one could draw in more sophisticated statistics to find out about the variance we have to expect when looking farther and farther into the future.</a:t>
            </a:r>
            <a:endParaRPr lang="en-US"/>
          </a:p>
          <a:p>
            <a:r>
              <a:rPr lang="en-US"/>
              <a:t>And then there are the user and underlying user behavior dynamics that we cannot model accurately. However, at this point, I’m fine with the current predictions. After all, I can prepare all time-consuming actions now. If I monitor my web traffic closely, I will see in time when I have to allocate new resources.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p:txBody>
          <a:bodyPr/>
          <a:lstStyle/>
          <a:p>
            <a:r>
              <a:rPr lang="en-US"/>
              <a:t>END!</a:t>
            </a:r>
            <a:endParaRPr lang="en-US"/>
          </a:p>
        </p:txBody>
      </p:sp>
      <p:sp>
        <p:nvSpPr>
          <p:cNvPr id="5" name="Subtitle 4"/>
          <p:cNvSpPr>
            <a:spLocks noGrp="1" noChangeArrowheads="1"/>
          </p:cNvSpPr>
          <p:nvPr>
            <p:ph type="subTitle" idx="1"/>
          </p:nvPr>
        </p:nvSpPr>
        <p:spPr/>
        <p:txBody>
          <a:bodyPr/>
          <a:lstStyle/>
          <a:p>
            <a:r>
              <a:rPr lang="en-US"/>
              <a:t>THANK YOU</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Python</a:t>
            </a:r>
            <a:endParaRPr lang="en-US"/>
          </a:p>
        </p:txBody>
      </p:sp>
      <p:sp>
        <p:nvSpPr>
          <p:cNvPr id="5" name="Content Placeholder 4"/>
          <p:cNvSpPr>
            <a:spLocks noGrp="1"/>
          </p:cNvSpPr>
          <p:nvPr>
            <p:ph idx="1"/>
          </p:nvPr>
        </p:nvSpPr>
        <p:spPr/>
        <p:txBody>
          <a:bodyPr/>
          <a:lstStyle/>
          <a:p>
            <a:r>
              <a:rPr lang="en-US"/>
              <a:t>HLL , Interpreted , Multi-paradigm programming language.</a:t>
            </a:r>
            <a:endParaRPr lang="en-US"/>
          </a:p>
          <a:p>
            <a:r>
              <a:rPr lang="en-US"/>
              <a:t>Supports multiple free libraries.</a:t>
            </a:r>
            <a:endParaRPr lang="en-US"/>
          </a:p>
          <a:p>
            <a:r>
              <a:rPr lang="en-US"/>
              <a:t>Supports indentation.</a:t>
            </a:r>
            <a:endParaRPr lang="en-US"/>
          </a:p>
          <a:p>
            <a:r>
              <a:rPr lang="en-US"/>
              <a:t>Flexible</a:t>
            </a:r>
            <a:endParaRPr lang="en-US"/>
          </a:p>
          <a:p>
            <a:r>
              <a:rPr lang="en-US"/>
              <a:t>Mixable (C+Python , Java+Python , R+Python etc.)</a:t>
            </a:r>
            <a:endParaRPr lang="en-US"/>
          </a:p>
          <a:p>
            <a:r>
              <a:rPr lang="en-US"/>
              <a:t>Inbuilt libraries written in C/C++.</a:t>
            </a:r>
            <a:endParaRPr lang="en-US"/>
          </a:p>
          <a:p>
            <a:r>
              <a:rPr lang="en-US"/>
              <a:t>Created by Guiddo Van Rossum</a:t>
            </a:r>
            <a:endParaRPr lang="en-US"/>
          </a:p>
          <a:p>
            <a:r>
              <a:rPr lang="en-US"/>
              <a:t>Easy syntax (similar to English language)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Libraries :</a:t>
            </a:r>
            <a:endParaRPr lang="en-US"/>
          </a:p>
        </p:txBody>
      </p:sp>
      <p:sp>
        <p:nvSpPr>
          <p:cNvPr id="3" name="Content Placeholder 2"/>
          <p:cNvSpPr>
            <a:spLocks noGrp="1"/>
          </p:cNvSpPr>
          <p:nvPr>
            <p:ph idx="1"/>
          </p:nvPr>
        </p:nvSpPr>
        <p:spPr/>
        <p:txBody>
          <a:bodyPr/>
          <a:lstStyle/>
          <a:p>
            <a:r>
              <a:rPr lang="en-US" dirty="0" err="1"/>
              <a:t>Numpy</a:t>
            </a:r>
            <a:endParaRPr lang="en-US" dirty="0"/>
          </a:p>
          <a:p>
            <a:r>
              <a:rPr lang="en-US" dirty="0"/>
              <a:t>Pandas</a:t>
            </a:r>
            <a:endParaRPr lang="en-US" dirty="0"/>
          </a:p>
          <a:p>
            <a:r>
              <a:rPr lang="en-US" dirty="0" err="1"/>
              <a:t>Matplotlib</a:t>
            </a:r>
            <a:endParaRPr lang="en-US" dirty="0"/>
          </a:p>
          <a:p>
            <a:r>
              <a:rPr lang="en-US" dirty="0" err="1"/>
              <a:t>Scipy</a:t>
            </a:r>
            <a:endParaRPr lang="en-US" dirty="0"/>
          </a:p>
          <a:p>
            <a:r>
              <a:rPr lang="en-US" dirty="0" err="1"/>
              <a:t>Scikit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Machine Learning : </a:t>
            </a:r>
            <a:endParaRPr lang="en-US"/>
          </a:p>
        </p:txBody>
      </p:sp>
      <p:sp>
        <p:nvSpPr>
          <p:cNvPr id="3" name="Content Placeholder 2"/>
          <p:cNvSpPr>
            <a:spLocks noGrp="1"/>
          </p:cNvSpPr>
          <p:nvPr>
            <p:ph idx="1"/>
          </p:nvPr>
        </p:nvSpPr>
        <p:spPr/>
        <p:txBody>
          <a:bodyPr/>
          <a:lstStyle/>
          <a:p>
            <a:r>
              <a:rPr lang="en-US"/>
              <a:t>Machine learning teaches machines to learn to carry out tasks by themselvesMachine learning teaches machines to learn to carry out tasks by themselves.</a:t>
            </a:r>
            <a:endParaRPr lang="en-US"/>
          </a:p>
          <a:p>
            <a:r>
              <a:rPr lang="en-US"/>
              <a:t>The goal of machine learning is to teach machines (software) to carry out tasks by providing them a couple of examples (how to do or not do the task).</a:t>
            </a:r>
            <a:endParaRPr lang="en-US"/>
          </a:p>
          <a:p>
            <a:r>
              <a:rPr lang="en-US"/>
              <a:t>Machine learning (often also referred to as Data Mining or Predictive Analysis).</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81388" y="1946910"/>
            <a:ext cx="5415280" cy="3415030"/>
          </a:xfrm>
          <a:prstGeom prst="rect">
            <a:avLst/>
          </a:prstGeom>
          <a:noFill/>
          <a:ln>
            <a:noFill/>
          </a:ln>
        </p:spPr>
        <p:txBody>
          <a:bodyPr wrap="none" rtlCol="0" anchor="t">
            <a:spAutoFit/>
          </a:bodyPr>
          <a:lstStyle/>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APPROACH</a:t>
            </a:r>
            <a:endPar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AND</a:t>
            </a:r>
            <a:endPar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WORKING</a:t>
            </a:r>
            <a:endPar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Reading in the data : </a:t>
            </a:r>
            <a:endParaRPr lang="en-US"/>
          </a:p>
        </p:txBody>
      </p:sp>
      <p:pic>
        <p:nvPicPr>
          <p:cNvPr id="1073742952" name="Content Placeholder 1073742951"/>
          <p:cNvPicPr>
            <a:picLocks noGrp="1" noChangeAspect="1"/>
          </p:cNvPicPr>
          <p:nvPr>
            <p:ph idx="1"/>
          </p:nvPr>
        </p:nvPicPr>
        <p:blipFill>
          <a:blip r:embed="rId1"/>
          <a:stretch>
            <a:fillRect/>
          </a:stretch>
        </p:blipFill>
        <p:spPr>
          <a:xfrm>
            <a:off x="3585845" y="2511425"/>
            <a:ext cx="5019675" cy="4122420"/>
          </a:xfrm>
          <a:prstGeom prst="rect">
            <a:avLst/>
          </a:prstGeom>
          <a:noFill/>
          <a:ln w="9525">
            <a:noFill/>
          </a:ln>
        </p:spPr>
      </p:pic>
      <p:sp>
        <p:nvSpPr>
          <p:cNvPr id="4" name="Rectangle 3"/>
          <p:cNvSpPr/>
          <p:nvPr/>
        </p:nvSpPr>
        <p:spPr>
          <a:xfrm>
            <a:off x="117158" y="1224915"/>
            <a:ext cx="6704330" cy="1014730"/>
          </a:xfrm>
          <a:prstGeom prst="rect">
            <a:avLst/>
          </a:prstGeom>
          <a:noFill/>
          <a:ln>
            <a:noFill/>
          </a:ln>
        </p:spPr>
        <p:txBody>
          <a:bodyPr wrap="none" rtlCol="0" anchor="t">
            <a:spAutoFit/>
          </a:bodyPr>
          <a:lstStyle/>
          <a:p>
            <a:pPr algn="l"/>
            <a:r>
              <a:rPr lang="en-US" altLang="zh-CN" sz="2000" b="1" dirty="0">
                <a:solidFill>
                  <a:schemeClr val="tx1"/>
                </a:solidFill>
                <a:effectLst>
                  <a:outerShdw blurRad="38100" dist="19050" dir="2700000" algn="tl" rotWithShape="0">
                    <a:schemeClr val="dk1">
                      <a:alpha val="40000"/>
                    </a:schemeClr>
                  </a:outerShdw>
                </a:effectLst>
              </a:rPr>
              <a:t>•import </a:t>
            </a:r>
            <a:r>
              <a:rPr lang="en-US" altLang="zh-CN" sz="2000" b="1" dirty="0" err="1">
                <a:solidFill>
                  <a:schemeClr val="tx1"/>
                </a:solidFill>
                <a:effectLst>
                  <a:outerShdw blurRad="38100" dist="19050" dir="2700000" algn="tl" rotWithShape="0">
                    <a:schemeClr val="dk1">
                      <a:alpha val="40000"/>
                    </a:schemeClr>
                  </a:outerShdw>
                </a:effectLst>
              </a:rPr>
              <a:t>scipy</a:t>
            </a:r>
            <a:r>
              <a:rPr lang="en-US" altLang="zh-CN" sz="2000" b="1" dirty="0">
                <a:solidFill>
                  <a:schemeClr val="tx1"/>
                </a:solidFill>
                <a:effectLst>
                  <a:outerShdw blurRad="38100" dist="19050" dir="2700000" algn="tl" rotWithShape="0">
                    <a:schemeClr val="dk1">
                      <a:alpha val="40000"/>
                    </a:schemeClr>
                  </a:outerShdw>
                </a:effectLst>
              </a:rPr>
              <a:t> as sp</a:t>
            </a:r>
            <a:endParaRPr lang="en-US" altLang="zh-CN" sz="2000" b="1" dirty="0">
              <a:solidFill>
                <a:schemeClr val="tx1"/>
              </a:solidFill>
              <a:effectLst>
                <a:outerShdw blurRad="38100" dist="19050" dir="2700000" algn="tl" rotWithShape="0">
                  <a:schemeClr val="dk1">
                    <a:alpha val="40000"/>
                  </a:schemeClr>
                </a:outerShdw>
              </a:effectLst>
            </a:endParaRPr>
          </a:p>
          <a:p>
            <a:pPr algn="l"/>
            <a:endParaRPr lang="en-US" altLang="zh-CN" sz="2000" b="1" dirty="0">
              <a:solidFill>
                <a:schemeClr val="tx1"/>
              </a:solidFill>
              <a:effectLst>
                <a:outerShdw blurRad="38100" dist="19050" dir="2700000" algn="tl" rotWithShape="0">
                  <a:schemeClr val="dk1">
                    <a:alpha val="40000"/>
                  </a:schemeClr>
                </a:outerShdw>
              </a:effectLst>
            </a:endParaRPr>
          </a:p>
          <a:p>
            <a:pPr algn="l"/>
            <a:r>
              <a:rPr lang="en-US" altLang="zh-CN" sz="2000" b="1" dirty="0">
                <a:solidFill>
                  <a:schemeClr val="tx1"/>
                </a:solidFill>
                <a:effectLst>
                  <a:outerShdw blurRad="38100" dist="19050" dir="2700000" algn="tl" rotWithShape="0">
                    <a:schemeClr val="dk1">
                      <a:alpha val="40000"/>
                    </a:schemeClr>
                  </a:outerShdw>
                </a:effectLst>
              </a:rPr>
              <a:t>•data = </a:t>
            </a:r>
            <a:r>
              <a:rPr lang="en-US" altLang="zh-CN" sz="2000" b="1" dirty="0" err="1">
                <a:solidFill>
                  <a:schemeClr val="tx1"/>
                </a:solidFill>
                <a:effectLst>
                  <a:outerShdw blurRad="38100" dist="19050" dir="2700000" algn="tl" rotWithShape="0">
                    <a:schemeClr val="dk1">
                      <a:alpha val="40000"/>
                    </a:schemeClr>
                  </a:outerShdw>
                </a:effectLst>
              </a:rPr>
              <a:t>sp.genfromtxt</a:t>
            </a:r>
            <a:r>
              <a:rPr lang="en-US" altLang="zh-CN" sz="2000" b="1" dirty="0">
                <a:solidFill>
                  <a:schemeClr val="tx1"/>
                </a:solidFill>
                <a:effectLst>
                  <a:outerShdw blurRad="38100" dist="19050" dir="2700000" algn="tl" rotWithShape="0">
                    <a:schemeClr val="dk1">
                      <a:alpha val="40000"/>
                    </a:schemeClr>
                  </a:outerShdw>
                </a:effectLst>
              </a:rPr>
              <a:t>("web_traffic.tsv", delimiter="\t")</a:t>
            </a:r>
            <a:endParaRPr lang="en-US" altLang="zh-CN" sz="2000"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Preprocessing and cleaning the data : </a:t>
            </a:r>
            <a:endParaRPr lang="en-US"/>
          </a:p>
        </p:txBody>
      </p:sp>
      <p:sp>
        <p:nvSpPr>
          <p:cNvPr id="3" name="Content Placeholder 2"/>
          <p:cNvSpPr>
            <a:spLocks noGrp="1"/>
          </p:cNvSpPr>
          <p:nvPr>
            <p:ph idx="1"/>
          </p:nvPr>
        </p:nvSpPr>
        <p:spPr/>
        <p:txBody>
          <a:bodyPr/>
          <a:lstStyle/>
          <a:p>
            <a:r>
              <a:rPr lang="en-US"/>
              <a:t>x = data[:,0]</a:t>
            </a:r>
            <a:endParaRPr lang="en-US"/>
          </a:p>
          <a:p>
            <a:r>
              <a:rPr lang="en-US"/>
              <a:t>y = data[:,1]</a:t>
            </a:r>
            <a:endParaRPr lang="en-US"/>
          </a:p>
          <a:p>
            <a:r>
              <a:rPr lang="en-US"/>
              <a:t>x = x[~sp.isnan(y)]</a:t>
            </a:r>
            <a:endParaRPr lang="en-US"/>
          </a:p>
          <a:p>
            <a:r>
              <a:rPr lang="en-US"/>
              <a:t>y = y[~sp.isnan(y)]</a:t>
            </a:r>
            <a:endParaRPr lang="en-US"/>
          </a:p>
          <a:p>
            <a:r>
              <a:rPr lang="en-US"/>
              <a:t>#removed the fake data or incomplete data</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Plotting the graph : </a:t>
            </a:r>
            <a:endParaRPr lang="en-US"/>
          </a:p>
        </p:txBody>
      </p:sp>
      <p:sp>
        <p:nvSpPr>
          <p:cNvPr id="3" name="Content Placeholder 2"/>
          <p:cNvSpPr>
            <a:spLocks noGrp="1"/>
          </p:cNvSpPr>
          <p:nvPr>
            <p:ph idx="1"/>
          </p:nvPr>
        </p:nvSpPr>
        <p:spPr/>
        <p:txBody>
          <a:bodyPr/>
          <a:lstStyle/>
          <a:p>
            <a:pPr marL="0" indent="0">
              <a:buNone/>
            </a:pPr>
            <a:r>
              <a:rPr lang="en-US" sz="2400"/>
              <a:t>import matplotlib.pyplot as plt</a:t>
            </a:r>
            <a:endParaRPr lang="en-US" sz="2400"/>
          </a:p>
          <a:p>
            <a:pPr marL="0" indent="0">
              <a:buNone/>
            </a:pPr>
            <a:r>
              <a:rPr lang="en-US" sz="2400"/>
              <a:t># plot the (x,y) points with dots of size 10</a:t>
            </a:r>
            <a:endParaRPr lang="en-US" sz="2400"/>
          </a:p>
          <a:p>
            <a:pPr marL="0" indent="0">
              <a:buNone/>
            </a:pPr>
            <a:r>
              <a:rPr lang="en-US" sz="2400"/>
              <a:t>plt.scatter(x, y, s=10)</a:t>
            </a:r>
            <a:endParaRPr lang="en-US" sz="2400"/>
          </a:p>
          <a:p>
            <a:pPr marL="0" indent="0">
              <a:buNone/>
            </a:pPr>
            <a:r>
              <a:rPr lang="en-US" sz="2400"/>
              <a:t>plt.title("Web traffic over the last month")</a:t>
            </a:r>
            <a:endParaRPr lang="en-US" sz="2400"/>
          </a:p>
          <a:p>
            <a:pPr marL="0" indent="0">
              <a:buNone/>
            </a:pPr>
            <a:r>
              <a:rPr lang="en-US" sz="2400"/>
              <a:t>plt.xlabel("Time")</a:t>
            </a:r>
            <a:endParaRPr lang="en-US" sz="2400"/>
          </a:p>
          <a:p>
            <a:pPr marL="0" indent="0">
              <a:buNone/>
            </a:pPr>
            <a:r>
              <a:rPr lang="en-US" sz="2400"/>
              <a:t>plt.ylabel("Hits/hour")</a:t>
            </a:r>
            <a:endParaRPr lang="en-US" sz="2400"/>
          </a:p>
          <a:p>
            <a:pPr marL="0" indent="0">
              <a:buNone/>
            </a:pPr>
            <a:r>
              <a:rPr lang="en-US" sz="2400"/>
              <a:t>plt.xticks([w*7*24 for w in range(10)], ['week %i' % w for w in range(10)])</a:t>
            </a:r>
            <a:endParaRPr lang="en-US" sz="2400"/>
          </a:p>
          <a:p>
            <a:pPr marL="0" indent="0">
              <a:buNone/>
            </a:pPr>
            <a:r>
              <a:rPr lang="en-US" sz="2400"/>
              <a:t>plt.autoscale(tight=True)</a:t>
            </a:r>
            <a:endParaRPr lang="en-US" sz="2400"/>
          </a:p>
          <a:p>
            <a:pPr marL="0" indent="0">
              <a:buNone/>
            </a:pPr>
            <a:r>
              <a:rPr lang="en-US" sz="2400"/>
              <a:t># draw a slightly opaque, dashed grid</a:t>
            </a:r>
            <a:endParaRPr lang="en-US" sz="2400"/>
          </a:p>
          <a:p>
            <a:pPr marL="0" indent="0">
              <a:buNone/>
            </a:pPr>
            <a:r>
              <a:rPr lang="en-US" sz="2400"/>
              <a:t>plt.grid(True, linestyle='-', color='0.75')</a:t>
            </a:r>
            <a:endParaRPr lang="en-US" sz="2400"/>
          </a:p>
          <a:p>
            <a:pPr marL="0" indent="0">
              <a:buNone/>
            </a:pPr>
            <a:r>
              <a:rPr lang="en-US" sz="2400"/>
              <a:t>plt.show()</a:t>
            </a:r>
            <a:endParaRPr lang="en-US" sz="2400"/>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6715</Words>
  <Application>WPS Presentation</Application>
  <PresentationFormat>Widescreen</PresentationFormat>
  <Paragraphs>169</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SimSun</vt:lpstr>
      <vt:lpstr>Wingdings</vt:lpstr>
      <vt:lpstr>Microsoft YaHei</vt:lpstr>
      <vt:lpstr>Arial Unicode MS</vt:lpstr>
      <vt:lpstr>Calibri</vt:lpstr>
      <vt:lpstr>Data Pie Charts</vt:lpstr>
      <vt:lpstr>ANALYZING WEB-STATS</vt:lpstr>
      <vt:lpstr>PowerPoint 演示文稿</vt:lpstr>
      <vt:lpstr>Python</vt:lpstr>
      <vt:lpstr>Python Libraries :</vt:lpstr>
      <vt:lpstr>Machine Learning : </vt:lpstr>
      <vt:lpstr>PowerPoint 演示文稿</vt:lpstr>
      <vt:lpstr>Reading in the data : </vt:lpstr>
      <vt:lpstr>Preprocessing and cleaning the data : </vt:lpstr>
      <vt:lpstr>Plotting the graph : </vt:lpstr>
      <vt:lpstr>Graph : </vt:lpstr>
      <vt:lpstr>Choosing the right model and learning algorithm : </vt:lpstr>
      <vt:lpstr>Before building our first model…</vt:lpstr>
      <vt:lpstr>Starting up with a straight line : </vt:lpstr>
      <vt:lpstr>Towards some advanced stuff : </vt:lpstr>
      <vt:lpstr>Increasig the dimension : </vt:lpstr>
      <vt:lpstr>Overfitting :</vt:lpstr>
      <vt:lpstr>Stepping back to go forward – another look at our data</vt:lpstr>
      <vt:lpstr>Analyzing future :</vt:lpstr>
      <vt:lpstr>Underfitting : </vt:lpstr>
      <vt:lpstr>Checking the last week : </vt:lpstr>
      <vt:lpstr>Training and Testing : </vt:lpstr>
      <vt:lpstr>Result and Discussion</vt:lpstr>
      <vt:lpstr>Conclusion : </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WEB-STATS</dc:title>
  <dc:creator>ANKIT</dc:creator>
  <cp:lastModifiedBy>ankit</cp:lastModifiedBy>
  <cp:revision>9</cp:revision>
  <dcterms:created xsi:type="dcterms:W3CDTF">2018-07-17T20:31:00Z</dcterms:created>
  <dcterms:modified xsi:type="dcterms:W3CDTF">2021-04-05T09:00:02Z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