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7"/>
  </p:normalViewPr>
  <p:slideViewPr>
    <p:cSldViewPr snapToGrid="0" snapToObjects="1">
      <p:cViewPr varScale="1">
        <p:scale>
          <a:sx n="179" d="100"/>
          <a:sy n="179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fc/Desktop/Proje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fc/Desktop/Proje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fc/Desktop/Proje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fc/Desktop/Proje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Os</a:t>
            </a:r>
            <a:r>
              <a:rPr lang="en-US" baseline="0"/>
              <a:t> 10 Melhores Clientes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Clientes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26</c:v>
                </c:pt>
                <c:pt idx="2">
                  <c:v>57</c:v>
                </c:pt>
                <c:pt idx="3">
                  <c:v>45</c:v>
                </c:pt>
                <c:pt idx="4">
                  <c:v>46</c:v>
                </c:pt>
                <c:pt idx="5">
                  <c:v>28</c:v>
                </c:pt>
                <c:pt idx="6">
                  <c:v>24</c:v>
                </c:pt>
                <c:pt idx="7">
                  <c:v>37</c:v>
                </c:pt>
                <c:pt idx="8">
                  <c:v>7</c:v>
                </c:pt>
                <c:pt idx="9">
                  <c:v>25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B-6F42-9BEE-0AD479100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1946911"/>
        <c:axId val="131312608"/>
      </c:barChart>
      <c:catAx>
        <c:axId val="2121946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Códigos dos Clientes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12608"/>
        <c:crosses val="autoZero"/>
        <c:auto val="1"/>
        <c:lblAlgn val="ctr"/>
        <c:lblOffset val="100"/>
        <c:noMultiLvlLbl val="0"/>
      </c:catAx>
      <c:valAx>
        <c:axId val="13131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Gastos</a:t>
                </a:r>
                <a:r>
                  <a:rPr lang="en-US" dirty="0"/>
                  <a:t> </a:t>
                </a:r>
                <a:r>
                  <a:rPr lang="en-US" dirty="0" err="1"/>
                  <a:t>Totais</a:t>
                </a:r>
                <a:r>
                  <a:rPr lang="en-US" dirty="0"/>
                  <a:t>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946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 10 principais bandas de rock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Qtd. Músicas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Sheet2!$D$2:$D$11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7-014F-BC3A-90A879717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874255"/>
        <c:axId val="129994720"/>
      </c:barChart>
      <c:catAx>
        <c:axId val="21208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Bandas de Rock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94720"/>
        <c:crosses val="autoZero"/>
        <c:auto val="1"/>
        <c:lblAlgn val="ctr"/>
        <c:lblOffset val="100"/>
        <c:noMultiLvlLbl val="0"/>
      </c:catAx>
      <c:valAx>
        <c:axId val="12999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Quantidade de Músicas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87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Os 10 Artistas que Mais Vendidos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AmountSpent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Sheet4!$B$2:$B$11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F-F44E-8C65-EBD2EC44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149056"/>
        <c:axId val="182820144"/>
      </c:barChart>
      <c:catAx>
        <c:axId val="18314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20144"/>
        <c:crosses val="autoZero"/>
        <c:auto val="1"/>
        <c:lblAlgn val="ctr"/>
        <c:lblOffset val="100"/>
        <c:noMultiLvlLbl val="0"/>
      </c:catAx>
      <c:valAx>
        <c:axId val="1828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 Vendas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4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Total de </a:t>
            </a:r>
            <a:r>
              <a:rPr lang="en-US" sz="1400" b="0" i="0" u="none" strike="noStrike" baseline="0" dirty="0" err="1">
                <a:effectLst/>
              </a:rPr>
              <a:t>Compras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Pelos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Clientes</a:t>
            </a:r>
            <a:r>
              <a:rPr lang="en-US" sz="1400" b="0" i="0" u="none" strike="noStrike" baseline="0" dirty="0">
                <a:effectLst/>
              </a:rPr>
              <a:t> </a:t>
            </a:r>
          </a:p>
          <a:p>
            <a:pPr>
              <a:defRPr/>
            </a:pPr>
            <a:r>
              <a:rPr lang="en-US" sz="1400" b="0" i="0" u="none" strike="noStrike" baseline="0" dirty="0">
                <a:effectLst/>
              </a:rPr>
              <a:t>Com Iron Maiden</a:t>
            </a:r>
            <a:endParaRPr lang="en-US" dirty="0"/>
          </a:p>
        </c:rich>
      </c:tx>
      <c:layout>
        <c:manualLayout>
          <c:xMode val="edge"/>
          <c:yMode val="edge"/>
          <c:x val="0.21558186829764162"/>
          <c:y val="2.0666536483759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AmountSpent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Sheet5!$C$2:$C$28</c:f>
              <c:numCache>
                <c:formatCode>General</c:formatCode>
                <c:ptCount val="27"/>
                <c:pt idx="0">
                  <c:v>55</c:v>
                </c:pt>
                <c:pt idx="1">
                  <c:v>35</c:v>
                </c:pt>
                <c:pt idx="2">
                  <c:v>16</c:v>
                </c:pt>
                <c:pt idx="3">
                  <c:v>36</c:v>
                </c:pt>
                <c:pt idx="4">
                  <c:v>5</c:v>
                </c:pt>
                <c:pt idx="5">
                  <c:v>27</c:v>
                </c:pt>
                <c:pt idx="6">
                  <c:v>39</c:v>
                </c:pt>
                <c:pt idx="7">
                  <c:v>58</c:v>
                </c:pt>
                <c:pt idx="8">
                  <c:v>19</c:v>
                </c:pt>
                <c:pt idx="9">
                  <c:v>7</c:v>
                </c:pt>
                <c:pt idx="10">
                  <c:v>25</c:v>
                </c:pt>
                <c:pt idx="11">
                  <c:v>15</c:v>
                </c:pt>
                <c:pt idx="12">
                  <c:v>54</c:v>
                </c:pt>
                <c:pt idx="13">
                  <c:v>50</c:v>
                </c:pt>
                <c:pt idx="14">
                  <c:v>11</c:v>
                </c:pt>
                <c:pt idx="15">
                  <c:v>33</c:v>
                </c:pt>
                <c:pt idx="16">
                  <c:v>52</c:v>
                </c:pt>
                <c:pt idx="17">
                  <c:v>13</c:v>
                </c:pt>
                <c:pt idx="18">
                  <c:v>51</c:v>
                </c:pt>
                <c:pt idx="19">
                  <c:v>31</c:v>
                </c:pt>
                <c:pt idx="20">
                  <c:v>53</c:v>
                </c:pt>
                <c:pt idx="21">
                  <c:v>59</c:v>
                </c:pt>
                <c:pt idx="22">
                  <c:v>10</c:v>
                </c:pt>
                <c:pt idx="23">
                  <c:v>30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</c:numCache>
            </c:numRef>
          </c:cat>
          <c:val>
            <c:numRef>
              <c:f>Sheet5!$B$2:$B$28</c:f>
              <c:numCache>
                <c:formatCode>General</c:formatCode>
                <c:ptCount val="27"/>
                <c:pt idx="0">
                  <c:v>17.82</c:v>
                </c:pt>
                <c:pt idx="1">
                  <c:v>15.84</c:v>
                </c:pt>
                <c:pt idx="2">
                  <c:v>13.86</c:v>
                </c:pt>
                <c:pt idx="3">
                  <c:v>13.86</c:v>
                </c:pt>
                <c:pt idx="4">
                  <c:v>8.91</c:v>
                </c:pt>
                <c:pt idx="5">
                  <c:v>8.91</c:v>
                </c:pt>
                <c:pt idx="6">
                  <c:v>5.94</c:v>
                </c:pt>
                <c:pt idx="7">
                  <c:v>5.94</c:v>
                </c:pt>
                <c:pt idx="8">
                  <c:v>5.94</c:v>
                </c:pt>
                <c:pt idx="9">
                  <c:v>4.95</c:v>
                </c:pt>
                <c:pt idx="10">
                  <c:v>4.95</c:v>
                </c:pt>
                <c:pt idx="11">
                  <c:v>3.96</c:v>
                </c:pt>
                <c:pt idx="12">
                  <c:v>3.96</c:v>
                </c:pt>
                <c:pt idx="13">
                  <c:v>2.97</c:v>
                </c:pt>
                <c:pt idx="14">
                  <c:v>1.98</c:v>
                </c:pt>
                <c:pt idx="15">
                  <c:v>1.98</c:v>
                </c:pt>
                <c:pt idx="16">
                  <c:v>1.98</c:v>
                </c:pt>
                <c:pt idx="17">
                  <c:v>1.98</c:v>
                </c:pt>
                <c:pt idx="18">
                  <c:v>1.98</c:v>
                </c:pt>
                <c:pt idx="19">
                  <c:v>1.98</c:v>
                </c:pt>
                <c:pt idx="20">
                  <c:v>1.98</c:v>
                </c:pt>
                <c:pt idx="21">
                  <c:v>1.98</c:v>
                </c:pt>
                <c:pt idx="22">
                  <c:v>0.99</c:v>
                </c:pt>
                <c:pt idx="23">
                  <c:v>0.99</c:v>
                </c:pt>
                <c:pt idx="24">
                  <c:v>0.99</c:v>
                </c:pt>
                <c:pt idx="25">
                  <c:v>0.99</c:v>
                </c:pt>
                <c:pt idx="26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5-3D48-A547-B8FBBEC58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721392"/>
        <c:axId val="180723088"/>
      </c:barChart>
      <c:catAx>
        <c:axId val="18072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Códigos dos Clientes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23088"/>
        <c:crosses val="autoZero"/>
        <c:auto val="1"/>
        <c:lblAlgn val="ctr"/>
        <c:lblOffset val="100"/>
        <c:noMultiLvlLbl val="0"/>
      </c:catAx>
      <c:valAx>
        <c:axId val="1807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Gasto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2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gráfico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estão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identificados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melhores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clients, 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partir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dos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seus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gastos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totais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Observa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-se que 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6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melhor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loja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 10 melhores clientes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CE57AB-A024-6D46-81AE-F98E20D10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74295"/>
              </p:ext>
            </p:extLst>
          </p:nvPr>
        </p:nvGraphicFramePr>
        <p:xfrm>
          <a:off x="3543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gráfico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apresenta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as 10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principais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bandas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rock,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ordenadas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pela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quantiade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músicas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disponíveis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venda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As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duas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primeiras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lista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com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músicas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: o Led Zeppelin e o U2.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10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Principais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Bandas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Rock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A056D8-3254-EA4D-B0B7-337037A5D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22423"/>
              </p:ext>
            </p:extLst>
          </p:nvPr>
        </p:nvGraphicFramePr>
        <p:xfrm>
          <a:off x="364331" y="1418449"/>
          <a:ext cx="4572000" cy="318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gráfico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barras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estão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artistas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vendidos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termos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monetários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A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banda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Iron Maiden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a com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valor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vendas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Artistas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Vendidos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C292DB-390B-3443-9341-853B3634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000584"/>
              </p:ext>
            </p:extLst>
          </p:nvPr>
        </p:nvGraphicFramePr>
        <p:xfrm>
          <a:off x="257175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gráfico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lado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apresenta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 total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gasto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um dos 27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compraram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músicas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do Iron Maiden. 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55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 que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efetuou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valor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compras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de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Compras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Iron Maiden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2B81AF-2281-2540-A294-8B0DFBA49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198134"/>
              </p:ext>
            </p:extLst>
          </p:nvPr>
        </p:nvGraphicFramePr>
        <p:xfrm>
          <a:off x="128587" y="1418450"/>
          <a:ext cx="4829177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199</Words>
  <Application>Microsoft Macintosh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Os 10 melhores clientes</vt:lpstr>
      <vt:lpstr>As 10 Principais Bandas de Rock</vt:lpstr>
      <vt:lpstr>Os 10 Artistas Mais Vendidos</vt:lpstr>
      <vt:lpstr>Total de Compras Pelos Clientes Com Iron Maiden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dcterms:modified xsi:type="dcterms:W3CDTF">2018-04-21T19:15:14Z</dcterms:modified>
</cp:coreProperties>
</file>