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70" r:id="rId2"/>
    <p:sldId id="271" r:id="rId3"/>
    <p:sldId id="292" r:id="rId4"/>
    <p:sldId id="291" r:id="rId5"/>
    <p:sldId id="272" r:id="rId6"/>
    <p:sldId id="295" r:id="rId7"/>
    <p:sldId id="294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312" r:id="rId16"/>
    <p:sldId id="289" r:id="rId17"/>
    <p:sldId id="290" r:id="rId18"/>
    <p:sldId id="302" r:id="rId19"/>
    <p:sldId id="321" r:id="rId20"/>
    <p:sldId id="277" r:id="rId21"/>
    <p:sldId id="278" r:id="rId22"/>
    <p:sldId id="303" r:id="rId23"/>
    <p:sldId id="276" r:id="rId24"/>
    <p:sldId id="311" r:id="rId25"/>
    <p:sldId id="279" r:id="rId26"/>
    <p:sldId id="281" r:id="rId27"/>
    <p:sldId id="280" r:id="rId28"/>
    <p:sldId id="275" r:id="rId29"/>
    <p:sldId id="288" r:id="rId30"/>
    <p:sldId id="304" r:id="rId31"/>
    <p:sldId id="283" r:id="rId32"/>
    <p:sldId id="305" r:id="rId33"/>
    <p:sldId id="284" r:id="rId34"/>
    <p:sldId id="306" r:id="rId35"/>
    <p:sldId id="286" r:id="rId36"/>
    <p:sldId id="285" r:id="rId37"/>
    <p:sldId id="287" r:id="rId38"/>
    <p:sldId id="307" r:id="rId39"/>
    <p:sldId id="310" r:id="rId40"/>
    <p:sldId id="308" r:id="rId41"/>
    <p:sldId id="309" r:id="rId42"/>
    <p:sldId id="28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3F"/>
    <a:srgbClr val="BC5CF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E3735-7EF2-49B0-CC04-71C513569552}" v="40" dt="2025-02-04T10:22:37.2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79956" autoAdjust="0"/>
  </p:normalViewPr>
  <p:slideViewPr>
    <p:cSldViewPr snapToGrid="0">
      <p:cViewPr>
        <p:scale>
          <a:sx n="69" d="100"/>
          <a:sy n="69" d="100"/>
        </p:scale>
        <p:origin x="-2064" y="-7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6" y="277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ad0110@gmail.com" userId="6d66cf626c3f5ff3" providerId="Windows Live" clId="Web-{405E3735-7EF2-49B0-CC04-71C513569552}"/>
    <pc:docChg chg="modSld">
      <pc:chgData name="ivanovad0110@gmail.com" userId="6d66cf626c3f5ff3" providerId="Windows Live" clId="Web-{405E3735-7EF2-49B0-CC04-71C513569552}" dt="2025-02-04T10:22:32.748" v="3" actId="20577"/>
      <pc:docMkLst>
        <pc:docMk/>
      </pc:docMkLst>
      <pc:sldChg chg="modSp">
        <pc:chgData name="ivanovad0110@gmail.com" userId="6d66cf626c3f5ff3" providerId="Windows Live" clId="Web-{405E3735-7EF2-49B0-CC04-71C513569552}" dt="2025-02-04T10:22:32.748" v="3" actId="20577"/>
        <pc:sldMkLst>
          <pc:docMk/>
          <pc:sldMk cId="2184451333" sldId="312"/>
        </pc:sldMkLst>
        <pc:spChg chg="mod">
          <ac:chgData name="ivanovad0110@gmail.com" userId="6d66cf626c3f5ff3" providerId="Windows Live" clId="Web-{405E3735-7EF2-49B0-CC04-71C513569552}" dt="2025-02-04T10:22:32.748" v="3" actId="20577"/>
          <ac:spMkLst>
            <pc:docMk/>
            <pc:sldMk cId="2184451333" sldId="31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55654/#7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8093928/what-does-could-not-find-or-load-main-class-mean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2s.com/g/java/what-is-module-info-java-and-how-to-use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Полный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команд находится в дополнительном файле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Java-код пишется в текстовом файле с расширением .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содержит классы, методы и другие конструкции языка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компилируется с помощью компилятора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преобразует Java-код в байт-код, который сохраняется в файле с расширением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Байт-код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платформонезависимым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выполняться на любой системе с установленной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отвечает за выполнение байт-кода.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программы JVM загружает соответствующий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выполняет байт-код, интерпретируя его или компилируя в машинный код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-In-Time (JIT) компиляции для повышения производительности.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управляет памятью, включая создание и уничтожение объектов в куче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методы программы, и происходит взаимодействие с системными ресурсами.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выполнения Java-кода состоит из компиляции исходного кода в байт-код и дальнейшего исполнения этого байт-кода в среде JVM.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процесс обеспечивает переносимость Java-программ между различными платформами.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модульности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Улучшенная организация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Модули позволяют структурировать код, делая его более управляемым.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Сокрытие деталей реализации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 можете скрыть внутренние пакеты, экспортируя только те, которые необходимы другим модулям.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Упрощенное управление зависимостями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Явное указание зависимостей помогает избежать конфликтов и облегчает понимание структуры приложения.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JavaProjects\modularity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</a:p>
          <a:p>
            <a:pPr lvl="2"/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Development Kit (JDK)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Development Kit (JDK) — это набор инструментов, необходимых для разработки и запуска приложений на языке Java. JDK включает в себя компилятор, инструменты для отладки, инструменты для создания документации, а также саму Java Runtime Environment (JRE), которая необходима для выполнения Java-программ.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компоненты JDK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Compiler (javac)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Компилирует исходный код Java (файлы .java) в байт-код (файлы .class), который может быть выполнен Java Virtual Machine (JVM).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Runtime Environment (JRE)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среду для выполнения Java-программ. JRE включает в себя JVM и стандартные библиотеки Java.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командной строки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запускает Java-программы.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javadoc: генерирует документацию из комментариев в исходном коде.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jar: создает и управляет Java Archive (JAR) файлами.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jdb: отладчик Java, который помогает находить и исправлять ошибки в коде.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Стандартные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включает в себя набор стандартных библиотек, которые предоставляют готовые классы и методы для выполнения различных задач, таких как работа с коллекциями, обработка ввода-вывода, работа с сетью и многопоточностью.</a:t>
            </a:r>
          </a:p>
          <a:p>
            <a:pPr marL="0" lvl="2"/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 Поддержка классов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Повторяющиеся имена классов в Java в рамках одного проекта — обычное явление, которое не приводит к конфликтам имен только потому, что они хранятся в разных пакетах.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обратиться к нужному классу и избежать коллизии при совпадении имен, когда компилятор не может выбрать нужный тип, необходимо указать его полное имя. Оно включает в себя название пакета, где размещается класс, и его непосредственное имя.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полное имя класса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стандартного пакета будет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полное имя вашего класса может быть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ru.topjava.startjava.Random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возможности данных типов могут использоваться даже в рамках одного класса без каких-либо проблем.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 есть два стандартных класса под названием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один хранится в пакете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второй — 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того, что пакеты у них разные, и к каждому классу можно обратиться через его полное имя, ошибок при компиляции не возникнет.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сослаться через имя пакета на конкретный тип данных и позволяет иметь в одном проекте классы с одинаковыми именами.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использования классов с одинаковыми именами рассматривается в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другой главе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пакетов на первых порах могут возникать ошибки, на поиск решения которых может уходить значительное время. Для его экономии и облегчения освоения данной темы была написана эта глава в формате “вопрос-ответ”.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при компиляции или запуске у вас возникают ошибки, которые не связаны с кодом, то попробуйте закомментировать строку с оператором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повторить свои действия. Если после этого ошибка уйдет, то поиск проблемы необходимо сосредоточить на пакетах и всём, что с ними связано.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перейдем к обсуждению конкретных проблем и их решению. Для разнообразия буду использовать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globstar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описанный ранее.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исходников сгенерированные классы появляются в корне папки out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вы забыли указать принадлежность классов к пакету. Напишите в начале классов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имя пакета.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Генерируемые классы появляются не в папке out, а в папке с исходниками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в том, что при компиляции не была указана папка для генерируемых компилятором файлов. Необходимо использовать параметр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выдается ошибка, что не был найден класс с main-методом (Could not find or load main class)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Причиной может быть все что угодно: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указанно (или указано с опечатками) полное имя класса при запуске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указывается имя class-файла (с расширением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не имя класса (без расширения). Компилятор будет думать, что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частью имени класса, что не верно. Удалите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имени файла в аргументе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 указан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вместо относительного пути до классов (если используете options-файлы) использовать абсолютный. Если это сработает, то ищите проблему в относительном пути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подробностей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 ссылке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появляется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&lt;identifier&gt; expected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тем, что в имени вашего пакета используются зарезервированные Java слова. Решение этого вопроса разбиралось ранее.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компиляции выдается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reference to ClassName is ambiguous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конфликтом имен, когда в рамках одного класса используются другие классы с одинаковыми именами. Из-за того, что имена одинаковые, компилятор не может понять, какой из них следует создать и использовать. В этом случае нужно явно указать полное имя класса.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/JavaLearnOOP/src/main/java/ru/sibintek/oop/examples/NameConflict.java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- это определенный пользователем шаблон или прототип, на основе которого создаются объекты.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представляет собой набор свойств или методов, общих для всех объектов одного типа. В общем, объявления классов могут включать эти компоненты, чтобы: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Модификаторы: Класс может быть общедоступным или иметь доступ по умолчанию.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Имя класса: Название должно начинаться с начальной буквы (по соглашению, с заглавной).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Суперкласс (если таковой имеется): имя родительского класса (суперкласса), если таковое имеется, которому предшествует ключевое слово extends. Класс может расширять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подклассифицировать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только одного родительского класса.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Интерфейсы (если таковые имеются): разделенный запятыми список интерфейсов, реализованных классом, если таковые имеются, перед которым указывается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 может реализовывать более одного интерфейса.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Тело: Тело класса, заключенное в фигурные скобки { 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main.java.ru.sibintek.oop.enc</a:t>
            </a:r>
            <a:endParaRPr lang="ru-RU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Запустить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/JavaLearnOOP/src/main/java/ru/sibintek/oop/examples/methods/MainOverloading.java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/JavaLearnOOP/src/main/java/ru/sibintek/oop/examples/methods/MethodOverloading1.java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/JavaLearnOOP/src/main/java/ru/sibintek/oop/examples/methods/MethodOverloading2.java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ссылке/значению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/JavaLearnOOP/src/main/java/ru/sibintek/oop/examples/clobj/SwapObjects2Problem.java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/JavaLearnOOP/src/main/java/ru/sibintek/oop/examples/clobj/SwapObjects2Solution.java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окружения — это динамические значения, которые могут влиять на поведение процессов в операционной системе. Они хранят информацию, которая может быть использована программами и скриптами. Вот несколько основных причин, для чего нужны переменные окружения: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1. **Настройка среды выполнения**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окружения позволяют настроить поведение программ в зависимости от окружения. Например, переменная `JAVA_HOME` указывает путь к установленной Java, что позволяет различным Java-программам находить нужные библиотеки и инструменты.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2. **Хранение конфиденциальной информации**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окружения часто используются для хранения конфиденциальных данных, таких как пароли и ключи API. Это позволяет избежать жесткого кодирования этих данных в исходном коде, что повышает безопасность приложения.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3. **Управление конфигурацией**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Разные среды (разработка, тестирование, продакшн) могут требовать различных настроек. С помощью переменных окружения можно легко переключаться между конфигурациями без изменения кода.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4. **Указание путей к ресурсам**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окружения могут указывать пути к файлам и директориям, которые необходимы программам. Например, переменная `PATH` содержит список директорий, в которых операционная система ищет исполняемые файлы.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5. **Упрощение работы с системными командами**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команды и утилиты могут использовать переменные окружения для получения информации о текущем пользователе, домашнем каталоге и других системных параметрах. Это упрощает написание скриптов и автоматизацию задач.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Примеры использования переменных окружения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**`PATH`**: указывает, где искать исполняемые файлы.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**`HOME`**: содержит путь к домашнему каталогу пользователя.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**`TEMP`**: указывает директорию для временных файлов.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Заключение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окружения являются важным инструментом для настройки и управления поведением программ и систем. Они обеспечивают гибкость, безопасность и удобство при разработке и развертывании приложений. Если у вас есть дополнительные вопросы о переменных окружения или их использовании, не стесняйтесь спрашивать! 😊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main.java.ru.sibintek.oop.examples.clobj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/JavaLearnOOP/src/main/java/ru/sibintek/oop/examples/clobj/OrderOfExecution.java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/JavaLearnOOP/src/main/java/ru/sibintek/oop/examples/clobj/InstanceInitializersII.java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/JavaLearnOOP/src/main/java/ru/sibintek/oop/examples/clobj/NonStaticForwardReferences.java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/JavaLearnOOP/src/main/java/ru/sibintek/oop/examples/clobj/InstanceInitBlock.java –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анонимных классов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Module-info.java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файл, используемый в Java, начиная с версии 9, в рамках системы Java Platform Module System (JPMS). Он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определения и настройки модулей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приложении на Java.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module-info.java содержится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модуля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имя, зависимости от других модулей, экспортируемые пакеты, потребляемые и предоставляемые сервисы, разрешения для reflection доступа.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e.ru/features/giga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5" y="657225"/>
            <a:ext cx="6468238" cy="4591180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занятия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Знакомство со средой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Обзор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проекта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и запуск программ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Разбор ООП в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JDK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Настройка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Основы ООП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3" y="872660"/>
            <a:ext cx="4375745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762000"/>
            <a:ext cx="11938108" cy="5632311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«General»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». Можно изменить цветовую схему, шрифты и другие параметры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среды.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предоставляет доступ к настройкам среды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Здесь можно настроить отступы, подсветку синтаксиса, работу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многое другое. 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расширения функциональности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плагины, например, для работы с базами данных, веб-разработки и другие.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" y="788276"/>
            <a:ext cx="4866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Официальный сайт </a:t>
            </a:r>
            <a:r>
              <a:rPr lang="en-US" sz="2400">
                <a:solidFill>
                  <a:srgbClr val="BC5CFF"/>
                </a:solidFill>
              </a:rPr>
              <a:t>GIGA IDE </a:t>
            </a:r>
            <a:r>
              <a:rPr lang="en-US" sz="2400"/>
              <a:t>- </a:t>
            </a:r>
            <a:r>
              <a:rPr lang="en-US" sz="2400">
                <a:hlinkClick r:id="rId3"/>
              </a:rPr>
              <a:t>https://gitverse.ru/features/gigaide</a:t>
            </a:r>
            <a:endParaRPr lang="ru-RU" sz="2400"/>
          </a:p>
          <a:p>
            <a:endParaRPr lang="ru-RU" sz="2400"/>
          </a:p>
          <a:p>
            <a:endParaRPr lang="en-US" sz="2400"/>
          </a:p>
          <a:p>
            <a:r>
              <a:rPr lang="ru-RU" sz="2400"/>
              <a:t>Скачиваем версию для нужной системы и устанавливаем.</a:t>
            </a:r>
            <a:r>
              <a:rPr lang="en-US" sz="2400"/>
              <a:t> </a:t>
            </a:r>
            <a:r>
              <a:rPr lang="ru-RU" sz="2400"/>
              <a:t>Аналогично потребуется установить </a:t>
            </a:r>
            <a:r>
              <a:rPr lang="en-US" sz="2400"/>
              <a:t>JDK. </a:t>
            </a:r>
            <a:r>
              <a:rPr lang="ru-RU" sz="2400"/>
              <a:t>И задать переменные окружения(среды).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2" y="580148"/>
            <a:ext cx="5773737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5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1" y="601718"/>
            <a:ext cx="6802820" cy="6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827315"/>
            <a:ext cx="505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При создании нового проекта, требуется выбрать сопутствующие настройки, такие как </a:t>
            </a:r>
            <a:r>
              <a:rPr lang="en-US" sz="2400"/>
              <a:t>JDK</a:t>
            </a:r>
            <a:r>
              <a:rPr lang="ru-RU" sz="2400"/>
              <a:t> и система сборки. </a:t>
            </a:r>
          </a:p>
        </p:txBody>
      </p:sp>
    </p:spTree>
    <p:extLst>
      <p:ext uri="{BB962C8B-B14F-4D97-AF65-F5344CB8AC3E}">
        <p14:creationId xmlns:p14="http://schemas.microsoft.com/office/powerpoint/2010/main" val="309623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1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" y="889907"/>
            <a:ext cx="310515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289" y="211669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Настройка пути компилияции</a:t>
            </a:r>
            <a:r>
              <a:rPr lang="en-US"/>
              <a:t> java </a:t>
            </a:r>
            <a:r>
              <a:rPr lang="ru-RU"/>
              <a:t>кода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7" y="889907"/>
            <a:ext cx="7434605" cy="5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4289" y="106162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Полезные горячие клавиши </a:t>
            </a:r>
            <a:r>
              <a:rPr lang="en-US"/>
              <a:t>GIGA IDE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3078" y="530894"/>
            <a:ext cx="9273244" cy="62170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BC5CFF"/>
                </a:solidFill>
              </a:rPr>
              <a:t>Ctrl + Alt + Space</a:t>
            </a:r>
            <a:r>
              <a:rPr lang="en-US" sz="2000" dirty="0"/>
              <a:t> </a:t>
            </a:r>
            <a:r>
              <a:rPr lang="ru-RU" sz="2000" dirty="0"/>
              <a:t>Название любого класса проекта независимо от импортируемых</a:t>
            </a:r>
          </a:p>
          <a:p>
            <a:r>
              <a:rPr lang="en-US" sz="2000" b="1" dirty="0">
                <a:solidFill>
                  <a:srgbClr val="BC5CFF"/>
                </a:solidFill>
              </a:rPr>
              <a:t>Ctrl + Shift + Enter</a:t>
            </a:r>
            <a:r>
              <a:rPr lang="en-US" sz="2000" dirty="0"/>
              <a:t> </a:t>
            </a:r>
            <a:r>
              <a:rPr lang="ru-RU" sz="2000" dirty="0"/>
              <a:t>Завершение оператора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P</a:t>
            </a:r>
            <a:r>
              <a:rPr lang="en-US" sz="2000" dirty="0"/>
              <a:t> </a:t>
            </a:r>
            <a:r>
              <a:rPr lang="ru-RU" sz="2000" dirty="0"/>
              <a:t>Сведения о параметрах (в пределах аргументов вызываемого метода)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Q</a:t>
            </a:r>
            <a:r>
              <a:rPr lang="en-US" sz="2000" dirty="0"/>
              <a:t> </a:t>
            </a:r>
            <a:r>
              <a:rPr lang="ru-RU" sz="2000" dirty="0"/>
              <a:t>Быстрый поиск документации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Ctrl + </a:t>
            </a:r>
            <a:r>
              <a:rPr lang="ru-RU" sz="2000" b="1" dirty="0">
                <a:solidFill>
                  <a:srgbClr val="BC5CFF"/>
                </a:solidFill>
              </a:rPr>
              <a:t>наведение мышью на фрагмент кода</a:t>
            </a:r>
            <a:r>
              <a:rPr lang="en-US" sz="2000" dirty="0"/>
              <a:t> </a:t>
            </a:r>
            <a:r>
              <a:rPr lang="ru-RU" sz="2000" dirty="0"/>
              <a:t>Краткая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F1</a:t>
            </a:r>
            <a:r>
              <a:rPr lang="en-US" sz="2000" dirty="0"/>
              <a:t> </a:t>
            </a:r>
            <a:r>
              <a:rPr lang="ru-RU" sz="2000" dirty="0"/>
              <a:t>Показать описания ошибки или предупреждения в каретку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Insert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Генерация кода (</a:t>
            </a:r>
            <a:r>
              <a:rPr lang="ru-RU" sz="2000" dirty="0" err="1"/>
              <a:t>Getters</a:t>
            </a:r>
            <a:r>
              <a:rPr lang="ru-RU" sz="2000" dirty="0"/>
              <a:t>, </a:t>
            </a:r>
            <a:r>
              <a:rPr lang="ru-RU" sz="2000" dirty="0" err="1"/>
              <a:t>Setters</a:t>
            </a:r>
            <a:r>
              <a:rPr lang="ru-RU" sz="2000" dirty="0"/>
              <a:t>, </a:t>
            </a:r>
            <a:r>
              <a:rPr lang="ru-RU" sz="2000" dirty="0" err="1"/>
              <a:t>Constructors</a:t>
            </a:r>
            <a:r>
              <a:rPr lang="ru-RU" sz="2000" dirty="0"/>
              <a:t>, </a:t>
            </a:r>
            <a:r>
              <a:rPr lang="ru-RU" sz="2000" dirty="0" err="1"/>
              <a:t>hashCode</a:t>
            </a:r>
            <a:r>
              <a:rPr lang="ru-RU" sz="2000" dirty="0"/>
              <a:t>/</a:t>
            </a:r>
            <a:r>
              <a:rPr lang="ru-RU" sz="2000" dirty="0" err="1"/>
              <a:t>equals</a:t>
            </a:r>
            <a:r>
              <a:rPr lang="ru-RU" sz="2000" dirty="0"/>
              <a:t>, </a:t>
            </a:r>
            <a:r>
              <a:rPr lang="ru-RU" sz="2000" dirty="0" err="1"/>
              <a:t>toString</a:t>
            </a:r>
            <a:r>
              <a:rPr lang="ru-RU" sz="2000" dirty="0"/>
              <a:t>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O</a:t>
            </a:r>
            <a:r>
              <a:rPr lang="en-US" sz="2000" dirty="0"/>
              <a:t> </a:t>
            </a:r>
            <a:r>
              <a:rPr lang="ru-RU" sz="2000" dirty="0"/>
              <a:t>Переопределение метода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I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Реализация методов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T</a:t>
            </a:r>
            <a:r>
              <a:rPr lang="en-US" sz="2000" dirty="0"/>
              <a:t> </a:t>
            </a:r>
            <a:r>
              <a:rPr lang="ru-RU" sz="2000" dirty="0"/>
              <a:t>Поместить фрагмент кода в (</a:t>
            </a:r>
            <a:r>
              <a:rPr lang="ru-RU" sz="2000" dirty="0" err="1"/>
              <a:t>if</a:t>
            </a:r>
            <a:r>
              <a:rPr lang="ru-RU" sz="2000" dirty="0"/>
              <a:t>..</a:t>
            </a:r>
            <a:r>
              <a:rPr lang="ru-RU" sz="2000" dirty="0" err="1"/>
              <a:t>else</a:t>
            </a:r>
            <a:r>
              <a:rPr lang="ru-RU" sz="2000" dirty="0"/>
              <a:t>, </a:t>
            </a:r>
            <a:r>
              <a:rPr lang="ru-RU" sz="2000" dirty="0" err="1"/>
              <a:t>try</a:t>
            </a:r>
            <a:r>
              <a:rPr lang="ru-RU" sz="2000" dirty="0"/>
              <a:t>..</a:t>
            </a:r>
            <a:r>
              <a:rPr lang="ru-RU" sz="2000" dirty="0" err="1"/>
              <a:t>catch</a:t>
            </a:r>
            <a:r>
              <a:rPr lang="ru-RU" sz="2000" dirty="0"/>
              <a:t>, </a:t>
            </a:r>
            <a:r>
              <a:rPr lang="ru-RU" sz="2000" dirty="0" err="1"/>
              <a:t>for</a:t>
            </a:r>
            <a:r>
              <a:rPr lang="ru-RU" sz="2000" dirty="0"/>
              <a:t>, </a:t>
            </a:r>
            <a:r>
              <a:rPr lang="ru-RU" sz="2000" dirty="0" err="1"/>
              <a:t>synchronized</a:t>
            </a:r>
            <a:r>
              <a:rPr lang="ru-RU" sz="2000" dirty="0"/>
              <a:t>, </a:t>
            </a:r>
            <a:r>
              <a:rPr lang="ru-RU" sz="2000" dirty="0" err="1"/>
              <a:t>etc</a:t>
            </a:r>
            <a:r>
              <a:rPr lang="ru-RU" sz="2000" dirty="0"/>
              <a:t>.)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Однострочное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Shift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Многострочное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W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Выбирает последовательность возрастающих блоков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Q</a:t>
            </a:r>
            <a:r>
              <a:rPr lang="en-US" sz="2000" dirty="0"/>
              <a:t> </a:t>
            </a:r>
            <a:r>
              <a:rPr lang="ru-RU" sz="2000" dirty="0"/>
              <a:t>Контекстная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Enter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Показать предлагаемое исправление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L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Форматирование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O</a:t>
            </a:r>
            <a:r>
              <a:rPr lang="en-US" sz="2000" dirty="0"/>
              <a:t> </a:t>
            </a:r>
            <a:r>
              <a:rPr lang="ru-RU" sz="2000" dirty="0"/>
              <a:t>Удалить неиспользуемые импорты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Shift + Alt + + </a:t>
            </a:r>
            <a:r>
              <a:rPr lang="ru-RU" sz="2000" dirty="0"/>
              <a:t>Увеличить масштаб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Shift + Alt + - </a:t>
            </a:r>
            <a:r>
              <a:rPr lang="ru-RU" sz="2000" dirty="0"/>
              <a:t>Уменьшить масштаб</a:t>
            </a:r>
            <a:endParaRPr lang="ru-RU" sz="2000" dirty="0">
              <a:ea typeface="Calibri"/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Схема выполнения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72B82A8-6B69-B09C-A14C-0DAFED81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73646"/>
            <a:ext cx="7290435" cy="369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2C1C50-D43B-453D-59F2-32F10DC37D3B}"/>
              </a:ext>
            </a:extLst>
          </p:cNvPr>
          <p:cNvSpPr txBox="1"/>
          <p:nvPr/>
        </p:nvSpPr>
        <p:spPr>
          <a:xfrm>
            <a:off x="0" y="738903"/>
            <a:ext cx="12192000" cy="213474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компиляции исходного кода в байт-код существует компилятор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входящий в поставку 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 вход компилятор принимает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содежащий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исходный код программы, а на выходе выдает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содержащий байт-код, необходимый для исполнения программы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виртуальной машиной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программа была скомпилирована в байт-код, она может быть выполнена с помощью виртуальной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87873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02AC3759-D0B4-8D76-F254-1B31C45E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3221"/>
              </p:ext>
            </p:extLst>
          </p:nvPr>
        </p:nvGraphicFramePr>
        <p:xfrm>
          <a:off x="695325" y="666751"/>
          <a:ext cx="10652806" cy="5214078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xmlns="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xmlns="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ресурсов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/main/webapp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веб-приложений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тестов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Тестовые ресурсы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src/test/filters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тестовых ресурсов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Интеграционные тесты (в основном для плагинов)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src/assembly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Дескрипторы сборок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/site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проект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Project's license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Требуемые библиотеками уведомления и указания авторства о том, что проект зависит от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0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57" y="638629"/>
            <a:ext cx="5164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</a:rPr>
              <a:t>Структура проектов </a:t>
            </a:r>
            <a:r>
              <a:rPr lang="en-US" sz="2400">
                <a:solidFill>
                  <a:srgbClr val="FF423F"/>
                </a:solidFill>
              </a:rPr>
              <a:t>Spring Framework.</a:t>
            </a:r>
          </a:p>
          <a:p>
            <a:r>
              <a:rPr lang="ru-RU" sz="2400"/>
              <a:t>Для примера – </a:t>
            </a:r>
            <a:r>
              <a:rPr lang="en-US" sz="2400">
                <a:solidFill>
                  <a:srgbClr val="BC5CFF"/>
                </a:solidFill>
              </a:rPr>
              <a:t>spring-web.</a:t>
            </a:r>
            <a:endParaRPr lang="ru-RU" sz="2400">
              <a:solidFill>
                <a:srgbClr val="BC5C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03" y="1583527"/>
            <a:ext cx="5752554" cy="51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563514"/>
            <a:ext cx="4848225" cy="200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3654879"/>
            <a:ext cx="4848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8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Модульность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680996"/>
            <a:ext cx="550164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rgbClr val="FF423F"/>
                </a:solidFill>
              </a:rPr>
              <a:t>Основные концепции модульности в Java 9</a:t>
            </a:r>
            <a:endParaRPr lang="en-US" sz="2000" b="1">
              <a:solidFill>
                <a:srgbClr val="FF423F"/>
              </a:solidFill>
            </a:endParaRPr>
          </a:p>
          <a:p>
            <a:endParaRPr lang="ru-RU" sz="2000" b="1">
              <a:solidFill>
                <a:srgbClr val="FF423F"/>
              </a:solidFill>
            </a:endParaRPr>
          </a:p>
          <a:p>
            <a:r>
              <a:rPr lang="ru-RU" sz="2000" b="1">
                <a:solidFill>
                  <a:srgbClr val="BC5CFF"/>
                </a:solidFill>
              </a:rPr>
              <a:t>Модуль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— это группа связанных </a:t>
            </a:r>
            <a:r>
              <a:rPr lang="ru-RU" sz="2000">
                <a:solidFill>
                  <a:srgbClr val="BC5CFF"/>
                </a:solidFill>
              </a:rPr>
              <a:t>пакетов и ресурсов, </a:t>
            </a:r>
            <a:r>
              <a:rPr lang="ru-RU" sz="2000"/>
              <a:t>которые могут быть собраны и развернуты как единое целое. Каждый модуль имеет явное описание, которое указывает его зависимости и </a:t>
            </a:r>
            <a:r>
              <a:rPr lang="ru-RU" sz="2000">
                <a:solidFill>
                  <a:srgbClr val="BC5CFF"/>
                </a:solidFill>
              </a:rPr>
              <a:t>экспортируемые пакеты</a:t>
            </a:r>
            <a:r>
              <a:rPr lang="ru-RU" sz="2000"/>
              <a:t>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Модульный файл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Для определения модуля используется файл </a:t>
            </a:r>
            <a:r>
              <a:rPr lang="ru-RU" sz="2000">
                <a:solidFill>
                  <a:srgbClr val="BC5CFF"/>
                </a:solidFill>
              </a:rPr>
              <a:t>module-info.java, </a:t>
            </a:r>
            <a:r>
              <a:rPr lang="ru-RU" sz="2000"/>
              <a:t>который размещается в корневом каталоге модуля.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Экспорт пакетов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</a:t>
            </a:r>
            <a:r>
              <a:rPr lang="ru-RU" sz="2000">
                <a:solidFill>
                  <a:srgbClr val="BC5CFF"/>
                </a:solidFill>
              </a:rPr>
              <a:t>может экспортировать свои пакеты</a:t>
            </a:r>
            <a:r>
              <a:rPr lang="ru-RU" sz="2000"/>
              <a:t>, чтобы другие модули могли их использовать.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Зависимости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может указывать, от каких </a:t>
            </a:r>
            <a:r>
              <a:rPr lang="ru-RU" sz="2000">
                <a:solidFill>
                  <a:srgbClr val="BC5CFF"/>
                </a:solidFill>
              </a:rPr>
              <a:t>других модулей он зависит.</a:t>
            </a:r>
          </a:p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1" y="680996"/>
            <a:ext cx="6740159" cy="571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6" y="666752"/>
            <a:ext cx="6234985" cy="590931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инструментов, который необходим для разработки приложений на языке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включает в себя компилятор, библиотеки и другие утилиты, которые позволяют создавать, тестировать и отлаживать Java-программы.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JDK:</a:t>
            </a: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(javac):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байт-код, который может выполняться на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Virtual Machine (JVM).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Environment (JRE):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выполнения, необходимая для запуска Java-приложений.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Утилиты для работы с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такие как javadoc (для генерации документации) и jdb (отладчик).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Ссылки для скачивания представлены в отдельном файле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D9D037B-14FA-D124-4EC9-D39B7030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5" y="719259"/>
            <a:ext cx="4633739" cy="270974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Правила именования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11" y="661305"/>
            <a:ext cx="4892675" cy="5847755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должен начинаться с буквы, символа валюты (например, $) или знака подчеркивания. Обратите внимание, идентификатор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начинаться с цифры.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первого символа идентификатор может содержать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комбинации букв, символов валюты, соединяющих символов или цифр.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компилятора,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количество символов, содержащихся в идентификаторе.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ключевые слова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идентификатора.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Идентификаторы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регистру символов. Таким образом,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не одно и то же.</a:t>
            </a:r>
          </a:p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1" y="661304"/>
            <a:ext cx="691825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0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7" y="611340"/>
            <a:ext cx="4733016" cy="56938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2" y="617991"/>
            <a:ext cx="6480970" cy="6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7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580573"/>
            <a:ext cx="4907188" cy="609397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содрежит класс с модификатором доступа public, то имя этого файла должно совпадать с именем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публичного класса.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Файлы, которые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содержат публичных классов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могут иметь имя, которое не совпадает ни с одним из объявленных в нем классов.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73315"/>
            <a:ext cx="6744860" cy="19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2475044"/>
            <a:ext cx="6549910" cy="26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140932"/>
            <a:ext cx="7097486" cy="17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8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Понятие пакета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341632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Пакетом (пространством имен)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Java называется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вложенных по какому-то признаку папок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 размещенными в них классами (интерфейсами, перечислениями, аннотациями), необходимыми проекту.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в Java обычно представляют собой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директории в файловой системе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 Имя пакета соответствует структуре директорий. Например, если у вас есть пакет с именем 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com.example.myapp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он будет находиться в директории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com/example/myapp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пакеты: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 имеет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встроенных пакетов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таких как: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основные классы Java, такие как String, System, Math и т.д.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утилитарные классы, такие как коллекции (ArrayList, HashMap и т.д.).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классы для работы с вводом/выводом.</a:t>
            </a:r>
          </a:p>
          <a:p>
            <a:pPr lvl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создать пакет, вы используете ключевое слово package в начале вашего Java-файла.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8" y="4527305"/>
            <a:ext cx="3590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0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Импорт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249299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импорта</a:t>
            </a:r>
            <a:endParaRPr lang="en-US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класса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import java.util.Arrays;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метода/поля класса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static java.lang.Math.max;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всего пакета целиком                  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java.util.*;</a:t>
            </a:r>
          </a:p>
          <a:p>
            <a:endParaRPr lang="ru-RU" b="1"/>
          </a:p>
          <a:p>
            <a:endParaRPr lang="ru-RU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3573009"/>
            <a:ext cx="4533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3303360"/>
            <a:ext cx="6297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5182961"/>
            <a:ext cx="63071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8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9799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Конфликты имен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124"/>
            <a:ext cx="555897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1) </a:t>
            </a:r>
            <a:r>
              <a:rPr lang="ru-RU" sz="2100">
                <a:latin typeface="Arial" panose="020B0604020202020204" pitchFamily="34" charset="0"/>
              </a:rPr>
              <a:t>Для того, чтобы обратиться к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нужному классу </a:t>
            </a:r>
            <a:r>
              <a:rPr lang="ru-RU" sz="2100">
                <a:latin typeface="Arial" panose="020B0604020202020204" pitchFamily="34" charset="0"/>
              </a:rPr>
              <a:t>и избежать коллизии при совпадении имен, когда компилятор не может выбрать нужный тип, необходимо указать его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полное имя</a:t>
            </a:r>
            <a:r>
              <a:rPr lang="ru-RU" sz="2100">
                <a:latin typeface="Arial" panose="020B0604020202020204" pitchFamily="34" charset="0"/>
              </a:rPr>
              <a:t>. Оно включает в себя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название пакета</a:t>
            </a:r>
            <a:r>
              <a:rPr lang="ru-RU" sz="2100">
                <a:latin typeface="Arial" panose="020B0604020202020204" pitchFamily="34" charset="0"/>
              </a:rPr>
              <a:t>, где размещается класс, и его непосредственное имя.</a:t>
            </a:r>
            <a:endParaRPr lang="en-US" sz="2100">
              <a:latin typeface="Arial" panose="020B0604020202020204" pitchFamily="34" charset="0"/>
            </a:endParaRPr>
          </a:p>
          <a:p>
            <a:endParaRPr lang="en-US" sz="2100"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2) </a:t>
            </a:r>
            <a:r>
              <a:rPr lang="en-US" sz="2100">
                <a:latin typeface="Arial" panose="020B0604020202020204" pitchFamily="34" charset="0"/>
              </a:rPr>
              <a:t>E</a:t>
            </a:r>
            <a:r>
              <a:rPr lang="ru-RU" sz="2100">
                <a:latin typeface="Arial" panose="020B0604020202020204" pitchFamily="34" charset="0"/>
              </a:rPr>
              <a:t>сли повторяющиеся имена классов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являются вашими</a:t>
            </a:r>
            <a:r>
              <a:rPr lang="ru-RU" sz="2100">
                <a:latin typeface="Arial" panose="020B0604020202020204" pitchFamily="34" charset="0"/>
              </a:rPr>
              <a:t>, а не частью внешних библиотек, к которым у вас нет доступа, то просто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переименуйте один из своих классов</a:t>
            </a:r>
            <a:endParaRPr lang="en-US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3) </a:t>
            </a:r>
            <a:r>
              <a:rPr lang="ru-RU" sz="2100">
                <a:latin typeface="Arial" panose="020B0604020202020204" pitchFamily="34" charset="0"/>
              </a:rPr>
              <a:t>Можно создавать промежуточные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классы-обертки</a:t>
            </a:r>
            <a:r>
              <a:rPr lang="ru-RU" sz="2100">
                <a:latin typeface="Arial" panose="020B0604020202020204" pitchFamily="34" charset="0"/>
              </a:rPr>
              <a:t>, которые не будут ничего делать, кроме как содержать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поле экземпляра класса</a:t>
            </a:r>
            <a:r>
              <a:rPr lang="ru-RU" sz="2100">
                <a:latin typeface="Arial" panose="020B0604020202020204" pitchFamily="34" charset="0"/>
              </a:rPr>
              <a:t>, имя которого дублируется</a:t>
            </a:r>
          </a:p>
          <a:p>
            <a:endParaRPr lang="ru-RU" b="1">
              <a:latin typeface="Arial" panose="020B0604020202020204" pitchFamily="34" charset="0"/>
            </a:endParaRPr>
          </a:p>
          <a:p>
            <a:endParaRPr lang="ru-RU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0" y="1064049"/>
            <a:ext cx="6633029" cy="48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7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22927"/>
            <a:ext cx="5950857" cy="6063198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класса в 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</a:p>
          <a:p>
            <a:endParaRPr lang="en-US" sz="2400" dirty="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общедоступным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иметь доступ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должно начинаться с буквы (по соглашению,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заглавной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от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родительского 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интерфейсов,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реализованных классом, если таковые имеются, перед которым указывается ключевое слово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разделяется запятыми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может реализовывать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интерфейса.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вложенным(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2264122"/>
            <a:ext cx="3409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577850"/>
            <a:ext cx="3438525" cy="16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3140422"/>
            <a:ext cx="3981450" cy="14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610100"/>
            <a:ext cx="4257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5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Шаблон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2176"/>
            <a:ext cx="6411816" cy="446276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переменнаяЭкземпляра1;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переменнаяЭкземпляра2;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// ...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имяМетода</a:t>
            </a:r>
            <a:r>
              <a:rPr lang="ru-RU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(список параметров)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// тело метода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</a:endParaRP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1306" y="840387"/>
            <a:ext cx="5306619" cy="5293757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Box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depth;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Wrapper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return width;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8" y="76119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" y="762000"/>
            <a:ext cx="11953875" cy="30777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только в контексте класса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(package, default, none)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Доступ для самого класса и классов в том же пакете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в пределах самого класса, классов-наследников</a:t>
            </a: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и классов пакета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—Доступ есть всегда, когда доступен сам класс</a:t>
            </a:r>
          </a:p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95725"/>
            <a:ext cx="8659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909"/>
            <a:ext cx="6096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Множественное наследование: </a:t>
            </a:r>
          </a:p>
          <a:p>
            <a:r>
              <a:rPr lang="ru-RU" sz="1700">
                <a:latin typeface="Arial" panose="020B0604020202020204" pitchFamily="34" charset="0"/>
              </a:rPr>
              <a:t>Классы могут реализовывать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несколько интерфейсов</a:t>
            </a:r>
          </a:p>
          <a:p>
            <a:endParaRPr lang="ru-RU" sz="17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Методы по умолчанию и статические методы: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Начиная с Java 8, интерфейсы могут содержать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методы по умолчанию (с реализацией) </a:t>
            </a:r>
            <a:r>
              <a:rPr lang="ru-RU" sz="1700">
                <a:latin typeface="Arial" panose="020B0604020202020204" pitchFamily="34" charset="0"/>
              </a:rPr>
              <a:t>и статические методы. Это позволяет добавлять новые методы в 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без необходимости изменять классы</a:t>
            </a:r>
            <a:r>
              <a:rPr lang="ru-RU" sz="1700">
                <a:latin typeface="Arial" panose="020B0604020202020204" pitchFamily="34" charset="0"/>
              </a:rPr>
              <a:t>, которые уже его реализуют.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Константы: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Все поля в интерфейсе являются по умолчанию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public, static и final</a:t>
            </a:r>
            <a:r>
              <a:rPr lang="ru-RU" sz="1700">
                <a:latin typeface="Arial" panose="020B0604020202020204" pitchFamily="34" charset="0"/>
              </a:rPr>
              <a:t>. Это означает, что они должны быть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инициализированы при объявлении </a:t>
            </a:r>
            <a:r>
              <a:rPr lang="ru-RU" sz="1700">
                <a:latin typeface="Arial" panose="020B0604020202020204" pitchFamily="34" charset="0"/>
              </a:rPr>
              <a:t>и не могут быть изменены.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Отсутствие состояния:</a:t>
            </a:r>
          </a:p>
          <a:p>
            <a:r>
              <a:rPr lang="ru-RU" sz="1700">
                <a:latin typeface="Arial" panose="020B0604020202020204" pitchFamily="34" charset="0"/>
              </a:rPr>
              <a:t>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 могут </a:t>
            </a:r>
            <a:r>
              <a:rPr lang="ru-RU" sz="1700">
                <a:latin typeface="Arial" panose="020B0604020202020204" pitchFamily="34" charset="0"/>
              </a:rPr>
              <a:t>содержать экземплярные переменные (состояние). Они могут содержать только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константы и методы</a:t>
            </a:r>
            <a:r>
              <a:rPr lang="ru-RU" sz="1700">
                <a:latin typeface="Arial" panose="020B0604020202020204" pitchFamily="34" charset="0"/>
              </a:rPr>
              <a:t>, что делает их чистыми абстракциями.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7" y="594909"/>
            <a:ext cx="5138824" cy="620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83"/>
            <a:ext cx="12191999" cy="646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9169" y="640358"/>
            <a:ext cx="64610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Поддержка функциональных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с единственным абстрактным методом называются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функциональными интерфейсами. </a:t>
            </a:r>
            <a:r>
              <a:rPr lang="ru-RU" sz="1700">
                <a:latin typeface="Arial" panose="020B0604020202020204" pitchFamily="34" charset="0"/>
              </a:rPr>
              <a:t>Они могут быть использованы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в лямбда-выражениях </a:t>
            </a:r>
            <a:r>
              <a:rPr lang="ru-RU" sz="1700">
                <a:latin typeface="Arial" panose="020B0604020202020204" pitchFamily="34" charset="0"/>
              </a:rPr>
              <a:t>и в функциональном программировании, что упрощает работу с коллекциями и потоками данных.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Наследование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могут наследовать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другие интерфейсы. </a:t>
            </a:r>
            <a:r>
              <a:rPr lang="ru-RU" sz="1700">
                <a:latin typeface="Arial" panose="020B0604020202020204" pitchFamily="34" charset="0"/>
              </a:rPr>
              <a:t>Это позволяет создавать иерархии интерфейсов и комбинировать их функциональность.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" y="573416"/>
            <a:ext cx="4692152" cy="6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4067612"/>
            <a:ext cx="5467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0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776"/>
            <a:ext cx="49940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Однонаследование: </a:t>
            </a:r>
            <a:r>
              <a:rPr lang="ru-RU">
                <a:latin typeface="Arial" panose="020B0604020202020204" pitchFamily="34" charset="0"/>
              </a:rPr>
              <a:t>Класс может наследовать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только один </a:t>
            </a:r>
            <a:r>
              <a:rPr lang="ru-RU">
                <a:latin typeface="Arial" panose="020B0604020202020204" pitchFamily="34" charset="0"/>
              </a:rPr>
              <a:t>родительский класс.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extends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Для создания подкласса используется ключевое слово extends. Подкласс наследует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все нестатические поля и методы</a:t>
            </a:r>
            <a:r>
              <a:rPr lang="ru-RU">
                <a:latin typeface="Arial" panose="020B0604020202020204" pitchFamily="34" charset="0"/>
              </a:rPr>
              <a:t>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latin typeface="Arial" panose="020B0604020202020204" pitchFamily="34" charset="0"/>
              </a:rPr>
              <a:t> используется для обращения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методам и конструкторам родительского класса</a:t>
            </a:r>
            <a:r>
              <a:rPr lang="ru-RU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Переопределение методов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Overriding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):</a:t>
            </a:r>
            <a:r>
              <a:rPr lang="ru-RU">
                <a:latin typeface="Arial" panose="020B0604020202020204" pitchFamily="34" charset="0"/>
              </a:rPr>
              <a:t> Подкласс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может переопределить </a:t>
            </a:r>
            <a:r>
              <a:rPr lang="ru-RU">
                <a:latin typeface="Arial" panose="020B0604020202020204" pitchFamily="34" charset="0"/>
              </a:rPr>
              <a:t>методы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Доступ к полям и методам:</a:t>
            </a:r>
            <a:r>
              <a:rPr lang="ru-RU">
                <a:latin typeface="Arial" panose="020B0604020202020204" pitchFamily="34" charset="0"/>
              </a:rPr>
              <a:t> Подкласс имеет доступ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public и protected </a:t>
            </a:r>
            <a:r>
              <a:rPr lang="ru-RU">
                <a:latin typeface="Arial" panose="020B0604020202020204" pitchFamily="34" charset="0"/>
              </a:rPr>
              <a:t>полям и методам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8" y="592387"/>
            <a:ext cx="6234094" cy="6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3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06776"/>
            <a:ext cx="4863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Абстрактные классы и методы:</a:t>
            </a:r>
            <a:r>
              <a:rPr lang="ru-RU">
                <a:latin typeface="Arial" panose="020B0604020202020204" pitchFamily="34" charset="0"/>
              </a:rPr>
              <a:t> Абстрактный 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 может быть инстанцирован и может содержать абстрактные методы</a:t>
            </a:r>
            <a:r>
              <a:rPr lang="ru-RU">
                <a:latin typeface="Arial" panose="020B0604020202020204" pitchFamily="34" charset="0"/>
              </a:rPr>
              <a:t>, которые должны быть реализованы в подклассах.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Интерфейсы: </a:t>
            </a:r>
            <a:r>
              <a:rPr lang="ru-RU">
                <a:latin typeface="Arial" panose="020B0604020202020204" pitchFamily="34" charset="0"/>
              </a:rPr>
              <a:t>Классы могут реализовывать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несколько</a:t>
            </a:r>
            <a:r>
              <a:rPr lang="ru-RU">
                <a:latin typeface="Arial" panose="020B0604020202020204" pitchFamily="34" charset="0"/>
              </a:rPr>
              <a:t> интерфейсов.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Иерархия классов: </a:t>
            </a:r>
            <a:r>
              <a:rPr lang="ru-RU">
                <a:latin typeface="Arial" panose="020B0604020202020204" pitchFamily="34" charset="0"/>
              </a:rPr>
              <a:t>Один класс может быть родительским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для нескольких подклассов</a:t>
            </a:r>
            <a:r>
              <a:rPr lang="ru-RU">
                <a:latin typeface="Arial" panose="020B0604020202020204" pitchFamily="34" charset="0"/>
              </a:rPr>
              <a:t>. </a:t>
            </a: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Object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Все классы в Java неявно наследуются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от класса Object</a:t>
            </a:r>
            <a:r>
              <a:rPr lang="ru-RU">
                <a:latin typeface="Arial" panose="020B0604020202020204" pitchFamily="34" charset="0"/>
              </a:rPr>
              <a:t>, который является корнем иерархии классов. Это означает, что все классы имеют доступ к методам класса Object, таким как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equals(), hashCode(), toString()</a:t>
            </a:r>
            <a:r>
              <a:rPr lang="ru-RU">
                <a:latin typeface="Arial" panose="020B0604020202020204" pitchFamily="34" charset="0"/>
              </a:rPr>
              <a:t>, и т.д.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1" y="506776"/>
            <a:ext cx="4596016" cy="62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9293"/>
            <a:ext cx="538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времени компиляции (или статический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перегрузки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 позволяет создавать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методов с одинаковым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с разными параметрами.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64275"/>
            <a:ext cx="68199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8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20" y="579293"/>
            <a:ext cx="51422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времени выполнения (или динамический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переопределения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объектам разных классов реагировать на вызовы методов по-разному, в зависимости от типа объекта, на который ссылается ссылка.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полиморфизм реализуется через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иерархию классов (наследование) и интерфейсы.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0" y="579292"/>
            <a:ext cx="4963887" cy="623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2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0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117" y="680166"/>
            <a:ext cx="1187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Правила перегрузки:</a:t>
            </a:r>
          </a:p>
          <a:p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одинаковое имя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разные параметры </a:t>
            </a:r>
            <a:r>
              <a:rPr lang="ru-RU" sz="2400">
                <a:latin typeface="Arial" panose="020B0604020202020204" pitchFamily="34" charset="0"/>
              </a:rPr>
              <a:t>(различие в типах, количестве или порядке параметров).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Возвращаемый тип метода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не влияет </a:t>
            </a:r>
            <a:r>
              <a:rPr lang="ru-RU" sz="2400">
                <a:latin typeface="Arial" panose="020B0604020202020204" pitchFamily="34" charset="0"/>
              </a:rPr>
              <a:t>на перегрузку.</a:t>
            </a:r>
          </a:p>
        </p:txBody>
      </p:sp>
    </p:spTree>
    <p:extLst>
      <p:ext uri="{BB962C8B-B14F-4D97-AF65-F5344CB8AC3E}">
        <p14:creationId xmlns:p14="http://schemas.microsoft.com/office/powerpoint/2010/main" val="102603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84" y="582358"/>
            <a:ext cx="53402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В Java все параметры передаются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по значению. </a:t>
            </a:r>
            <a:r>
              <a:rPr lang="ru-RU" sz="2400">
                <a:latin typeface="Arial" panose="020B0604020202020204" pitchFamily="34" charset="0"/>
              </a:rPr>
              <a:t>Для примитивных типов это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значения</a:t>
            </a:r>
            <a:r>
              <a:rPr lang="ru-RU" sz="2400">
                <a:latin typeface="Arial" panose="020B0604020202020204" pitchFamily="34" charset="0"/>
              </a:rPr>
              <a:t>, а для ссылочных типов —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ссылки на объект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r>
              <a:rPr lang="ru-RU" sz="2400">
                <a:latin typeface="Arial" panose="020B0604020202020204" pitchFamily="34" charset="0"/>
              </a:rPr>
              <a:t>Это важно учитывать, чтобы избежать неожиданных изменений оригинальных объектов и значений.</a:t>
            </a:r>
          </a:p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Ссылочные типы: </a:t>
            </a:r>
            <a:r>
              <a:rPr lang="ru-RU" sz="2400">
                <a:latin typeface="Arial" panose="020B0604020202020204" pitchFamily="34" charset="0"/>
              </a:rPr>
              <a:t>Когда метод принимает объект (например, массивы, строки или пользовательские классы),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передается копия ссылки на объект.</a:t>
            </a:r>
            <a:r>
              <a:rPr lang="ru-RU" sz="2400">
                <a:latin typeface="Arial" panose="020B0604020202020204" pitchFamily="34" charset="0"/>
              </a:rPr>
              <a:t> Изменения в методе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могут повлиять </a:t>
            </a:r>
            <a:r>
              <a:rPr lang="ru-RU" sz="2400">
                <a:latin typeface="Arial" panose="020B0604020202020204" pitchFamily="34" charset="0"/>
              </a:rPr>
              <a:t>на оригинальный объект, так как обе ссылки указывают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на один и тот же объект в памяти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09" y="624132"/>
            <a:ext cx="5388043" cy="620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41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748" y="815468"/>
            <a:ext cx="73959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 Java существуют 4 типа вложенных (nested) классов:</a:t>
            </a:r>
          </a:p>
          <a:p>
            <a:endParaRPr lang="ru-RU" sz="320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Статические вложенные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Внутренние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Локальные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Анонимные (безымянные) классы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" y="4996414"/>
            <a:ext cx="11665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Использование внутренних и вложенных классов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служит для организации кода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4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Статические вложенные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9" y="2120062"/>
            <a:ext cx="804068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967" y="884814"/>
            <a:ext cx="11836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Вложенные классы </a:t>
            </a:r>
            <a:r>
              <a:rPr lang="ru-RU" sz="2400"/>
              <a:t>объявляются внутри другого класса и имеют </a:t>
            </a:r>
            <a:r>
              <a:rPr lang="ru-RU" sz="2400">
                <a:solidFill>
                  <a:srgbClr val="BC5CFF"/>
                </a:solidFill>
              </a:rPr>
              <a:t>модификатор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endParaRPr lang="en-US" sz="2400">
              <a:solidFill>
                <a:srgbClr val="BC5CFF"/>
              </a:solidFill>
            </a:endParaRPr>
          </a:p>
          <a:p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не могут </a:t>
            </a:r>
            <a:r>
              <a:rPr lang="ru-RU" sz="2400"/>
              <a:t>обращаться к </a:t>
            </a:r>
            <a:r>
              <a:rPr lang="ru-RU" sz="2400">
                <a:solidFill>
                  <a:srgbClr val="BC5CFF"/>
                </a:solidFill>
              </a:rPr>
              <a:t>нестатическим членам внешнего класса </a:t>
            </a:r>
            <a:r>
              <a:rPr lang="ru-RU" sz="2400"/>
              <a:t>напрямую.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8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Внутренние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2" y="691244"/>
            <a:ext cx="106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Внутренние классы </a:t>
            </a:r>
            <a:r>
              <a:rPr lang="ru-RU" sz="2400"/>
              <a:t>объявляются </a:t>
            </a:r>
            <a:r>
              <a:rPr lang="ru-RU" sz="2400">
                <a:solidFill>
                  <a:srgbClr val="BC5CFF"/>
                </a:solidFill>
              </a:rPr>
              <a:t>внутри другого класса без модификатора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к нестатическим </a:t>
            </a:r>
            <a:r>
              <a:rPr lang="ru-RU" sz="2400">
                <a:solidFill>
                  <a:srgbClr val="BC5CFF"/>
                </a:solidFill>
              </a:rPr>
              <a:t>членам внешнего класса.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172921"/>
            <a:ext cx="70119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778"/>
            <a:ext cx="3750551" cy="2308324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перменных окружения(среды)</a:t>
            </a:r>
          </a:p>
          <a:p>
            <a:endParaRPr lang="ru-RU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Win10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при установке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путь до папки не прописался в перменной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 его добавить.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398346"/>
            <a:ext cx="8429296" cy="6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824"/>
            <a:ext cx="3750551" cy="37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Локальные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4791"/>
            <a:ext cx="1206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Локальные классы </a:t>
            </a:r>
            <a:r>
              <a:rPr lang="ru-RU" sz="2400"/>
              <a:t>объявляются внутри метода 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</a:t>
            </a:r>
            <a:r>
              <a:rPr lang="ru-RU" sz="2400">
                <a:solidFill>
                  <a:srgbClr val="BC5CFF"/>
                </a:solidFill>
              </a:rPr>
              <a:t>к переменным метода, </a:t>
            </a:r>
            <a:r>
              <a:rPr lang="ru-RU" sz="2400"/>
              <a:t>включая </a:t>
            </a:r>
            <a:r>
              <a:rPr lang="ru-RU" sz="2400">
                <a:solidFill>
                  <a:srgbClr val="BC5CFF"/>
                </a:solidFill>
              </a:rPr>
              <a:t>локальные переменные</a:t>
            </a:r>
            <a:r>
              <a:rPr lang="ru-RU" sz="2400"/>
              <a:t>, если они объявлены как </a:t>
            </a:r>
            <a:r>
              <a:rPr lang="ru-RU" sz="2400">
                <a:solidFill>
                  <a:srgbClr val="BC5CFF"/>
                </a:solidFill>
              </a:rPr>
              <a:t>final</a:t>
            </a:r>
            <a:r>
              <a:rPr lang="en-US" sz="2400"/>
              <a:t> </a:t>
            </a:r>
            <a:r>
              <a:rPr lang="ru-RU" sz="2400"/>
              <a:t>или </a:t>
            </a:r>
            <a:r>
              <a:rPr lang="ru-RU" sz="2400">
                <a:solidFill>
                  <a:srgbClr val="BC5CFF"/>
                </a:solidFill>
              </a:rPr>
              <a:t>не изменяются</a:t>
            </a:r>
            <a:r>
              <a:rPr lang="ru-RU" sz="2400"/>
              <a:t> в методе.</a:t>
            </a:r>
            <a:endParaRPr lang="ru-RU" sz="3200">
              <a:latin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875120"/>
            <a:ext cx="658336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5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Анонимные (безымянные)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7" y="762000"/>
            <a:ext cx="1194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создаются </a:t>
            </a:r>
            <a:r>
              <a:rPr lang="ru-RU" sz="2400">
                <a:solidFill>
                  <a:srgbClr val="BC5CFF"/>
                </a:solidFill>
              </a:rPr>
              <a:t>без явного имени </a:t>
            </a:r>
            <a:r>
              <a:rPr lang="ru-RU" sz="2400"/>
              <a:t>и объявляются в момент их создания. Они могут расширять класс или реализовывать интерфейс. </a:t>
            </a:r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удобны для создания </a:t>
            </a:r>
            <a:r>
              <a:rPr lang="ru-RU" sz="2400">
                <a:solidFill>
                  <a:srgbClr val="BC5CFF"/>
                </a:solidFill>
              </a:rPr>
              <a:t>экземпляров классов</a:t>
            </a:r>
            <a:r>
              <a:rPr lang="ru-RU" sz="2400"/>
              <a:t>, когда требуется </a:t>
            </a:r>
            <a:r>
              <a:rPr lang="ru-RU" sz="2400">
                <a:solidFill>
                  <a:srgbClr val="BC5CFF"/>
                </a:solidFill>
              </a:rPr>
              <a:t>переопределить методы </a:t>
            </a:r>
            <a:r>
              <a:rPr lang="ru-RU" sz="2400"/>
              <a:t>без создания отдельного класса.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42" y="2694110"/>
            <a:ext cx="78501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3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26" y="653086"/>
            <a:ext cx="5543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>
                <a:solidFill>
                  <a:srgbClr val="FF423F"/>
                </a:solidFill>
                <a:latin typeface="Arial" panose="020B0604020202020204" pitchFamily="34" charset="0"/>
              </a:rPr>
              <a:t>Существует три вида инициализаторов:</a:t>
            </a:r>
          </a:p>
          <a:p>
            <a:endParaRPr lang="ru-RU" sz="2100">
              <a:solidFill>
                <a:srgbClr val="FF423F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Инициализирующие выражения</a:t>
            </a:r>
            <a:r>
              <a:rPr lang="ru-RU" sz="2100">
                <a:latin typeface="Arial" panose="020B0604020202020204" pitchFamily="34" charset="0"/>
              </a:rPr>
              <a:t>(initializer expressions) - позволяют осуществлять инициализацию полей прямо в операторах объявления.</a:t>
            </a:r>
          </a:p>
          <a:p>
            <a:r>
              <a:rPr lang="ru-RU" sz="2100"/>
              <a:t> </a:t>
            </a:r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 </a:t>
            </a:r>
            <a:r>
              <a:rPr lang="ru-RU" sz="2100">
                <a:latin typeface="Arial" panose="020B0604020202020204" pitchFamily="34" charset="0"/>
              </a:rPr>
              <a:t>код в статическом блоке инициализации</a:t>
            </a:r>
            <a:r>
              <a:rPr lang="en-US" sz="2100">
                <a:latin typeface="Arial" panose="020B0604020202020204" pitchFamily="34" charset="0"/>
              </a:rPr>
              <a:t>(static initializer blocks)</a:t>
            </a:r>
            <a:r>
              <a:rPr lang="ru-RU" sz="2100">
                <a:latin typeface="Arial" panose="020B0604020202020204" pitchFamily="34" charset="0"/>
              </a:rPr>
              <a:t> выполняется один раз, когда класс загружается в память.</a:t>
            </a:r>
          </a:p>
          <a:p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Нестатические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 логика нестатических блоков инициализации</a:t>
            </a:r>
            <a:r>
              <a:rPr lang="en-US" sz="2100">
                <a:latin typeface="Arial" panose="020B0604020202020204" pitchFamily="34" charset="0"/>
              </a:rPr>
              <a:t>(instance initializer blocks)</a:t>
            </a:r>
            <a:r>
              <a:rPr lang="ru-RU" sz="2100">
                <a:latin typeface="Arial" panose="020B0604020202020204" pitchFamily="34" charset="0"/>
              </a:rPr>
              <a:t> выполняется перед логикой конструктора.</a:t>
            </a:r>
            <a:r>
              <a:rPr lang="ru-RU" sz="2100"/>
              <a:t> </a:t>
            </a:r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4" y="653086"/>
            <a:ext cx="4629158" cy="6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8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3386"/>
            <a:ext cx="11992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Копирование репозитория GitHub в Giga IDE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форка на GitHub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на страницу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который хотите форкнуть.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"Fork"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правом верхнем углу, чтобы создать копию репозитория в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вашем аккаунте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Клонирование репозитория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в ваш форк на GitHub.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"Code"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скопируйте URL репозитория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 или SSH).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Откройте терминал на вашем компьютере.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Выполните команду: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&lt;URL вашего форка&gt; </a:t>
            </a:r>
            <a:endParaRPr lang="en-US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клонируйте через интерфейс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проекта в Giga IDE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Запустите Giga IDE.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Выберите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"File" -&gt; "Open"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выберите папку с вашим клонированным репозиторием.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проектом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Теперь вы можете вносить изменения, коммитить их и отправлять обратно в ваш форк на GitHub</a:t>
            </a: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" y="4992087"/>
            <a:ext cx="12007057" cy="180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7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58568"/>
            <a:ext cx="7697787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2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" y="939310"/>
            <a:ext cx="11911502" cy="40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8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704485"/>
            <a:ext cx="7650163" cy="15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2390776"/>
            <a:ext cx="7650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0" y="4389054"/>
            <a:ext cx="7650163" cy="222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07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" y="895045"/>
            <a:ext cx="12158051" cy="550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2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28"/>
            <a:ext cx="12192000" cy="32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3237"/>
            <a:ext cx="12192000" cy="23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3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5879"/>
            <a:ext cx="5678128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29" y="795879"/>
            <a:ext cx="6513871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7791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8" y="2158257"/>
            <a:ext cx="7114684" cy="314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94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0" y="838814"/>
            <a:ext cx="11921912" cy="386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6740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42"/>
            <a:ext cx="12191999" cy="49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14855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" y="1686198"/>
            <a:ext cx="5010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9" y="1612626"/>
            <a:ext cx="4739345" cy="513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733371"/>
            <a:ext cx="70596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34" y="3430588"/>
            <a:ext cx="69929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7" y="1525916"/>
            <a:ext cx="70500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65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7368</TotalTime>
  <Words>5518</Words>
  <Application>Microsoft Office PowerPoint</Application>
  <PresentationFormat>Произвольный</PresentationFormat>
  <Paragraphs>918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Установка JDK. Настройка Eclipse. Основы ООП JAVA</vt:lpstr>
      <vt:lpstr>Java SDK (JDK)</vt:lpstr>
      <vt:lpstr>Java SDK (JDK) Установка</vt:lpstr>
      <vt:lpstr>Java SDK (JDK)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GIGA IDE</vt:lpstr>
      <vt:lpstr>Шаги настройки GIGA IDE</vt:lpstr>
      <vt:lpstr>Презентация PowerPoint</vt:lpstr>
      <vt:lpstr>Презентация PowerPoint</vt:lpstr>
      <vt:lpstr>Презентация PowerPoint</vt:lpstr>
      <vt:lpstr>Схема выполнения JAVA кода</vt:lpstr>
      <vt:lpstr>Структура проекта JAVA</vt:lpstr>
      <vt:lpstr>Структура проекта JAVA</vt:lpstr>
      <vt:lpstr>Модульность в JAVA</vt:lpstr>
      <vt:lpstr>Правила именования</vt:lpstr>
      <vt:lpstr>Java Naming Convention</vt:lpstr>
      <vt:lpstr>Java Naming Convention</vt:lpstr>
      <vt:lpstr>Понятие пакета в JAVA</vt:lpstr>
      <vt:lpstr>Импорт классов</vt:lpstr>
      <vt:lpstr>Конфликты имен</vt:lpstr>
      <vt:lpstr>Класс</vt:lpstr>
      <vt:lpstr>Шаблон класса</vt:lpstr>
      <vt:lpstr>Модификаторы доступа</vt:lpstr>
      <vt:lpstr>Интерфейсы</vt:lpstr>
      <vt:lpstr>Интерфейсы</vt:lpstr>
      <vt:lpstr>Наследование</vt:lpstr>
      <vt:lpstr>Наследование</vt:lpstr>
      <vt:lpstr>Полиморфизм</vt:lpstr>
      <vt:lpstr>Полиморфизм</vt:lpstr>
      <vt:lpstr>Перегрузка методов</vt:lpstr>
      <vt:lpstr>Передача параметров</vt:lpstr>
      <vt:lpstr>Внутренние и вложенные классы java</vt:lpstr>
      <vt:lpstr>Внутренние и вложенные классы java / Статические вложенные классы</vt:lpstr>
      <vt:lpstr>Внутренние и вложенные классы java / Внутренние классы</vt:lpstr>
      <vt:lpstr>Внутренние и вложенные классы java / Локальные классы</vt:lpstr>
      <vt:lpstr>Внутренние и вложенные классы java / Анонимные (безымянные) классы</vt:lpstr>
      <vt:lpstr>Инициализация</vt:lpstr>
      <vt:lpstr>Клонирование проекта с GitHub</vt:lpstr>
      <vt:lpstr>Клонирование проекта с GitHub</vt:lpstr>
      <vt:lpstr>Клонирование проекта с GitHub</vt:lpstr>
      <vt:lpstr>Клонирование проекта с GitHub</vt:lpstr>
      <vt:lpstr>Интерфейс работы с GIT в GIGA</vt:lpstr>
      <vt:lpstr>Интерфейс работы с GIT в GIGA</vt:lpstr>
      <vt:lpstr>Интерфейс работы с GIT в GIGA</vt:lpstr>
      <vt:lpstr>Интерфейс работы с GIT в GIGA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196</cp:revision>
  <dcterms:created xsi:type="dcterms:W3CDTF">2025-01-02T08:46:56Z</dcterms:created>
  <dcterms:modified xsi:type="dcterms:W3CDTF">2025-02-05T05:21:41Z</dcterms:modified>
</cp:coreProperties>
</file>