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8" r:id="rId1"/>
  </p:sldMasterIdLst>
  <p:notesMasterIdLst>
    <p:notesMasterId r:id="rId24"/>
  </p:notesMasterIdLst>
  <p:handoutMasterIdLst>
    <p:handoutMasterId r:id="rId25"/>
  </p:handoutMasterIdLst>
  <p:sldIdLst>
    <p:sldId id="331" r:id="rId2"/>
    <p:sldId id="330" r:id="rId3"/>
    <p:sldId id="332" r:id="rId4"/>
    <p:sldId id="336" r:id="rId5"/>
    <p:sldId id="339" r:id="rId6"/>
    <p:sldId id="432" r:id="rId7"/>
    <p:sldId id="434" r:id="rId8"/>
    <p:sldId id="337" r:id="rId9"/>
    <p:sldId id="421" r:id="rId10"/>
    <p:sldId id="420" r:id="rId11"/>
    <p:sldId id="428" r:id="rId12"/>
    <p:sldId id="429" r:id="rId13"/>
    <p:sldId id="423" r:id="rId14"/>
    <p:sldId id="430" r:id="rId15"/>
    <p:sldId id="422" r:id="rId16"/>
    <p:sldId id="424" r:id="rId17"/>
    <p:sldId id="425" r:id="rId18"/>
    <p:sldId id="426" r:id="rId19"/>
    <p:sldId id="427" r:id="rId20"/>
    <p:sldId id="333" r:id="rId21"/>
    <p:sldId id="419" r:id="rId22"/>
    <p:sldId id="431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006600"/>
    <a:srgbClr val="FF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1" autoAdjust="0"/>
    <p:restoredTop sz="84680" autoAdjust="0"/>
  </p:normalViewPr>
  <p:slideViewPr>
    <p:cSldViewPr>
      <p:cViewPr varScale="1">
        <p:scale>
          <a:sx n="78" d="100"/>
          <a:sy n="78" d="100"/>
        </p:scale>
        <p:origin x="1627" y="77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654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ps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的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参数：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-a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显示所有终端机下执行的程序，除了阶段作业领导者之外。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a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 显示现行终端机下的所有程序，包括其他用户的程序。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-A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显示所有程序。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-c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CLS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和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PRI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c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列出程序时，显示每个程序真正的指令名称，而不包含路径，参数或常驻服务的标示。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-C  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指令名称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指定执行指令的名称，并列出该指令的程序的状况。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-d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显示所有程序，但不包括阶段作业领导者的程序。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-e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"A"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e 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列出程序时，显示每个程序所使用的环境变量。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-f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UID,PPID,C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与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STIME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f 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用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ASCII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字符显示树状结构，表达程序间的相互关系。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-g&lt;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群组名称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"-G"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参数相同，当亦能使用阶段作业领导者的名称来指定。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g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 显示现行终端机下的所有程序，包括群组领导者的程序。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-G&lt;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群组识别码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列出属于该群组的程序的状况，也可使用群组名称来指定。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h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 不显示标题列。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-H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显示树状结构，表示程序间的相互关系。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-j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或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j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采用作业控制的格式显示程序状况。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-l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或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l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采用详细的格式来显示程序状况。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L   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列出栏位的相关信息。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-m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或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m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显示所有的执行绪。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n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以数字来表示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USER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和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WCHAN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-N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显示所有的程序，除了执行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ps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指令终端机下的程序之外。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-p&lt;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程序识别码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指定程序识别码，并列出该程序的状况。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p&lt;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程序识别码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"-p"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参数相同，只在列表格式方面稍有差异。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r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只列出现行终端机正在执行中的程序。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-s&lt;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阶段作业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指定阶段作业的程序识别码，并列出隶属该阶段作业的程序的状况。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s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采用程序信号的格式显示程序状况。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S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列出程序时，包括已中断的子程序资料。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-t&lt;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终端机编号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指定终端机编号，并列出属于该终端机的程序的状况。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t&lt;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终端机编号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"-t"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参数相同，只在列表格式方面稍有差异。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-T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显示现行终端机下的所有程序。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-u&lt;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用户识别码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"-U"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u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以用户为主的格式来显示程序状况。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-U&lt;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用户识别码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列出属于该用户的程序的状况，也可使用用户名称来指定。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U&lt;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用户名称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列出属于该用户的程序的状况。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v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采用虚拟内存的格式显示程序状况。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-V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或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V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显示版本信息。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-w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或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w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采用宽阔的格式来显示程序状况。　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x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显示所有程序，不以终端机来区分。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X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采用旧式的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Linux i386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登陆格式显示程序状况。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-y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配合参数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"-l"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使用时，不显示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F(flag)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栏位，并以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RSS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栏位取代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ADDR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　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程序识别码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"p"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--cols&lt;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每列字符数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设置每列的最大字符数。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--columns&lt;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每列字符数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"--cols"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--cumulative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"S"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--deselect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"-N"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--forest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"f"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--headers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重复显示标题列。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--help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在线帮助。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--info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显示排错信息。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--lines&lt;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显示列数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设置显示画面的列数。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--no-headers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"h"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参数相同，只在列表格式方面稍有差异。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--group&lt;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群组名称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"-G"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--Group&lt;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群组识别码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"-G"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pid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程序识别码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"-p"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--rows&lt;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显示列数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"--lines"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sid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阶段作业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"-s"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tty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终端机编号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"-t"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--user&lt;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用户名称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"-U"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--User&lt;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用户识别码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"-U"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--version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"-V"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widty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每列字符数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"-cols"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56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tsh0.c</a:t>
            </a:r>
            <a:r>
              <a:rPr lang="zh-CN" altLang="en-US" dirty="0"/>
              <a:t>是</a:t>
            </a:r>
            <a:r>
              <a:rPr lang="en-US" altLang="zh-CN" dirty="0"/>
              <a:t>CMU</a:t>
            </a:r>
            <a:r>
              <a:rPr lang="zh-CN" altLang="en-US" dirty="0"/>
              <a:t>的原始版本</a:t>
            </a:r>
            <a:endParaRPr lang="en-US" altLang="zh-CN" dirty="0"/>
          </a:p>
          <a:p>
            <a:r>
              <a:rPr lang="en-US" altLang="zh-CN" dirty="0" err="1"/>
              <a:t>tsh.c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9665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8080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the -a "-p" argument tells your shell not to emit a prompt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0706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2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69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78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61" r:id="rId2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idc.com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n.ubuntu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567782" cy="2612322"/>
          </a:xfrm>
        </p:spPr>
        <p:txBody>
          <a:bodyPr/>
          <a:lstStyle/>
          <a:p>
            <a:pPr algn="ctr"/>
            <a:r>
              <a:rPr lang="en-US" altLang="zh-CN" sz="4800" dirty="0"/>
              <a:t> ICS-LAB6 </a:t>
            </a:r>
            <a:r>
              <a:rPr lang="en-US" altLang="zh-CN" dirty="0"/>
              <a:t> </a:t>
            </a:r>
            <a:r>
              <a:rPr lang="en-US" altLang="zh-CN" sz="4800" dirty="0" err="1"/>
              <a:t>TinyShell</a:t>
            </a:r>
            <a:r>
              <a:rPr lang="en-US" altLang="zh-CN" sz="4800" dirty="0"/>
              <a:t> </a:t>
            </a:r>
            <a:br>
              <a:rPr lang="en-US" altLang="zh-CN" sz="4800" dirty="0"/>
            </a:br>
            <a:r>
              <a:rPr lang="zh-CN" altLang="zh-CN" dirty="0"/>
              <a:t> 微壳</a:t>
            </a:r>
            <a:endParaRPr lang="zh-CN" altLang="en-US" sz="4800" dirty="0"/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/>
              <a:t>2017</a:t>
            </a:r>
            <a:r>
              <a:rPr lang="zh-CN" altLang="en-US" sz="2800" dirty="0"/>
              <a:t>年</a:t>
            </a:r>
            <a:r>
              <a:rPr lang="en-US" altLang="zh-CN" sz="2800" dirty="0"/>
              <a:t>12</a:t>
            </a:r>
            <a:r>
              <a:rPr lang="zh-CN" altLang="en-US" sz="2800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243388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实验任务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/>
              <a:t>完成</a:t>
            </a:r>
            <a:r>
              <a:rPr lang="en-US" altLang="zh-CN" sz="2800" dirty="0" err="1"/>
              <a:t>tsh.c</a:t>
            </a:r>
            <a:r>
              <a:rPr lang="zh-CN" altLang="en-US" sz="2800" dirty="0"/>
              <a:t>中的空函数</a:t>
            </a:r>
            <a:endParaRPr lang="en-US" altLang="zh-CN" sz="28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800" b="0" dirty="0"/>
              <a:t>    </a:t>
            </a:r>
            <a:r>
              <a:rPr lang="en-US" altLang="zh-CN" sz="2800" b="0" dirty="0" err="1"/>
              <a:t>tsh.c</a:t>
            </a:r>
            <a:r>
              <a:rPr lang="en-US" altLang="zh-CN" b="0" dirty="0"/>
              <a:t> </a:t>
            </a:r>
            <a:r>
              <a:rPr lang="zh-CN" altLang="en-US" sz="2800" b="0" dirty="0"/>
              <a:t>： </a:t>
            </a:r>
            <a:r>
              <a:rPr lang="en-US" altLang="zh-CN" sz="2800" b="0" dirty="0"/>
              <a:t>tiny-shell </a:t>
            </a:r>
            <a:r>
              <a:rPr lang="zh-CN" altLang="en-US" sz="2800" b="0" dirty="0"/>
              <a:t>的代码框架，</a:t>
            </a:r>
            <a:r>
              <a:rPr lang="zh-CN" altLang="en-US" sz="2400" dirty="0"/>
              <a:t>包含了基本的代码。</a:t>
            </a:r>
            <a:endParaRPr lang="en-US" altLang="zh-CN" sz="2400" dirty="0"/>
          </a:p>
          <a:p>
            <a:pPr lvl="1">
              <a:spcBef>
                <a:spcPts val="1200"/>
              </a:spcBef>
            </a:pPr>
            <a:r>
              <a:rPr lang="en-US" altLang="zh-CN" sz="2400" dirty="0" err="1"/>
              <a:t>tsh.c</a:t>
            </a:r>
            <a:r>
              <a:rPr lang="zh-CN" altLang="en-US" sz="2400" dirty="0"/>
              <a:t>的头部注释段写入名字</a:t>
            </a:r>
            <a:endParaRPr lang="en-US" altLang="zh-CN" sz="2400" dirty="0"/>
          </a:p>
          <a:p>
            <a:pPr lvl="1">
              <a:spcBef>
                <a:spcPts val="1200"/>
              </a:spcBef>
            </a:pPr>
            <a:r>
              <a:rPr lang="zh-CN" altLang="en-US" sz="2400" b="1" dirty="0">
                <a:solidFill>
                  <a:srgbClr val="0000FF"/>
                </a:solidFill>
              </a:rPr>
              <a:t>空函数是实验要求实现的部分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b="1" dirty="0" err="1">
                <a:solidFill>
                  <a:srgbClr val="006600"/>
                </a:solidFill>
              </a:rPr>
              <a:t>eval</a:t>
            </a:r>
            <a:r>
              <a:rPr lang="en-US" altLang="zh-CN" b="1" dirty="0">
                <a:solidFill>
                  <a:srgbClr val="006600"/>
                </a:solidFill>
              </a:rPr>
              <a:t>: </a:t>
            </a:r>
            <a:r>
              <a:rPr lang="zh-CN" altLang="en-US" b="1" dirty="0">
                <a:solidFill>
                  <a:srgbClr val="006600"/>
                </a:solidFill>
              </a:rPr>
              <a:t>解析和解释命令行的主例程。 </a:t>
            </a:r>
            <a:r>
              <a:rPr lang="en-US" altLang="zh-CN" b="1" dirty="0">
                <a:solidFill>
                  <a:srgbClr val="006600"/>
                </a:solidFill>
              </a:rPr>
              <a:t>[70</a:t>
            </a:r>
            <a:r>
              <a:rPr lang="zh-CN" altLang="en-US" b="1" dirty="0">
                <a:solidFill>
                  <a:srgbClr val="006600"/>
                </a:solidFill>
              </a:rPr>
              <a:t>行</a:t>
            </a:r>
            <a:r>
              <a:rPr lang="en-US" altLang="zh-CN" b="1" dirty="0">
                <a:solidFill>
                  <a:srgbClr val="006600"/>
                </a:solidFill>
              </a:rPr>
              <a:t>] </a:t>
            </a:r>
            <a:r>
              <a:rPr lang="en-US" altLang="zh-CN" b="1" dirty="0">
                <a:solidFill>
                  <a:srgbClr val="0000FF"/>
                </a:solidFill>
              </a:rPr>
              <a:t>(</a:t>
            </a:r>
            <a:r>
              <a:rPr lang="zh-CN" altLang="en-US" b="1" dirty="0">
                <a:solidFill>
                  <a:srgbClr val="0000FF"/>
                </a:solidFill>
              </a:rPr>
              <a:t>已提供答案）</a:t>
            </a:r>
            <a:endParaRPr lang="en-US" altLang="zh-CN" b="1" dirty="0">
              <a:solidFill>
                <a:srgbClr val="006600"/>
              </a:solidFill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dirty="0" err="1"/>
              <a:t>builtin_cmd</a:t>
            </a:r>
            <a:r>
              <a:rPr lang="en-US" altLang="zh-CN" dirty="0"/>
              <a:t>: </a:t>
            </a:r>
            <a:r>
              <a:rPr lang="zh-CN" altLang="en-US" dirty="0"/>
              <a:t>识别并解释内置命令</a:t>
            </a:r>
            <a:r>
              <a:rPr lang="en-US" altLang="zh-CN" dirty="0"/>
              <a:t>: quit, </a:t>
            </a:r>
            <a:r>
              <a:rPr lang="en-US" altLang="zh-CN" dirty="0" err="1"/>
              <a:t>fg</a:t>
            </a:r>
            <a:r>
              <a:rPr lang="en-US" altLang="zh-CN" dirty="0"/>
              <a:t>, </a:t>
            </a:r>
            <a:r>
              <a:rPr lang="en-US" altLang="zh-CN" dirty="0" err="1"/>
              <a:t>bg</a:t>
            </a:r>
            <a:r>
              <a:rPr lang="en-US" altLang="zh-CN" dirty="0"/>
              <a:t>, </a:t>
            </a:r>
            <a:r>
              <a:rPr lang="zh-CN" altLang="en-US" dirty="0"/>
              <a:t>和 </a:t>
            </a:r>
            <a:r>
              <a:rPr lang="en-US" altLang="zh-CN" dirty="0"/>
              <a:t>jobs. [25</a:t>
            </a:r>
            <a:r>
              <a:rPr lang="zh-CN" altLang="en-US" dirty="0"/>
              <a:t>行</a:t>
            </a:r>
            <a:r>
              <a:rPr lang="en-US" altLang="zh-CN" dirty="0"/>
              <a:t>]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b="1" dirty="0">
                <a:solidFill>
                  <a:srgbClr val="006600"/>
                </a:solidFill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</a:rPr>
              <a:t>do_bgfg</a:t>
            </a:r>
            <a:r>
              <a:rPr lang="en-US" altLang="zh-CN" b="1" dirty="0">
                <a:solidFill>
                  <a:srgbClr val="006600"/>
                </a:solidFill>
              </a:rPr>
              <a:t>: </a:t>
            </a:r>
            <a:r>
              <a:rPr lang="zh-CN" altLang="en-US" b="1" dirty="0">
                <a:solidFill>
                  <a:srgbClr val="006600"/>
                </a:solidFill>
              </a:rPr>
              <a:t>实现内置命令</a:t>
            </a:r>
            <a:r>
              <a:rPr lang="en-US" altLang="zh-CN" b="1" dirty="0" err="1">
                <a:solidFill>
                  <a:srgbClr val="006600"/>
                </a:solidFill>
              </a:rPr>
              <a:t>bg</a:t>
            </a:r>
            <a:r>
              <a:rPr lang="en-US" altLang="zh-CN" b="1" dirty="0">
                <a:solidFill>
                  <a:srgbClr val="006600"/>
                </a:solidFill>
              </a:rPr>
              <a:t> </a:t>
            </a:r>
            <a:r>
              <a:rPr lang="zh-CN" altLang="en-US" b="1" dirty="0">
                <a:solidFill>
                  <a:srgbClr val="006600"/>
                </a:solidFill>
              </a:rPr>
              <a:t>和 </a:t>
            </a:r>
            <a:r>
              <a:rPr lang="en-US" altLang="zh-CN" b="1" dirty="0" err="1">
                <a:solidFill>
                  <a:srgbClr val="006600"/>
                </a:solidFill>
              </a:rPr>
              <a:t>fg</a:t>
            </a:r>
            <a:r>
              <a:rPr lang="en-US" altLang="zh-CN" b="1" dirty="0">
                <a:solidFill>
                  <a:srgbClr val="006600"/>
                </a:solidFill>
              </a:rPr>
              <a:t>. [50 </a:t>
            </a:r>
            <a:r>
              <a:rPr lang="zh-CN" altLang="en-US" b="1" dirty="0">
                <a:solidFill>
                  <a:srgbClr val="006600"/>
                </a:solidFill>
              </a:rPr>
              <a:t>行</a:t>
            </a:r>
            <a:r>
              <a:rPr lang="en-US" altLang="zh-CN" b="1" dirty="0">
                <a:solidFill>
                  <a:srgbClr val="006600"/>
                </a:solidFill>
              </a:rPr>
              <a:t>] </a:t>
            </a:r>
            <a:r>
              <a:rPr lang="en-US" altLang="zh-CN" b="1" dirty="0">
                <a:solidFill>
                  <a:srgbClr val="0000FF"/>
                </a:solidFill>
              </a:rPr>
              <a:t>(</a:t>
            </a:r>
            <a:r>
              <a:rPr lang="zh-CN" altLang="en-US" b="1" dirty="0">
                <a:solidFill>
                  <a:srgbClr val="0000FF"/>
                </a:solidFill>
              </a:rPr>
              <a:t>已提供答案）</a:t>
            </a:r>
            <a:endParaRPr lang="en-US" altLang="zh-CN" b="1" dirty="0">
              <a:solidFill>
                <a:srgbClr val="006600"/>
              </a:solidFill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dirty="0" err="1"/>
              <a:t>waitfg</a:t>
            </a:r>
            <a:r>
              <a:rPr lang="en-US" altLang="zh-CN" dirty="0"/>
              <a:t>: </a:t>
            </a:r>
            <a:r>
              <a:rPr lang="zh-CN" altLang="en-US" dirty="0"/>
              <a:t>等待一个前台作业结束</a:t>
            </a:r>
            <a:r>
              <a:rPr lang="en-US" altLang="zh-CN" dirty="0"/>
              <a:t>. [20 </a:t>
            </a:r>
            <a:r>
              <a:rPr lang="zh-CN" altLang="en-US" dirty="0"/>
              <a:t>行</a:t>
            </a:r>
            <a:r>
              <a:rPr lang="en-US" altLang="zh-CN" dirty="0"/>
              <a:t>]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dirty="0" err="1"/>
              <a:t>sigchld_handler</a:t>
            </a:r>
            <a:r>
              <a:rPr lang="en-US" altLang="zh-CN" dirty="0"/>
              <a:t>: </a:t>
            </a:r>
            <a:r>
              <a:rPr lang="zh-CN" altLang="en-US" dirty="0"/>
              <a:t>捕获</a:t>
            </a:r>
            <a:r>
              <a:rPr lang="en-US" altLang="zh-CN" dirty="0"/>
              <a:t>SIGCHILD</a:t>
            </a:r>
            <a:r>
              <a:rPr lang="zh-CN" altLang="en-US" dirty="0"/>
              <a:t>信号</a:t>
            </a:r>
            <a:r>
              <a:rPr lang="en-US" altLang="zh-CN" dirty="0"/>
              <a:t>. [80 </a:t>
            </a:r>
            <a:r>
              <a:rPr lang="zh-CN" altLang="en-US" dirty="0"/>
              <a:t>行</a:t>
            </a:r>
            <a:r>
              <a:rPr lang="en-US" altLang="zh-CN" dirty="0"/>
              <a:t>]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dirty="0" err="1"/>
              <a:t>sigint_handler</a:t>
            </a:r>
            <a:r>
              <a:rPr lang="en-US" altLang="zh-CN" dirty="0"/>
              <a:t>: </a:t>
            </a:r>
            <a:r>
              <a:rPr lang="zh-CN" altLang="en-US" dirty="0"/>
              <a:t>捕获</a:t>
            </a:r>
            <a:r>
              <a:rPr lang="en-US" altLang="zh-CN" dirty="0"/>
              <a:t>SIGINT (ctrl-c) </a:t>
            </a:r>
            <a:r>
              <a:rPr lang="zh-CN" altLang="en-US" dirty="0"/>
              <a:t>信号</a:t>
            </a:r>
            <a:r>
              <a:rPr lang="en-US" altLang="zh-CN" dirty="0"/>
              <a:t>. [15 </a:t>
            </a:r>
            <a:r>
              <a:rPr lang="zh-CN" altLang="en-US" dirty="0"/>
              <a:t>行</a:t>
            </a:r>
            <a:r>
              <a:rPr lang="en-US" altLang="zh-CN" dirty="0"/>
              <a:t>]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dirty="0" err="1"/>
              <a:t>sigtstp_handler</a:t>
            </a:r>
            <a:r>
              <a:rPr lang="en-US" altLang="zh-CN" dirty="0"/>
              <a:t>: </a:t>
            </a:r>
            <a:r>
              <a:rPr lang="zh-CN" altLang="en-US" dirty="0"/>
              <a:t>捕获</a:t>
            </a:r>
            <a:r>
              <a:rPr lang="en-US" altLang="zh-CN" dirty="0"/>
              <a:t>SIGTSTP (ctrl-z) </a:t>
            </a:r>
            <a:r>
              <a:rPr lang="zh-CN" altLang="en-US" dirty="0"/>
              <a:t>信号</a:t>
            </a:r>
            <a:r>
              <a:rPr lang="en-US" altLang="zh-CN" dirty="0"/>
              <a:t>. [15 </a:t>
            </a:r>
            <a:r>
              <a:rPr lang="zh-CN" altLang="en-US" dirty="0"/>
              <a:t>行</a:t>
            </a:r>
            <a:r>
              <a:rPr lang="en-US" altLang="zh-CN" dirty="0"/>
              <a:t>]</a:t>
            </a:r>
            <a:endParaRPr lang="zh-CN" altLang="en-US" dirty="0"/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编译链接：</a:t>
            </a:r>
            <a:r>
              <a:rPr lang="en-US" altLang="zh-CN" b="0" dirty="0" err="1"/>
              <a:t>unix</a:t>
            </a:r>
            <a:r>
              <a:rPr lang="en-US" altLang="zh-CN" b="0" dirty="0"/>
              <a:t>&gt; make</a:t>
            </a:r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运         行：</a:t>
            </a:r>
            <a:r>
              <a:rPr lang="en-US" altLang="zh-CN" b="0" dirty="0" err="1"/>
              <a:t>unix</a:t>
            </a:r>
            <a:r>
              <a:rPr lang="en-US" altLang="zh-CN" b="0" dirty="0"/>
              <a:t>&gt; ./</a:t>
            </a:r>
            <a:r>
              <a:rPr lang="en-US" altLang="zh-CN" b="0" dirty="0" err="1"/>
              <a:t>tsh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478381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51A896B-A555-4614-96C3-3848E7586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 </a:t>
            </a:r>
            <a:r>
              <a:rPr lang="zh-CN" altLang="en-US" dirty="0"/>
              <a:t>任务要求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3E9897-B016-4D4C-B1B0-EC7D1EC13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tsh</a:t>
            </a:r>
            <a:r>
              <a:rPr lang="zh-CN" altLang="en-US" dirty="0"/>
              <a:t>的提示符：</a:t>
            </a:r>
            <a:r>
              <a:rPr lang="en-US" altLang="zh-CN" b="0" dirty="0" err="1"/>
              <a:t>tsh</a:t>
            </a:r>
            <a:r>
              <a:rPr lang="en-US" altLang="zh-CN" b="0" dirty="0"/>
              <a:t>&gt;</a:t>
            </a:r>
          </a:p>
          <a:p>
            <a:r>
              <a:rPr lang="zh-CN" altLang="en-US" dirty="0"/>
              <a:t>用户输入的命令行应该包括一个名字、</a:t>
            </a:r>
            <a:r>
              <a:rPr lang="en-US" altLang="zh-CN" dirty="0"/>
              <a:t>0</a:t>
            </a:r>
            <a:r>
              <a:rPr lang="zh-CN" altLang="en-US" dirty="0"/>
              <a:t>或多个参数，并用一个或多个空格分隔。</a:t>
            </a:r>
          </a:p>
          <a:p>
            <a:r>
              <a:rPr lang="zh-CN" altLang="en-US" dirty="0"/>
              <a:t>如果名字是内置命令，</a:t>
            </a:r>
            <a:r>
              <a:rPr lang="en-US" altLang="zh-CN" dirty="0" err="1"/>
              <a:t>tsh</a:t>
            </a:r>
            <a:r>
              <a:rPr lang="zh-CN" altLang="en-US" dirty="0"/>
              <a:t>立即处理并等待用户输入下一个命令行。</a:t>
            </a:r>
          </a:p>
          <a:p>
            <a:r>
              <a:rPr lang="zh-CN" altLang="en-US" dirty="0"/>
              <a:t>否则，假定这个名字是一个可执行文件的路径，</a:t>
            </a:r>
            <a:r>
              <a:rPr lang="en-US" altLang="zh-CN" dirty="0" err="1"/>
              <a:t>tsh</a:t>
            </a:r>
            <a:r>
              <a:rPr lang="zh-CN" altLang="en-US" dirty="0"/>
              <a:t>在初始子进程的上下文中加载和运行它。</a:t>
            </a:r>
          </a:p>
          <a:p>
            <a:r>
              <a:rPr lang="en-US" altLang="zh-CN" dirty="0" err="1"/>
              <a:t>tsh</a:t>
            </a:r>
            <a:r>
              <a:rPr lang="zh-CN" altLang="en-US" dirty="0"/>
              <a:t>不需要支持管（</a:t>
            </a:r>
            <a:r>
              <a:rPr lang="en-US" altLang="zh-CN" dirty="0"/>
              <a:t>|</a:t>
            </a:r>
            <a:r>
              <a:rPr lang="zh-CN" altLang="en-US" dirty="0"/>
              <a:t>）或</a:t>
            </a:r>
            <a:r>
              <a:rPr lang="en-US" altLang="zh-CN" dirty="0"/>
              <a:t>I/O</a:t>
            </a:r>
            <a:r>
              <a:rPr lang="zh-CN" altLang="en-US" dirty="0"/>
              <a:t>重定向（</a:t>
            </a:r>
            <a:r>
              <a:rPr lang="en-US" altLang="zh-CN" dirty="0"/>
              <a:t>&lt;</a:t>
            </a:r>
            <a:r>
              <a:rPr lang="zh-CN" altLang="en-US" dirty="0"/>
              <a:t>和</a:t>
            </a:r>
            <a:r>
              <a:rPr lang="en-US" altLang="zh-CN" dirty="0"/>
              <a:t>&gt;</a:t>
            </a:r>
            <a:r>
              <a:rPr lang="zh-CN" altLang="en-US" dirty="0"/>
              <a:t>）。是指这个初始子进程</a:t>
            </a:r>
          </a:p>
        </p:txBody>
      </p:sp>
    </p:spTree>
    <p:extLst>
      <p:ext uri="{BB962C8B-B14F-4D97-AF65-F5344CB8AC3E}">
        <p14:creationId xmlns:p14="http://schemas.microsoft.com/office/powerpoint/2010/main" val="327049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FC53899-079A-49EB-B767-E1EF7D9F5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 </a:t>
            </a:r>
            <a:r>
              <a:rPr lang="zh-CN" altLang="en-US" dirty="0"/>
              <a:t>任务要求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32FF79A-0BA3-4D08-90A5-17CEBCFCA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dirty="0"/>
              <a:t>键入</a:t>
            </a:r>
            <a:r>
              <a:rPr lang="en-US" altLang="zh-CN" dirty="0"/>
              <a:t>ctrl-c</a:t>
            </a:r>
            <a:r>
              <a:rPr lang="zh-CN" altLang="en-US" dirty="0"/>
              <a:t>（</a:t>
            </a:r>
            <a:r>
              <a:rPr lang="en-US" altLang="zh-CN" dirty="0"/>
              <a:t>ctrl-z</a:t>
            </a:r>
            <a:r>
              <a:rPr lang="zh-CN" altLang="en-US" dirty="0"/>
              <a:t>）应该导致</a:t>
            </a:r>
            <a:r>
              <a:rPr lang="en-US" altLang="zh-CN" dirty="0"/>
              <a:t>SIGINT</a:t>
            </a:r>
            <a:r>
              <a:rPr lang="zh-CN" altLang="en-US" dirty="0"/>
              <a:t>（</a:t>
            </a:r>
            <a:r>
              <a:rPr lang="en-US" altLang="zh-CN" dirty="0"/>
              <a:t>SIG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dirty="0"/>
              <a:t>STP</a:t>
            </a:r>
            <a:r>
              <a:rPr lang="zh-CN" altLang="en-US" dirty="0"/>
              <a:t>）信号被发送到当前的前台作业，及其该作业的子孙作业（例如，它创建的任何子进程）。如果没有前台工作，那么信号应该没有效果。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en-US" dirty="0"/>
              <a:t>如果命令行以</a:t>
            </a:r>
            <a:r>
              <a:rPr lang="en-US" altLang="zh-CN" dirty="0"/>
              <a:t>&amp;</a:t>
            </a:r>
            <a:r>
              <a:rPr lang="zh-CN" altLang="en-US" dirty="0"/>
              <a:t>结尾，则</a:t>
            </a:r>
            <a:r>
              <a:rPr lang="en-US" altLang="zh-CN" dirty="0" err="1"/>
              <a:t>tsh</a:t>
            </a:r>
            <a:r>
              <a:rPr lang="zh-CN" altLang="en-US" dirty="0"/>
              <a:t>在后台运行该作业；否则，在前台运行该作业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 </a:t>
            </a:r>
            <a:r>
              <a:rPr lang="zh-CN" altLang="en-US" dirty="0"/>
              <a:t>可以用进程</a:t>
            </a:r>
            <a:r>
              <a:rPr lang="en-US" altLang="zh-CN" dirty="0"/>
              <a:t>ID(PID)</a:t>
            </a:r>
            <a:r>
              <a:rPr lang="zh-CN" altLang="en-US" dirty="0"/>
              <a:t>或</a:t>
            </a:r>
            <a:r>
              <a:rPr lang="en-US" altLang="zh-CN" dirty="0" err="1"/>
              <a:t>tsh</a:t>
            </a:r>
            <a:r>
              <a:rPr lang="zh-CN" altLang="en-US" dirty="0"/>
              <a:t>赋予的正整数作业</a:t>
            </a:r>
            <a:r>
              <a:rPr lang="en-US" altLang="zh-CN" dirty="0"/>
              <a:t>ID</a:t>
            </a:r>
            <a:r>
              <a:rPr lang="zh-CN" altLang="en-US" dirty="0"/>
              <a:t>（</a:t>
            </a:r>
            <a:r>
              <a:rPr lang="en-US" altLang="zh-CN" dirty="0"/>
              <a:t>job ID</a:t>
            </a:r>
            <a:r>
              <a:rPr lang="zh-CN" altLang="en-US" dirty="0"/>
              <a:t>，</a:t>
            </a:r>
            <a:r>
              <a:rPr lang="en-US" altLang="zh-CN" dirty="0"/>
              <a:t>JID</a:t>
            </a:r>
            <a:r>
              <a:rPr lang="zh-CN" altLang="en-US" dirty="0"/>
              <a:t>）标识一个作业。</a:t>
            </a:r>
            <a:r>
              <a:rPr lang="en-US" altLang="zh-CN" dirty="0"/>
              <a:t>JID</a:t>
            </a:r>
            <a:r>
              <a:rPr lang="zh-CN" altLang="en-US" dirty="0"/>
              <a:t>用前缀</a:t>
            </a:r>
            <a:r>
              <a:rPr lang="en-US" altLang="zh-CN" dirty="0"/>
              <a:t>%</a:t>
            </a:r>
            <a:r>
              <a:rPr lang="zh-CN" altLang="en-US" dirty="0"/>
              <a:t>，例如“</a:t>
            </a:r>
            <a:r>
              <a:rPr lang="en-US" altLang="zh-CN" dirty="0"/>
              <a:t>%5”</a:t>
            </a:r>
            <a:r>
              <a:rPr lang="zh-CN" altLang="en-US" dirty="0"/>
              <a:t>标识作业</a:t>
            </a:r>
            <a:r>
              <a:rPr lang="en-US" altLang="zh-CN" dirty="0"/>
              <a:t>ID</a:t>
            </a:r>
            <a:r>
              <a:rPr lang="zh-CN" altLang="en-US" dirty="0"/>
              <a:t>为</a:t>
            </a:r>
            <a:r>
              <a:rPr lang="en-US" altLang="zh-CN" dirty="0"/>
              <a:t>5</a:t>
            </a:r>
            <a:r>
              <a:rPr lang="zh-CN" altLang="en-US" dirty="0"/>
              <a:t>的作业，“</a:t>
            </a:r>
            <a:r>
              <a:rPr lang="en-US" altLang="zh-CN" dirty="0"/>
              <a:t>5”</a:t>
            </a:r>
            <a:r>
              <a:rPr lang="zh-CN" altLang="en-US" dirty="0"/>
              <a:t>表示</a:t>
            </a:r>
            <a:r>
              <a:rPr lang="en-US" altLang="zh-CN" dirty="0"/>
              <a:t>PID</a:t>
            </a:r>
            <a:r>
              <a:rPr lang="zh-CN" altLang="en-US" dirty="0"/>
              <a:t>为</a:t>
            </a:r>
            <a:r>
              <a:rPr lang="en-US" altLang="zh-CN" dirty="0"/>
              <a:t>5</a:t>
            </a:r>
            <a:r>
              <a:rPr lang="zh-CN" altLang="en-US" dirty="0"/>
              <a:t>的作业。</a:t>
            </a:r>
          </a:p>
          <a:p>
            <a:pPr>
              <a:spcBef>
                <a:spcPts val="1200"/>
              </a:spcBef>
            </a:pPr>
            <a:r>
              <a:rPr lang="zh-CN" altLang="en-US" dirty="0"/>
              <a:t>已经提供了处理作业列表所需的所有函数</a:t>
            </a:r>
          </a:p>
        </p:txBody>
      </p:sp>
    </p:spTree>
    <p:extLst>
      <p:ext uri="{BB962C8B-B14F-4D97-AF65-F5344CB8AC3E}">
        <p14:creationId xmlns:p14="http://schemas.microsoft.com/office/powerpoint/2010/main" val="2523601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A9C9BC5-6954-4988-8171-75F2EA3DB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B4459D-73B5-47FF-8970-47024FB5E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72DC0C3-EE4E-4C57-B5B2-58A8FF23102F}"/>
              </a:ext>
            </a:extLst>
          </p:cNvPr>
          <p:cNvSpPr txBox="1"/>
          <p:nvPr/>
        </p:nvSpPr>
        <p:spPr>
          <a:xfrm>
            <a:off x="76200" y="76200"/>
            <a:ext cx="8991600" cy="670560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noAutofit/>
          </a:bodyPr>
          <a:lstStyle/>
          <a:p>
            <a:r>
              <a:rPr lang="en-US" altLang="zh-CN" sz="2000" dirty="0">
                <a:latin typeface="Calibri" pitchFamily="34" charset="0"/>
              </a:rPr>
              <a:t>#</a:t>
            </a:r>
          </a:p>
          <a:p>
            <a:r>
              <a:rPr lang="en-US" altLang="zh-CN" sz="2000" dirty="0">
                <a:latin typeface="Calibri" pitchFamily="34" charset="0"/>
              </a:rPr>
              <a:t># </a:t>
            </a:r>
            <a:r>
              <a:rPr lang="en-US" altLang="zh-CN" sz="2000" dirty="0">
                <a:solidFill>
                  <a:srgbClr val="0000FF"/>
                </a:solidFill>
                <a:latin typeface="Calibri" pitchFamily="34" charset="0"/>
              </a:rPr>
              <a:t>trace10.txt </a:t>
            </a:r>
            <a:r>
              <a:rPr lang="en-US" altLang="zh-CN" sz="2000" dirty="0">
                <a:latin typeface="Calibri" pitchFamily="34" charset="0"/>
              </a:rPr>
              <a:t>- Process </a:t>
            </a:r>
            <a:r>
              <a:rPr lang="en-US" altLang="zh-CN" sz="2000" dirty="0" err="1">
                <a:latin typeface="Calibri" pitchFamily="34" charset="0"/>
              </a:rPr>
              <a:t>fg</a:t>
            </a:r>
            <a:r>
              <a:rPr lang="en-US" altLang="zh-CN" sz="2000" dirty="0">
                <a:latin typeface="Calibri" pitchFamily="34" charset="0"/>
              </a:rPr>
              <a:t> </a:t>
            </a:r>
            <a:r>
              <a:rPr lang="en-US" altLang="zh-CN" sz="2000" dirty="0" err="1">
                <a:latin typeface="Calibri" pitchFamily="34" charset="0"/>
              </a:rPr>
              <a:t>builtin</a:t>
            </a:r>
            <a:r>
              <a:rPr lang="en-US" altLang="zh-CN" sz="2000" dirty="0">
                <a:latin typeface="Calibri" pitchFamily="34" charset="0"/>
              </a:rPr>
              <a:t> command. </a:t>
            </a:r>
          </a:p>
          <a:p>
            <a:r>
              <a:rPr lang="en-US" altLang="zh-CN" sz="2000" dirty="0">
                <a:latin typeface="Calibri" pitchFamily="34" charset="0"/>
              </a:rPr>
              <a:t>#</a:t>
            </a:r>
          </a:p>
          <a:p>
            <a:r>
              <a:rPr lang="en-US" altLang="zh-CN" sz="2000" dirty="0">
                <a:latin typeface="Calibri" pitchFamily="34" charset="0"/>
              </a:rPr>
              <a:t>/bin/echo -e </a:t>
            </a:r>
            <a:r>
              <a:rPr lang="en-US" altLang="zh-CN" sz="2000" dirty="0" err="1">
                <a:latin typeface="Calibri" pitchFamily="34" charset="0"/>
              </a:rPr>
              <a:t>tsh</a:t>
            </a:r>
            <a:r>
              <a:rPr lang="en-US" altLang="zh-CN" sz="2000" dirty="0">
                <a:latin typeface="Calibri" pitchFamily="34" charset="0"/>
              </a:rPr>
              <a:t>&gt; ./</a:t>
            </a:r>
            <a:r>
              <a:rPr lang="en-US" altLang="zh-CN" sz="2000" dirty="0" err="1">
                <a:latin typeface="Calibri" pitchFamily="34" charset="0"/>
              </a:rPr>
              <a:t>myspin</a:t>
            </a:r>
            <a:r>
              <a:rPr lang="en-US" altLang="zh-CN" sz="2000" dirty="0">
                <a:latin typeface="Calibri" pitchFamily="34" charset="0"/>
              </a:rPr>
              <a:t> 4 \046</a:t>
            </a:r>
          </a:p>
          <a:p>
            <a:r>
              <a:rPr lang="en-US" altLang="zh-CN" sz="2000" dirty="0">
                <a:latin typeface="Calibri" pitchFamily="34" charset="0"/>
              </a:rPr>
              <a:t>./</a:t>
            </a:r>
            <a:r>
              <a:rPr lang="en-US" altLang="zh-CN" sz="2000" dirty="0" err="1">
                <a:latin typeface="Calibri" pitchFamily="34" charset="0"/>
              </a:rPr>
              <a:t>myspin</a:t>
            </a:r>
            <a:r>
              <a:rPr lang="en-US" altLang="zh-CN" sz="2000" dirty="0">
                <a:latin typeface="Calibri" pitchFamily="34" charset="0"/>
              </a:rPr>
              <a:t> 4 &amp;</a:t>
            </a:r>
          </a:p>
          <a:p>
            <a:endParaRPr lang="en-US" altLang="zh-CN" sz="2000" dirty="0">
              <a:latin typeface="Calibri" pitchFamily="34" charset="0"/>
            </a:endParaRPr>
          </a:p>
          <a:p>
            <a:r>
              <a:rPr lang="en-US" altLang="zh-CN" sz="2000" dirty="0">
                <a:latin typeface="Calibri" pitchFamily="34" charset="0"/>
              </a:rPr>
              <a:t>SLEEP 1</a:t>
            </a:r>
          </a:p>
          <a:p>
            <a:r>
              <a:rPr lang="en-US" altLang="zh-CN" sz="2000" dirty="0">
                <a:latin typeface="Calibri" pitchFamily="34" charset="0"/>
              </a:rPr>
              <a:t>/bin/echo </a:t>
            </a:r>
            <a:r>
              <a:rPr lang="en-US" altLang="zh-CN" sz="2000" dirty="0" err="1">
                <a:latin typeface="Calibri" pitchFamily="34" charset="0"/>
              </a:rPr>
              <a:t>tsh</a:t>
            </a:r>
            <a:r>
              <a:rPr lang="en-US" altLang="zh-CN" sz="2000" dirty="0">
                <a:latin typeface="Calibri" pitchFamily="34" charset="0"/>
              </a:rPr>
              <a:t>&gt; </a:t>
            </a:r>
            <a:r>
              <a:rPr lang="en-US" altLang="zh-CN" sz="2000" dirty="0" err="1">
                <a:latin typeface="Calibri" pitchFamily="34" charset="0"/>
              </a:rPr>
              <a:t>fg</a:t>
            </a:r>
            <a:r>
              <a:rPr lang="en-US" altLang="zh-CN" sz="2000" dirty="0">
                <a:latin typeface="Calibri" pitchFamily="34" charset="0"/>
              </a:rPr>
              <a:t> %1</a:t>
            </a:r>
          </a:p>
          <a:p>
            <a:r>
              <a:rPr lang="en-US" altLang="zh-CN" sz="2000" dirty="0" err="1">
                <a:latin typeface="Calibri" pitchFamily="34" charset="0"/>
              </a:rPr>
              <a:t>fg</a:t>
            </a:r>
            <a:r>
              <a:rPr lang="en-US" altLang="zh-CN" sz="2000" dirty="0">
                <a:latin typeface="Calibri" pitchFamily="34" charset="0"/>
              </a:rPr>
              <a:t> %1</a:t>
            </a:r>
          </a:p>
          <a:p>
            <a:endParaRPr lang="en-US" altLang="zh-CN" sz="2000" dirty="0">
              <a:latin typeface="Calibri" pitchFamily="34" charset="0"/>
            </a:endParaRPr>
          </a:p>
          <a:p>
            <a:r>
              <a:rPr lang="en-US" altLang="zh-CN" sz="2000" dirty="0">
                <a:latin typeface="Calibri" pitchFamily="34" charset="0"/>
              </a:rPr>
              <a:t>SLEEP 1</a:t>
            </a:r>
          </a:p>
          <a:p>
            <a:r>
              <a:rPr lang="en-US" altLang="zh-CN" sz="2000" dirty="0">
                <a:latin typeface="Calibri" pitchFamily="34" charset="0"/>
              </a:rPr>
              <a:t>TSTP</a:t>
            </a:r>
          </a:p>
          <a:p>
            <a:endParaRPr lang="en-US" altLang="zh-CN" sz="2000" dirty="0">
              <a:latin typeface="Calibri" pitchFamily="34" charset="0"/>
            </a:endParaRPr>
          </a:p>
          <a:p>
            <a:r>
              <a:rPr lang="en-US" altLang="zh-CN" sz="2000" dirty="0">
                <a:latin typeface="Calibri" pitchFamily="34" charset="0"/>
              </a:rPr>
              <a:t>/bin/echo </a:t>
            </a:r>
            <a:r>
              <a:rPr lang="en-US" altLang="zh-CN" sz="2000" dirty="0" err="1">
                <a:latin typeface="Calibri" pitchFamily="34" charset="0"/>
              </a:rPr>
              <a:t>tsh</a:t>
            </a:r>
            <a:r>
              <a:rPr lang="en-US" altLang="zh-CN" sz="2000" dirty="0">
                <a:latin typeface="Calibri" pitchFamily="34" charset="0"/>
              </a:rPr>
              <a:t>&gt; jobs</a:t>
            </a:r>
          </a:p>
          <a:p>
            <a:r>
              <a:rPr lang="en-US" altLang="zh-CN" sz="2000" dirty="0">
                <a:latin typeface="Calibri" pitchFamily="34" charset="0"/>
              </a:rPr>
              <a:t>jobs</a:t>
            </a:r>
          </a:p>
          <a:p>
            <a:endParaRPr lang="en-US" altLang="zh-CN" sz="2000" dirty="0">
              <a:latin typeface="Calibri" pitchFamily="34" charset="0"/>
            </a:endParaRPr>
          </a:p>
          <a:p>
            <a:r>
              <a:rPr lang="en-US" altLang="zh-CN" sz="2000" dirty="0">
                <a:latin typeface="Calibri" pitchFamily="34" charset="0"/>
              </a:rPr>
              <a:t>/bin/echo </a:t>
            </a:r>
            <a:r>
              <a:rPr lang="en-US" altLang="zh-CN" sz="2000" dirty="0" err="1">
                <a:latin typeface="Calibri" pitchFamily="34" charset="0"/>
              </a:rPr>
              <a:t>tsh</a:t>
            </a:r>
            <a:r>
              <a:rPr lang="en-US" altLang="zh-CN" sz="2000" dirty="0">
                <a:latin typeface="Calibri" pitchFamily="34" charset="0"/>
              </a:rPr>
              <a:t>&gt; </a:t>
            </a:r>
            <a:r>
              <a:rPr lang="en-US" altLang="zh-CN" sz="2000" dirty="0" err="1">
                <a:latin typeface="Calibri" pitchFamily="34" charset="0"/>
              </a:rPr>
              <a:t>fg</a:t>
            </a:r>
            <a:r>
              <a:rPr lang="en-US" altLang="zh-CN" sz="2000" dirty="0">
                <a:latin typeface="Calibri" pitchFamily="34" charset="0"/>
              </a:rPr>
              <a:t> %1</a:t>
            </a:r>
          </a:p>
          <a:p>
            <a:r>
              <a:rPr lang="en-US" altLang="zh-CN" sz="2000" dirty="0" err="1">
                <a:latin typeface="Calibri" pitchFamily="34" charset="0"/>
              </a:rPr>
              <a:t>fg</a:t>
            </a:r>
            <a:r>
              <a:rPr lang="en-US" altLang="zh-CN" sz="2000" dirty="0">
                <a:latin typeface="Calibri" pitchFamily="34" charset="0"/>
              </a:rPr>
              <a:t> %1</a:t>
            </a:r>
          </a:p>
          <a:p>
            <a:endParaRPr lang="en-US" altLang="zh-CN" sz="2000" dirty="0">
              <a:latin typeface="Calibri" pitchFamily="34" charset="0"/>
            </a:endParaRPr>
          </a:p>
          <a:p>
            <a:r>
              <a:rPr lang="en-US" altLang="zh-CN" sz="2000" dirty="0">
                <a:latin typeface="Calibri" pitchFamily="34" charset="0"/>
              </a:rPr>
              <a:t>/bin/echo </a:t>
            </a:r>
            <a:r>
              <a:rPr lang="en-US" altLang="zh-CN" sz="2000" dirty="0" err="1">
                <a:latin typeface="Calibri" pitchFamily="34" charset="0"/>
              </a:rPr>
              <a:t>tsh</a:t>
            </a:r>
            <a:r>
              <a:rPr lang="en-US" altLang="zh-CN" sz="2000" dirty="0">
                <a:latin typeface="Calibri" pitchFamily="34" charset="0"/>
              </a:rPr>
              <a:t>&gt; jobs</a:t>
            </a:r>
          </a:p>
          <a:p>
            <a:r>
              <a:rPr lang="en-US" altLang="zh-CN" sz="2000" dirty="0">
                <a:latin typeface="Calibri" pitchFamily="34" charset="0"/>
              </a:rPr>
              <a:t>jobs</a:t>
            </a:r>
          </a:p>
        </p:txBody>
      </p:sp>
    </p:spTree>
    <p:extLst>
      <p:ext uri="{BB962C8B-B14F-4D97-AF65-F5344CB8AC3E}">
        <p14:creationId xmlns:p14="http://schemas.microsoft.com/office/powerpoint/2010/main" val="331503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067EE49-6F9D-4F4F-9EC4-9C9DE16F3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有用的测试小程序：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563EC8-2F2F-4177-B031-03944B9BC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myint</a:t>
            </a:r>
            <a:r>
              <a:rPr lang="zh-CN" altLang="en-US" dirty="0"/>
              <a:t> </a:t>
            </a:r>
            <a:r>
              <a:rPr lang="en-US" altLang="zh-CN" dirty="0"/>
              <a:t>&lt;n&gt;</a:t>
            </a:r>
          </a:p>
          <a:p>
            <a:pPr marL="0" indent="0">
              <a:buNone/>
            </a:pPr>
            <a:r>
              <a:rPr lang="en-US" altLang="zh-CN" dirty="0"/>
              <a:t>   n</a:t>
            </a:r>
            <a:r>
              <a:rPr lang="zh-CN" altLang="en-US" dirty="0"/>
              <a:t>次调用</a:t>
            </a:r>
            <a:r>
              <a:rPr lang="en-US" altLang="zh-CN" dirty="0"/>
              <a:t>sleep(1)</a:t>
            </a:r>
            <a:r>
              <a:rPr lang="zh-CN" altLang="en-US" dirty="0"/>
              <a:t>，睡眠</a:t>
            </a:r>
            <a:r>
              <a:rPr lang="en-US" altLang="zh-CN" dirty="0"/>
              <a:t>n</a:t>
            </a:r>
            <a:r>
              <a:rPr lang="zh-CN" altLang="en-US" dirty="0"/>
              <a:t>秒后，用</a:t>
            </a:r>
            <a:r>
              <a:rPr lang="en-US" altLang="zh-CN" dirty="0"/>
              <a:t>kill</a:t>
            </a:r>
            <a:r>
              <a:rPr lang="zh-CN" altLang="en-US" dirty="0"/>
              <a:t>函数给自己发送信号</a:t>
            </a:r>
            <a:r>
              <a:rPr lang="en-US" altLang="zh-CN" dirty="0"/>
              <a:t>SIGINT</a:t>
            </a:r>
            <a:r>
              <a:rPr lang="zh-CN" altLang="en-US" dirty="0"/>
              <a:t>后退出。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myspin</a:t>
            </a:r>
            <a:r>
              <a:rPr lang="en-US" altLang="zh-CN" dirty="0"/>
              <a:t> &lt;n&gt;</a:t>
            </a:r>
          </a:p>
          <a:p>
            <a:pPr marL="0" indent="0">
              <a:buNone/>
            </a:pPr>
            <a:r>
              <a:rPr lang="en-US" altLang="zh-CN" dirty="0"/>
              <a:t>     n</a:t>
            </a:r>
            <a:r>
              <a:rPr lang="zh-CN" altLang="en-US" dirty="0"/>
              <a:t>次调用</a:t>
            </a:r>
            <a:r>
              <a:rPr lang="en-US" altLang="zh-CN" dirty="0"/>
              <a:t>sleep(1)</a:t>
            </a:r>
            <a:r>
              <a:rPr lang="zh-CN" altLang="en-US" dirty="0"/>
              <a:t>，睡眠</a:t>
            </a:r>
            <a:r>
              <a:rPr lang="en-US" altLang="zh-CN" dirty="0"/>
              <a:t>n</a:t>
            </a:r>
            <a:r>
              <a:rPr lang="zh-CN" altLang="en-US" dirty="0"/>
              <a:t>秒后，退出。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mysplit</a:t>
            </a:r>
            <a:r>
              <a:rPr lang="en-US" altLang="zh-CN" dirty="0"/>
              <a:t> &lt;n&gt;</a:t>
            </a:r>
          </a:p>
          <a:p>
            <a:pPr marL="0" indent="0">
              <a:buNone/>
            </a:pPr>
            <a:r>
              <a:rPr lang="en-US" altLang="zh-CN" dirty="0"/>
              <a:t>     fork</a:t>
            </a:r>
            <a:r>
              <a:rPr lang="zh-CN" altLang="en-US" dirty="0"/>
              <a:t>子进程后，等待回收子进程；子进程</a:t>
            </a:r>
            <a:r>
              <a:rPr lang="en-US" altLang="zh-CN" dirty="0"/>
              <a:t>n</a:t>
            </a:r>
            <a:r>
              <a:rPr lang="zh-CN" altLang="en-US" dirty="0"/>
              <a:t>次调用</a:t>
            </a:r>
            <a:r>
              <a:rPr lang="en-US" altLang="zh-CN" dirty="0"/>
              <a:t>sleep(1)</a:t>
            </a:r>
            <a:r>
              <a:rPr lang="zh-CN" altLang="en-US" dirty="0"/>
              <a:t>，然后退出。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mystop</a:t>
            </a:r>
            <a:r>
              <a:rPr lang="en-US" altLang="zh-CN" dirty="0"/>
              <a:t> &lt;n&gt;</a:t>
            </a:r>
          </a:p>
          <a:p>
            <a:pPr marL="0" indent="0">
              <a:buNone/>
            </a:pPr>
            <a:r>
              <a:rPr lang="en-US" altLang="zh-CN" dirty="0"/>
              <a:t>    n</a:t>
            </a:r>
            <a:r>
              <a:rPr lang="zh-CN" altLang="en-US" dirty="0"/>
              <a:t>次调用</a:t>
            </a:r>
            <a:r>
              <a:rPr lang="en-US" altLang="zh-CN" dirty="0"/>
              <a:t>sleep(1)</a:t>
            </a:r>
            <a:r>
              <a:rPr lang="zh-CN" altLang="en-US" dirty="0"/>
              <a:t>，睡眠</a:t>
            </a:r>
            <a:r>
              <a:rPr lang="en-US" altLang="zh-CN" dirty="0"/>
              <a:t>n</a:t>
            </a:r>
            <a:r>
              <a:rPr lang="zh-CN" altLang="en-US" dirty="0"/>
              <a:t>秒后，给自己发送信号</a:t>
            </a:r>
            <a:r>
              <a:rPr lang="en-US" altLang="zh-CN" dirty="0"/>
              <a:t>SIGTSTP, ...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106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F555B35-9F09-48FF-A7F6-72D7103C6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 </a:t>
            </a:r>
            <a:r>
              <a:rPr lang="zh-CN" altLang="en-US" dirty="0"/>
              <a:t>程序测试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FA6DE2E-A150-4AB9-A855-6ADCE0CC7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800" b="0" dirty="0"/>
              <a:t>用</a:t>
            </a:r>
            <a:r>
              <a:rPr lang="en-US" altLang="zh-CN" sz="2800" b="0" dirty="0"/>
              <a:t>shell</a:t>
            </a:r>
            <a:r>
              <a:rPr lang="zh-CN" altLang="en-US" sz="2800" b="0" dirty="0"/>
              <a:t>驱动程序</a:t>
            </a:r>
            <a:r>
              <a:rPr lang="en-US" altLang="zh-CN" sz="2800" b="0" dirty="0"/>
              <a:t>sdriver.pl</a:t>
            </a:r>
            <a:r>
              <a:rPr lang="zh-CN" altLang="en-US" sz="2800" b="0" dirty="0"/>
              <a:t>和追踪文件</a:t>
            </a:r>
            <a:r>
              <a:rPr lang="en-US" altLang="zh-CN" sz="2800" b="0" dirty="0"/>
              <a:t>(trace file)</a:t>
            </a:r>
            <a:r>
              <a:rPr lang="zh-CN" altLang="en-US" sz="2800" b="0" dirty="0"/>
              <a:t>测</a:t>
            </a:r>
            <a:endParaRPr lang="en-US" altLang="zh-CN" sz="2800" b="0" dirty="0"/>
          </a:p>
          <a:p>
            <a:pPr>
              <a:spcBef>
                <a:spcPts val="600"/>
              </a:spcBef>
            </a:pPr>
            <a:r>
              <a:rPr lang="zh-CN" altLang="en-US" sz="2800" b="0" dirty="0"/>
              <a:t>测试你的</a:t>
            </a:r>
            <a:r>
              <a:rPr lang="en-US" altLang="zh-CN" sz="2800" b="0" dirty="0"/>
              <a:t>shell</a:t>
            </a:r>
            <a:r>
              <a:rPr lang="zh-CN" altLang="en-US" sz="2800" b="0" dirty="0"/>
              <a:t>程序</a:t>
            </a:r>
            <a:r>
              <a:rPr lang="en-US" altLang="zh-CN" sz="2800" b="0" dirty="0" err="1"/>
              <a:t>tsh</a:t>
            </a:r>
            <a:endParaRPr lang="en-US" altLang="zh-CN" sz="2800" b="0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altLang="zh-CN" sz="2400" b="0" dirty="0" err="1"/>
              <a:t>unix</a:t>
            </a:r>
            <a:r>
              <a:rPr lang="en-US" altLang="zh-CN" sz="2400" b="0" dirty="0"/>
              <a:t>&gt; ./sdriver.pl -t trace01.txt -s ./</a:t>
            </a:r>
            <a:r>
              <a:rPr lang="en-US" altLang="zh-CN" sz="2400" b="0" dirty="0" err="1"/>
              <a:t>tsh</a:t>
            </a:r>
            <a:r>
              <a:rPr lang="en-US" altLang="zh-CN" sz="2400" b="0" dirty="0"/>
              <a:t> -a "-p"</a:t>
            </a:r>
          </a:p>
          <a:p>
            <a:pPr marL="400050" lvl="1" indent="0">
              <a:spcBef>
                <a:spcPts val="600"/>
              </a:spcBef>
              <a:buNone/>
            </a:pPr>
            <a:r>
              <a:rPr lang="zh-CN" altLang="en-US" sz="2400" b="0" dirty="0"/>
              <a:t>               </a:t>
            </a:r>
            <a:r>
              <a:rPr lang="zh-CN" altLang="en-US" sz="2400" b="0" i="1" dirty="0">
                <a:solidFill>
                  <a:schemeClr val="bg2">
                    <a:lumMod val="50000"/>
                  </a:schemeClr>
                </a:solidFill>
              </a:rPr>
              <a:t>参数</a:t>
            </a:r>
            <a:r>
              <a:rPr lang="en-US" altLang="zh-CN" sz="2400" b="0" i="1" dirty="0">
                <a:solidFill>
                  <a:schemeClr val="bg2">
                    <a:lumMod val="50000"/>
                  </a:schemeClr>
                </a:solidFill>
              </a:rPr>
              <a:t>-a "-p" </a:t>
            </a:r>
            <a:r>
              <a:rPr lang="zh-CN" altLang="en-US" sz="2400" b="0" i="1" dirty="0">
                <a:solidFill>
                  <a:schemeClr val="bg2">
                    <a:lumMod val="50000"/>
                  </a:schemeClr>
                </a:solidFill>
              </a:rPr>
              <a:t>告诉</a:t>
            </a:r>
            <a:r>
              <a:rPr lang="en-US" altLang="zh-CN" sz="2400" b="0" i="1" dirty="0">
                <a:solidFill>
                  <a:schemeClr val="bg2">
                    <a:lumMod val="50000"/>
                  </a:schemeClr>
                </a:solidFill>
              </a:rPr>
              <a:t>shell</a:t>
            </a:r>
            <a:r>
              <a:rPr lang="zh-CN" altLang="en-US" sz="2400" b="0" i="1" dirty="0">
                <a:solidFill>
                  <a:schemeClr val="bg2">
                    <a:lumMod val="50000"/>
                  </a:schemeClr>
                </a:solidFill>
              </a:rPr>
              <a:t>不发送命令提示符</a:t>
            </a:r>
            <a:endParaRPr lang="en-US" altLang="zh-CN" sz="2400" b="0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zh-CN" altLang="en-US" sz="2400" dirty="0"/>
              <a:t>或：</a:t>
            </a:r>
            <a:endParaRPr lang="en-US" altLang="zh-CN" sz="2400" dirty="0"/>
          </a:p>
          <a:p>
            <a:pPr marL="400050" lvl="1" indent="0">
              <a:spcBef>
                <a:spcPts val="600"/>
              </a:spcBef>
              <a:buNone/>
            </a:pPr>
            <a:r>
              <a:rPr lang="en-US" altLang="zh-CN" b="0" dirty="0"/>
              <a:t> </a:t>
            </a:r>
            <a:r>
              <a:rPr lang="en-US" altLang="zh-CN" sz="2400" b="0" dirty="0" err="1"/>
              <a:t>unix</a:t>
            </a:r>
            <a:r>
              <a:rPr lang="en-US" altLang="zh-CN" sz="2400" b="0" dirty="0"/>
              <a:t>&gt; </a:t>
            </a:r>
            <a:r>
              <a:rPr lang="en-US" altLang="zh-CN" sz="2400" b="0" i="1" dirty="0"/>
              <a:t>make test01</a:t>
            </a:r>
          </a:p>
          <a:p>
            <a:pPr marL="342900" lvl="1" indent="-342900">
              <a:spcBef>
                <a:spcPts val="600"/>
              </a:spcBef>
              <a:buSzPct val="60000"/>
              <a:buFont typeface="Wingdings 2" pitchFamily="18" charset="2"/>
              <a:buChar char="¢"/>
            </a:pPr>
            <a:endParaRPr lang="en-US" altLang="zh-CN" sz="2400" dirty="0"/>
          </a:p>
          <a:p>
            <a:pPr marL="342900" lvl="1" indent="-342900">
              <a:spcBef>
                <a:spcPts val="600"/>
              </a:spcBef>
              <a:buSzPct val="60000"/>
              <a:buFont typeface="Wingdings 2" pitchFamily="18" charset="2"/>
              <a:buChar char="¢"/>
            </a:pPr>
            <a:r>
              <a:rPr lang="zh-CN" altLang="en-US" sz="2800" dirty="0"/>
              <a:t>测试参考</a:t>
            </a:r>
            <a:r>
              <a:rPr lang="en-US" altLang="zh-CN" sz="2800" dirty="0"/>
              <a:t>shell</a:t>
            </a:r>
            <a:r>
              <a:rPr lang="zh-CN" altLang="en-US" sz="2800" dirty="0"/>
              <a:t>程序</a:t>
            </a:r>
            <a:r>
              <a:rPr lang="en-US" altLang="zh-CN" sz="2800" dirty="0" err="1"/>
              <a:t>tshref</a:t>
            </a:r>
            <a:endParaRPr lang="en-US" altLang="zh-CN" sz="2800" dirty="0"/>
          </a:p>
          <a:p>
            <a:pPr marL="400050" lvl="2" indent="0">
              <a:spcBef>
                <a:spcPts val="600"/>
              </a:spcBef>
              <a:buSzPct val="60000"/>
              <a:buNone/>
            </a:pPr>
            <a:r>
              <a:rPr lang="en-US" altLang="zh-CN" sz="2400" dirty="0" err="1"/>
              <a:t>unix</a:t>
            </a:r>
            <a:r>
              <a:rPr lang="en-US" altLang="zh-CN" sz="2400" dirty="0"/>
              <a:t>&gt; ./sdriver.pl -t trace01.txt -s ./</a:t>
            </a:r>
            <a:r>
              <a:rPr lang="en-US" altLang="zh-CN" sz="2400" dirty="0" err="1"/>
              <a:t>tshref</a:t>
            </a:r>
            <a:r>
              <a:rPr lang="en-US" altLang="zh-CN" sz="2400" dirty="0"/>
              <a:t> -a "-p"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zh-CN" altLang="en-US" sz="2400" dirty="0"/>
              <a:t>或：</a:t>
            </a:r>
            <a:endParaRPr lang="en-US" altLang="zh-CN" sz="2400" dirty="0"/>
          </a:p>
          <a:p>
            <a:pPr marL="400050" lvl="2" indent="0">
              <a:spcBef>
                <a:spcPts val="600"/>
              </a:spcBef>
              <a:buSzPct val="60000"/>
              <a:buNone/>
            </a:pPr>
            <a:r>
              <a:rPr lang="en-US" altLang="zh-CN" sz="2400" dirty="0" err="1"/>
              <a:t>unix</a:t>
            </a:r>
            <a:r>
              <a:rPr lang="en-US" altLang="zh-CN" sz="2400" dirty="0"/>
              <a:t>&gt; make rtest01</a:t>
            </a:r>
          </a:p>
        </p:txBody>
      </p:sp>
    </p:spTree>
    <p:extLst>
      <p:ext uri="{BB962C8B-B14F-4D97-AF65-F5344CB8AC3E}">
        <p14:creationId xmlns:p14="http://schemas.microsoft.com/office/powerpoint/2010/main" val="310152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F84513C-8DE3-4B0E-96BC-117EDA99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 </a:t>
            </a:r>
            <a:r>
              <a:rPr lang="zh-CN" altLang="en-US" dirty="0"/>
              <a:t>程序测试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A6C09F-2DB8-4969-AF1B-9F8256A87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0" dirty="0" err="1"/>
              <a:t>tshref.out</a:t>
            </a:r>
            <a:r>
              <a:rPr lang="zh-CN" altLang="en-US" b="0" dirty="0"/>
              <a:t>已经给出了参考</a:t>
            </a:r>
            <a:r>
              <a:rPr lang="en-US" altLang="zh-CN" b="0" dirty="0"/>
              <a:t>shell</a:t>
            </a:r>
            <a:r>
              <a:rPr lang="zh-CN" altLang="en-US" b="0" dirty="0"/>
              <a:t>程序在所有</a:t>
            </a:r>
            <a:r>
              <a:rPr lang="en-US" altLang="zh-CN" b="0" dirty="0"/>
              <a:t>trace file</a:t>
            </a:r>
            <a:r>
              <a:rPr lang="zh-CN" altLang="en-US" b="0" dirty="0"/>
              <a:t>上的输出，方便查阅。</a:t>
            </a:r>
            <a:endParaRPr lang="en-US" altLang="zh-CN" b="0" dirty="0"/>
          </a:p>
          <a:p>
            <a:pPr>
              <a:lnSpc>
                <a:spcPct val="150000"/>
              </a:lnSpc>
            </a:pPr>
            <a:r>
              <a:rPr lang="zh-CN" altLang="en-US" b="0" dirty="0"/>
              <a:t>使用</a:t>
            </a:r>
            <a:r>
              <a:rPr lang="en-US" altLang="zh-CN" b="0" dirty="0"/>
              <a:t>trace file</a:t>
            </a:r>
            <a:r>
              <a:rPr lang="zh-CN" altLang="en-US" b="0" dirty="0"/>
              <a:t>进行测试，除了有文件头注释段落信息外，其余均与手工交互测试的输出结果相同。</a:t>
            </a:r>
            <a:endParaRPr lang="en-US" altLang="zh-CN" b="0" dirty="0"/>
          </a:p>
          <a:p>
            <a:pPr>
              <a:lnSpc>
                <a:spcPct val="150000"/>
              </a:lnSpc>
            </a:pPr>
            <a:r>
              <a:rPr lang="zh-CN" altLang="en-US" b="0" dirty="0"/>
              <a:t>建议：从</a:t>
            </a:r>
            <a:r>
              <a:rPr lang="en-US" altLang="zh-CN" b="0" dirty="0"/>
              <a:t>trace01.txt</a:t>
            </a:r>
            <a:r>
              <a:rPr lang="zh-CN" altLang="en-US" b="0" dirty="0"/>
              <a:t>开始验证，没有问题后，在依次验证</a:t>
            </a:r>
            <a:r>
              <a:rPr lang="en-US" altLang="zh-CN" b="0" dirty="0"/>
              <a:t>trace02.txt</a:t>
            </a:r>
            <a:r>
              <a:rPr lang="zh-CN" altLang="en-US" b="0" dirty="0"/>
              <a:t>，</a:t>
            </a:r>
            <a:r>
              <a:rPr lang="en-US" altLang="zh-CN" b="0" dirty="0"/>
              <a:t> trace03.txt...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8629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E3A8D00-90E4-4786-95B2-23892CA3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 </a:t>
            </a:r>
            <a:r>
              <a:rPr lang="zh-CN" altLang="en-US" dirty="0"/>
              <a:t>建议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BB0078-E0DE-4F48-AF22-54FAEB304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需要熟知的函数</a:t>
            </a:r>
            <a:endParaRPr lang="en-US" altLang="zh-CN" sz="2800" dirty="0"/>
          </a:p>
          <a:p>
            <a:pPr lvl="1"/>
            <a:r>
              <a:rPr lang="en-US" altLang="zh-CN" sz="2400" b="0" dirty="0" err="1"/>
              <a:t>waitpid</a:t>
            </a:r>
            <a:r>
              <a:rPr lang="zh-CN" altLang="en-US" sz="2400" b="0" dirty="0"/>
              <a:t>函数及其选项</a:t>
            </a:r>
            <a:r>
              <a:rPr lang="en-US" altLang="zh-CN" sz="2400" b="0" dirty="0"/>
              <a:t> WUNTRACED </a:t>
            </a:r>
            <a:r>
              <a:rPr lang="zh-CN" altLang="en-US" sz="2400" b="0" dirty="0"/>
              <a:t>、</a:t>
            </a:r>
            <a:r>
              <a:rPr lang="en-US" altLang="zh-CN" sz="2400" b="0" dirty="0"/>
              <a:t> WNOHANG</a:t>
            </a:r>
          </a:p>
          <a:p>
            <a:pPr lvl="1"/>
            <a:r>
              <a:rPr lang="en-US" altLang="zh-CN" sz="2400" b="0" dirty="0"/>
              <a:t> kill</a:t>
            </a:r>
          </a:p>
          <a:p>
            <a:pPr lvl="1"/>
            <a:r>
              <a:rPr lang="en-US" altLang="zh-CN" sz="2400" b="0" dirty="0"/>
              <a:t>fork</a:t>
            </a:r>
          </a:p>
          <a:p>
            <a:pPr lvl="1"/>
            <a:r>
              <a:rPr lang="en-US" altLang="zh-CN" sz="2400" b="0" dirty="0" err="1"/>
              <a:t>execve</a:t>
            </a:r>
            <a:endParaRPr lang="en-US" altLang="zh-CN" sz="2400" b="0" dirty="0"/>
          </a:p>
          <a:p>
            <a:pPr lvl="1"/>
            <a:r>
              <a:rPr lang="en-US" altLang="zh-CN" sz="2400" b="0" dirty="0" err="1"/>
              <a:t>setpgid</a:t>
            </a:r>
            <a:endParaRPr lang="en-US" altLang="zh-CN" sz="2400" b="0" dirty="0"/>
          </a:p>
          <a:p>
            <a:pPr lvl="1"/>
            <a:r>
              <a:rPr lang="en-US" altLang="zh-CN" sz="2400" b="0" dirty="0" err="1"/>
              <a:t>sigprocmask</a:t>
            </a:r>
            <a:endParaRPr lang="en-US" altLang="zh-CN" sz="2400" b="0" dirty="0"/>
          </a:p>
          <a:p>
            <a:pPr lvl="1"/>
            <a:r>
              <a:rPr lang="en-US" altLang="zh-CN" sz="2400" b="0" dirty="0"/>
              <a:t>...</a:t>
            </a:r>
            <a:endParaRPr lang="en-US" altLang="zh-CN" dirty="0"/>
          </a:p>
          <a:p>
            <a:r>
              <a:rPr lang="en-US" altLang="zh-CN" dirty="0" err="1"/>
              <a:t>waitfg</a:t>
            </a:r>
            <a:r>
              <a:rPr lang="zh-CN" altLang="en-US" dirty="0"/>
              <a:t>函数和</a:t>
            </a:r>
            <a:r>
              <a:rPr lang="en-US" altLang="zh-CN" dirty="0"/>
              <a:t>SIGCHLD</a:t>
            </a:r>
            <a:r>
              <a:rPr lang="zh-CN" altLang="en-US" dirty="0"/>
              <a:t>信号处理程序的位置需要斟酌，建议：</a:t>
            </a:r>
          </a:p>
          <a:p>
            <a:pPr lvl="1"/>
            <a:r>
              <a:rPr lang="en-US" altLang="zh-CN" sz="2400" dirty="0"/>
              <a:t>–</a:t>
            </a:r>
            <a:r>
              <a:rPr lang="zh-CN" altLang="en-US" sz="2400" dirty="0"/>
              <a:t>在</a:t>
            </a:r>
            <a:r>
              <a:rPr lang="en-US" altLang="zh-CN" sz="2400" dirty="0" err="1"/>
              <a:t>waitfg</a:t>
            </a:r>
            <a:r>
              <a:rPr lang="zh-CN" altLang="en-US" sz="2400" dirty="0"/>
              <a:t>函数中，在</a:t>
            </a:r>
            <a:r>
              <a:rPr lang="en-US" altLang="zh-CN" sz="2400" dirty="0"/>
              <a:t>sleep</a:t>
            </a:r>
            <a:r>
              <a:rPr lang="zh-CN" altLang="en-US" sz="2400" dirty="0"/>
              <a:t>函数附近使用循环</a:t>
            </a:r>
            <a:r>
              <a:rPr lang="en-US" altLang="zh-CN" sz="2400" dirty="0"/>
              <a:t>(busy loop)</a:t>
            </a:r>
          </a:p>
          <a:p>
            <a:pPr lvl="1"/>
            <a:r>
              <a:rPr lang="en-US" altLang="zh-CN" sz="2400" dirty="0"/>
              <a:t>–</a:t>
            </a:r>
            <a:r>
              <a:rPr lang="zh-CN" altLang="en-US" sz="2400" dirty="0"/>
              <a:t>在</a:t>
            </a:r>
            <a:r>
              <a:rPr lang="en-US" altLang="zh-CN" sz="2400" dirty="0"/>
              <a:t>SIGCHLD</a:t>
            </a:r>
            <a:r>
              <a:rPr lang="zh-CN" altLang="en-US" sz="2400" dirty="0"/>
              <a:t>处理程序中，只调用一次</a:t>
            </a:r>
            <a:r>
              <a:rPr lang="en-US" altLang="zh-CN" sz="2400" dirty="0" err="1"/>
              <a:t>waitpid</a:t>
            </a:r>
            <a:r>
              <a:rPr lang="zh-CN" altLang="en-US" sz="2400" dirty="0"/>
              <a:t>函数（仅在</a:t>
            </a:r>
            <a:r>
              <a:rPr lang="en-US" altLang="zh-CN" sz="2400" dirty="0"/>
              <a:t>SIGCHLD</a:t>
            </a:r>
            <a:r>
              <a:rPr lang="zh-CN" altLang="en-US" sz="2400" dirty="0"/>
              <a:t>处理程序中回收进程的程序逻辑清晰、简单）</a:t>
            </a:r>
          </a:p>
        </p:txBody>
      </p:sp>
    </p:spTree>
    <p:extLst>
      <p:ext uri="{BB962C8B-B14F-4D97-AF65-F5344CB8AC3E}">
        <p14:creationId xmlns:p14="http://schemas.microsoft.com/office/powerpoint/2010/main" val="25476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EDB485B-3D6A-4533-BB6A-8A39AB238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 </a:t>
            </a:r>
            <a:r>
              <a:rPr lang="zh-CN" altLang="en-US" dirty="0"/>
              <a:t>建议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8523AA-5112-46FD-9595-2055F316E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防止竞争情况下，父进程调用</a:t>
            </a:r>
            <a:r>
              <a:rPr lang="en-US" altLang="zh-CN" dirty="0" err="1"/>
              <a:t>addjob</a:t>
            </a:r>
            <a:r>
              <a:rPr lang="zh-CN" altLang="en-US" dirty="0"/>
              <a:t>之前子进程被信号处理程序回收的方法：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 err="1"/>
              <a:t>eval</a:t>
            </a:r>
            <a:r>
              <a:rPr lang="zh-CN" altLang="en-US" dirty="0"/>
              <a:t>中，父进程必须在用</a:t>
            </a:r>
            <a:r>
              <a:rPr lang="en-US" altLang="zh-CN" dirty="0"/>
              <a:t>fork</a:t>
            </a:r>
            <a:r>
              <a:rPr lang="zh-CN" altLang="en-US" dirty="0"/>
              <a:t>创建子进程前，使用</a:t>
            </a:r>
            <a:r>
              <a:rPr lang="en-US" altLang="zh-CN" dirty="0" err="1"/>
              <a:t>sigprocmask</a:t>
            </a:r>
            <a:r>
              <a:rPr lang="zh-CN" altLang="en-US" dirty="0"/>
              <a:t>阻塞</a:t>
            </a:r>
            <a:r>
              <a:rPr lang="en-US" altLang="zh-CN" dirty="0"/>
              <a:t>SIGCHLD</a:t>
            </a:r>
            <a:r>
              <a:rPr lang="zh-CN" altLang="en-US" dirty="0"/>
              <a:t>信号</a:t>
            </a:r>
            <a:endParaRPr lang="en-US" altLang="zh-CN" dirty="0"/>
          </a:p>
          <a:p>
            <a:pPr lvl="1"/>
            <a:r>
              <a:rPr lang="zh-CN" altLang="en-US" dirty="0"/>
              <a:t>父进程创建完成子进程并用</a:t>
            </a:r>
            <a:r>
              <a:rPr lang="en-US" altLang="zh-CN" dirty="0" err="1"/>
              <a:t>addjob</a:t>
            </a:r>
            <a:r>
              <a:rPr lang="zh-CN" altLang="en-US" dirty="0"/>
              <a:t>记录后，用</a:t>
            </a:r>
            <a:r>
              <a:rPr lang="en-US" altLang="zh-CN" dirty="0" err="1"/>
              <a:t>sigprocmask</a:t>
            </a:r>
            <a:r>
              <a:rPr lang="zh-CN" altLang="en-US" dirty="0"/>
              <a:t>解除阻塞。</a:t>
            </a:r>
            <a:endParaRPr lang="en-US" altLang="zh-CN" dirty="0"/>
          </a:p>
          <a:p>
            <a:pPr lvl="1"/>
            <a:r>
              <a:rPr lang="zh-CN" altLang="en-US" dirty="0"/>
              <a:t>子进程从父进程处继承了信号阻塞向量，子进程必须确保在执行新程序之前解除对</a:t>
            </a:r>
            <a:r>
              <a:rPr lang="en-US" altLang="zh-CN" dirty="0"/>
              <a:t>SIGCHLD</a:t>
            </a:r>
            <a:r>
              <a:rPr lang="zh-CN" altLang="en-US" dirty="0"/>
              <a:t>的阻塞。</a:t>
            </a:r>
            <a:endParaRPr lang="en-US" altLang="zh-CN" dirty="0"/>
          </a:p>
          <a:p>
            <a:r>
              <a:rPr lang="zh-CN" altLang="en-US" dirty="0"/>
              <a:t>不要在</a:t>
            </a:r>
            <a:r>
              <a:rPr lang="en-US" altLang="zh-CN" dirty="0" err="1"/>
              <a:t>tsh</a:t>
            </a:r>
            <a:r>
              <a:rPr lang="zh-CN" altLang="en-US" dirty="0"/>
              <a:t>中运行</a:t>
            </a:r>
            <a:r>
              <a:rPr lang="en-US" altLang="zh-CN" b="0" dirty="0"/>
              <a:t>more, less, vi, emacs</a:t>
            </a:r>
            <a:r>
              <a:rPr lang="zh-CN" altLang="en-US" b="0" dirty="0"/>
              <a:t>等程序（这些程序利用终端</a:t>
            </a:r>
            <a:r>
              <a:rPr lang="en-US" altLang="zh-CN" b="0" dirty="0"/>
              <a:t>terminal</a:t>
            </a:r>
            <a:r>
              <a:rPr lang="zh-CN" altLang="en-US" b="0" dirty="0"/>
              <a:t>设置做一些比较奇特的事情）</a:t>
            </a:r>
            <a:endParaRPr lang="en-US" altLang="zh-CN" b="0" dirty="0"/>
          </a:p>
          <a:p>
            <a:r>
              <a:rPr lang="zh-CN" altLang="en-US" dirty="0"/>
              <a:t>运行基于简单文本的程序：</a:t>
            </a:r>
            <a:r>
              <a:rPr lang="de-DE" altLang="zh-CN" dirty="0"/>
              <a:t> </a:t>
            </a:r>
            <a:r>
              <a:rPr lang="de-DE" altLang="zh-CN" b="0" dirty="0"/>
              <a:t>/bin/ls</a:t>
            </a:r>
            <a:r>
              <a:rPr lang="zh-CN" altLang="en-US" b="0" dirty="0"/>
              <a:t>， </a:t>
            </a:r>
            <a:r>
              <a:rPr lang="de-DE" altLang="zh-CN" b="0" dirty="0"/>
              <a:t>/bin/ps,  /bin/echo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224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0E78489-AEE5-44C0-8436-409DA769B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 </a:t>
            </a:r>
            <a:r>
              <a:rPr lang="zh-CN" altLang="en-US" dirty="0"/>
              <a:t>建议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078F73-F15D-4AD2-8255-2C1BDB881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tsh</a:t>
            </a:r>
            <a:r>
              <a:rPr lang="zh-CN" altLang="en-US" dirty="0"/>
              <a:t>是在</a:t>
            </a:r>
            <a:r>
              <a:rPr lang="en-US" altLang="zh-CN" dirty="0"/>
              <a:t>Linux </a:t>
            </a:r>
            <a:r>
              <a:rPr lang="zh-CN" altLang="en-US" dirty="0"/>
              <a:t>的</a:t>
            </a:r>
            <a:r>
              <a:rPr lang="en-US" altLang="zh-CN" dirty="0"/>
              <a:t>shell</a:t>
            </a:r>
            <a:r>
              <a:rPr lang="zh-CN" altLang="en-US" dirty="0"/>
              <a:t>（</a:t>
            </a:r>
            <a:r>
              <a:rPr lang="en-US" altLang="zh-CN" dirty="0"/>
              <a:t>bash</a:t>
            </a:r>
            <a:r>
              <a:rPr lang="zh-CN" altLang="en-US" dirty="0"/>
              <a:t>）下</a:t>
            </a:r>
            <a:r>
              <a:rPr lang="zh-CN" altLang="en-US" dirty="0" smtClean="0"/>
              <a:t>运行</a:t>
            </a:r>
            <a:r>
              <a:rPr lang="zh-CN" altLang="en-US" dirty="0"/>
              <a:t>的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tsh</a:t>
            </a:r>
            <a:r>
              <a:rPr lang="zh-CN" altLang="en-US" dirty="0" smtClean="0"/>
              <a:t>在</a:t>
            </a:r>
            <a:r>
              <a:rPr lang="zh-CN" altLang="en-US" dirty="0"/>
              <a:t>前台进程组中运行，此时，</a:t>
            </a:r>
            <a:r>
              <a:rPr lang="en-US" altLang="zh-CN" dirty="0" err="1"/>
              <a:t>tsh</a:t>
            </a:r>
            <a:r>
              <a:rPr lang="zh-CN" altLang="en-US" dirty="0"/>
              <a:t>创建的子进程也默认在前台进程组中。</a:t>
            </a:r>
            <a:endParaRPr lang="en-US" altLang="zh-CN" dirty="0"/>
          </a:p>
          <a:p>
            <a:r>
              <a:rPr lang="en-US" altLang="zh-CN" dirty="0" smtClean="0"/>
              <a:t>ctrl-c</a:t>
            </a:r>
            <a:r>
              <a:rPr lang="zh-CN" altLang="en-US" dirty="0"/>
              <a:t>会给所有前台进程组的中进程发送</a:t>
            </a:r>
            <a:r>
              <a:rPr lang="en-US" altLang="zh-CN" dirty="0"/>
              <a:t>SIGINT</a:t>
            </a:r>
            <a:r>
              <a:rPr lang="zh-CN" altLang="en-US" dirty="0"/>
              <a:t>信号，包括</a:t>
            </a:r>
            <a:r>
              <a:rPr lang="en-US" altLang="zh-CN" dirty="0" err="1"/>
              <a:t>tsh</a:t>
            </a:r>
            <a:r>
              <a:rPr lang="zh-CN" altLang="en-US" dirty="0"/>
              <a:t>和</a:t>
            </a:r>
            <a:r>
              <a:rPr lang="en-US" altLang="zh-CN" dirty="0" err="1"/>
              <a:t>tsh</a:t>
            </a:r>
            <a:r>
              <a:rPr lang="zh-CN" altLang="en-US" dirty="0"/>
              <a:t>创建的进程</a:t>
            </a:r>
            <a:r>
              <a:rPr lang="en-US" altLang="zh-CN" dirty="0"/>
              <a:t>——</a:t>
            </a:r>
            <a:r>
              <a:rPr lang="zh-CN" altLang="en-US" dirty="0"/>
              <a:t>这样不正确。</a:t>
            </a:r>
            <a:endParaRPr lang="en-US" altLang="zh-CN" dirty="0"/>
          </a:p>
          <a:p>
            <a:r>
              <a:rPr lang="zh-CN" altLang="en-US" sz="2800" b="0" dirty="0"/>
              <a:t>解决办法：</a:t>
            </a:r>
            <a:endParaRPr lang="en-US" altLang="zh-CN" sz="2800" b="0" dirty="0"/>
          </a:p>
          <a:p>
            <a:pPr lvl="1"/>
            <a:r>
              <a:rPr lang="zh-CN" altLang="en-US" sz="2400" dirty="0"/>
              <a:t>在</a:t>
            </a:r>
            <a:r>
              <a:rPr lang="en-US" altLang="zh-CN" sz="2400" dirty="0"/>
              <a:t>fork</a:t>
            </a:r>
            <a:r>
              <a:rPr lang="zh-CN" altLang="en-US" sz="2400" dirty="0"/>
              <a:t>后、</a:t>
            </a:r>
            <a:r>
              <a:rPr lang="en-US" altLang="zh-CN" sz="2400" dirty="0" err="1"/>
              <a:t>execve</a:t>
            </a:r>
            <a:r>
              <a:rPr lang="zh-CN" altLang="en-US" sz="2400" dirty="0"/>
              <a:t>前，子进程调用函数</a:t>
            </a:r>
            <a:r>
              <a:rPr lang="en-US" altLang="zh-CN" sz="2400" dirty="0" err="1"/>
              <a:t>setpgid</a:t>
            </a:r>
            <a:r>
              <a:rPr lang="en-US" altLang="zh-CN" sz="2400" dirty="0"/>
              <a:t>(0, 0)</a:t>
            </a:r>
            <a:r>
              <a:rPr lang="zh-CN" altLang="en-US" sz="2400" dirty="0"/>
              <a:t>将自己放到一个新的进程组中（进程组</a:t>
            </a:r>
            <a:r>
              <a:rPr lang="en-US" altLang="zh-CN" sz="2400" dirty="0"/>
              <a:t>ID</a:t>
            </a:r>
            <a:r>
              <a:rPr lang="zh-CN" altLang="en-US" sz="2400" dirty="0"/>
              <a:t>与子进程的</a:t>
            </a:r>
            <a:r>
              <a:rPr lang="en-US" altLang="zh-CN" sz="2400" dirty="0"/>
              <a:t>PID</a:t>
            </a:r>
            <a:r>
              <a:rPr lang="zh-CN" altLang="en-US" sz="2400" dirty="0"/>
              <a:t>相同</a:t>
            </a:r>
            <a:r>
              <a:rPr lang="en-US" altLang="zh-CN" sz="2400" dirty="0"/>
              <a:t>)</a:t>
            </a:r>
            <a:r>
              <a:rPr lang="zh-CN" altLang="en-US" sz="2400" dirty="0" smtClean="0"/>
              <a:t>。</a:t>
            </a:r>
            <a:r>
              <a:rPr lang="zh-CN" altLang="en-US" sz="2400" dirty="0" smtClean="0">
                <a:solidFill>
                  <a:srgbClr val="0000FF"/>
                </a:solidFill>
              </a:rPr>
              <a:t>在</a:t>
            </a:r>
            <a:r>
              <a:rPr lang="zh-CN" altLang="en-US" sz="2400" dirty="0">
                <a:solidFill>
                  <a:srgbClr val="0000FF"/>
                </a:solidFill>
              </a:rPr>
              <a:t>前台进程组中只有一</a:t>
            </a:r>
            <a:r>
              <a:rPr lang="zh-CN" altLang="en-US" sz="2400" dirty="0" smtClean="0">
                <a:solidFill>
                  <a:srgbClr val="0000FF"/>
                </a:solidFill>
              </a:rPr>
              <a:t>个进程</a:t>
            </a:r>
            <a:r>
              <a:rPr lang="en-US" altLang="zh-CN" sz="2400" dirty="0" err="1">
                <a:solidFill>
                  <a:srgbClr val="0000FF"/>
                </a:solidFill>
              </a:rPr>
              <a:t>tsh</a:t>
            </a:r>
            <a:r>
              <a:rPr lang="zh-CN" altLang="en-US" sz="2400" dirty="0" smtClean="0"/>
              <a:t>。</a:t>
            </a:r>
            <a:endParaRPr lang="zh-CN" altLang="en-US" sz="2400" dirty="0"/>
          </a:p>
          <a:p>
            <a:pPr lvl="1"/>
            <a:r>
              <a:rPr lang="zh-CN" altLang="en-US" sz="2400" dirty="0"/>
              <a:t>当键入</a:t>
            </a:r>
            <a:r>
              <a:rPr lang="en-US" altLang="zh-CN" sz="2400" dirty="0"/>
              <a:t>Ctrl-C</a:t>
            </a:r>
            <a:r>
              <a:rPr lang="zh-CN" altLang="en-US" sz="2400" dirty="0"/>
              <a:t>，</a:t>
            </a:r>
            <a:r>
              <a:rPr lang="en-US" altLang="zh-CN" sz="2400" dirty="0"/>
              <a:t> shell</a:t>
            </a:r>
            <a:r>
              <a:rPr lang="zh-CN" altLang="en-US" sz="2400" dirty="0"/>
              <a:t>（</a:t>
            </a:r>
            <a:r>
              <a:rPr lang="en-US" altLang="zh-CN" sz="2400" dirty="0"/>
              <a:t>bash</a:t>
            </a:r>
            <a:r>
              <a:rPr lang="zh-CN" altLang="en-US" sz="2400" dirty="0"/>
              <a:t>）将捕获产生的</a:t>
            </a:r>
            <a:r>
              <a:rPr lang="en-US" altLang="zh-CN" sz="2400" dirty="0"/>
              <a:t>SIGINT</a:t>
            </a:r>
            <a:r>
              <a:rPr lang="zh-CN" altLang="en-US" sz="2400" dirty="0"/>
              <a:t>，然后转发给</a:t>
            </a:r>
            <a:r>
              <a:rPr lang="en-US" altLang="zh-CN" sz="2400" dirty="0" err="1"/>
              <a:t>tsh</a:t>
            </a:r>
            <a:r>
              <a:rPr lang="zh-CN" altLang="en-US" sz="2400" dirty="0"/>
              <a:t>，</a:t>
            </a:r>
            <a:r>
              <a:rPr lang="en-US" altLang="zh-CN" sz="2400" dirty="0"/>
              <a:t> </a:t>
            </a:r>
            <a:r>
              <a:rPr lang="en-US" altLang="zh-CN" sz="2400" dirty="0" err="1" smtClean="0"/>
              <a:t>tsh</a:t>
            </a:r>
            <a:r>
              <a:rPr lang="zh-CN" altLang="en-US" sz="2400" dirty="0" smtClean="0"/>
              <a:t>收到</a:t>
            </a:r>
            <a:r>
              <a:rPr lang="en-US" altLang="zh-CN" sz="2400" dirty="0" smtClean="0"/>
              <a:t>SIGINT</a:t>
            </a:r>
            <a:r>
              <a:rPr lang="zh-CN" altLang="en-US" sz="2400" dirty="0" smtClean="0"/>
              <a:t>后，转发</a:t>
            </a:r>
            <a:r>
              <a:rPr lang="zh-CN" altLang="en-US" sz="2400" dirty="0"/>
              <a:t>给适当的前台作业（更准确的说法：包含前台作业的进程组）</a:t>
            </a:r>
          </a:p>
        </p:txBody>
      </p:sp>
    </p:spTree>
    <p:extLst>
      <p:ext uri="{BB962C8B-B14F-4D97-AF65-F5344CB8AC3E}">
        <p14:creationId xmlns:p14="http://schemas.microsoft.com/office/powerpoint/2010/main" val="77731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一、实验基本信息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/>
              <a:t>实验类型：设计型实验</a:t>
            </a:r>
            <a:endParaRPr lang="en-US" altLang="zh-CN" dirty="0"/>
          </a:p>
          <a:p>
            <a:r>
              <a:rPr lang="zh-CN" altLang="en-US" dirty="0"/>
              <a:t>实验目的</a:t>
            </a:r>
            <a:endParaRPr lang="en-US" altLang="zh-CN" dirty="0"/>
          </a:p>
          <a:p>
            <a:pPr lvl="1"/>
            <a:r>
              <a:rPr lang="zh-CN" altLang="en-US" dirty="0"/>
              <a:t>理解现代计算机系统进程与并发的基本知识</a:t>
            </a:r>
            <a:endParaRPr lang="en-US" altLang="zh-CN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 err="1"/>
              <a:t>linux</a:t>
            </a:r>
            <a:r>
              <a:rPr lang="en-US" altLang="zh-CN" dirty="0"/>
              <a:t> </a:t>
            </a:r>
            <a:r>
              <a:rPr lang="zh-CN" altLang="en-US" dirty="0"/>
              <a:t>异常控制流和信号机制的基本原理和相关系统函数</a:t>
            </a:r>
            <a:endParaRPr lang="en-US" altLang="zh-CN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shell</a:t>
            </a:r>
            <a:r>
              <a:rPr lang="zh-CN" altLang="en-US" dirty="0"/>
              <a:t>的基本原理和实现方法</a:t>
            </a:r>
            <a:endParaRPr lang="en-US" altLang="zh-CN" dirty="0"/>
          </a:p>
          <a:p>
            <a:pPr lvl="1"/>
            <a:r>
              <a:rPr lang="zh-CN" altLang="en-US" dirty="0"/>
              <a:t>深入理解</a:t>
            </a:r>
            <a:r>
              <a:rPr lang="en-US" altLang="zh-CN" dirty="0"/>
              <a:t>Linux</a:t>
            </a:r>
            <a:r>
              <a:rPr lang="zh-CN" altLang="en-US" dirty="0"/>
              <a:t>信号响应可能导致的并发冲突及解决方法</a:t>
            </a:r>
            <a:endParaRPr lang="en-US" altLang="zh-CN" dirty="0"/>
          </a:p>
          <a:p>
            <a:pPr lvl="1"/>
            <a:r>
              <a:rPr lang="zh-CN" altLang="en-US" dirty="0"/>
              <a:t>培养</a:t>
            </a:r>
            <a:r>
              <a:rPr lang="en-US" altLang="zh-CN" dirty="0"/>
              <a:t>Linux</a:t>
            </a:r>
            <a:r>
              <a:rPr lang="zh-CN" altLang="en-US" dirty="0"/>
              <a:t>下的软件系统开发与测试能力</a:t>
            </a:r>
            <a:endParaRPr lang="en-US" altLang="zh-CN" dirty="0"/>
          </a:p>
          <a:p>
            <a:r>
              <a:rPr lang="zh-CN" altLang="en-US" dirty="0"/>
              <a:t>实验指导教师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/>
              <a:t>任课教师：刘宏伟、史先俊、郑贵滨、吴锐</a:t>
            </a:r>
            <a:endParaRPr lang="en-US" altLang="zh-CN" dirty="0"/>
          </a:p>
          <a:p>
            <a:pPr lvl="1"/>
            <a:r>
              <a:rPr lang="zh-CN" altLang="en-US" dirty="0"/>
              <a:t>实验室教师：许磊、王宇、潘立强 王晴</a:t>
            </a:r>
            <a:endParaRPr lang="en-US" altLang="zh-CN" dirty="0"/>
          </a:p>
          <a:p>
            <a:pPr lvl="1"/>
            <a:r>
              <a:rPr lang="en-US" altLang="zh-CN" dirty="0"/>
              <a:t>TA</a:t>
            </a:r>
            <a:r>
              <a:rPr lang="zh-CN" altLang="en-US" dirty="0"/>
              <a:t>：田成、唐儒星、胥凤驰、徐涌钞</a:t>
            </a:r>
            <a:r>
              <a:rPr lang="en-US" altLang="zh-CN" dirty="0"/>
              <a:t>...</a:t>
            </a:r>
          </a:p>
          <a:p>
            <a:r>
              <a:rPr lang="zh-CN" altLang="en-US" dirty="0"/>
              <a:t>实验分组</a:t>
            </a:r>
            <a:endParaRPr lang="en-US" altLang="zh-CN" dirty="0"/>
          </a:p>
          <a:p>
            <a:pPr lvl="1"/>
            <a:r>
              <a:rPr lang="zh-CN" altLang="en-US" dirty="0"/>
              <a:t>一人一组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093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9318" y="3810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五、实验报告格式与评分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实验报告格式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按照实验报告模板所要求的格式与内容书写。</a:t>
            </a:r>
            <a:endParaRPr lang="en-US" altLang="zh-CN" sz="2800" dirty="0"/>
          </a:p>
          <a:p>
            <a:r>
              <a:rPr lang="zh-CN" altLang="en-US" sz="2800" dirty="0"/>
              <a:t>评       分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本次实验成绩按</a:t>
            </a:r>
            <a:r>
              <a:rPr lang="en-US" altLang="zh-CN" sz="2800" dirty="0"/>
              <a:t>100</a:t>
            </a:r>
            <a:r>
              <a:rPr lang="zh-CN" altLang="en-US" sz="2800" dirty="0"/>
              <a:t>分计</a:t>
            </a:r>
            <a:endParaRPr lang="en-US" altLang="zh-CN" sz="2800" dirty="0"/>
          </a:p>
          <a:p>
            <a:pPr lvl="1"/>
            <a:r>
              <a:rPr lang="zh-CN" altLang="en-US" sz="2400" dirty="0"/>
              <a:t>按时上课，签到</a:t>
            </a:r>
            <a:r>
              <a:rPr lang="en-US" altLang="zh-CN" sz="2400" dirty="0"/>
              <a:t>5</a:t>
            </a:r>
            <a:r>
              <a:rPr lang="zh-CN" altLang="en-US" sz="2400" dirty="0"/>
              <a:t>分</a:t>
            </a:r>
            <a:endParaRPr lang="en-US" altLang="zh-CN" sz="2400" dirty="0"/>
          </a:p>
          <a:p>
            <a:pPr lvl="1"/>
            <a:r>
              <a:rPr lang="zh-CN" altLang="en-US" sz="2400" dirty="0"/>
              <a:t>按时下课，不早退</a:t>
            </a:r>
            <a:r>
              <a:rPr lang="en-US" altLang="zh-CN" sz="2400" dirty="0"/>
              <a:t>5</a:t>
            </a:r>
            <a:r>
              <a:rPr lang="zh-CN" altLang="en-US" sz="2400" dirty="0"/>
              <a:t>分</a:t>
            </a:r>
            <a:endParaRPr lang="en-US" altLang="zh-CN" sz="2400" dirty="0"/>
          </a:p>
          <a:p>
            <a:pPr lvl="1"/>
            <a:r>
              <a:rPr lang="zh-CN" altLang="en-US" sz="2400" dirty="0"/>
              <a:t>课堂表现：</a:t>
            </a:r>
            <a:r>
              <a:rPr lang="en-US" altLang="zh-CN" sz="2400" dirty="0"/>
              <a:t>10</a:t>
            </a:r>
            <a:r>
              <a:rPr lang="zh-CN" altLang="en-US" sz="2400" dirty="0"/>
              <a:t>分，不按操作规程、非法活动扣分。</a:t>
            </a:r>
            <a:endParaRPr lang="en-US" altLang="zh-CN" sz="2400" dirty="0"/>
          </a:p>
          <a:p>
            <a:pPr lvl="1"/>
            <a:r>
              <a:rPr lang="zh-CN" altLang="en-US" sz="2400" dirty="0"/>
              <a:t>实验报告：</a:t>
            </a:r>
            <a:r>
              <a:rPr lang="en-US" altLang="zh-CN" sz="2400" dirty="0"/>
              <a:t>80</a:t>
            </a:r>
            <a:r>
              <a:rPr lang="zh-CN" altLang="en-US" sz="2400" dirty="0"/>
              <a:t>分。具体参见实验报告各环节的分值</a:t>
            </a:r>
            <a:endParaRPr lang="en-US" altLang="zh-CN" sz="2400" dirty="0"/>
          </a:p>
          <a:p>
            <a:r>
              <a:rPr lang="zh-CN" altLang="en-US" sz="2800" dirty="0">
                <a:solidFill>
                  <a:srgbClr val="0000FF"/>
                </a:solidFill>
              </a:rPr>
              <a:t>在实验报告中，对每一任务，按照要求用文字详细描述</a:t>
            </a:r>
            <a:endParaRPr lang="en-US" altLang="zh-CN" sz="2800" dirty="0">
              <a:solidFill>
                <a:srgbClr val="0000FF"/>
              </a:solidFill>
            </a:endParaRPr>
          </a:p>
          <a:p>
            <a:r>
              <a:rPr lang="zh-CN" altLang="en-US" sz="2800" dirty="0">
                <a:solidFill>
                  <a:srgbClr val="0000FF"/>
                </a:solidFill>
              </a:rPr>
              <a:t>杜绝抄袭！发现 全 </a:t>
            </a:r>
            <a:r>
              <a:rPr lang="en-US" altLang="zh-CN" sz="2800" dirty="0">
                <a:solidFill>
                  <a:srgbClr val="0000FF"/>
                </a:solidFill>
              </a:rPr>
              <a:t>0 </a:t>
            </a:r>
            <a:r>
              <a:rPr lang="zh-CN" altLang="en-US" sz="2800" dirty="0">
                <a:solidFill>
                  <a:srgbClr val="0000FF"/>
                </a:solidFill>
              </a:rPr>
              <a:t>分！</a:t>
            </a:r>
            <a:endParaRPr lang="en-US" altLang="zh-CN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497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</a:t>
            </a:r>
            <a:r>
              <a:rPr lang="zh-CN" altLang="en-US" dirty="0"/>
              <a:t>实验提交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6BFDE4-09B4-4F6B-9E16-E1F7DA886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提交内容</a:t>
            </a:r>
            <a:r>
              <a:rPr lang="en-US" altLang="zh-CN" sz="2800" dirty="0"/>
              <a:t>——3</a:t>
            </a:r>
            <a:r>
              <a:rPr lang="zh-CN" altLang="en-US" sz="2800" dirty="0"/>
              <a:t>个文件：</a:t>
            </a:r>
          </a:p>
          <a:p>
            <a:pPr lvl="1"/>
            <a:r>
              <a:rPr lang="en-US" altLang="zh-CN" sz="2400" dirty="0" err="1"/>
              <a:t>tsh.c</a:t>
            </a:r>
            <a:r>
              <a:rPr lang="zh-CN" altLang="en-US" sz="2400" dirty="0"/>
              <a:t>文件（非压缩格式）</a:t>
            </a:r>
            <a:endParaRPr lang="en-US" altLang="zh-CN" sz="2400" dirty="0"/>
          </a:p>
          <a:p>
            <a:pPr lvl="1"/>
            <a:r>
              <a:rPr lang="zh-CN" altLang="zh-CN" dirty="0">
                <a:solidFill>
                  <a:srgbClr val="0000FF"/>
                </a:solidFill>
              </a:rPr>
              <a:t> </a:t>
            </a:r>
            <a:r>
              <a:rPr lang="zh-CN" altLang="zh-CN" i="1" dirty="0">
                <a:solidFill>
                  <a:srgbClr val="0000FF"/>
                </a:solidFill>
              </a:rPr>
              <a:t>教师将使用自动评分工具，对代码进行自动评测（满分</a:t>
            </a:r>
            <a:r>
              <a:rPr lang="en-US" altLang="zh-CN" i="1" dirty="0">
                <a:solidFill>
                  <a:srgbClr val="0000FF"/>
                </a:solidFill>
              </a:rPr>
              <a:t>80</a:t>
            </a:r>
            <a:r>
              <a:rPr lang="zh-CN" altLang="zh-CN" i="1" dirty="0">
                <a:solidFill>
                  <a:srgbClr val="0000FF"/>
                </a:solidFill>
              </a:rPr>
              <a:t>），将测试结论评分按测试评分</a:t>
            </a:r>
            <a:r>
              <a:rPr lang="en-US" altLang="zh-CN" i="1" dirty="0">
                <a:solidFill>
                  <a:srgbClr val="0000FF"/>
                </a:solidFill>
              </a:rPr>
              <a:t>/80*30</a:t>
            </a:r>
            <a:r>
              <a:rPr lang="zh-CN" altLang="zh-CN" i="1" dirty="0">
                <a:solidFill>
                  <a:srgbClr val="0000FF"/>
                </a:solidFill>
              </a:rPr>
              <a:t>的方式折算。</a:t>
            </a:r>
            <a:endParaRPr lang="en-US" altLang="zh-CN" i="1" dirty="0">
              <a:solidFill>
                <a:srgbClr val="0000FF"/>
              </a:solidFill>
            </a:endParaRPr>
          </a:p>
          <a:p>
            <a:pPr lvl="1"/>
            <a:r>
              <a:rPr lang="zh-CN" altLang="en-US" sz="2400" dirty="0"/>
              <a:t>实验报告文件</a:t>
            </a:r>
            <a:r>
              <a:rPr lang="en-US" altLang="zh-CN" sz="2400" dirty="0"/>
              <a:t>word</a:t>
            </a:r>
            <a:r>
              <a:rPr lang="zh-CN" altLang="en-US" sz="2400" dirty="0"/>
              <a:t>版</a:t>
            </a:r>
            <a:r>
              <a:rPr lang="zh-CN" altLang="en-US" sz="2400" dirty="0">
                <a:solidFill>
                  <a:srgbClr val="0000FF"/>
                </a:solidFill>
              </a:rPr>
              <a:t>（填写</a:t>
            </a:r>
            <a:r>
              <a:rPr lang="en-US" altLang="zh-CN" sz="2400" dirty="0">
                <a:solidFill>
                  <a:srgbClr val="0000FF"/>
                </a:solidFill>
              </a:rPr>
              <a:t>4.4 </a:t>
            </a:r>
            <a:r>
              <a:rPr lang="zh-CN" altLang="en-US" sz="2400" dirty="0">
                <a:solidFill>
                  <a:srgbClr val="0000FF"/>
                </a:solidFill>
              </a:rPr>
              <a:t>自测试评分）</a:t>
            </a:r>
          </a:p>
          <a:p>
            <a:pPr lvl="1"/>
            <a:r>
              <a:rPr lang="zh-CN" altLang="en-US" sz="2400" dirty="0"/>
              <a:t>实验报告</a:t>
            </a:r>
            <a:r>
              <a:rPr lang="en-US" altLang="zh-CN" sz="2400" dirty="0"/>
              <a:t>pdf</a:t>
            </a:r>
            <a:r>
              <a:rPr lang="zh-CN" altLang="en-US" sz="2400" dirty="0"/>
              <a:t>版</a:t>
            </a:r>
            <a:endParaRPr lang="en-US" altLang="zh-CN" sz="2400" dirty="0"/>
          </a:p>
          <a:p>
            <a:pPr marL="342900" lvl="1" indent="-342900">
              <a:buSzPct val="60000"/>
              <a:buFont typeface="Wingdings 2" pitchFamily="18" charset="2"/>
              <a:buChar char="¢"/>
            </a:pPr>
            <a:r>
              <a:rPr lang="zh-CN" altLang="en-US" sz="2800" b="1" dirty="0"/>
              <a:t>提交时间：实验后 </a:t>
            </a:r>
            <a:r>
              <a:rPr lang="zh-CN" altLang="en-US" sz="2800" b="1" dirty="0">
                <a:solidFill>
                  <a:srgbClr val="0000FF"/>
                </a:solidFill>
              </a:rPr>
              <a:t>一周内</a:t>
            </a:r>
            <a:r>
              <a:rPr lang="zh-CN" altLang="en-US" sz="2800" b="1" dirty="0"/>
              <a:t>提交，迟交扣分！超期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周拒收！</a:t>
            </a:r>
            <a:endParaRPr lang="en-US" altLang="zh-CN" sz="2800" b="1" dirty="0"/>
          </a:p>
          <a:p>
            <a:r>
              <a:rPr lang="zh-CN" altLang="en-US" dirty="0"/>
              <a:t>提交方式</a:t>
            </a:r>
            <a:r>
              <a:rPr lang="en-US" altLang="zh-CN" dirty="0"/>
              <a:t>1</a:t>
            </a:r>
            <a:r>
              <a:rPr lang="zh-CN" altLang="en-US" dirty="0"/>
              <a:t>：乐学网按提示提交</a:t>
            </a:r>
            <a:endParaRPr lang="en-US" altLang="zh-CN" dirty="0"/>
          </a:p>
          <a:p>
            <a:r>
              <a:rPr lang="zh-CN" altLang="en-US" dirty="0"/>
              <a:t>提交方式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学生提交</a:t>
            </a:r>
            <a:r>
              <a:rPr lang="en-US" altLang="zh-CN" dirty="0"/>
              <a:t>1</a:t>
            </a:r>
            <a:r>
              <a:rPr lang="zh-CN" altLang="en-US" dirty="0"/>
              <a:t>个压缩包即可</a:t>
            </a:r>
            <a:endParaRPr lang="en-US" altLang="zh-CN" dirty="0"/>
          </a:p>
          <a:p>
            <a:pPr lvl="1"/>
            <a:r>
              <a:rPr lang="zh-CN" altLang="en-US" dirty="0"/>
              <a:t>课代表提交</a:t>
            </a:r>
            <a:r>
              <a:rPr lang="en-US" altLang="zh-CN" dirty="0"/>
              <a:t>1</a:t>
            </a:r>
            <a:r>
              <a:rPr lang="zh-CN" altLang="en-US" dirty="0"/>
              <a:t>个包给授课教师</a:t>
            </a:r>
          </a:p>
        </p:txBody>
      </p:sp>
    </p:spTree>
    <p:extLst>
      <p:ext uri="{BB962C8B-B14F-4D97-AF65-F5344CB8AC3E}">
        <p14:creationId xmlns:p14="http://schemas.microsoft.com/office/powerpoint/2010/main" val="296187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EF87993-B9DE-4675-A1EE-F38478681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98F19F-5873-4080-9FDB-4DE84B710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sz="4800" dirty="0">
                <a:solidFill>
                  <a:srgbClr val="0000FF"/>
                </a:solidFill>
              </a:rPr>
              <a:t>实验累！</a:t>
            </a:r>
            <a:endParaRPr lang="en-US" altLang="zh-CN" sz="4800" dirty="0">
              <a:solidFill>
                <a:srgbClr val="0000FF"/>
              </a:solidFill>
            </a:endParaRPr>
          </a:p>
          <a:p>
            <a:pPr marL="0" indent="0" algn="ctr">
              <a:buNone/>
            </a:pPr>
            <a:endParaRPr lang="en-US" altLang="zh-CN" sz="4800" dirty="0">
              <a:solidFill>
                <a:srgbClr val="0000FF"/>
              </a:solidFill>
            </a:endParaRPr>
          </a:p>
          <a:p>
            <a:pPr marL="0" indent="0" algn="ctr">
              <a:buNone/>
            </a:pPr>
            <a:r>
              <a:rPr lang="zh-CN" altLang="en-US" sz="4800" dirty="0">
                <a:solidFill>
                  <a:srgbClr val="0000FF"/>
                </a:solidFill>
              </a:rPr>
              <a:t>   但会有收获！</a:t>
            </a:r>
          </a:p>
        </p:txBody>
      </p:sp>
    </p:spTree>
    <p:extLst>
      <p:ext uri="{BB962C8B-B14F-4D97-AF65-F5344CB8AC3E}">
        <p14:creationId xmlns:p14="http://schemas.microsoft.com/office/powerpoint/2010/main" val="1015170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457200"/>
            <a:ext cx="8594725" cy="6324600"/>
          </a:xfrm>
        </p:spPr>
        <p:txBody>
          <a:bodyPr/>
          <a:lstStyle/>
          <a:p>
            <a:r>
              <a:rPr lang="zh-CN" altLang="en-US" dirty="0"/>
              <a:t>实验学时：</a:t>
            </a:r>
            <a:r>
              <a:rPr lang="en-US" altLang="zh-CN" dirty="0"/>
              <a:t>3 </a:t>
            </a:r>
          </a:p>
          <a:p>
            <a:r>
              <a:rPr lang="zh-CN" altLang="en-US" dirty="0"/>
              <a:t>实验分数：</a:t>
            </a:r>
            <a:r>
              <a:rPr lang="en-US" altLang="zh-CN" dirty="0"/>
              <a:t>5</a:t>
            </a:r>
            <a:r>
              <a:rPr lang="zh-CN" altLang="en-US" dirty="0"/>
              <a:t>，本次实验按</a:t>
            </a:r>
            <a:r>
              <a:rPr lang="en-US" altLang="zh-CN" dirty="0"/>
              <a:t>100</a:t>
            </a:r>
            <a:r>
              <a:rPr lang="zh-CN" altLang="en-US" dirty="0"/>
              <a:t>分计算，折合成总成绩的</a:t>
            </a:r>
            <a:r>
              <a:rPr lang="en-US" altLang="zh-CN" dirty="0"/>
              <a:t>5</a:t>
            </a:r>
            <a:r>
              <a:rPr lang="zh-CN" altLang="en-US" dirty="0"/>
              <a:t>分。</a:t>
            </a:r>
            <a:endParaRPr lang="en-US" altLang="zh-CN" dirty="0"/>
          </a:p>
          <a:p>
            <a:r>
              <a:rPr lang="zh-CN" altLang="en-US" dirty="0"/>
              <a:t>实验地点：</a:t>
            </a:r>
            <a:r>
              <a:rPr lang="en-US" altLang="zh-CN" dirty="0"/>
              <a:t>G712</a:t>
            </a:r>
            <a:r>
              <a:rPr lang="zh-CN" altLang="en-US" dirty="0"/>
              <a:t>、</a:t>
            </a:r>
            <a:r>
              <a:rPr lang="en-US" altLang="zh-CN" dirty="0"/>
              <a:t>G709</a:t>
            </a:r>
          </a:p>
          <a:p>
            <a:r>
              <a:rPr lang="zh-CN" altLang="en-US" dirty="0"/>
              <a:t>实验环境与工具：</a:t>
            </a:r>
            <a:endParaRPr lang="en-US" altLang="zh-CN" dirty="0"/>
          </a:p>
          <a:p>
            <a:pPr lvl="1"/>
            <a:r>
              <a:rPr lang="en-US" altLang="zh-CN" dirty="0"/>
              <a:t>X64 CPU</a:t>
            </a:r>
            <a:r>
              <a:rPr lang="zh-CN" altLang="en-US" dirty="0"/>
              <a:t>；</a:t>
            </a:r>
            <a:r>
              <a:rPr lang="en-US" altLang="zh-CN" dirty="0"/>
              <a:t>2GHz</a:t>
            </a:r>
            <a:r>
              <a:rPr lang="zh-CN" altLang="en-US" dirty="0"/>
              <a:t>；</a:t>
            </a:r>
            <a:r>
              <a:rPr lang="en-US" altLang="zh-CN" dirty="0"/>
              <a:t>2G RAM</a:t>
            </a:r>
            <a:r>
              <a:rPr lang="zh-CN" altLang="en-US" dirty="0"/>
              <a:t>；</a:t>
            </a:r>
            <a:r>
              <a:rPr lang="en-US" altLang="zh-CN" dirty="0"/>
              <a:t>256GHD Disk </a:t>
            </a:r>
            <a:r>
              <a:rPr lang="zh-CN" altLang="en-US" dirty="0"/>
              <a:t>以上</a:t>
            </a:r>
            <a:endParaRPr lang="en-US" altLang="zh-CN" dirty="0"/>
          </a:p>
          <a:p>
            <a:pPr lvl="1"/>
            <a:r>
              <a:rPr lang="en-US" altLang="zh-CN" dirty="0"/>
              <a:t>Windows7 64</a:t>
            </a:r>
            <a:r>
              <a:rPr lang="zh-CN" altLang="en-US" dirty="0"/>
              <a:t>位以上；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11</a:t>
            </a:r>
            <a:r>
              <a:rPr lang="zh-CN" altLang="en-US" dirty="0"/>
              <a:t>以上；</a:t>
            </a:r>
            <a:r>
              <a:rPr lang="en-US" altLang="zh-CN" dirty="0"/>
              <a:t>Ubuntu 16.04 LTS 64</a:t>
            </a:r>
            <a:r>
              <a:rPr lang="zh-CN" altLang="en-US" dirty="0"/>
              <a:t>位</a:t>
            </a:r>
            <a:r>
              <a:rPr lang="en-US" altLang="zh-CN" dirty="0"/>
              <a:t>/</a:t>
            </a:r>
            <a:r>
              <a:rPr lang="zh-CN" altLang="en-US" dirty="0"/>
              <a:t>优麒麟 </a:t>
            </a:r>
            <a:r>
              <a:rPr lang="en-US" altLang="zh-CN" dirty="0"/>
              <a:t>64</a:t>
            </a:r>
            <a:r>
              <a:rPr lang="zh-CN" altLang="en-US" dirty="0"/>
              <a:t>位</a:t>
            </a:r>
            <a:endParaRPr lang="en-US" altLang="zh-CN" dirty="0"/>
          </a:p>
          <a:p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/>
            <a:r>
              <a:rPr lang="zh-CN" altLang="en-US" dirty="0"/>
              <a:t>个人笔记本电脑</a:t>
            </a:r>
            <a:endParaRPr lang="en-US" altLang="zh-CN" dirty="0"/>
          </a:p>
          <a:p>
            <a:pPr lvl="1"/>
            <a:r>
              <a:rPr lang="zh-CN" altLang="en-US" dirty="0"/>
              <a:t>实验环境与工具所列明软件</a:t>
            </a:r>
            <a:endParaRPr lang="en-US" altLang="zh-CN" dirty="0"/>
          </a:p>
          <a:p>
            <a:pPr lvl="1"/>
            <a:r>
              <a:rPr lang="zh-CN" altLang="en-US" dirty="0"/>
              <a:t>参考手册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环境下的命令；</a:t>
            </a:r>
            <a:r>
              <a:rPr lang="en-US" altLang="zh-CN" dirty="0"/>
              <a:t>GCC</a:t>
            </a:r>
            <a:r>
              <a:rPr lang="zh-CN" altLang="en-US" dirty="0"/>
              <a:t>手册；</a:t>
            </a:r>
            <a:r>
              <a:rPr lang="en-US" altLang="zh-CN" dirty="0"/>
              <a:t>GDB</a:t>
            </a:r>
            <a:r>
              <a:rPr lang="zh-CN" altLang="en-US" dirty="0"/>
              <a:t>手册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  <a:hlinkClick r:id="rId2"/>
              </a:rPr>
              <a:t>http://docs.huihoo.com/c/linux-c-programming/</a:t>
            </a:r>
            <a:r>
              <a:rPr lang="en-US" altLang="zh-CN" dirty="0">
                <a:solidFill>
                  <a:srgbClr val="FF0000"/>
                </a:solidFill>
              </a:rPr>
              <a:t> C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r>
              <a:rPr lang="en-US" altLang="zh-CN" dirty="0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手册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>
                <a:solidFill>
                  <a:srgbClr val="FF0000"/>
                </a:solidFill>
              </a:rPr>
              <a:t>http://csapp.cs.cmu.edu/3e/labs.html </a:t>
            </a:r>
            <a:r>
              <a:rPr lang="en-US" altLang="zh-CN" dirty="0">
                <a:solidFill>
                  <a:srgbClr val="FF0000"/>
                </a:solidFill>
              </a:rPr>
              <a:t> CMU</a:t>
            </a:r>
            <a:r>
              <a:rPr lang="zh-CN" altLang="en-US" dirty="0">
                <a:solidFill>
                  <a:srgbClr val="FF0000"/>
                </a:solidFill>
              </a:rPr>
              <a:t>的实验参考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hlinkClick r:id="rId3"/>
              </a:rPr>
              <a:t>http://www.linuxidc.com</a:t>
            </a:r>
            <a:r>
              <a:rPr lang="en-US" altLang="zh-CN" u="sng" dirty="0">
                <a:solidFill>
                  <a:srgbClr val="FF0000"/>
                </a:solidFill>
                <a:hlinkClick r:id="rId3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      </a:t>
            </a:r>
            <a:r>
              <a:rPr lang="en-US" altLang="zh-CN" u="sng" dirty="0">
                <a:solidFill>
                  <a:srgbClr val="FF0000"/>
                </a:solidFill>
                <a:hlinkClick r:id="rId4"/>
              </a:rPr>
              <a:t>http://cn.ubuntu.com/</a:t>
            </a:r>
            <a:r>
              <a:rPr lang="en-US" altLang="zh-CN" u="sng" dirty="0">
                <a:solidFill>
                  <a:srgbClr val="FF0000"/>
                </a:solidFill>
              </a:rPr>
              <a:t> http://forum.ubuntu.org.cn/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637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二、实验要求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/>
              <a:t>学生应穿鞋套进入实验室</a:t>
            </a:r>
            <a:endParaRPr lang="en-US" altLang="zh-CN" dirty="0"/>
          </a:p>
          <a:p>
            <a:r>
              <a:rPr lang="zh-CN" altLang="en-US" dirty="0"/>
              <a:t>进入实验室后在签到簿中签字</a:t>
            </a:r>
            <a:endParaRPr lang="en-US" altLang="zh-CN" dirty="0"/>
          </a:p>
          <a:p>
            <a:r>
              <a:rPr lang="zh-CN" altLang="en-US" dirty="0"/>
              <a:t>实验安全与注意事项</a:t>
            </a:r>
            <a:endParaRPr lang="en-US" altLang="zh-CN" dirty="0"/>
          </a:p>
          <a:p>
            <a:pPr lvl="1"/>
            <a:r>
              <a:rPr lang="zh-CN" altLang="en-US" dirty="0"/>
              <a:t>禁止使用笔记本电脑以外的设备</a:t>
            </a:r>
            <a:endParaRPr lang="en-US" altLang="zh-CN" dirty="0"/>
          </a:p>
          <a:p>
            <a:pPr lvl="1"/>
            <a:r>
              <a:rPr lang="zh-CN" altLang="en-US" dirty="0"/>
              <a:t>学行生不得自行开关空调、投影仪</a:t>
            </a:r>
            <a:endParaRPr lang="en-US" altLang="zh-CN" dirty="0"/>
          </a:p>
          <a:p>
            <a:pPr lvl="1"/>
            <a:r>
              <a:rPr lang="zh-CN" altLang="en-US" dirty="0"/>
              <a:t>学生不得自打开窗户</a:t>
            </a:r>
            <a:endParaRPr lang="en-US" altLang="zh-CN" dirty="0"/>
          </a:p>
          <a:p>
            <a:pPr lvl="1"/>
            <a:r>
              <a:rPr lang="zh-CN" altLang="en-US" dirty="0"/>
              <a:t>不得使用实验室内的其他实验箱、示波器、导线、工具、遥控器等</a:t>
            </a:r>
            <a:endParaRPr lang="en-US" altLang="zh-CN" dirty="0"/>
          </a:p>
          <a:p>
            <a:pPr lvl="1"/>
            <a:r>
              <a:rPr lang="zh-CN" altLang="en-US" dirty="0"/>
              <a:t>认真阅读消防安全撤离路线</a:t>
            </a:r>
            <a:endParaRPr lang="en-US" altLang="zh-CN" dirty="0"/>
          </a:p>
          <a:p>
            <a:pPr lvl="1"/>
            <a:r>
              <a:rPr lang="zh-CN" altLang="en-US" dirty="0"/>
              <a:t>突发事件处理：第一时间告知教师，同时关闭电源插排开关。</a:t>
            </a:r>
            <a:endParaRPr lang="en-US" altLang="zh-CN" dirty="0"/>
          </a:p>
          <a:p>
            <a:r>
              <a:rPr lang="zh-CN" altLang="zh-CN" dirty="0"/>
              <a:t>遵守学生实验守则，爱护</a:t>
            </a:r>
            <a:r>
              <a:rPr lang="zh-CN" altLang="en-US" dirty="0"/>
              <a:t>实验</a:t>
            </a:r>
            <a:r>
              <a:rPr lang="zh-CN" altLang="zh-CN" dirty="0"/>
              <a:t>设备，遵守操作规程，精心操作，注意安全，严禁乱拆乱动。</a:t>
            </a:r>
            <a:endParaRPr lang="en-US" altLang="zh-CN" dirty="0"/>
          </a:p>
          <a:p>
            <a:r>
              <a:rPr lang="zh-CN" altLang="zh-CN" dirty="0"/>
              <a:t>实验结束后要及时关掉电源，对所用</a:t>
            </a:r>
            <a:r>
              <a:rPr lang="zh-CN" altLang="en-US" dirty="0"/>
              <a:t>实验</a:t>
            </a:r>
            <a:r>
              <a:rPr lang="zh-CN" altLang="zh-CN" dirty="0"/>
              <a:t>设备进行整理，设备摆放和状态恢复到原始状态。</a:t>
            </a:r>
            <a:endParaRPr lang="en-US" altLang="zh-CN" dirty="0"/>
          </a:p>
          <a:p>
            <a:r>
              <a:rPr lang="zh-CN" altLang="en-US" dirty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629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pPr algn="ctr"/>
            <a:r>
              <a:rPr lang="zh-CN" altLang="en-US" dirty="0"/>
              <a:t>三、实验预习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752" y="914400"/>
            <a:ext cx="8594725" cy="5562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/>
              <a:t>上实验课前，必须认真预习实验指导书</a:t>
            </a:r>
            <a:r>
              <a:rPr lang="zh-CN" altLang="en-US" dirty="0"/>
              <a:t>（</a:t>
            </a:r>
            <a:r>
              <a:rPr lang="en-US" altLang="zh-CN" dirty="0"/>
              <a:t>PPT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了解进程、作业、信号的基本概念和原理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了解</a:t>
            </a:r>
            <a:r>
              <a:rPr lang="en-US" altLang="zh-CN" dirty="0"/>
              <a:t>shell</a:t>
            </a:r>
            <a:r>
              <a:rPr lang="zh-CN" altLang="en-US" dirty="0"/>
              <a:t>的基本原理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熟知进程创建、回收的方法和相关系统函数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熟知信号机制和信号处理相关的系统函数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49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834E840-B5AD-4FF4-95BB-66D3F3C0C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常用命令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DEC5A3-1D58-4253-9F94-469A2B9E4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进程</a:t>
            </a:r>
            <a:endParaRPr lang="en-US" altLang="zh-CN" dirty="0"/>
          </a:p>
          <a:p>
            <a:r>
              <a:rPr lang="zh-CN" altLang="en-US" dirty="0"/>
              <a:t>进程组</a:t>
            </a:r>
            <a:endParaRPr lang="en-US" altLang="zh-CN" dirty="0"/>
          </a:p>
          <a:p>
            <a:r>
              <a:rPr lang="zh-CN" altLang="en-US" dirty="0"/>
              <a:t>作业 ：</a:t>
            </a:r>
            <a:r>
              <a:rPr lang="en-US" altLang="zh-CN" dirty="0"/>
              <a:t>jobs</a:t>
            </a:r>
            <a:r>
              <a:rPr lang="zh-CN" altLang="en-US" dirty="0"/>
              <a:t>、 </a:t>
            </a:r>
            <a:r>
              <a:rPr lang="en-US" altLang="zh-CN" dirty="0" err="1"/>
              <a:t>fg</a:t>
            </a:r>
            <a:r>
              <a:rPr lang="en-US" altLang="zh-CN" dirty="0"/>
              <a:t> %n </a:t>
            </a:r>
            <a:r>
              <a:rPr lang="zh-CN" altLang="en-US" dirty="0"/>
              <a:t>、</a:t>
            </a:r>
            <a:r>
              <a:rPr lang="en-US" altLang="zh-CN" dirty="0"/>
              <a:t>   </a:t>
            </a:r>
            <a:r>
              <a:rPr lang="en-US" altLang="zh-CN" dirty="0" err="1"/>
              <a:t>bg%n</a:t>
            </a:r>
            <a:endParaRPr lang="en-US" altLang="zh-CN" dirty="0"/>
          </a:p>
          <a:p>
            <a:pPr lvl="1"/>
            <a:r>
              <a:rPr lang="en-US" altLang="zh-CN" dirty="0"/>
              <a:t>jobs </a:t>
            </a:r>
            <a:r>
              <a:rPr lang="zh-CN" altLang="en-US" dirty="0"/>
              <a:t>显示当前暂停的进程</a:t>
            </a:r>
          </a:p>
          <a:p>
            <a:pPr lvl="1"/>
            <a:r>
              <a:rPr lang="en-US" altLang="zh-CN" dirty="0" err="1"/>
              <a:t>bg</a:t>
            </a:r>
            <a:r>
              <a:rPr lang="en-US" altLang="zh-CN" dirty="0"/>
              <a:t> %n </a:t>
            </a:r>
            <a:r>
              <a:rPr lang="zh-CN" altLang="en-US" dirty="0"/>
              <a:t>使第</a:t>
            </a:r>
            <a:r>
              <a:rPr lang="en-US" altLang="zh-CN" dirty="0"/>
              <a:t>n</a:t>
            </a:r>
            <a:r>
              <a:rPr lang="zh-CN" altLang="en-US" dirty="0"/>
              <a:t>个任务在后台运行</a:t>
            </a:r>
            <a:r>
              <a:rPr lang="en-US" altLang="zh-CN" dirty="0"/>
              <a:t>(%</a:t>
            </a:r>
            <a:r>
              <a:rPr lang="zh-CN" altLang="en-US" dirty="0"/>
              <a:t>前有空格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err="1"/>
              <a:t>fg</a:t>
            </a:r>
            <a:r>
              <a:rPr lang="en-US" altLang="zh-CN" dirty="0"/>
              <a:t> %n </a:t>
            </a:r>
            <a:r>
              <a:rPr lang="zh-CN" altLang="en-US" dirty="0"/>
              <a:t>使第</a:t>
            </a:r>
            <a:r>
              <a:rPr lang="en-US" altLang="zh-CN" dirty="0"/>
              <a:t>n</a:t>
            </a:r>
            <a:r>
              <a:rPr lang="zh-CN" altLang="en-US" dirty="0"/>
              <a:t>个任务在前台运行</a:t>
            </a:r>
            <a:endParaRPr lang="en-US" altLang="zh-CN" dirty="0"/>
          </a:p>
          <a:p>
            <a:pPr lvl="1"/>
            <a:r>
              <a:rPr lang="en-US" altLang="zh-CN" dirty="0" err="1"/>
              <a:t>bg,fg</a:t>
            </a:r>
            <a:r>
              <a:rPr lang="en-US" altLang="zh-CN" dirty="0"/>
              <a:t>  </a:t>
            </a:r>
            <a:r>
              <a:rPr lang="zh-CN" altLang="en-US" dirty="0"/>
              <a:t>不带</a:t>
            </a:r>
            <a:r>
              <a:rPr lang="en-US" altLang="zh-CN" dirty="0"/>
              <a:t>%n</a:t>
            </a:r>
            <a:r>
              <a:rPr lang="zh-CN" altLang="en-US" dirty="0"/>
              <a:t> 表示对最后一个进程操作</a:t>
            </a:r>
            <a:endParaRPr lang="en-US" altLang="zh-CN" dirty="0"/>
          </a:p>
          <a:p>
            <a:pPr lvl="1"/>
            <a:r>
              <a:rPr lang="en-US" altLang="zh-CN" dirty="0" err="1"/>
              <a:t>ctrl+c</a:t>
            </a:r>
            <a:r>
              <a:rPr lang="en-US" altLang="zh-CN" dirty="0"/>
              <a:t>:</a:t>
            </a:r>
            <a:r>
              <a:rPr lang="zh-CN" altLang="en-US" dirty="0"/>
              <a:t> 终止前台作业</a:t>
            </a:r>
            <a:r>
              <a:rPr lang="en-US" altLang="zh-CN" dirty="0"/>
              <a:t>(</a:t>
            </a:r>
            <a:r>
              <a:rPr lang="zh-CN" altLang="en-US" dirty="0"/>
              <a:t>进程组的每个进程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err="1"/>
              <a:t>ctrl+z</a:t>
            </a:r>
            <a:r>
              <a:rPr lang="en-US" altLang="zh-CN" dirty="0"/>
              <a:t>: </a:t>
            </a:r>
            <a:r>
              <a:rPr lang="zh-CN" altLang="en-US" dirty="0"/>
              <a:t>停止前台作业</a:t>
            </a:r>
            <a:r>
              <a:rPr lang="en-US" altLang="zh-CN" dirty="0"/>
              <a:t>(</a:t>
            </a:r>
            <a:r>
              <a:rPr lang="zh-CN" altLang="en-US" dirty="0"/>
              <a:t>进程组的每个进程</a:t>
            </a:r>
            <a:r>
              <a:rPr lang="en-US" altLang="zh-CN" dirty="0"/>
              <a:t>)</a:t>
            </a:r>
            <a:r>
              <a:rPr lang="zh-CN" altLang="en-US" dirty="0"/>
              <a:t>，随后可用</a:t>
            </a:r>
            <a:r>
              <a:rPr lang="en-US" altLang="zh-CN" dirty="0" err="1"/>
              <a:t>fg</a:t>
            </a:r>
            <a:r>
              <a:rPr lang="en-US" altLang="zh-CN" dirty="0"/>
              <a:t> </a:t>
            </a:r>
            <a:r>
              <a:rPr lang="zh-CN" altLang="en-US" dirty="0"/>
              <a:t>或</a:t>
            </a:r>
            <a:r>
              <a:rPr lang="en-US" altLang="zh-CN" dirty="0" err="1"/>
              <a:t>bg</a:t>
            </a:r>
            <a:r>
              <a:rPr lang="zh-CN" altLang="en-US" dirty="0"/>
              <a:t>恢复运行。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en-US" altLang="zh-CN" sz="2000" dirty="0"/>
              <a:t>kill –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000" dirty="0"/>
              <a:t>：列出信号</a:t>
            </a:r>
            <a:endParaRPr lang="en-US" altLang="zh-CN" sz="2000" dirty="0"/>
          </a:p>
          <a:p>
            <a:pPr>
              <a:spcBef>
                <a:spcPts val="0"/>
              </a:spcBef>
            </a:pPr>
            <a:r>
              <a:rPr lang="en-US" altLang="zh-CN" sz="2000" dirty="0"/>
              <a:t>kill –SIGKILL  17130</a:t>
            </a:r>
            <a:r>
              <a:rPr lang="zh-CN" altLang="en-US" sz="2000" dirty="0"/>
              <a:t>： 杀死</a:t>
            </a:r>
            <a:r>
              <a:rPr lang="en-US" altLang="zh-CN" sz="2000" dirty="0" err="1"/>
              <a:t>pid</a:t>
            </a:r>
            <a:r>
              <a:rPr lang="zh-CN" altLang="en-US" sz="2000" dirty="0"/>
              <a:t>为</a:t>
            </a:r>
            <a:r>
              <a:rPr lang="en-US" altLang="zh-CN" sz="2000" dirty="0"/>
              <a:t>17130</a:t>
            </a:r>
            <a:r>
              <a:rPr lang="zh-CN" altLang="en-US" sz="2000" dirty="0"/>
              <a:t>的进程</a:t>
            </a:r>
            <a:endParaRPr lang="en-US" altLang="zh-CN" sz="2000" dirty="0"/>
          </a:p>
          <a:p>
            <a:pPr>
              <a:spcBef>
                <a:spcPts val="0"/>
              </a:spcBef>
            </a:pPr>
            <a:r>
              <a:rPr lang="en-US" altLang="zh-CN" sz="2000" dirty="0"/>
              <a:t>kill -9 17130</a:t>
            </a:r>
          </a:p>
          <a:p>
            <a:pPr>
              <a:spcBef>
                <a:spcPts val="0"/>
              </a:spcBef>
            </a:pPr>
            <a:r>
              <a:rPr lang="en-US" altLang="zh-CN" sz="2000" dirty="0"/>
              <a:t>kill -9 -17130</a:t>
            </a:r>
            <a:r>
              <a:rPr lang="zh-CN" altLang="en-US" sz="2000" dirty="0"/>
              <a:t>：杀死进程组</a:t>
            </a:r>
            <a:r>
              <a:rPr lang="en-US" altLang="zh-CN" sz="2000" dirty="0"/>
              <a:t>17130</a:t>
            </a:r>
            <a:r>
              <a:rPr lang="zh-CN" altLang="en-US" sz="2000" dirty="0"/>
              <a:t>中的每个进程</a:t>
            </a:r>
            <a:endParaRPr lang="en-US" altLang="zh-CN" sz="2000" dirty="0"/>
          </a:p>
          <a:p>
            <a:pPr>
              <a:spcBef>
                <a:spcPts val="0"/>
              </a:spcBef>
            </a:pPr>
            <a:r>
              <a:rPr lang="en-US" altLang="zh-CN" sz="2000" dirty="0" err="1"/>
              <a:t>killall</a:t>
            </a:r>
            <a:r>
              <a:rPr lang="en-US" altLang="zh-CN" sz="2000" dirty="0"/>
              <a:t> -9  </a:t>
            </a:r>
            <a:r>
              <a:rPr lang="en-US" altLang="zh-CN" sz="2000" dirty="0" err="1"/>
              <a:t>pname</a:t>
            </a:r>
            <a:r>
              <a:rPr lang="zh-CN" altLang="en-US" sz="2000" dirty="0"/>
              <a:t>： 杀死名字为</a:t>
            </a:r>
            <a:r>
              <a:rPr lang="en-US" altLang="zh-CN" sz="2000" dirty="0" err="1"/>
              <a:t>pname</a:t>
            </a:r>
            <a:r>
              <a:rPr lang="zh-CN" altLang="en-US" sz="2000" dirty="0"/>
              <a:t>的进程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328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2677C7E-BB52-486E-8A09-C5987BB94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常用命令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EB928D-EE99-41B2-AA44-F2231A1A8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495925"/>
          </a:xfrm>
        </p:spPr>
        <p:txBody>
          <a:bodyPr/>
          <a:lstStyle/>
          <a:p>
            <a:r>
              <a:rPr lang="en-US" altLang="zh-CN" dirty="0" err="1"/>
              <a:t>ps</a:t>
            </a:r>
            <a:r>
              <a:rPr lang="en-US" altLang="zh-CN" dirty="0"/>
              <a:t> t  /</a:t>
            </a:r>
            <a:r>
              <a:rPr lang="en-US" altLang="zh-CN" dirty="0" err="1"/>
              <a:t>ps</a:t>
            </a:r>
            <a:r>
              <a:rPr lang="en-US" altLang="zh-CN" dirty="0"/>
              <a:t> aux  /</a:t>
            </a:r>
            <a:r>
              <a:rPr lang="en-US" altLang="zh-CN" dirty="0" err="1"/>
              <a:t>ps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altLang="zh-CN" dirty="0"/>
              <a:t>D    </a:t>
            </a:r>
            <a:r>
              <a:rPr lang="zh-CN" altLang="en-US" dirty="0"/>
              <a:t>不可中断睡眠 </a:t>
            </a:r>
            <a:r>
              <a:rPr lang="en-US" altLang="zh-CN" dirty="0"/>
              <a:t>(</a:t>
            </a:r>
            <a:r>
              <a:rPr lang="zh-CN" altLang="en-US" dirty="0"/>
              <a:t>通常是在</a:t>
            </a:r>
            <a:r>
              <a:rPr lang="en-US" altLang="zh-CN" dirty="0"/>
              <a:t>IO</a:t>
            </a:r>
            <a:r>
              <a:rPr lang="zh-CN" altLang="en-US" dirty="0"/>
              <a:t>操作</a:t>
            </a:r>
            <a:r>
              <a:rPr lang="en-US" altLang="zh-CN" dirty="0"/>
              <a:t>) </a:t>
            </a:r>
            <a:r>
              <a:rPr lang="zh-CN" altLang="en-US" dirty="0"/>
              <a:t>收到信号不唤醒和不可运行</a:t>
            </a:r>
            <a:r>
              <a:rPr lang="en-US" altLang="zh-CN" dirty="0"/>
              <a:t>, </a:t>
            </a:r>
            <a:r>
              <a:rPr lang="zh-CN" altLang="en-US" dirty="0"/>
              <a:t>进程必须等待直到有中断发生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R   </a:t>
            </a:r>
            <a:r>
              <a:rPr lang="zh-CN" altLang="en-US" dirty="0"/>
              <a:t>正在运行或可运行（在运行队列排队中）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S   </a:t>
            </a:r>
            <a:r>
              <a:rPr lang="zh-CN" altLang="en-US" dirty="0"/>
              <a:t>可中断睡眠 </a:t>
            </a:r>
            <a:r>
              <a:rPr lang="en-US" altLang="zh-CN" dirty="0"/>
              <a:t>(</a:t>
            </a:r>
            <a:r>
              <a:rPr lang="zh-CN" altLang="en-US" dirty="0"/>
              <a:t>休眠中</a:t>
            </a:r>
            <a:r>
              <a:rPr lang="en-US" altLang="zh-CN" dirty="0"/>
              <a:t>, </a:t>
            </a:r>
            <a:r>
              <a:rPr lang="zh-CN" altLang="en-US" dirty="0"/>
              <a:t>受阻</a:t>
            </a:r>
            <a:r>
              <a:rPr lang="en-US" altLang="zh-CN" dirty="0"/>
              <a:t>, </a:t>
            </a:r>
            <a:r>
              <a:rPr lang="zh-CN" altLang="en-US" dirty="0"/>
              <a:t>在等待某个条件的形成或接受到信号</a:t>
            </a:r>
            <a:r>
              <a:rPr lang="en-US" altLang="zh-CN" dirty="0"/>
              <a:t>)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T   </a:t>
            </a:r>
            <a:r>
              <a:rPr lang="zh-CN" altLang="en-US" dirty="0"/>
              <a:t>已停止的 进程收到</a:t>
            </a:r>
            <a:r>
              <a:rPr lang="en-US" altLang="zh-CN" dirty="0"/>
              <a:t>SIGSTOP, SIGTSTP, SIGTTIN, SIGTTOU</a:t>
            </a:r>
            <a:r>
              <a:rPr lang="zh-CN" altLang="en-US" dirty="0"/>
              <a:t>信号后停止运行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W   </a:t>
            </a:r>
            <a:r>
              <a:rPr lang="zh-CN" altLang="en-US" dirty="0"/>
              <a:t>正在换页</a:t>
            </a:r>
            <a:r>
              <a:rPr lang="en-US" altLang="zh-CN" dirty="0"/>
              <a:t>(2.6.</a:t>
            </a:r>
            <a:r>
              <a:rPr lang="zh-CN" altLang="en-US" dirty="0"/>
              <a:t>内核之前有效</a:t>
            </a:r>
            <a:r>
              <a:rPr lang="en-US" altLang="zh-CN" dirty="0"/>
              <a:t>)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 X   </a:t>
            </a:r>
            <a:r>
              <a:rPr lang="zh-CN" altLang="en-US" dirty="0"/>
              <a:t>死进程 </a:t>
            </a:r>
            <a:r>
              <a:rPr lang="en-US" altLang="zh-CN" dirty="0"/>
              <a:t>(</a:t>
            </a:r>
            <a:r>
              <a:rPr lang="zh-CN" altLang="en-US" dirty="0"/>
              <a:t>未开启</a:t>
            </a:r>
            <a:r>
              <a:rPr lang="en-US" altLang="zh-CN" dirty="0"/>
              <a:t>)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 Z   </a:t>
            </a:r>
            <a:r>
              <a:rPr lang="zh-CN" altLang="en-US" dirty="0"/>
              <a:t>僵尸进程</a:t>
            </a:r>
            <a:r>
              <a:rPr lang="en-US" altLang="zh-CN" dirty="0"/>
              <a:t>a defunct (”zombie”) process 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 &lt;   </a:t>
            </a:r>
            <a:r>
              <a:rPr lang="zh-CN" altLang="en-US" dirty="0"/>
              <a:t>高优先级</a:t>
            </a:r>
            <a:r>
              <a:rPr lang="en-US" altLang="zh-CN" dirty="0"/>
              <a:t>(not nice to other users)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 N   </a:t>
            </a:r>
            <a:r>
              <a:rPr lang="zh-CN" altLang="en-US" dirty="0"/>
              <a:t>低优先级</a:t>
            </a:r>
            <a:r>
              <a:rPr lang="en-US" altLang="zh-CN" dirty="0"/>
              <a:t>(nice to other users)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 L   </a:t>
            </a:r>
            <a:r>
              <a:rPr lang="zh-CN" altLang="en-US" dirty="0"/>
              <a:t>页面锁定在内存（实时和定制的</a:t>
            </a:r>
            <a:r>
              <a:rPr lang="en-US" altLang="zh-CN" dirty="0"/>
              <a:t>IO</a:t>
            </a:r>
            <a:r>
              <a:rPr lang="zh-CN" altLang="en-US" dirty="0"/>
              <a:t>）</a:t>
            </a:r>
          </a:p>
          <a:p>
            <a:pPr lvl="1">
              <a:spcBef>
                <a:spcPts val="0"/>
              </a:spcBef>
            </a:pPr>
            <a:r>
              <a:rPr lang="zh-CN" altLang="en-US" dirty="0"/>
              <a:t> </a:t>
            </a:r>
            <a:r>
              <a:rPr lang="en-US" altLang="zh-CN" dirty="0"/>
              <a:t>s   </a:t>
            </a:r>
            <a:r>
              <a:rPr lang="zh-CN" altLang="en-US" dirty="0"/>
              <a:t>一个信息头</a:t>
            </a:r>
          </a:p>
          <a:p>
            <a:pPr lvl="1">
              <a:spcBef>
                <a:spcPts val="0"/>
              </a:spcBef>
            </a:pPr>
            <a:r>
              <a:rPr lang="zh-CN" altLang="en-US" dirty="0"/>
              <a:t> </a:t>
            </a:r>
            <a:r>
              <a:rPr lang="en-US" altLang="zh-CN" dirty="0"/>
              <a:t>l   </a:t>
            </a:r>
            <a:r>
              <a:rPr lang="zh-CN" altLang="en-US" dirty="0"/>
              <a:t>多线程（使用 </a:t>
            </a:r>
            <a:r>
              <a:rPr lang="en-US" altLang="zh-CN" dirty="0"/>
              <a:t>CLONE_THREAD</a:t>
            </a:r>
            <a:r>
              <a:rPr lang="zh-CN" altLang="en-US" dirty="0"/>
              <a:t>，像</a:t>
            </a:r>
            <a:r>
              <a:rPr lang="en-US" altLang="zh-CN" dirty="0"/>
              <a:t>NPTL</a:t>
            </a:r>
            <a:r>
              <a:rPr lang="zh-CN" altLang="en-US" dirty="0"/>
              <a:t>的</a:t>
            </a:r>
            <a:r>
              <a:rPr lang="en-US" altLang="zh-CN" dirty="0" err="1"/>
              <a:t>pthreads</a:t>
            </a:r>
            <a:r>
              <a:rPr lang="zh-CN" altLang="en-US" dirty="0"/>
              <a:t>的那样）</a:t>
            </a:r>
          </a:p>
          <a:p>
            <a:pPr lvl="1">
              <a:spcBef>
                <a:spcPts val="0"/>
              </a:spcBef>
            </a:pPr>
            <a:r>
              <a:rPr lang="zh-CN" altLang="en-US" dirty="0"/>
              <a:t> </a:t>
            </a:r>
            <a:r>
              <a:rPr lang="en-US" altLang="zh-CN" dirty="0"/>
              <a:t>+   </a:t>
            </a:r>
            <a:r>
              <a:rPr lang="zh-CN" altLang="en-US" dirty="0"/>
              <a:t>在前台进程组</a:t>
            </a:r>
            <a:endParaRPr lang="en-US" altLang="zh-CN" dirty="0"/>
          </a:p>
          <a:p>
            <a:pPr lvl="1">
              <a:spcBef>
                <a:spcPts val="0"/>
              </a:spcBef>
            </a:pP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39709CD-E706-4B4B-8A9E-5BD20C912E43}"/>
              </a:ext>
            </a:extLst>
          </p:cNvPr>
          <p:cNvSpPr txBox="1"/>
          <p:nvPr/>
        </p:nvSpPr>
        <p:spPr>
          <a:xfrm>
            <a:off x="3652982" y="531077"/>
            <a:ext cx="5334000" cy="83099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itchFamily="34" charset="0"/>
              </a:rPr>
              <a:t>Linux&gt;sleep 2000 |</a:t>
            </a:r>
            <a:r>
              <a:rPr lang="en-US" altLang="zh-CN" dirty="0" err="1">
                <a:latin typeface="Calibri" pitchFamily="34" charset="0"/>
              </a:rPr>
              <a:t>more|sort|grep</a:t>
            </a:r>
            <a:r>
              <a:rPr lang="en-US" altLang="zh-CN" dirty="0">
                <a:latin typeface="Calibri" pitchFamily="34" charset="0"/>
              </a:rPr>
              <a:t> hit&amp;</a:t>
            </a:r>
          </a:p>
          <a:p>
            <a:r>
              <a:rPr lang="en-US" altLang="zh-CN" dirty="0">
                <a:latin typeface="Calibri" pitchFamily="34" charset="0"/>
              </a:rPr>
              <a:t>Linux&gt;</a:t>
            </a:r>
            <a:r>
              <a:rPr lang="en-US" altLang="zh-CN" dirty="0" err="1">
                <a:latin typeface="Calibri" pitchFamily="34" charset="0"/>
              </a:rPr>
              <a:t>ps</a:t>
            </a:r>
            <a:r>
              <a:rPr lang="en-US" altLang="zh-CN" dirty="0">
                <a:latin typeface="Calibri" pitchFamily="34" charset="0"/>
              </a:rPr>
              <a:t> -f a</a:t>
            </a:r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23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环境建立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Ubuntu</a:t>
            </a:r>
            <a:r>
              <a:rPr lang="zh-CN" altLang="en-US" dirty="0"/>
              <a:t> </a:t>
            </a:r>
            <a:r>
              <a:rPr lang="en-US" altLang="zh-CN" dirty="0"/>
              <a:t>+ </a:t>
            </a:r>
            <a:r>
              <a:rPr lang="en-US" altLang="zh-CN" dirty="0" err="1"/>
              <a:t>gcc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获得实验包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从实验教师处获得下 </a:t>
            </a:r>
            <a:r>
              <a:rPr lang="en-US" altLang="zh-CN" dirty="0"/>
              <a:t>shlab-handout-hit.tar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也可以从课程</a:t>
            </a:r>
            <a:r>
              <a:rPr lang="en-US" altLang="zh-CN" dirty="0"/>
              <a:t>QQ</a:t>
            </a:r>
            <a:r>
              <a:rPr lang="zh-CN" altLang="en-US" dirty="0"/>
              <a:t>群下载，也可以从其他同学处获取。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b="1" dirty="0">
                <a:solidFill>
                  <a:srgbClr val="0000FF"/>
                </a:solidFill>
              </a:rPr>
              <a:t>HIT</a:t>
            </a:r>
            <a:r>
              <a:rPr lang="zh-CN" altLang="en-US" b="1" dirty="0">
                <a:solidFill>
                  <a:srgbClr val="0000FF"/>
                </a:solidFill>
              </a:rPr>
              <a:t>与</a:t>
            </a:r>
            <a:r>
              <a:rPr lang="en-US" altLang="zh-CN" b="1" dirty="0">
                <a:solidFill>
                  <a:srgbClr val="0000FF"/>
                </a:solidFill>
              </a:rPr>
              <a:t>CMU</a:t>
            </a:r>
            <a:r>
              <a:rPr lang="zh-CN" altLang="en-US" b="1" dirty="0">
                <a:solidFill>
                  <a:srgbClr val="0000FF"/>
                </a:solidFill>
              </a:rPr>
              <a:t>的不同</a:t>
            </a:r>
            <a:endParaRPr lang="en-US" altLang="zh-CN" b="1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3.  </a:t>
            </a:r>
            <a:r>
              <a:rPr lang="zh-CN" altLang="en-US" dirty="0"/>
              <a:t>实验报告解压（</a:t>
            </a:r>
            <a:r>
              <a:rPr lang="en-US" altLang="zh-CN" dirty="0" err="1"/>
              <a:t>linux</a:t>
            </a:r>
            <a:r>
              <a:rPr lang="zh-CN" altLang="en-US" dirty="0"/>
              <a:t>下）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     </a:t>
            </a:r>
            <a:r>
              <a:rPr lang="zh-CN" altLang="zh-CN" sz="2000" dirty="0"/>
              <a:t>解压</a:t>
            </a:r>
            <a:r>
              <a:rPr lang="zh-CN" altLang="en-US" sz="2000" dirty="0"/>
              <a:t>命令</a:t>
            </a:r>
            <a:r>
              <a:rPr lang="en-US" altLang="zh-CN" dirty="0"/>
              <a:t> </a:t>
            </a:r>
            <a:r>
              <a:rPr lang="en-US" altLang="zh-CN" b="0" dirty="0" err="1"/>
              <a:t>unix</a:t>
            </a:r>
            <a:r>
              <a:rPr lang="en-US" altLang="zh-CN" b="0" dirty="0"/>
              <a:t>&gt;</a:t>
            </a:r>
            <a:r>
              <a:rPr lang="en-US" altLang="zh-CN" dirty="0">
                <a:solidFill>
                  <a:srgbClr val="FF0000"/>
                </a:solidFill>
              </a:rPr>
              <a:t>tar </a:t>
            </a:r>
            <a:r>
              <a:rPr lang="en-US" altLang="zh-CN" dirty="0" err="1">
                <a:solidFill>
                  <a:srgbClr val="FF0000"/>
                </a:solidFill>
              </a:rPr>
              <a:t>xvf</a:t>
            </a:r>
            <a:r>
              <a:rPr lang="en-US" altLang="zh-CN" dirty="0">
                <a:solidFill>
                  <a:srgbClr val="FF0000"/>
                </a:solidFill>
              </a:rPr>
              <a:t> shlab-handout-hit.tar</a:t>
            </a:r>
          </a:p>
          <a:p>
            <a:pPr lvl="1"/>
            <a:endParaRPr lang="en-US" altLang="zh-CN" b="1" dirty="0">
              <a:solidFill>
                <a:srgbClr val="0000FF"/>
              </a:solidFill>
            </a:endParaRP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318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实验包内容介绍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/>
              <a:t>数据包中</a:t>
            </a:r>
            <a:r>
              <a:rPr lang="zh-CN" altLang="zh-CN" sz="2800" dirty="0"/>
              <a:t>包含下</a:t>
            </a:r>
            <a:r>
              <a:rPr lang="zh-CN" altLang="en-US" sz="2800" dirty="0"/>
              <a:t>面</a:t>
            </a:r>
            <a:r>
              <a:rPr lang="zh-CN" altLang="zh-CN" sz="2800" dirty="0"/>
              <a:t>文件：</a:t>
            </a:r>
            <a:endParaRPr lang="en-US" altLang="zh-CN" sz="28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 err="1"/>
              <a:t>tsh.c</a:t>
            </a:r>
            <a:r>
              <a:rPr lang="en-US" altLang="zh-CN" b="0" dirty="0"/>
              <a:t> </a:t>
            </a:r>
            <a:r>
              <a:rPr lang="zh-CN" altLang="en-US" sz="2400" b="0" dirty="0"/>
              <a:t>： </a:t>
            </a:r>
            <a:r>
              <a:rPr lang="en-US" altLang="zh-CN" sz="2400" b="0" dirty="0"/>
              <a:t>tiny-shell </a:t>
            </a:r>
            <a:r>
              <a:rPr lang="zh-CN" altLang="en-US" sz="2400" b="0" dirty="0"/>
              <a:t>的代码框架，要求实现里面的空函数</a:t>
            </a:r>
            <a:endParaRPr lang="en-US" altLang="zh-CN" sz="2400" b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 err="1"/>
              <a:t>tshref</a:t>
            </a:r>
            <a:r>
              <a:rPr lang="zh-CN" altLang="en-US" sz="2400" dirty="0"/>
              <a:t>：参考答案的程序（可执行文件），用于对比程序行为，验证实验代码</a:t>
            </a:r>
            <a:r>
              <a:rPr lang="en-US" altLang="zh-CN" sz="2400" dirty="0" err="1"/>
              <a:t>tsh.c</a:t>
            </a:r>
            <a:r>
              <a:rPr lang="zh-CN" altLang="en-US" sz="2400" dirty="0"/>
              <a:t>的正确性</a:t>
            </a:r>
            <a:r>
              <a:rPr lang="en-US" altLang="zh-CN" sz="2400" dirty="0"/>
              <a:t>: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    tiny-shell</a:t>
            </a:r>
            <a:r>
              <a:rPr lang="zh-CN" altLang="en-US" sz="2400" dirty="0">
                <a:solidFill>
                  <a:srgbClr val="0000FF"/>
                </a:solidFill>
              </a:rPr>
              <a:t>的输出应该与</a:t>
            </a:r>
            <a:r>
              <a:rPr lang="en-US" altLang="zh-CN" sz="2400" dirty="0" err="1">
                <a:solidFill>
                  <a:srgbClr val="0000FF"/>
                </a:solidFill>
              </a:rPr>
              <a:t>tshref</a:t>
            </a:r>
            <a:r>
              <a:rPr lang="zh-CN" altLang="en-US" sz="2400" dirty="0">
                <a:solidFill>
                  <a:srgbClr val="0000FF"/>
                </a:solidFill>
              </a:rPr>
              <a:t>的输出完全一致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/>
              <a:t>16</a:t>
            </a:r>
            <a:r>
              <a:rPr lang="zh-CN" altLang="en-US" sz="2400" dirty="0"/>
              <a:t>个轨迹文件</a:t>
            </a:r>
            <a:r>
              <a:rPr lang="en-US" altLang="zh-CN" sz="2400" dirty="0"/>
              <a:t>(trace file)</a:t>
            </a:r>
            <a:r>
              <a:rPr lang="zh-CN" altLang="en-US" sz="2400" dirty="0"/>
              <a:t>：</a:t>
            </a:r>
            <a:r>
              <a:rPr lang="en-US" altLang="zh-CN" sz="2400" dirty="0"/>
              <a:t>trace01.txt  .....  trace16.txt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/>
              <a:t>sdriver.pl</a:t>
            </a:r>
            <a:r>
              <a:rPr lang="zh-CN" altLang="en-US" sz="2400" dirty="0"/>
              <a:t>：</a:t>
            </a:r>
            <a:r>
              <a:rPr lang="en-US" altLang="zh-CN" sz="2400" dirty="0"/>
              <a:t>shell</a:t>
            </a:r>
            <a:r>
              <a:rPr lang="zh-CN" altLang="en-US" sz="2400" dirty="0"/>
              <a:t>驱动程序，以子进程的方式运行</a:t>
            </a:r>
            <a:r>
              <a:rPr lang="en-US" altLang="zh-CN" sz="2400" dirty="0"/>
              <a:t>shell</a:t>
            </a:r>
            <a:r>
              <a:rPr lang="zh-CN" altLang="en-US" sz="2400" dirty="0"/>
              <a:t>，并根据轨迹文件向</a:t>
            </a:r>
            <a:r>
              <a:rPr lang="en-US" altLang="zh-CN" sz="2400" dirty="0"/>
              <a:t>shell</a:t>
            </a:r>
            <a:r>
              <a:rPr lang="zh-CN" altLang="en-US" sz="2400" dirty="0"/>
              <a:t>发送命令和信号。</a:t>
            </a:r>
            <a:endParaRPr lang="en-US" altLang="zh-CN" sz="2400" dirty="0"/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 </a:t>
            </a:r>
            <a:r>
              <a:rPr lang="zh-CN" altLang="en-US" dirty="0"/>
              <a:t>获得帮助：</a:t>
            </a:r>
            <a:r>
              <a:rPr lang="en-US" altLang="zh-CN" dirty="0" err="1"/>
              <a:t>unix</a:t>
            </a:r>
            <a:r>
              <a:rPr lang="en-US" altLang="zh-CN" dirty="0"/>
              <a:t>&gt; ./sdriver.pl -h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70047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6476</TotalTime>
  <Pages>0</Pages>
  <Words>2258</Words>
  <Characters>0</Characters>
  <Application>Microsoft Office PowerPoint</Application>
  <PresentationFormat>全屏显示(4:3)</PresentationFormat>
  <Lines>0</Lines>
  <Paragraphs>289</Paragraphs>
  <Slides>22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Gill Sans</vt:lpstr>
      <vt:lpstr>ＭＳ Ｐゴシック</vt:lpstr>
      <vt:lpstr>黑体</vt:lpstr>
      <vt:lpstr>宋体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 ICS-LAB6  TinyShell   微壳</vt:lpstr>
      <vt:lpstr>一、实验基本信息</vt:lpstr>
      <vt:lpstr>PowerPoint 演示文稿</vt:lpstr>
      <vt:lpstr>二、实验要求</vt:lpstr>
      <vt:lpstr>三、实验预习</vt:lpstr>
      <vt:lpstr>常用命令</vt:lpstr>
      <vt:lpstr>常用命令</vt:lpstr>
      <vt:lpstr>四、实验内容与步骤</vt:lpstr>
      <vt:lpstr>4. 实验包内容介绍</vt:lpstr>
      <vt:lpstr>5.实验任务</vt:lpstr>
      <vt:lpstr>6 任务要求</vt:lpstr>
      <vt:lpstr>6 任务要求</vt:lpstr>
      <vt:lpstr>PowerPoint 演示文稿</vt:lpstr>
      <vt:lpstr>有用的测试小程序：</vt:lpstr>
      <vt:lpstr>7 程序测试</vt:lpstr>
      <vt:lpstr>7 程序测试</vt:lpstr>
      <vt:lpstr>8 建议</vt:lpstr>
      <vt:lpstr>8 建议</vt:lpstr>
      <vt:lpstr>8 建议</vt:lpstr>
      <vt:lpstr>五、实验报告格式与评分</vt:lpstr>
      <vt:lpstr>9.实验提交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周 述哲</cp:lastModifiedBy>
  <cp:revision>444</cp:revision>
  <cp:lastPrinted>2012-09-05T04:08:39Z</cp:lastPrinted>
  <dcterms:created xsi:type="dcterms:W3CDTF">2012-09-06T15:16:51Z</dcterms:created>
  <dcterms:modified xsi:type="dcterms:W3CDTF">2018-12-03T08:26:38Z</dcterms:modified>
</cp:coreProperties>
</file>