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8" r:id="rId1"/>
  </p:sldMasterIdLst>
  <p:notesMasterIdLst>
    <p:notesMasterId r:id="rId33"/>
  </p:notesMasterIdLst>
  <p:handoutMasterIdLst>
    <p:handoutMasterId r:id="rId34"/>
  </p:handoutMasterIdLst>
  <p:sldIdLst>
    <p:sldId id="331" r:id="rId2"/>
    <p:sldId id="330" r:id="rId3"/>
    <p:sldId id="332" r:id="rId4"/>
    <p:sldId id="379" r:id="rId5"/>
    <p:sldId id="336" r:id="rId6"/>
    <p:sldId id="339" r:id="rId7"/>
    <p:sldId id="337" r:id="rId8"/>
    <p:sldId id="347" r:id="rId9"/>
    <p:sldId id="359" r:id="rId10"/>
    <p:sldId id="360" r:id="rId11"/>
    <p:sldId id="362" r:id="rId12"/>
    <p:sldId id="378" r:id="rId13"/>
    <p:sldId id="356" r:id="rId14"/>
    <p:sldId id="357" r:id="rId15"/>
    <p:sldId id="361" r:id="rId16"/>
    <p:sldId id="363" r:id="rId17"/>
    <p:sldId id="364" r:id="rId18"/>
    <p:sldId id="348" r:id="rId19"/>
    <p:sldId id="365" r:id="rId20"/>
    <p:sldId id="35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5" r:id="rId30"/>
    <p:sldId id="376" r:id="rId31"/>
    <p:sldId id="33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711" autoAdjust="0"/>
  </p:normalViewPr>
  <p:slideViewPr>
    <p:cSldViewPr>
      <p:cViewPr varScale="1">
        <p:scale>
          <a:sx n="93" d="100"/>
          <a:sy n="93" d="100"/>
        </p:scale>
        <p:origin x="374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BAF0D16-2292-4AD0-9C19-174D4FEE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9B242D1-56A7-49BF-A223-033CDA5B11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0D7F6D6E-F7DE-4A99-92D5-1403BAA3B5DE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46C206-5B2B-4B57-989E-10CAFBFC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94C13837-5927-4AEC-BB10-C2C750A50CE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C1F366A-E9E0-4395-82CD-3D4D0CF92E9A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0D53C3D-9C09-4252-AFE1-19BF32BE52B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38CBF839-B6BD-4AF1-A234-B9C659AA554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BA8C6A59-D52E-4D34-805A-CB060662EC23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 ICS-LAB3  </a:t>
            </a:r>
            <a:br>
              <a:rPr lang="en-US" altLang="zh-CN" sz="4800" dirty="0"/>
            </a:br>
            <a:r>
              <a:rPr lang="en-US" altLang="zh-CN" sz="4800" dirty="0" err="1"/>
              <a:t>BinaryBomb</a:t>
            </a:r>
            <a:r>
              <a:rPr lang="en-US" altLang="zh-CN" sz="4800" dirty="0"/>
              <a:t> </a:t>
            </a:r>
            <a:r>
              <a:rPr lang="zh-CN" altLang="en-US" sz="4800" dirty="0"/>
              <a:t>二进制炸弹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sz="2400" dirty="0"/>
              <a:t>建立</a:t>
            </a:r>
            <a:r>
              <a:rPr lang="en-US" altLang="zh-CN" sz="2400" dirty="0" err="1"/>
              <a:t>WorkPlace+Project</a:t>
            </a:r>
            <a:r>
              <a:rPr lang="zh-CN" altLang="en-US" sz="2400" dirty="0"/>
              <a:t>工程：</a:t>
            </a:r>
            <a:r>
              <a:rPr lang="en-US" altLang="zh-CN" sz="2400" dirty="0"/>
              <a:t>console/empty</a:t>
            </a:r>
          </a:p>
          <a:p>
            <a:pPr lvl="1"/>
            <a:r>
              <a:rPr lang="zh-CN" altLang="en-US" sz="2000" dirty="0"/>
              <a:t>添加源程序</a:t>
            </a:r>
            <a:r>
              <a:rPr lang="en-US" altLang="zh-CN" sz="2000" dirty="0"/>
              <a:t>.c</a:t>
            </a:r>
            <a:r>
              <a:rPr lang="zh-CN" altLang="en-US" sz="2000" dirty="0"/>
              <a:t>或者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cpp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</a:t>
            </a:r>
            <a:r>
              <a:rPr lang="en-US" altLang="zh-CN" sz="2000" dirty="0"/>
              <a:t>64/32</a:t>
            </a:r>
            <a:r>
              <a:rPr lang="zh-CN" altLang="en-US" sz="2000" dirty="0"/>
              <a:t>位，选择</a:t>
            </a:r>
            <a:r>
              <a:rPr lang="en-US" altLang="zh-CN" sz="2000" dirty="0"/>
              <a:t>Debug/Release     </a:t>
            </a:r>
            <a:r>
              <a:rPr lang="zh-CN" altLang="en-US" sz="2000" dirty="0"/>
              <a:t>项目属性</a:t>
            </a:r>
            <a:r>
              <a:rPr lang="en-US" altLang="zh-CN" sz="2000" dirty="0"/>
              <a:t>GCC</a:t>
            </a:r>
            <a:r>
              <a:rPr lang="zh-CN" altLang="en-US" sz="2000" dirty="0"/>
              <a:t>编译里 </a:t>
            </a:r>
            <a:r>
              <a:rPr lang="en-US" altLang="zh-CN" sz="2000" dirty="0"/>
              <a:t>-m32/-m64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400" dirty="0"/>
              <a:t>编译链接</a:t>
            </a:r>
            <a:endParaRPr lang="en-US" altLang="zh-CN" sz="2400" dirty="0"/>
          </a:p>
          <a:p>
            <a:pPr lvl="1"/>
            <a:r>
              <a:rPr lang="zh-CN" altLang="en-US" sz="2000" dirty="0"/>
              <a:t>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生成，可选择编译</a:t>
            </a:r>
            <a:r>
              <a:rPr lang="en-US" altLang="zh-CN" sz="2000" dirty="0"/>
              <a:t>^Shift+F9</a:t>
            </a:r>
            <a:r>
              <a:rPr lang="zh-CN" altLang="en-US" sz="2000" dirty="0"/>
              <a:t>、生成</a:t>
            </a:r>
            <a:r>
              <a:rPr lang="en-US" altLang="zh-CN" sz="2000" dirty="0"/>
              <a:t>^F9</a:t>
            </a:r>
            <a:r>
              <a:rPr lang="zh-CN" altLang="en-US" sz="2000" dirty="0"/>
              <a:t>，重新生成</a:t>
            </a:r>
            <a:r>
              <a:rPr lang="en-US" altLang="zh-CN" sz="2000" dirty="0"/>
              <a:t>^F11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/>
              <a:t>F2 </a:t>
            </a:r>
            <a:r>
              <a:rPr lang="zh-CN" altLang="en-US" sz="2000" dirty="0"/>
              <a:t>查看</a:t>
            </a:r>
            <a:r>
              <a:rPr lang="en-US" altLang="zh-CN" sz="2000" dirty="0"/>
              <a:t>log</a:t>
            </a:r>
            <a:r>
              <a:rPr lang="zh-CN" altLang="en-US" sz="2000" dirty="0"/>
              <a:t>编译等输出的窗口</a:t>
            </a:r>
            <a:endParaRPr lang="en-US" altLang="zh-CN" sz="2000" dirty="0"/>
          </a:p>
          <a:p>
            <a:r>
              <a:rPr lang="zh-CN" altLang="en-US" sz="2400" dirty="0"/>
              <a:t>调试：调试菜单：</a:t>
            </a:r>
            <a:r>
              <a:rPr lang="en-US" altLang="zh-CN" sz="2400" dirty="0"/>
              <a:t>GDB</a:t>
            </a:r>
            <a:r>
              <a:rPr lang="zh-CN" altLang="en-US" sz="2400" dirty="0"/>
              <a:t>同</a:t>
            </a:r>
            <a:r>
              <a:rPr lang="en-US" altLang="zh-CN" sz="2400" dirty="0"/>
              <a:t>Linux</a:t>
            </a:r>
            <a:r>
              <a:rPr lang="zh-CN" altLang="en-US" sz="2400" dirty="0"/>
              <a:t>，可以代替</a:t>
            </a:r>
            <a:r>
              <a:rPr lang="en-US" altLang="zh-CN" sz="2400" dirty="0"/>
              <a:t>Linux</a:t>
            </a:r>
            <a:r>
              <a:rPr lang="zh-CN" altLang="en-US" sz="2400" dirty="0"/>
              <a:t>环境的学习</a:t>
            </a:r>
            <a:endParaRPr lang="en-US" altLang="zh-CN" sz="2400" dirty="0"/>
          </a:p>
          <a:p>
            <a:pPr lvl="1"/>
            <a:r>
              <a:rPr lang="zh-CN" altLang="en-US" sz="2000" dirty="0"/>
              <a:t>开始</a:t>
            </a:r>
            <a:r>
              <a:rPr lang="en-US" altLang="zh-CN" sz="2000" dirty="0"/>
              <a:t>/</a:t>
            </a:r>
            <a:r>
              <a:rPr lang="zh-CN" altLang="en-US" sz="2000" dirty="0"/>
              <a:t>继续 </a:t>
            </a:r>
            <a:r>
              <a:rPr lang="en-US" altLang="zh-CN" sz="2000" dirty="0"/>
              <a:t>F8(</a:t>
            </a:r>
            <a:r>
              <a:rPr lang="zh-CN" altLang="en-US" sz="2000" dirty="0"/>
              <a:t>无断点全速</a:t>
            </a:r>
            <a:r>
              <a:rPr lang="en-US" altLang="zh-CN" sz="2000" dirty="0"/>
              <a:t>)   </a:t>
            </a:r>
            <a:r>
              <a:rPr lang="zh-CN" altLang="en-US" sz="2000" dirty="0"/>
              <a:t>，</a:t>
            </a:r>
            <a:r>
              <a:rPr lang="en-US" altLang="zh-CN" sz="2000" dirty="0"/>
              <a:t>Shift+F7 </a:t>
            </a:r>
            <a:r>
              <a:rPr lang="zh-CN" altLang="en-US" sz="2000" dirty="0"/>
              <a:t>进入编译连接调试并到</a:t>
            </a:r>
            <a:r>
              <a:rPr lang="en-US" altLang="zh-CN" sz="2000" dirty="0"/>
              <a:t>main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F7</a:t>
            </a:r>
            <a:r>
              <a:rPr lang="zh-CN" altLang="en-US" sz="2000" dirty="0"/>
              <a:t>下一行 </a:t>
            </a:r>
            <a:r>
              <a:rPr lang="en-US" altLang="zh-CN" sz="2000" dirty="0"/>
              <a:t>  Shift+F7</a:t>
            </a:r>
            <a:r>
              <a:rPr lang="zh-CN" altLang="en-US" sz="2000" dirty="0"/>
              <a:t>单步入 </a:t>
            </a:r>
            <a:r>
              <a:rPr lang="en-US" altLang="zh-CN" sz="2000" dirty="0"/>
              <a:t> ^F7</a:t>
            </a:r>
            <a:r>
              <a:rPr lang="zh-CN" altLang="en-US" sz="2000" dirty="0"/>
              <a:t>单步出 </a:t>
            </a:r>
            <a:endParaRPr lang="en-US" altLang="zh-CN" sz="2000" dirty="0"/>
          </a:p>
          <a:p>
            <a:pPr lvl="1"/>
            <a:r>
              <a:rPr lang="en-US" altLang="zh-CN" sz="2000" dirty="0"/>
              <a:t>Alt+F7</a:t>
            </a:r>
            <a:r>
              <a:rPr lang="zh-CN" altLang="en-US" sz="2000" dirty="0"/>
              <a:t>下一指令    </a:t>
            </a:r>
            <a:r>
              <a:rPr lang="en-US" altLang="zh-CN" sz="2000" dirty="0"/>
              <a:t>ALT+Shift+F7 </a:t>
            </a:r>
            <a:r>
              <a:rPr lang="zh-CN" altLang="en-US" sz="2000" dirty="0"/>
              <a:t>下一指令入</a:t>
            </a:r>
            <a:endParaRPr lang="en-US" altLang="zh-CN" sz="2000" dirty="0"/>
          </a:p>
          <a:p>
            <a:pPr lvl="1"/>
            <a:r>
              <a:rPr lang="en-US" altLang="zh-CN" sz="2000" dirty="0"/>
              <a:t>F5   </a:t>
            </a:r>
            <a:r>
              <a:rPr lang="zh-CN" altLang="en-US" sz="2000" dirty="0"/>
              <a:t>断点            </a:t>
            </a:r>
            <a:r>
              <a:rPr lang="en-US" altLang="zh-CN" sz="2000" dirty="0"/>
              <a:t>F4  </a:t>
            </a:r>
            <a:r>
              <a:rPr lang="zh-CN" altLang="en-US" sz="2000" dirty="0"/>
              <a:t>运行到光标处       </a:t>
            </a:r>
            <a:r>
              <a:rPr lang="en-US" altLang="zh-CN" sz="2000" dirty="0"/>
              <a:t>Shift+F8</a:t>
            </a:r>
            <a:r>
              <a:rPr lang="zh-CN" altLang="en-US" sz="2000" dirty="0"/>
              <a:t>停止调试</a:t>
            </a:r>
            <a:endParaRPr lang="en-US" altLang="zh-CN" sz="2000" dirty="0"/>
          </a:p>
          <a:p>
            <a:pPr lvl="1"/>
            <a:r>
              <a:rPr lang="en-US" altLang="zh-CN" sz="2000" dirty="0"/>
              <a:t>Shift+F11 </a:t>
            </a:r>
            <a:r>
              <a:rPr lang="zh-CN" altLang="en-US" sz="2000" dirty="0"/>
              <a:t>跳出子程序      </a:t>
            </a:r>
            <a:r>
              <a:rPr lang="en-US" altLang="zh-CN" sz="2000" dirty="0">
                <a:solidFill>
                  <a:srgbClr val="FF0000"/>
                </a:solidFill>
              </a:rPr>
              <a:t>settings/debugger</a:t>
            </a:r>
            <a:r>
              <a:rPr lang="zh-CN" altLang="en-US" sz="2000" dirty="0">
                <a:solidFill>
                  <a:srgbClr val="FF0000"/>
                </a:solidFill>
              </a:rPr>
              <a:t>可改成</a:t>
            </a:r>
            <a:r>
              <a:rPr lang="en-US" altLang="zh-CN" sz="2000" dirty="0">
                <a:solidFill>
                  <a:srgbClr val="FF0000"/>
                </a:solidFill>
              </a:rPr>
              <a:t>Intel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调试：查看菜单 </a:t>
            </a:r>
            <a:r>
              <a:rPr lang="en-US" altLang="zh-CN" sz="2400" dirty="0"/>
              <a:t>Debugging Windows</a:t>
            </a:r>
          </a:p>
          <a:p>
            <a:pPr lvl="1"/>
            <a:r>
              <a:rPr lang="zh-CN" altLang="en-US" sz="2000" dirty="0"/>
              <a:t>寄存器</a:t>
            </a:r>
            <a:r>
              <a:rPr lang="en-US" altLang="zh-CN" sz="2000" dirty="0"/>
              <a:t>    </a:t>
            </a:r>
            <a:r>
              <a:rPr lang="zh-CN" altLang="en-US" sz="2000" dirty="0"/>
              <a:t>内存  </a:t>
            </a:r>
            <a:r>
              <a:rPr lang="en-US" altLang="zh-CN" sz="2000" dirty="0"/>
              <a:t> </a:t>
            </a:r>
            <a:r>
              <a:rPr lang="zh-CN" altLang="en-US" sz="2000" dirty="0"/>
              <a:t>汇编语言程序  监控变量窗口</a:t>
            </a:r>
            <a:endParaRPr lang="en-US" altLang="zh-CN" sz="2000" dirty="0"/>
          </a:p>
          <a:p>
            <a:pPr lvl="1"/>
            <a:r>
              <a:rPr lang="zh-CN" altLang="en-US" sz="2000" dirty="0"/>
              <a:t>汇编语言是</a:t>
            </a:r>
            <a:r>
              <a:rPr lang="en-US" altLang="zh-CN" sz="2000" dirty="0"/>
              <a:t>Linux</a:t>
            </a:r>
            <a:r>
              <a:rPr lang="zh-CN" altLang="en-US" sz="2000" dirty="0"/>
              <a:t>的</a:t>
            </a:r>
            <a:r>
              <a:rPr lang="en-US" altLang="zh-CN" sz="2000" dirty="0"/>
              <a:t>AT&amp;T</a:t>
            </a:r>
            <a:r>
              <a:rPr lang="zh-CN" altLang="en-US" sz="2000" dirty="0"/>
              <a:t>汇编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0098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0" y="914400"/>
            <a:ext cx="8858869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>
                <a:solidFill>
                  <a:srgbClr val="006600"/>
                </a:solidFill>
              </a:rPr>
              <a:t>断点设在</a:t>
            </a:r>
            <a:r>
              <a:rPr lang="en-US" altLang="zh-CN" dirty="0">
                <a:solidFill>
                  <a:srgbClr val="006600"/>
                </a:solidFill>
              </a:rPr>
              <a:t>main</a:t>
            </a:r>
            <a:r>
              <a:rPr lang="zh-CN" altLang="en-US" dirty="0">
                <a:solidFill>
                  <a:srgbClr val="006600"/>
                </a:solidFill>
              </a:rPr>
              <a:t>函数开始处</a:t>
            </a:r>
            <a:r>
              <a:rPr lang="en-US" altLang="zh-CN" dirty="0">
                <a:solidFill>
                  <a:srgbClr val="006600"/>
                </a:solidFill>
              </a:rPr>
              <a:t>      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c  </a:t>
            </a:r>
            <a:r>
              <a:rPr lang="zh-CN" altLang="en-US" dirty="0">
                <a:solidFill>
                  <a:srgbClr val="006600"/>
                </a:solidFill>
              </a:rPr>
              <a:t>继续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/m main  </a:t>
            </a:r>
          </a:p>
          <a:p>
            <a:pPr marL="800100" lvl="2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看</a:t>
            </a:r>
            <a:r>
              <a:rPr lang="en-US" altLang="zh-CN" sz="2400" dirty="0">
                <a:solidFill>
                  <a:srgbClr val="006600"/>
                </a:solidFill>
              </a:rPr>
              <a:t>main</a:t>
            </a:r>
            <a:r>
              <a:rPr lang="zh-CN" altLang="en-US" sz="2400" dirty="0">
                <a:solidFill>
                  <a:srgbClr val="006600"/>
                </a:solidFill>
              </a:rPr>
              <a:t>函数的汇编指令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/m main  </a:t>
            </a:r>
          </a:p>
          <a:p>
            <a:pPr marL="800100" lvl="2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看</a:t>
            </a:r>
            <a:r>
              <a:rPr lang="en-US" altLang="zh-CN" sz="2400" dirty="0">
                <a:solidFill>
                  <a:srgbClr val="006600"/>
                </a:solidFill>
              </a:rPr>
              <a:t>main</a:t>
            </a:r>
            <a:r>
              <a:rPr lang="zh-CN" altLang="en-US" sz="2400" dirty="0">
                <a:solidFill>
                  <a:srgbClr val="006600"/>
                </a:solidFill>
              </a:rPr>
              <a:t>函数的汇编指令，且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zh-CN" altLang="zh-CN" sz="2400" dirty="0">
                <a:solidFill>
                  <a:srgbClr val="006600"/>
                </a:solidFill>
              </a:rPr>
              <a:t>和</a:t>
            </a:r>
            <a:r>
              <a:rPr lang="en-US" altLang="zh-CN" sz="2400" dirty="0" err="1">
                <a:solidFill>
                  <a:srgbClr val="006600"/>
                </a:solidFill>
              </a:rPr>
              <a:t>asm</a:t>
            </a:r>
            <a:r>
              <a:rPr lang="zh-CN" altLang="zh-CN" sz="2400" dirty="0">
                <a:solidFill>
                  <a:srgbClr val="006600"/>
                </a:solidFill>
              </a:rPr>
              <a:t>一起排列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dirty="0"/>
              <a:t> (</a:t>
            </a:r>
            <a:r>
              <a:rPr lang="en-US" altLang="zh-CN" dirty="0" err="1"/>
              <a:t>gdb</a:t>
            </a:r>
            <a:r>
              <a:rPr lang="en-US" altLang="zh-CN" dirty="0"/>
              <a:t>) disassemble /r main   </a:t>
            </a:r>
          </a:p>
          <a:p>
            <a:pPr marL="800100" lvl="2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看</a:t>
            </a:r>
            <a:r>
              <a:rPr lang="en-US" altLang="zh-CN" sz="2400" dirty="0">
                <a:solidFill>
                  <a:srgbClr val="006600"/>
                </a:solidFill>
              </a:rPr>
              <a:t>main</a:t>
            </a:r>
            <a:r>
              <a:rPr lang="zh-CN" altLang="en-US" sz="2400" dirty="0">
                <a:solidFill>
                  <a:srgbClr val="006600"/>
                </a:solidFill>
              </a:rPr>
              <a:t>函数，显示</a:t>
            </a:r>
            <a:r>
              <a:rPr lang="en-US" altLang="zh-CN" sz="2400" dirty="0">
                <a:solidFill>
                  <a:srgbClr val="006600"/>
                </a:solidFill>
              </a:rPr>
              <a:t>16</a:t>
            </a:r>
            <a:r>
              <a:rPr lang="zh-CN" altLang="zh-CN" sz="2400" dirty="0">
                <a:solidFill>
                  <a:srgbClr val="006600"/>
                </a:solidFill>
              </a:rPr>
              <a:t>进制</a:t>
            </a:r>
            <a:r>
              <a:rPr lang="zh-CN" altLang="en-US" sz="2400" dirty="0">
                <a:solidFill>
                  <a:srgbClr val="006600"/>
                </a:solidFill>
              </a:rPr>
              <a:t>指令编码</a:t>
            </a:r>
            <a:endParaRPr lang="zh-CN" altLang="zh-CN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8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0" y="914400"/>
            <a:ext cx="8858869" cy="5791200"/>
          </a:xfrm>
        </p:spPr>
        <p:txBody>
          <a:bodyPr/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x/15i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 main   </a:t>
            </a:r>
            <a:r>
              <a:rPr lang="zh-CN" altLang="zh-CN" sz="2400" dirty="0">
                <a:solidFill>
                  <a:srgbClr val="006600"/>
                </a:solidFill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</a:rPr>
              <a:t> x/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可以查看指令</a:t>
            </a:r>
            <a:r>
              <a:rPr lang="en-US" altLang="zh-CN" sz="2400" dirty="0">
                <a:solidFill>
                  <a:srgbClr val="006600"/>
                </a:solidFill>
              </a:rPr>
              <a:t>  </a:t>
            </a:r>
            <a:endParaRPr lang="zh-CN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x/15  </a:t>
            </a:r>
            <a:r>
              <a:rPr lang="zh-CN" altLang="zh-CN" sz="2400" dirty="0"/>
              <a:t>地址</a:t>
            </a:r>
            <a:r>
              <a:rPr lang="en-US" altLang="zh-CN" sz="2400" dirty="0"/>
              <a:t>     </a:t>
            </a:r>
            <a:r>
              <a:rPr lang="zh-CN" altLang="zh-CN" sz="2400" dirty="0">
                <a:solidFill>
                  <a:srgbClr val="006600"/>
                </a:solidFill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</a:rPr>
              <a:t> x/ </a:t>
            </a:r>
            <a:r>
              <a:rPr lang="zh-CN" altLang="zh-CN" sz="2400" dirty="0">
                <a:solidFill>
                  <a:srgbClr val="006600"/>
                </a:solidFill>
              </a:rPr>
              <a:t>可以查看数据</a:t>
            </a:r>
            <a:r>
              <a:rPr lang="en-US" altLang="zh-CN" sz="2400" dirty="0">
                <a:solidFill>
                  <a:srgbClr val="006600"/>
                </a:solidFill>
              </a:rPr>
              <a:t>   s</a:t>
            </a:r>
            <a:r>
              <a:rPr lang="zh-CN" altLang="en-US" sz="2400" dirty="0">
                <a:solidFill>
                  <a:srgbClr val="006600"/>
                </a:solidFill>
              </a:rPr>
              <a:t>字符串 </a:t>
            </a:r>
            <a:r>
              <a:rPr lang="en-US" altLang="zh-CN" sz="2400" dirty="0">
                <a:solidFill>
                  <a:srgbClr val="006600"/>
                </a:solidFill>
              </a:rPr>
              <a:t>x</a:t>
            </a:r>
            <a:r>
              <a:rPr lang="zh-CN" altLang="en-US" sz="2400" dirty="0">
                <a:solidFill>
                  <a:srgbClr val="006600"/>
                </a:solidFill>
              </a:rPr>
              <a:t>十六进制</a:t>
            </a:r>
            <a:endParaRPr lang="zh-CN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display/10i  main  </a:t>
            </a:r>
            <a:r>
              <a:rPr lang="zh-CN" altLang="en-US" sz="2400" dirty="0">
                <a:solidFill>
                  <a:srgbClr val="006600"/>
                </a:solidFill>
              </a:rPr>
              <a:t>相当于 </a:t>
            </a:r>
            <a:r>
              <a:rPr lang="en-US" altLang="zh-CN" sz="2400" dirty="0">
                <a:solidFill>
                  <a:srgbClr val="006600"/>
                </a:solidFill>
              </a:rPr>
              <a:t>x/10i  main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display/10i  $rip</a:t>
            </a:r>
            <a:r>
              <a:rPr lang="en-US" altLang="zh-CN" sz="2400" dirty="0">
                <a:solidFill>
                  <a:srgbClr val="006600"/>
                </a:solidFill>
              </a:rPr>
              <a:t>    </a:t>
            </a:r>
            <a:r>
              <a:rPr lang="zh-CN" altLang="zh-CN" sz="2400" dirty="0">
                <a:solidFill>
                  <a:srgbClr val="006600"/>
                </a:solidFill>
              </a:rPr>
              <a:t>命令自动显示当前正要执行汇编指令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ni</a:t>
            </a: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单步执行</a:t>
            </a:r>
            <a:r>
              <a:rPr lang="zh-CN" altLang="en-US" sz="2400" dirty="0">
                <a:solidFill>
                  <a:srgbClr val="006600"/>
                </a:solidFill>
              </a:rPr>
              <a:t>下</a:t>
            </a:r>
            <a:r>
              <a:rPr lang="zh-CN" altLang="zh-CN" sz="2400" dirty="0">
                <a:solidFill>
                  <a:srgbClr val="006600"/>
                </a:solidFill>
              </a:rPr>
              <a:t>一条机器指令</a:t>
            </a:r>
            <a:r>
              <a:rPr lang="en-US" altLang="zh-CN" sz="2400" dirty="0">
                <a:solidFill>
                  <a:srgbClr val="006600"/>
                </a:solidFill>
              </a:rPr>
              <a:t>      n</a:t>
            </a:r>
            <a:r>
              <a:rPr lang="zh-CN" altLang="zh-CN" sz="2400" dirty="0">
                <a:solidFill>
                  <a:srgbClr val="006600"/>
                </a:solidFill>
              </a:rPr>
              <a:t>单步执行一条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zh-CN" altLang="en-US" sz="2400" dirty="0">
                <a:solidFill>
                  <a:srgbClr val="006600"/>
                </a:solidFill>
              </a:rPr>
              <a:t>语句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单步执行</a:t>
            </a:r>
            <a:r>
              <a:rPr lang="zh-CN" altLang="en-US" sz="2400" dirty="0">
                <a:solidFill>
                  <a:srgbClr val="006600"/>
                </a:solidFill>
              </a:rPr>
              <a:t>入</a:t>
            </a:r>
            <a:r>
              <a:rPr lang="zh-CN" altLang="zh-CN" sz="2400" dirty="0">
                <a:solidFill>
                  <a:srgbClr val="006600"/>
                </a:solidFill>
              </a:rPr>
              <a:t>一条机器指令</a:t>
            </a:r>
            <a:r>
              <a:rPr lang="en-US" altLang="zh-CN" sz="2400" dirty="0">
                <a:solidFill>
                  <a:srgbClr val="006600"/>
                </a:solidFill>
              </a:rPr>
              <a:t>       s</a:t>
            </a:r>
            <a:r>
              <a:rPr lang="zh-CN" altLang="zh-CN" sz="2400" dirty="0">
                <a:solidFill>
                  <a:srgbClr val="006600"/>
                </a:solidFill>
              </a:rPr>
              <a:t>单步执行一条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zh-CN" altLang="en-US" sz="2400" dirty="0">
                <a:solidFill>
                  <a:srgbClr val="006600"/>
                </a:solidFill>
              </a:rPr>
              <a:t>语句</a:t>
            </a:r>
            <a:endParaRPr lang="zh-CN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print   $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  $RIP   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</a:t>
            </a:r>
            <a:r>
              <a:rPr lang="zh-CN" altLang="zh-CN" sz="2400" dirty="0">
                <a:solidFill>
                  <a:srgbClr val="006600"/>
                </a:solidFill>
              </a:rPr>
              <a:t>反人类！！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info reg           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info proc all</a:t>
            </a:r>
            <a:r>
              <a:rPr lang="zh-CN" altLang="zh-CN" sz="2400" dirty="0">
                <a:solidFill>
                  <a:srgbClr val="006600"/>
                </a:solidFill>
              </a:rPr>
              <a:t>看本进程的所有信息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layout 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 | next | &lt;</a:t>
            </a:r>
            <a:r>
              <a:rPr lang="en-US" altLang="zh-CN" sz="2400" dirty="0" err="1"/>
              <a:t>layout_name</a:t>
            </a:r>
            <a:r>
              <a:rPr lang="en-US" altLang="zh-CN" sz="2400" dirty="0"/>
              <a:t>&gt; </a:t>
            </a:r>
          </a:p>
          <a:p>
            <a:endParaRPr lang="en-US" altLang="zh-CN" sz="2400" dirty="0"/>
          </a:p>
          <a:p>
            <a:r>
              <a:rPr lang="zh-CN" altLang="zh-CN" sz="2400" dirty="0"/>
              <a:t>改变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的布局：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 layout 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asm</a:t>
            </a:r>
            <a:r>
              <a:rPr lang="en-US" altLang="zh-CN" sz="2400" dirty="0"/>
              <a:t>/split/regs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457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# install dependencies</a:t>
            </a:r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apt-get install     </a:t>
            </a:r>
            <a:r>
              <a:rPr lang="en-US" altLang="zh-CN" sz="2000" dirty="0" err="1"/>
              <a:t>cmake</a:t>
            </a:r>
            <a:r>
              <a:rPr lang="en-US" altLang="zh-CN" sz="2000" dirty="0"/>
              <a:t>    build-essential    </a:t>
            </a:r>
            <a:r>
              <a:rPr lang="en-US" altLang="zh-CN" sz="2000" dirty="0" err="1"/>
              <a:t>libboost</a:t>
            </a:r>
            <a:r>
              <a:rPr lang="en-US" altLang="zh-CN" sz="2000" dirty="0"/>
              <a:t>-dev           \</a:t>
            </a:r>
          </a:p>
          <a:p>
            <a:pPr lvl="1"/>
            <a:r>
              <a:rPr lang="en-US" altLang="zh-CN" sz="2000" dirty="0"/>
              <a:t>    libqt5xmlpatterns5-dev       qtbase5-dev           qt5-default            \</a:t>
            </a:r>
          </a:p>
          <a:p>
            <a:pPr lvl="1"/>
            <a:r>
              <a:rPr lang="en-US" altLang="zh-CN" sz="2000" dirty="0"/>
              <a:t>    libqt5svg5-dev        </a:t>
            </a:r>
            <a:r>
              <a:rPr lang="en-US" altLang="zh-CN" sz="2000" dirty="0" err="1"/>
              <a:t>libgraphviz</a:t>
            </a:r>
            <a:r>
              <a:rPr lang="en-US" altLang="zh-CN" sz="2000" dirty="0"/>
              <a:t>-dev            </a:t>
            </a:r>
            <a:r>
              <a:rPr lang="en-US" altLang="zh-CN" sz="2000" dirty="0" err="1"/>
              <a:t>libcapstone</a:t>
            </a:r>
            <a:r>
              <a:rPr lang="en-US" altLang="zh-CN" sz="2000" dirty="0"/>
              <a:t>-dev</a:t>
            </a:r>
          </a:p>
          <a:p>
            <a:r>
              <a:rPr lang="zh-CN" altLang="en-US" sz="2400" dirty="0"/>
              <a:t>安装</a:t>
            </a:r>
            <a:r>
              <a:rPr lang="en-US" altLang="zh-CN" sz="2400" dirty="0"/>
              <a:t># build and run </a:t>
            </a:r>
            <a:r>
              <a:rPr lang="en-US" altLang="zh-CN" sz="2400" dirty="0" err="1"/>
              <a:t>edb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 install </a:t>
            </a:r>
            <a:r>
              <a:rPr lang="en-US" altLang="zh-CN" sz="2000" dirty="0" err="1"/>
              <a:t>git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git</a:t>
            </a:r>
            <a:r>
              <a:rPr lang="en-US" altLang="zh-CN" sz="2000" dirty="0"/>
              <a:t> clone --recursive https://github.com/eteran/edb-debugger.git</a:t>
            </a:r>
          </a:p>
          <a:p>
            <a:pPr lvl="1"/>
            <a:r>
              <a:rPr lang="en-US" altLang="zh-CN" sz="2000" dirty="0"/>
              <a:t>cd </a:t>
            </a:r>
            <a:r>
              <a:rPr lang="en-US" altLang="zh-CN" sz="2000" dirty="0" err="1"/>
              <a:t>edb</a:t>
            </a:r>
            <a:r>
              <a:rPr lang="en-US" altLang="zh-CN" sz="2000" dirty="0"/>
              <a:t>-debugger</a:t>
            </a:r>
          </a:p>
          <a:p>
            <a:pPr lvl="1"/>
            <a:r>
              <a:rPr lang="en-US" altLang="zh-CN" sz="2000" dirty="0" err="1"/>
              <a:t>mkdir</a:t>
            </a:r>
            <a:r>
              <a:rPr lang="en-US" altLang="zh-CN" sz="2000" dirty="0"/>
              <a:t> build</a:t>
            </a:r>
          </a:p>
          <a:p>
            <a:pPr lvl="1"/>
            <a:r>
              <a:rPr lang="en-US" altLang="zh-CN" sz="2000" dirty="0"/>
              <a:t>cd build</a:t>
            </a:r>
          </a:p>
          <a:p>
            <a:pPr lvl="1"/>
            <a:r>
              <a:rPr lang="en-US" altLang="zh-CN" sz="2000" dirty="0" err="1"/>
              <a:t>cmake</a:t>
            </a:r>
            <a:r>
              <a:rPr lang="en-US" altLang="zh-CN" sz="2000" dirty="0"/>
              <a:t> ..</a:t>
            </a:r>
          </a:p>
          <a:p>
            <a:pPr lvl="1"/>
            <a:r>
              <a:rPr lang="en-US" altLang="zh-CN" sz="2000" dirty="0"/>
              <a:t>make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edb</a:t>
            </a:r>
            <a:r>
              <a:rPr lang="zh-CN" altLang="en-US" sz="2000" dirty="0"/>
              <a:t>                      </a:t>
            </a:r>
            <a:r>
              <a:rPr lang="en-US" altLang="zh-CN" sz="2000" dirty="0"/>
              <a:t>--run </a:t>
            </a:r>
            <a:r>
              <a:rPr lang="zh-CN" altLang="en-US" sz="2000" dirty="0"/>
              <a:t>执行程序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990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400" dirty="0"/>
              <a:t>炸弹文件包</a:t>
            </a:r>
            <a:r>
              <a:rPr lang="zh-CN" altLang="zh-CN" sz="2400" dirty="0"/>
              <a:t>：</a:t>
            </a:r>
            <a:r>
              <a:rPr lang="zh-CN" altLang="en-US" sz="2400" dirty="0"/>
              <a:t>（每位同学不一样）</a:t>
            </a:r>
            <a:endParaRPr lang="en-US" altLang="zh-CN" sz="2400" dirty="0"/>
          </a:p>
          <a:p>
            <a:r>
              <a:rPr lang="en-US" altLang="zh-CN" sz="2400" dirty="0"/>
              <a:t>$tar -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 bomb.tar</a:t>
            </a:r>
            <a:endParaRPr lang="zh-CN" altLang="zh-CN" sz="2400" dirty="0"/>
          </a:p>
          <a:p>
            <a:pPr marL="1430338" lvl="1"/>
            <a:r>
              <a:rPr lang="en-US" altLang="zh-CN" sz="2000" dirty="0">
                <a:solidFill>
                  <a:srgbClr val="FF0000"/>
                </a:solidFill>
              </a:rPr>
              <a:t>bomb</a:t>
            </a:r>
            <a:r>
              <a:rPr lang="zh-CN" altLang="zh-CN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   bomb</a:t>
            </a:r>
            <a:r>
              <a:rPr lang="zh-CN" altLang="zh-CN" sz="2000" dirty="0">
                <a:solidFill>
                  <a:srgbClr val="FF0000"/>
                </a:solidFill>
              </a:rPr>
              <a:t>的可执行程序。</a:t>
            </a:r>
          </a:p>
          <a:p>
            <a:pPr marL="1430338" lvl="1"/>
            <a:r>
              <a:rPr lang="en-US" altLang="zh-CN" sz="2000" dirty="0" err="1">
                <a:solidFill>
                  <a:srgbClr val="FF0000"/>
                </a:solidFill>
              </a:rPr>
              <a:t>bomb.c</a:t>
            </a:r>
            <a:r>
              <a:rPr lang="zh-CN" altLang="zh-CN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bomb</a:t>
            </a:r>
            <a:r>
              <a:rPr lang="zh-CN" altLang="zh-CN" sz="2000" dirty="0">
                <a:solidFill>
                  <a:srgbClr val="FF0000"/>
                </a:solidFill>
              </a:rPr>
              <a:t>程序的</a:t>
            </a:r>
            <a:r>
              <a:rPr lang="en-US" altLang="zh-CN" sz="2000" dirty="0">
                <a:solidFill>
                  <a:srgbClr val="FF0000"/>
                </a:solidFill>
              </a:rPr>
              <a:t>main</a:t>
            </a:r>
            <a:r>
              <a:rPr lang="zh-CN" altLang="zh-CN" sz="2000" dirty="0">
                <a:solidFill>
                  <a:srgbClr val="FF0000"/>
                </a:solidFill>
              </a:rPr>
              <a:t>函数。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430338" lvl="1"/>
            <a:r>
              <a:rPr lang="en-US" altLang="zh-CN" sz="20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bomb：linux</a:t>
            </a:r>
            <a:r>
              <a:rPr lang="zh-CN" altLang="en-US" sz="2400" dirty="0"/>
              <a:t>下</a:t>
            </a:r>
            <a:r>
              <a:rPr lang="zh-CN" altLang="zh-CN" sz="2400" dirty="0"/>
              <a:t>可执行程序，需要</a:t>
            </a:r>
            <a:r>
              <a:rPr lang="en-US" altLang="zh-CN" sz="2400" dirty="0"/>
              <a:t>0</a:t>
            </a:r>
            <a:r>
              <a:rPr lang="zh-CN" altLang="zh-CN" sz="2400" dirty="0"/>
              <a:t>或</a:t>
            </a:r>
            <a:r>
              <a:rPr lang="en-US" altLang="zh-CN" sz="2400" dirty="0"/>
              <a:t>1</a:t>
            </a:r>
            <a:r>
              <a:rPr lang="zh-CN" altLang="zh-CN" sz="2400" dirty="0"/>
              <a:t>个命令行参数</a:t>
            </a:r>
            <a:endParaRPr lang="en-US" altLang="zh-CN" sz="2400" dirty="0"/>
          </a:p>
          <a:p>
            <a:pPr marL="1030288"/>
            <a:r>
              <a:rPr lang="zh-CN" altLang="zh-CN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>
                <a:solidFill>
                  <a:srgbClr val="FF0000"/>
                </a:solidFill>
              </a:rPr>
              <a:t>带</a:t>
            </a:r>
            <a:r>
              <a:rPr lang="zh-CN" altLang="zh-CN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>
                <a:solidFill>
                  <a:srgbClr val="FF0000"/>
                </a:solidFill>
              </a:rPr>
              <a:t>运行</a:t>
            </a:r>
            <a:r>
              <a:rPr lang="zh-CN" altLang="zh-CN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输出</a:t>
            </a:r>
            <a:r>
              <a:rPr lang="zh-CN" altLang="zh-CN" sz="2400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sz="2400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30288"/>
            <a:r>
              <a:rPr lang="zh-CN" altLang="en-US" sz="2400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bomb.c：bomb</a:t>
            </a:r>
            <a:r>
              <a:rPr lang="zh-CN" altLang="en-US" sz="2400" dirty="0"/>
              <a:t>主程序，帮助拆弹者了解代码框架，没有细节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5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班级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学号</a:t>
            </a:r>
            <a:r>
              <a:rPr lang="en-US" altLang="zh-CN" dirty="0">
                <a:solidFill>
                  <a:schemeClr val="tx1"/>
                </a:solidFill>
              </a:rPr>
              <a:t>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/>
              <a:t>CS 1703007 _ 1170300722.</a:t>
            </a:r>
            <a:r>
              <a:rPr lang="en-US" altLang="zh-CN" dirty="0">
                <a:solidFill>
                  <a:schemeClr val="tx1"/>
                </a:solidFill>
              </a:rPr>
              <a:t>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指导教师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6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实验类型：验证型实验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实验目的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任课教师：郑贵滨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实验室教师：王立明、王宇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TA</a:t>
            </a:r>
            <a:r>
              <a:rPr lang="zh-CN" altLang="en-US" dirty="0"/>
              <a:t>：郑安琪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实验班级、人数与分组： </a:t>
            </a:r>
            <a:r>
              <a:rPr lang="en-US" altLang="zh-CN" sz="2400" dirty="0"/>
              <a:t>1703007</a:t>
            </a:r>
            <a:r>
              <a:rPr lang="zh-CN" altLang="en-US" sz="2400" dirty="0"/>
              <a:t>、</a:t>
            </a:r>
            <a:r>
              <a:rPr lang="en-US" altLang="zh-CN" sz="2400" dirty="0"/>
              <a:t>1703008</a:t>
            </a:r>
            <a:r>
              <a:rPr lang="zh-CN" altLang="en-US" sz="2400" dirty="0"/>
              <a:t>，一人一组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8" y="1212094"/>
            <a:ext cx="8359080" cy="48866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563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1706563" indent="-720725">
              <a:buNone/>
            </a:pP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8048a4c:	c7 04 24 01 00 00 00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>
                <a:solidFill>
                  <a:srgbClr val="7030A0"/>
                </a:solidFill>
              </a:rPr>
              <a:t>call   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685800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295275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5608" y="2702024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15608" y="363812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40396" y="2997189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227148" y="2276872"/>
              <a:ext cx="3935052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>
                  <a:solidFill>
                    <a:schemeClr val="tx1"/>
                  </a:solidFill>
                </a:rPr>
                <a:t>的参数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>
                  <a:solidFill>
                    <a:schemeClr val="tx1"/>
                  </a:solidFill>
                </a:rPr>
                <a:t>的返回地址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615608" y="3948226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95528" y="5629328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>
                <a:latin typeface="+mj-lt"/>
              </a:rPr>
              <a:t>&gt;</a:t>
            </a:r>
            <a:r>
              <a:rPr lang="zh-CN" altLang="en-US" sz="1600" i="0" dirty="0">
                <a:latin typeface="+mj-lt"/>
              </a:rPr>
              <a:t>函数</a:t>
            </a:r>
            <a:r>
              <a:rPr lang="zh-CN" altLang="zh-CN" sz="1600" i="0" dirty="0">
                <a:latin typeface="+mj-lt"/>
              </a:rPr>
              <a:t>两个</a:t>
            </a:r>
            <a:r>
              <a:rPr lang="zh-CN" altLang="en-US" sz="1600" i="0" dirty="0">
                <a:latin typeface="+mj-lt"/>
              </a:rPr>
              <a:t>参数</a:t>
            </a:r>
            <a:endParaRPr lang="en-US" altLang="zh-CN" sz="1600" i="0" dirty="0">
              <a:latin typeface="+mj-lt"/>
            </a:endParaRPr>
          </a:p>
          <a:p>
            <a:pPr algn="l"/>
            <a:r>
              <a:rPr lang="zh-CN" altLang="zh-CN" sz="1600" i="0" dirty="0">
                <a:latin typeface="+mj-lt"/>
              </a:rPr>
              <a:t>存在于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所指向的堆栈存储单元里。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239344" y="1859288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383360" y="3275814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15808" y="1864589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888741" y="3090683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047657" y="4468351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/>
              <a:t>也许你看到的程序和前面的不一样，而是这样的：</a:t>
            </a:r>
            <a:endParaRPr lang="en-US" altLang="zh-CN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>
                <a:solidFill>
                  <a:srgbClr val="FF0000"/>
                </a:solidFill>
              </a:rPr>
              <a:t>gcc</a:t>
            </a:r>
            <a:r>
              <a:rPr lang="zh-CN" altLang="en-US" b="1" i="0" kern="0" dirty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，程序不需要保存、修改、恢复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30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8048a58:	e8 49 07 00 00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8048a5d: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8048f0c:  c7 44 24 04 fc a0 04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0x804a0fc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0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r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dirty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0x804a0fc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0x804a0fc: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Objdump</a:t>
            </a:r>
            <a:r>
              <a:rPr lang="en-US" altLang="zh-CN" sz="2000" dirty="0">
                <a:solidFill>
                  <a:srgbClr val="FF0000"/>
                </a:solidFill>
              </a:rPr>
              <a:t> --start-address=0x804a0fc –s bomb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/>
              <a:t>“</a:t>
            </a:r>
            <a:r>
              <a:rPr lang="en-US" altLang="zh-CN" sz="2000" i="0" kern="0" dirty="0"/>
              <a:t>I am just a renegade hockey mom.”</a:t>
            </a:r>
            <a:r>
              <a:rPr lang="zh-CN" altLang="en-US" sz="2000" i="0" kern="0" dirty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407372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134752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1）gdb</a:t>
            </a:r>
            <a:r>
              <a:rPr lang="zh-CN" altLang="en-US" sz="2400" dirty="0"/>
              <a:t>的使用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b="1" dirty="0"/>
              <a:t>  $ </a:t>
            </a:r>
            <a:r>
              <a:rPr lang="en-US" altLang="zh-CN" sz="2400" b="1" dirty="0" err="1">
                <a:solidFill>
                  <a:srgbClr val="FF0000"/>
                </a:solidFill>
              </a:rPr>
              <a:t>gdb</a:t>
            </a:r>
            <a:r>
              <a:rPr lang="en-US" altLang="zh-CN" sz="2400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sz="2400" dirty="0"/>
              <a:t>2）gdb</a:t>
            </a:r>
            <a:r>
              <a:rPr lang="zh-CN" altLang="en-US" sz="2400" dirty="0"/>
              <a:t>常用指令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r>
              <a:rPr lang="en-US" altLang="zh-CN" sz="2400" dirty="0"/>
              <a:t>：	（list）</a:t>
            </a:r>
            <a:r>
              <a:rPr lang="zh-CN" altLang="en-US" sz="2400" dirty="0"/>
              <a:t>显式当前行的上、下若干行</a:t>
            </a:r>
            <a:r>
              <a:rPr lang="en-US" altLang="zh-CN" sz="2400" dirty="0"/>
              <a:t>C</a:t>
            </a:r>
            <a:r>
              <a:rPr lang="zh-CN" altLang="en-US" sz="2400" dirty="0"/>
              <a:t>语句的内容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：	（breakpoint）</a:t>
            </a:r>
            <a:r>
              <a:rPr lang="zh-CN" altLang="en-US" sz="2400" dirty="0"/>
              <a:t>设置断点</a:t>
            </a:r>
            <a:endParaRPr lang="en-US" altLang="zh-CN" sz="2400" dirty="0"/>
          </a:p>
          <a:p>
            <a:pPr marL="1876425" lvl="2" indent="-628650"/>
            <a:r>
              <a:rPr lang="zh-CN" altLang="en-US" sz="2000" dirty="0"/>
              <a:t>在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函数前设置断点：</a:t>
            </a:r>
            <a:r>
              <a:rPr lang="en-US" altLang="zh-CN" sz="2000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sz="2000" dirty="0"/>
              <a:t>在第</a:t>
            </a:r>
            <a:r>
              <a:rPr lang="en-US" altLang="zh-CN" sz="2000" dirty="0"/>
              <a:t>5</a:t>
            </a:r>
            <a:r>
              <a:rPr lang="zh-CN" altLang="en-US" sz="2000" dirty="0"/>
              <a:t>行程序前设置断点：</a:t>
            </a:r>
            <a:r>
              <a:rPr lang="en-US" altLang="zh-CN" sz="2000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：	(run)</a:t>
            </a:r>
            <a:r>
              <a:rPr lang="zh-CN" altLang="en-US" sz="2400" dirty="0"/>
              <a:t>执行，直到第一个断点处，若没有断点，就一直执行下去直至结束。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ni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en-US" altLang="zh-CN" sz="2400" b="1" dirty="0" err="1">
                <a:solidFill>
                  <a:srgbClr val="FF0000"/>
                </a:solidFill>
              </a:rPr>
              <a:t>stepi</a:t>
            </a:r>
            <a:r>
              <a:rPr lang="en-US" altLang="zh-CN" sz="2400" dirty="0"/>
              <a:t>：（next/step instructor）</a:t>
            </a:r>
            <a:r>
              <a:rPr lang="zh-CN" altLang="en-US" sz="2400" dirty="0"/>
              <a:t>单步执行机器指令</a:t>
            </a:r>
            <a:endParaRPr lang="en-US" altLang="zh-CN" sz="2400" dirty="0"/>
          </a:p>
          <a:p>
            <a:pPr marL="1076325" indent="-62865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n/step</a:t>
            </a:r>
            <a:r>
              <a:rPr lang="en-US" altLang="zh-CN" sz="2400" dirty="0"/>
              <a:t>：	（next/step）</a:t>
            </a:r>
            <a:r>
              <a:rPr lang="zh-CN" altLang="en-US" sz="2400" dirty="0"/>
              <a:t>单步执行</a:t>
            </a:r>
            <a:r>
              <a:rPr lang="en-US" altLang="zh-CN" sz="2400" dirty="0"/>
              <a:t>C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3AB71B-D2BD-4D69-A8C3-0AEE27AD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itchFamily="2" charset="-122"/>
              </a:rPr>
              <a:t>显示内存内容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zh-CN" altLang="en-US" dirty="0">
                <a:ea typeface="宋体" pitchFamily="2" charset="-122"/>
              </a:rPr>
              <a:t>基本用法：以十六进制的形式显式</a:t>
            </a:r>
            <a:r>
              <a:rPr lang="en-US" altLang="zh-CN" dirty="0">
                <a:ea typeface="宋体" pitchFamily="2" charset="-122"/>
              </a:rPr>
              <a:t>0x804a0fc</a:t>
            </a:r>
            <a:r>
              <a:rPr lang="zh-CN" altLang="en-US" dirty="0">
                <a:ea typeface="宋体" pitchFamily="2" charset="-122"/>
              </a:rPr>
              <a:t>处开始的</a:t>
            </a:r>
            <a:r>
              <a:rPr lang="en-US" altLang="zh-CN" dirty="0">
                <a:ea typeface="宋体" pitchFamily="2" charset="-122"/>
              </a:rPr>
              <a:t>20</a:t>
            </a:r>
            <a:r>
              <a:rPr lang="zh-CN" altLang="en-US" dirty="0">
                <a:ea typeface="宋体" pitchFamily="2" charset="-122"/>
              </a:rPr>
              <a:t>个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                 </a:t>
            </a:r>
            <a:r>
              <a:rPr lang="zh-CN" altLang="en-US" dirty="0">
                <a:ea typeface="宋体" pitchFamily="2" charset="-122"/>
              </a:rPr>
              <a:t>字节的内容：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按照实验报告模板所要求的格式与内容提交。</a:t>
            </a:r>
            <a:endParaRPr lang="en-US" altLang="zh-CN" sz="2400" dirty="0"/>
          </a:p>
          <a:p>
            <a:r>
              <a:rPr lang="zh-CN" altLang="en-US" sz="2400" dirty="0"/>
              <a:t>实验后</a:t>
            </a:r>
            <a:r>
              <a:rPr lang="en-US" altLang="zh-CN" sz="2400" dirty="0"/>
              <a:t>1</a:t>
            </a:r>
            <a:r>
              <a:rPr lang="zh-CN" altLang="en-US" sz="2400" dirty="0"/>
              <a:t>周内提交至课代表并打包给授课教师。</a:t>
            </a:r>
            <a:endParaRPr lang="en-US" altLang="zh-CN" sz="2400" dirty="0"/>
          </a:p>
          <a:p>
            <a:r>
              <a:rPr lang="zh-CN" altLang="en-US" sz="2400" dirty="0"/>
              <a:t>本次实验成绩按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</a:t>
            </a:r>
            <a:endParaRPr lang="en-US" altLang="zh-CN" sz="2400" dirty="0"/>
          </a:p>
          <a:p>
            <a:pPr lvl="1"/>
            <a:r>
              <a:rPr lang="zh-CN" altLang="en-US" sz="2000" dirty="0"/>
              <a:t>按时上课，签到</a:t>
            </a:r>
            <a:r>
              <a:rPr lang="en-US" altLang="zh-CN" sz="2000" dirty="0"/>
              <a:t>5</a:t>
            </a:r>
            <a:r>
              <a:rPr lang="zh-CN" altLang="en-US" sz="2000" dirty="0"/>
              <a:t>分</a:t>
            </a:r>
            <a:endParaRPr lang="en-US" altLang="zh-CN" sz="2000" dirty="0"/>
          </a:p>
          <a:p>
            <a:pPr lvl="1"/>
            <a:r>
              <a:rPr lang="zh-CN" altLang="en-US" sz="2000" dirty="0"/>
              <a:t>按时下课，不早退</a:t>
            </a:r>
            <a:r>
              <a:rPr lang="en-US" altLang="zh-CN" sz="2000" dirty="0"/>
              <a:t>5</a:t>
            </a:r>
            <a:r>
              <a:rPr lang="zh-CN" altLang="en-US" sz="2000" dirty="0"/>
              <a:t>分</a:t>
            </a:r>
            <a:endParaRPr lang="en-US" altLang="zh-CN" sz="2000" dirty="0"/>
          </a:p>
          <a:p>
            <a:pPr lvl="1"/>
            <a:r>
              <a:rPr lang="zh-CN" altLang="en-US" sz="2000" dirty="0"/>
              <a:t>课堂表现：</a:t>
            </a:r>
            <a:r>
              <a:rPr lang="en-US" altLang="zh-CN" sz="2000" dirty="0"/>
              <a:t>10</a:t>
            </a:r>
            <a:r>
              <a:rPr lang="zh-CN" altLang="en-US" sz="2000" dirty="0"/>
              <a:t>分，不按操作规程、非法活动扣分。</a:t>
            </a:r>
            <a:endParaRPr lang="en-US" altLang="zh-CN" sz="2000" dirty="0"/>
          </a:p>
          <a:p>
            <a:pPr lvl="1"/>
            <a:r>
              <a:rPr lang="zh-CN" altLang="en-US" sz="2000" dirty="0"/>
              <a:t>实验报告：</a:t>
            </a:r>
            <a:r>
              <a:rPr lang="en-US" altLang="zh-CN" sz="2000" dirty="0"/>
              <a:t>80</a:t>
            </a:r>
            <a:r>
              <a:rPr lang="zh-CN" altLang="en-US" sz="2000" dirty="0"/>
              <a:t>分。具体参见实验报告各环节的分值</a:t>
            </a:r>
            <a:endParaRPr lang="en-US" altLang="zh-CN" sz="2000" dirty="0"/>
          </a:p>
          <a:p>
            <a:r>
              <a:rPr lang="zh-CN" altLang="en-US" sz="2400" dirty="0"/>
              <a:t>提交</a:t>
            </a:r>
            <a:r>
              <a:rPr lang="en-US" altLang="zh-CN" sz="2400" dirty="0"/>
              <a:t>1703008_1170300807.txt  </a:t>
            </a:r>
            <a:r>
              <a:rPr lang="zh-CN" altLang="en-US" sz="2400" dirty="0"/>
              <a:t>（</a:t>
            </a:r>
            <a:r>
              <a:rPr lang="en-US" altLang="zh-CN" sz="2400" dirty="0"/>
              <a:t>ans.txt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提交实验报告 </a:t>
            </a:r>
            <a:r>
              <a:rPr lang="en-US" altLang="zh-CN" sz="2400" dirty="0"/>
              <a:t>1703008_1170300807_</a:t>
            </a:r>
            <a:r>
              <a:rPr lang="zh-CN" altLang="en-US" sz="2400" dirty="0"/>
              <a:t>小清新</a:t>
            </a:r>
            <a:r>
              <a:rPr lang="en-US" altLang="zh-CN" sz="2400" dirty="0"/>
              <a:t>.docx</a:t>
            </a:r>
          </a:p>
          <a:p>
            <a:r>
              <a:rPr lang="zh-CN" altLang="en-US" sz="2400" dirty="0"/>
              <a:t>提交实验报告 </a:t>
            </a:r>
            <a:r>
              <a:rPr lang="en-US" altLang="zh-CN" sz="2400" dirty="0"/>
              <a:t>1703008_1170300807_</a:t>
            </a:r>
            <a:r>
              <a:rPr lang="zh-CN" altLang="en-US" sz="2400" dirty="0"/>
              <a:t>小清新</a:t>
            </a:r>
            <a:r>
              <a:rPr lang="en-US" altLang="zh-CN" sz="2400" dirty="0"/>
              <a:t>.pdf</a:t>
            </a:r>
          </a:p>
          <a:p>
            <a:endParaRPr lang="en-US" altLang="zh-CN" sz="2400" dirty="0"/>
          </a:p>
          <a:p>
            <a:r>
              <a:rPr lang="zh-CN" altLang="en-US" sz="2400" dirty="0"/>
              <a:t>学生提交</a:t>
            </a:r>
            <a:r>
              <a:rPr lang="en-US" altLang="zh-CN" sz="2400" dirty="0"/>
              <a:t>3</a:t>
            </a:r>
            <a:r>
              <a:rPr lang="zh-CN" altLang="en-US" sz="2400" dirty="0"/>
              <a:t>个文件，课代表提交</a:t>
            </a:r>
            <a:r>
              <a:rPr lang="en-US" altLang="zh-CN" sz="2400" dirty="0"/>
              <a:t>3</a:t>
            </a:r>
            <a:r>
              <a:rPr lang="zh-CN" altLang="en-US" sz="2400" dirty="0"/>
              <a:t>个包</a:t>
            </a:r>
            <a:r>
              <a:rPr lang="en-US" altLang="zh-CN" sz="2400" dirty="0"/>
              <a:t>: </a:t>
            </a:r>
            <a:r>
              <a:rPr lang="zh-CN" altLang="en-US" sz="2400" dirty="0"/>
              <a:t>以</a:t>
            </a:r>
            <a:r>
              <a:rPr lang="zh-CN" altLang="zh-CN" sz="2400" dirty="0"/>
              <a:t>班为单位集中打包</a:t>
            </a:r>
            <a:r>
              <a:rPr lang="zh-CN" altLang="en-US" sz="2400" dirty="0"/>
              <a:t>，</a:t>
            </a:r>
            <a:r>
              <a:rPr lang="zh-CN" altLang="zh-CN" sz="2400" dirty="0"/>
              <a:t>发送</a:t>
            </a:r>
            <a:r>
              <a:rPr lang="zh-CN" altLang="en-US" sz="2400" dirty="0"/>
              <a:t>助教和指导教师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5B65-35DE-4CE1-8753-ED9A062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23AA9-DE2C-402B-9DCB-08820DB5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sz="2400" dirty="0"/>
              <a:t>上实验课前，必须认真预习实验指导书</a:t>
            </a:r>
            <a:r>
              <a:rPr lang="zh-CN" altLang="en-US" sz="2400" dirty="0"/>
              <a:t>（</a:t>
            </a:r>
            <a:r>
              <a:rPr lang="en-US" altLang="zh-CN" sz="2400" dirty="0"/>
              <a:t>PPT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了解实验的目的、实验</a:t>
            </a:r>
            <a:r>
              <a:rPr lang="zh-CN" altLang="en-US" sz="2400" dirty="0"/>
              <a:t>环境与软硬件工具</a:t>
            </a:r>
            <a:r>
              <a:rPr lang="zh-CN" altLang="zh-CN" sz="2400" dirty="0"/>
              <a:t>、实验操作步骤，复习与实验有关的理论知识。</a:t>
            </a:r>
            <a:endParaRPr lang="en-US" altLang="zh-CN" sz="2400" dirty="0"/>
          </a:p>
          <a:p>
            <a:r>
              <a:rPr lang="zh-CN" altLang="en-US" sz="2400" dirty="0"/>
              <a:t>请写出</a:t>
            </a:r>
            <a:r>
              <a:rPr lang="en-US" altLang="zh-CN" sz="2400" dirty="0"/>
              <a:t>C</a:t>
            </a:r>
            <a:r>
              <a:rPr lang="zh-CN" altLang="en-US" sz="2400" dirty="0"/>
              <a:t>语言下包含字符串比较、循环、分支（含</a:t>
            </a:r>
            <a:r>
              <a:rPr lang="en-US" altLang="zh-CN" sz="2400" dirty="0"/>
              <a:t>switch</a:t>
            </a:r>
            <a:r>
              <a:rPr lang="zh-CN" altLang="en-US" sz="2400" dirty="0"/>
              <a:t>）、函数调用、递归、指针、结构、链表等的例子程序</a:t>
            </a:r>
            <a:r>
              <a:rPr lang="en-US" altLang="zh-CN" sz="2400" dirty="0" err="1"/>
              <a:t>sample.c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生成执行程序</a:t>
            </a:r>
            <a:r>
              <a:rPr lang="en-US" altLang="zh-CN" sz="2400" dirty="0" err="1"/>
              <a:t>sample.out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–S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CodeBlocks</a:t>
            </a:r>
            <a:r>
              <a:rPr lang="zh-CN" altLang="en-US" sz="2400" dirty="0"/>
              <a:t>或</a:t>
            </a:r>
            <a:r>
              <a:rPr lang="en-US" altLang="zh-CN" sz="2400" dirty="0"/>
              <a:t>GDB</a:t>
            </a:r>
            <a:r>
              <a:rPr lang="zh-CN" altLang="en-US" sz="2400" dirty="0"/>
              <a:t>或</a:t>
            </a:r>
            <a:r>
              <a:rPr lang="en-US" altLang="zh-CN" sz="2400" dirty="0"/>
              <a:t>OBJDUMP</a:t>
            </a:r>
            <a:r>
              <a:rPr lang="zh-CN" altLang="en-US" sz="2400" dirty="0"/>
              <a:t>等，反汇编，比较。</a:t>
            </a:r>
            <a:endParaRPr lang="en-US" altLang="zh-CN" sz="2400" dirty="0"/>
          </a:p>
          <a:p>
            <a:r>
              <a:rPr lang="zh-CN" altLang="en-US" sz="2400" dirty="0"/>
              <a:t>列出每一部分的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语言对应的汇编语言。</a:t>
            </a:r>
            <a:endParaRPr lang="en-US" altLang="zh-CN" sz="2400" dirty="0"/>
          </a:p>
          <a:p>
            <a:r>
              <a:rPr lang="zh-CN" altLang="en-US" sz="2400" dirty="0"/>
              <a:t>修改编译选项</a:t>
            </a:r>
            <a:r>
              <a:rPr lang="en-US" altLang="zh-CN" sz="2400" dirty="0"/>
              <a:t>-O (</a:t>
            </a:r>
            <a:r>
              <a:rPr lang="zh-CN" altLang="en-US" sz="2400" dirty="0"/>
              <a:t>缺省</a:t>
            </a:r>
            <a:r>
              <a:rPr lang="en-US" altLang="zh-CN" sz="2400" dirty="0"/>
              <a:t>2)</a:t>
            </a:r>
            <a:r>
              <a:rPr lang="zh-CN" altLang="en-US" sz="2400" dirty="0"/>
              <a:t>、</a:t>
            </a:r>
            <a:r>
              <a:rPr lang="en-US" altLang="zh-CN" sz="2400" dirty="0"/>
              <a:t>O0</a:t>
            </a:r>
            <a:r>
              <a:rPr lang="zh-CN" altLang="en-US" sz="2400" dirty="0"/>
              <a:t>、</a:t>
            </a:r>
            <a:r>
              <a:rPr lang="en-US" altLang="zh-CN" sz="2400" dirty="0"/>
              <a:t>O1</a:t>
            </a:r>
            <a:r>
              <a:rPr lang="zh-CN" altLang="en-US" sz="2400" dirty="0"/>
              <a:t>、</a:t>
            </a:r>
            <a:r>
              <a:rPr lang="en-US" altLang="zh-CN" sz="2400" dirty="0"/>
              <a:t>O2</a:t>
            </a:r>
            <a:r>
              <a:rPr lang="zh-CN" altLang="en-US" sz="2400" dirty="0"/>
              <a:t>、</a:t>
            </a:r>
            <a:r>
              <a:rPr lang="en-US" altLang="zh-CN" sz="2400" dirty="0"/>
              <a:t>O3</a:t>
            </a:r>
            <a:r>
              <a:rPr lang="zh-CN" altLang="en-US" sz="2400" dirty="0"/>
              <a:t>，</a:t>
            </a:r>
            <a:r>
              <a:rPr lang="en-US" altLang="zh-CN" sz="2400" dirty="0"/>
              <a:t>-m32/m64</a:t>
            </a:r>
            <a:r>
              <a:rPr lang="zh-CN" altLang="en-US" sz="2400" dirty="0"/>
              <a:t>。再次查看生成的汇编语言与原来的区别。</a:t>
            </a:r>
            <a:endParaRPr lang="en-US" altLang="zh-CN" sz="2400" dirty="0"/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O1</a:t>
            </a:r>
            <a:r>
              <a:rPr lang="zh-CN" altLang="en-US" sz="2400" dirty="0"/>
              <a:t>之后无栈帧，</a:t>
            </a:r>
            <a:r>
              <a:rPr lang="en-US" altLang="zh-CN" sz="2400" dirty="0"/>
              <a:t>EBP</a:t>
            </a:r>
            <a:r>
              <a:rPr lang="zh-CN" altLang="en-US" sz="2400" dirty="0"/>
              <a:t>做别的用途。</a:t>
            </a:r>
            <a:r>
              <a:rPr lang="en-US" altLang="zh-CN" sz="2400" dirty="0"/>
              <a:t>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-omit-frame-pointer</a:t>
            </a:r>
            <a:r>
              <a:rPr lang="zh-CN" altLang="en-US" sz="2400" dirty="0"/>
              <a:t>加上栈指针。</a:t>
            </a:r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命令详解 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tui</a:t>
            </a:r>
            <a:r>
              <a:rPr lang="zh-CN" altLang="en-US" sz="2400" dirty="0"/>
              <a:t>模式 </a:t>
            </a:r>
            <a:r>
              <a:rPr lang="en-US" altLang="zh-CN" sz="2400" dirty="0"/>
              <a:t>^XA</a:t>
            </a:r>
            <a:r>
              <a:rPr lang="zh-CN" altLang="en-US" sz="2400" dirty="0"/>
              <a:t>切换 </a:t>
            </a:r>
            <a:r>
              <a:rPr lang="en-US" altLang="zh-CN" sz="2400" dirty="0"/>
              <a:t> layout</a:t>
            </a:r>
            <a:r>
              <a:rPr lang="zh-CN" altLang="en-US" sz="2400" dirty="0"/>
              <a:t>改变等等</a:t>
            </a:r>
            <a:endParaRPr lang="en-US" altLang="zh-CN" sz="2400" dirty="0"/>
          </a:p>
          <a:p>
            <a:r>
              <a:rPr lang="zh-CN" altLang="en-US" sz="2400" dirty="0"/>
              <a:t>有目的地学习</a:t>
            </a:r>
            <a:r>
              <a:rPr lang="en-US" altLang="zh-CN" sz="2400" dirty="0"/>
              <a:t>: </a:t>
            </a:r>
            <a:r>
              <a:rPr lang="zh-CN" altLang="en-US" sz="2400" dirty="0"/>
              <a:t>看</a:t>
            </a:r>
            <a:r>
              <a:rPr lang="en-US" altLang="zh-CN" sz="2400" dirty="0"/>
              <a:t>VS</a:t>
            </a:r>
            <a:r>
              <a:rPr lang="zh-CN" altLang="en-US" sz="2400" dirty="0"/>
              <a:t>的功能</a:t>
            </a:r>
            <a:r>
              <a:rPr lang="en-US" altLang="zh-CN" sz="2400" dirty="0"/>
              <a:t>GDB</a:t>
            </a:r>
            <a:r>
              <a:rPr lang="zh-CN" altLang="en-US" sz="2400" dirty="0"/>
              <a:t>命令用什么？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环境建立</a:t>
            </a:r>
            <a:endParaRPr lang="en-US" altLang="zh-CN" sz="2400" dirty="0"/>
          </a:p>
          <a:p>
            <a:pPr lvl="1"/>
            <a:r>
              <a:rPr lang="en-US" altLang="zh-CN" sz="2000" dirty="0"/>
              <a:t>Windows</a:t>
            </a:r>
            <a:r>
              <a:rPr lang="zh-CN" altLang="en-US" sz="2000" dirty="0"/>
              <a:t>下</a:t>
            </a:r>
            <a:r>
              <a:rPr lang="en-US" altLang="zh-CN" sz="2000" dirty="0"/>
              <a:t>Visual Studio 2010 64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en-US" altLang="zh-CN" sz="2000" dirty="0"/>
              <a:t>Windows</a:t>
            </a:r>
            <a:r>
              <a:rPr lang="zh-CN" altLang="en-US" sz="2000" dirty="0"/>
              <a:t>下 </a:t>
            </a:r>
            <a:r>
              <a:rPr lang="en-US" altLang="zh-CN" sz="2000" dirty="0" err="1"/>
              <a:t>OllyDbg</a:t>
            </a:r>
            <a:r>
              <a:rPr lang="zh-CN" altLang="en-US" sz="2000" dirty="0"/>
              <a:t>（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下的破解神器</a:t>
            </a:r>
            <a:r>
              <a:rPr lang="en-US" altLang="zh-CN" sz="2000" dirty="0"/>
              <a:t>OD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Ubuntu</a:t>
            </a:r>
            <a:r>
              <a:rPr lang="zh-CN" altLang="en-US" sz="2000" dirty="0"/>
              <a:t>下安装</a:t>
            </a:r>
            <a:r>
              <a:rPr lang="en-US" altLang="zh-CN" sz="2000" dirty="0"/>
              <a:t>EDB</a:t>
            </a:r>
            <a:r>
              <a:rPr lang="zh-CN" altLang="en-US" sz="2000" dirty="0"/>
              <a:t>（</a:t>
            </a:r>
            <a:r>
              <a:rPr lang="en-US" altLang="zh-CN" sz="2000" dirty="0"/>
              <a:t>OD</a:t>
            </a:r>
            <a:r>
              <a:rPr lang="zh-CN" altLang="en-US" sz="2000" dirty="0"/>
              <a:t>的</a:t>
            </a:r>
            <a:r>
              <a:rPr lang="en-US" altLang="zh-CN" sz="2000" dirty="0"/>
              <a:t>Linux</a:t>
            </a:r>
            <a:r>
              <a:rPr lang="zh-CN" altLang="en-US" sz="2000" dirty="0"/>
              <a:t>版</a:t>
            </a:r>
            <a:r>
              <a:rPr lang="en-US" altLang="zh-CN" sz="2000" dirty="0"/>
              <a:t>---</a:t>
            </a:r>
            <a:r>
              <a:rPr lang="zh-CN" altLang="en-US" sz="2000" dirty="0"/>
              <a:t>有源程序！）</a:t>
            </a:r>
            <a:endParaRPr lang="en-US" altLang="zh-CN" sz="2000" dirty="0"/>
          </a:p>
          <a:p>
            <a:pPr lvl="1"/>
            <a:r>
              <a:rPr lang="en-US" altLang="zh-CN" sz="2000" dirty="0"/>
              <a:t>Ubuntu</a:t>
            </a:r>
            <a:r>
              <a:rPr lang="zh-CN" altLang="en-US" sz="2000" dirty="0"/>
              <a:t>下</a:t>
            </a:r>
            <a:r>
              <a:rPr lang="en-US" altLang="zh-CN" sz="2000" dirty="0"/>
              <a:t>GDB</a:t>
            </a:r>
            <a:r>
              <a:rPr lang="zh-CN" altLang="en-US" sz="2000" dirty="0"/>
              <a:t>调试环境、</a:t>
            </a:r>
            <a:r>
              <a:rPr lang="en-US" altLang="zh-CN" sz="2000" dirty="0" err="1"/>
              <a:t>OBjDUMP</a:t>
            </a:r>
            <a:endParaRPr lang="en-US" altLang="zh-CN" sz="20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获得实验包</a:t>
            </a:r>
            <a:endParaRPr lang="en-US" altLang="zh-CN" sz="2400" dirty="0"/>
          </a:p>
          <a:p>
            <a:pPr lvl="1"/>
            <a:r>
              <a:rPr lang="zh-CN" altLang="en-US" sz="2000" dirty="0"/>
              <a:t>从实验教师处获得下 </a:t>
            </a:r>
            <a:r>
              <a:rPr lang="en-US" altLang="zh-CN" sz="2000" dirty="0"/>
              <a:t>lab2-handout.tar</a:t>
            </a:r>
          </a:p>
          <a:p>
            <a:pPr lvl="1"/>
            <a:r>
              <a:rPr lang="zh-CN" altLang="en-US" sz="2000" dirty="0"/>
              <a:t>也可以从课程</a:t>
            </a:r>
            <a:r>
              <a:rPr lang="en-US" altLang="zh-CN" sz="2000" dirty="0"/>
              <a:t>QQ</a:t>
            </a:r>
            <a:r>
              <a:rPr lang="zh-CN" altLang="en-US" sz="2000" dirty="0"/>
              <a:t>群下载，也可以从其他同学处获取。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每人的包都不同，一定要注意，</a:t>
            </a:r>
            <a:endParaRPr lang="en-US" altLang="zh-CN" sz="2000" dirty="0"/>
          </a:p>
          <a:p>
            <a:pPr lvl="1"/>
            <a:r>
              <a:rPr lang="en-US" altLang="zh-CN" sz="2000" dirty="0"/>
              <a:t>HIT</a:t>
            </a:r>
            <a:r>
              <a:rPr lang="zh-CN" altLang="en-US" sz="2000" dirty="0"/>
              <a:t>与</a:t>
            </a:r>
            <a:r>
              <a:rPr lang="en-US" altLang="zh-CN" sz="2000" dirty="0"/>
              <a:t>CMU</a:t>
            </a:r>
            <a:r>
              <a:rPr lang="zh-CN" altLang="en-US" sz="2000" dirty="0"/>
              <a:t>的不同。</a:t>
            </a:r>
            <a:r>
              <a:rPr lang="en-US" altLang="zh-CN" sz="2000" dirty="0"/>
              <a:t>CMU</a:t>
            </a:r>
            <a:r>
              <a:rPr lang="zh-CN" altLang="en-US" sz="2000" dirty="0"/>
              <a:t>的网站只有一个炸弹。</a:t>
            </a:r>
            <a:endParaRPr lang="en-US" altLang="zh-CN" sz="2000" dirty="0"/>
          </a:p>
          <a:p>
            <a:r>
              <a:rPr lang="en-US" altLang="zh-CN" sz="2400" dirty="0"/>
              <a:t>3.GDB</a:t>
            </a:r>
            <a:r>
              <a:rPr lang="zh-CN" altLang="en-US" sz="2400" dirty="0"/>
              <a:t>常用命令复习</a:t>
            </a:r>
            <a:endParaRPr lang="en-US" altLang="zh-CN" sz="2400" dirty="0"/>
          </a:p>
          <a:p>
            <a:pPr lvl="1"/>
            <a:r>
              <a:rPr lang="zh-CN" altLang="en-US" sz="2000" dirty="0"/>
              <a:t>设置断点、执行指令、看指令、看调用栈</a:t>
            </a:r>
            <a:endParaRPr lang="en-US" altLang="zh-CN" sz="2000" dirty="0"/>
          </a:p>
          <a:p>
            <a:pPr lvl="1"/>
            <a:r>
              <a:rPr lang="zh-CN" altLang="en-US" sz="2000" dirty="0"/>
              <a:t>查看内存（全局变量）、看堆栈（局部变量、返回地址等）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AA405A-A84D-4F46-B5D1-BEAA1FB9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sz="2400" dirty="0"/>
              <a:t>建解决方案</a:t>
            </a:r>
            <a:r>
              <a:rPr lang="en-US" altLang="zh-CN" sz="2400" dirty="0"/>
              <a:t>+</a:t>
            </a:r>
            <a:r>
              <a:rPr lang="zh-CN" altLang="en-US" sz="2400" dirty="0"/>
              <a:t>工程：连接选择子系统平台</a:t>
            </a:r>
            <a:r>
              <a:rPr lang="en-US" altLang="zh-CN" sz="2400" dirty="0"/>
              <a:t>console</a:t>
            </a:r>
          </a:p>
          <a:p>
            <a:pPr lvl="1"/>
            <a:r>
              <a:rPr lang="zh-CN" altLang="en-US" sz="2000" dirty="0"/>
              <a:t>添加源程序</a:t>
            </a:r>
            <a:r>
              <a:rPr lang="en-US" altLang="zh-CN" sz="2000" dirty="0"/>
              <a:t>.c</a:t>
            </a:r>
            <a:r>
              <a:rPr lang="zh-CN" altLang="en-US" sz="2000" dirty="0"/>
              <a:t>或者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cpp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</a:t>
            </a:r>
            <a:r>
              <a:rPr lang="en-US" altLang="zh-CN" sz="2000" dirty="0"/>
              <a:t>64/32</a:t>
            </a:r>
            <a:r>
              <a:rPr lang="zh-CN" altLang="en-US" sz="2000" dirty="0"/>
              <a:t>位，选择</a:t>
            </a:r>
            <a:r>
              <a:rPr lang="en-US" altLang="zh-CN" sz="2000" dirty="0"/>
              <a:t>Debug/Release</a:t>
            </a:r>
          </a:p>
          <a:p>
            <a:r>
              <a:rPr lang="zh-CN" altLang="en-US" sz="2400" dirty="0"/>
              <a:t>编译链接</a:t>
            </a:r>
            <a:endParaRPr lang="en-US" altLang="zh-CN" sz="2400" dirty="0"/>
          </a:p>
          <a:p>
            <a:pPr lvl="1"/>
            <a:r>
              <a:rPr lang="zh-CN" altLang="en-US" sz="2000" dirty="0"/>
              <a:t>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生成，可选择编译、生成，重新生成等</a:t>
            </a:r>
            <a:endParaRPr lang="en-US" altLang="zh-CN" sz="2000" dirty="0"/>
          </a:p>
          <a:p>
            <a:r>
              <a:rPr lang="zh-CN" altLang="en-US" sz="2400" dirty="0"/>
              <a:t>调试：调试菜单</a:t>
            </a:r>
            <a:endParaRPr lang="en-US" altLang="zh-CN" sz="2400" dirty="0"/>
          </a:p>
          <a:p>
            <a:pPr lvl="1"/>
            <a:r>
              <a:rPr lang="en-US" altLang="zh-CN" sz="2000" dirty="0"/>
              <a:t>F10 </a:t>
            </a:r>
            <a:r>
              <a:rPr lang="zh-CN" altLang="en-US" sz="2000" dirty="0"/>
              <a:t>单步调试，不进入子程序</a:t>
            </a:r>
            <a:endParaRPr lang="en-US" altLang="zh-CN" sz="2000" dirty="0"/>
          </a:p>
          <a:p>
            <a:pPr lvl="1"/>
            <a:r>
              <a:rPr lang="en-US" altLang="zh-CN" sz="2000" dirty="0"/>
              <a:t>F11 </a:t>
            </a:r>
            <a:r>
              <a:rPr lang="zh-CN" altLang="en-US" sz="2000" dirty="0"/>
              <a:t>单步调试，进入子程序</a:t>
            </a:r>
            <a:endParaRPr lang="en-US" altLang="zh-CN" sz="2000" dirty="0"/>
          </a:p>
          <a:p>
            <a:pPr lvl="1"/>
            <a:r>
              <a:rPr lang="en-US" altLang="zh-CN" sz="2000" dirty="0"/>
              <a:t>F9   </a:t>
            </a:r>
            <a:r>
              <a:rPr lang="zh-CN" altLang="en-US" sz="2000" dirty="0"/>
              <a:t>断点  </a:t>
            </a:r>
            <a:r>
              <a:rPr lang="en-US" altLang="zh-CN" sz="2000" dirty="0"/>
              <a:t>F5 </a:t>
            </a:r>
            <a:r>
              <a:rPr lang="zh-CN" altLang="en-US" sz="2000" dirty="0"/>
              <a:t>开始</a:t>
            </a:r>
            <a:r>
              <a:rPr lang="en-US" altLang="zh-CN" sz="2000" dirty="0"/>
              <a:t>/</a:t>
            </a:r>
            <a:r>
              <a:rPr lang="zh-CN" altLang="en-US" sz="2000" dirty="0"/>
              <a:t>继续  </a:t>
            </a:r>
            <a:r>
              <a:rPr lang="en-US" altLang="zh-CN" sz="2000" dirty="0"/>
              <a:t>Shift+F5</a:t>
            </a:r>
            <a:r>
              <a:rPr lang="zh-CN" altLang="en-US" sz="2000" dirty="0"/>
              <a:t>停止 不调试运行</a:t>
            </a:r>
            <a:r>
              <a:rPr lang="en-US" altLang="zh-CN" sz="2000" dirty="0"/>
              <a:t>Ctrl+F5</a:t>
            </a:r>
          </a:p>
          <a:p>
            <a:pPr lvl="1"/>
            <a:r>
              <a:rPr lang="en-US" altLang="zh-CN" sz="2000" dirty="0"/>
              <a:t>Ctrl+F10 </a:t>
            </a:r>
            <a:r>
              <a:rPr lang="zh-CN" altLang="en-US" sz="2000" dirty="0"/>
              <a:t>运行到光标处</a:t>
            </a:r>
            <a:endParaRPr lang="en-US" altLang="zh-CN" sz="2000" dirty="0"/>
          </a:p>
          <a:p>
            <a:pPr lvl="1"/>
            <a:r>
              <a:rPr lang="en-US" altLang="zh-CN" sz="2000" dirty="0"/>
              <a:t>Shift+F11 </a:t>
            </a:r>
            <a:r>
              <a:rPr lang="zh-CN" altLang="en-US" sz="2000" dirty="0"/>
              <a:t>跳出子程序</a:t>
            </a:r>
            <a:endParaRPr lang="en-US" altLang="zh-CN" sz="2000" dirty="0"/>
          </a:p>
          <a:p>
            <a:r>
              <a:rPr lang="zh-CN" altLang="en-US" sz="2400" dirty="0"/>
              <a:t>调试：查看菜单</a:t>
            </a:r>
            <a:endParaRPr lang="en-US" altLang="zh-CN" sz="2400" dirty="0"/>
          </a:p>
          <a:p>
            <a:pPr lvl="1"/>
            <a:r>
              <a:rPr lang="zh-CN" altLang="en-US" sz="2000" dirty="0"/>
              <a:t>看寄存器 </a:t>
            </a:r>
            <a:r>
              <a:rPr lang="en-US" altLang="zh-CN" sz="2000" dirty="0"/>
              <a:t>Alt+5     </a:t>
            </a:r>
            <a:r>
              <a:rPr lang="zh-CN" altLang="en-US" sz="2000" dirty="0"/>
              <a:t>看内存</a:t>
            </a:r>
            <a:r>
              <a:rPr lang="en-US" altLang="zh-CN" sz="2000" dirty="0"/>
              <a:t>Alt+6  </a:t>
            </a:r>
            <a:r>
              <a:rPr lang="zh-CN" altLang="en-US" sz="2000" dirty="0"/>
              <a:t>看汇编语言程序 </a:t>
            </a:r>
            <a:r>
              <a:rPr lang="en-US" altLang="zh-CN" sz="2000" dirty="0"/>
              <a:t>Alt+8</a:t>
            </a:r>
          </a:p>
          <a:p>
            <a:pPr lvl="1"/>
            <a:r>
              <a:rPr lang="zh-CN" altLang="en-US" sz="2000" dirty="0"/>
              <a:t>鼠标右键可以增加内容，更改显示格式等等</a:t>
            </a:r>
            <a:endParaRPr lang="en-US" altLang="zh-CN" sz="2000" dirty="0"/>
          </a:p>
          <a:p>
            <a:pPr lvl="1"/>
            <a:r>
              <a:rPr lang="zh-CN" altLang="en-US" sz="2000" dirty="0"/>
              <a:t>增加内存窗口：</a:t>
            </a:r>
            <a:r>
              <a:rPr lang="en-US" altLang="zh-CN" sz="2000" dirty="0"/>
              <a:t>Ctrl+Alt+M+2     3    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947477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程序的机器级表示Ⅰ：基础-Part01 2018.09.17</Template>
  <TotalTime>5543</TotalTime>
  <Pages>0</Pages>
  <Words>2418</Words>
  <Characters>0</Characters>
  <Application>Microsoft Office PowerPoint</Application>
  <PresentationFormat>全屏显示(4:3)</PresentationFormat>
  <Lines>0</Lines>
  <Paragraphs>345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1_template2007</vt:lpstr>
      <vt:lpstr> ICS-LAB3   BinaryBomb 二进制炸弹</vt:lpstr>
      <vt:lpstr>一、实验基本信息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VS的使用</vt:lpstr>
      <vt:lpstr>CB的使用</vt:lpstr>
      <vt:lpstr>GDB的使用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312</cp:revision>
  <cp:lastPrinted>2012-09-05T04:08:39Z</cp:lastPrinted>
  <dcterms:created xsi:type="dcterms:W3CDTF">2012-09-06T15:16:51Z</dcterms:created>
  <dcterms:modified xsi:type="dcterms:W3CDTF">2018-10-21T03:05:39Z</dcterms:modified>
</cp:coreProperties>
</file>