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50" r:id="rId10"/>
    <p:sldId id="348" r:id="rId11"/>
    <p:sldId id="353" r:id="rId12"/>
    <p:sldId id="351" r:id="rId13"/>
    <p:sldId id="352" r:id="rId14"/>
    <p:sldId id="354" r:id="rId15"/>
    <p:sldId id="355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711" autoAdjust="0"/>
  </p:normalViewPr>
  <p:slideViewPr>
    <p:cSldViewPr>
      <p:cViewPr varScale="1">
        <p:scale>
          <a:sx n="93" d="100"/>
          <a:sy n="93" d="100"/>
        </p:scale>
        <p:origin x="965" y="5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理解并分析实验要求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除浮点数函数实现外，只能使用顺序程序结构，</a:t>
            </a:r>
            <a:r>
              <a:rPr lang="zh-CN" altLang="en-US" sz="2800" dirty="0">
                <a:solidFill>
                  <a:srgbClr val="0000FF"/>
                </a:solidFill>
              </a:rPr>
              <a:t>禁用</a:t>
            </a:r>
            <a:r>
              <a:rPr lang="en-US" altLang="zh-CN" sz="2800" dirty="0">
                <a:solidFill>
                  <a:srgbClr val="0000FF"/>
                </a:solidFill>
              </a:rPr>
              <a:t>if, do, while, for, switch</a:t>
            </a:r>
            <a:r>
              <a:rPr lang="zh-CN" altLang="en-US" sz="2800" dirty="0">
                <a:solidFill>
                  <a:srgbClr val="0000FF"/>
                </a:solidFill>
              </a:rPr>
              <a:t>等。</a:t>
            </a:r>
          </a:p>
          <a:p>
            <a:r>
              <a:rPr lang="zh-CN" altLang="en-US" sz="2800" dirty="0"/>
              <a:t>有限操作类型，</a:t>
            </a:r>
            <a:r>
              <a:rPr lang="zh-CN" altLang="en-US" sz="2800" dirty="0">
                <a:solidFill>
                  <a:srgbClr val="0000FF"/>
                </a:solidFill>
              </a:rPr>
              <a:t>！ </a:t>
            </a:r>
            <a:r>
              <a:rPr lang="en-US" altLang="zh-CN" sz="2800" dirty="0">
                <a:solidFill>
                  <a:srgbClr val="0000FF"/>
                </a:solidFill>
              </a:rPr>
              <a:t>~  &amp;  ^  |  +  &lt;&lt;  &gt;&gt;  </a:t>
            </a:r>
            <a:r>
              <a:rPr lang="zh-CN" altLang="en-US" sz="2800" dirty="0">
                <a:solidFill>
                  <a:srgbClr val="0000FF"/>
                </a:solidFill>
              </a:rPr>
              <a:t>各函数不一样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禁用（！</a:t>
            </a:r>
            <a:r>
              <a:rPr lang="en-US" altLang="zh-CN" sz="2800" dirty="0">
                <a:solidFill>
                  <a:srgbClr val="0000FF"/>
                </a:solidFill>
              </a:rPr>
              <a:t>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==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&amp;&amp;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|| </a:t>
            </a:r>
            <a:r>
              <a:rPr lang="zh-CN" altLang="en-US" sz="2800" dirty="0">
                <a:solidFill>
                  <a:srgbClr val="0000FF"/>
                </a:solidFill>
              </a:rPr>
              <a:t>等组合操作符）</a:t>
            </a:r>
          </a:p>
          <a:p>
            <a:r>
              <a:rPr lang="zh-CN" altLang="en-US" sz="2800" dirty="0"/>
              <a:t>常量值范围   </a:t>
            </a:r>
            <a:r>
              <a:rPr lang="en-US" altLang="zh-CN" sz="2800" dirty="0">
                <a:solidFill>
                  <a:srgbClr val="0000FF"/>
                </a:solidFill>
              </a:rPr>
              <a:t>0~255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禁用强制类型转换</a:t>
            </a:r>
          </a:p>
          <a:p>
            <a:r>
              <a:rPr lang="zh-CN" altLang="en-US" sz="2800" dirty="0"/>
              <a:t>禁用整型外的任何其它数据类型</a:t>
            </a:r>
          </a:p>
          <a:p>
            <a:r>
              <a:rPr lang="zh-CN" altLang="en-US" sz="2800" dirty="0"/>
              <a:t>禁用定义和宏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不得使用函数</a:t>
            </a:r>
          </a:p>
          <a:p>
            <a:r>
              <a:rPr lang="zh-CN" altLang="en-US" sz="2800" dirty="0"/>
              <a:t>具体要求可参看</a:t>
            </a:r>
            <a:r>
              <a:rPr lang="en-US" altLang="zh-CN" sz="2800" dirty="0" err="1"/>
              <a:t>bits.c</a:t>
            </a:r>
            <a:r>
              <a:rPr lang="zh-CN" altLang="en-US" sz="2800" dirty="0"/>
              <a:t>各函数框架的注释</a:t>
            </a:r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zh-CN" altLang="en-US" dirty="0"/>
              <a:t>浮点数函数规则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可以使用循环和条件控制；</a:t>
            </a:r>
          </a:p>
          <a:p>
            <a:pPr lvl="0"/>
            <a:r>
              <a:rPr lang="zh-CN" altLang="zh-CN" sz="2800" dirty="0"/>
              <a:t>可以使用整型和无符号整型常量及变量（取值不受</a:t>
            </a:r>
            <a:r>
              <a:rPr lang="en-US" altLang="zh-CN" sz="2800" dirty="0"/>
              <a:t>[0,255]</a:t>
            </a:r>
            <a:r>
              <a:rPr lang="zh-CN" altLang="zh-CN" sz="2800" dirty="0"/>
              <a:t>限制）；</a:t>
            </a:r>
          </a:p>
          <a:p>
            <a:pPr lvl="0"/>
            <a:r>
              <a:rPr lang="zh-CN" altLang="zh-CN" sz="2800" dirty="0"/>
              <a:t>不使用任何浮点数据类型、操作及常量。</a:t>
            </a:r>
          </a:p>
          <a:p>
            <a:pPr lvl="0"/>
            <a:r>
              <a:rPr lang="zh-CN" altLang="zh-CN" sz="2800" dirty="0"/>
              <a:t>可以使用</a:t>
            </a:r>
            <a:r>
              <a:rPr lang="en-US" altLang="zh-CN" sz="2800" dirty="0" err="1"/>
              <a:t>int</a:t>
            </a:r>
            <a:r>
              <a:rPr lang="zh-CN" altLang="zh-CN" sz="2800" dirty="0"/>
              <a:t>和</a:t>
            </a:r>
            <a:r>
              <a:rPr lang="en-US" altLang="zh-CN" sz="2800" dirty="0"/>
              <a:t>unsigned</a:t>
            </a:r>
            <a:r>
              <a:rPr lang="zh-CN" altLang="zh-CN" sz="2800" dirty="0"/>
              <a:t>两种整型数据</a:t>
            </a:r>
            <a:endParaRPr lang="en-US" altLang="zh-CN" sz="2800" dirty="0"/>
          </a:p>
          <a:p>
            <a:pPr lvl="0"/>
            <a:r>
              <a:rPr lang="zh-CN" altLang="en-US" sz="2800" dirty="0"/>
              <a:t>禁用</a:t>
            </a:r>
            <a:r>
              <a:rPr lang="zh-CN" altLang="zh-CN" sz="2800" dirty="0"/>
              <a:t>浮点数据类型、</a:t>
            </a:r>
            <a:r>
              <a:rPr lang="en-US" altLang="zh-CN" sz="2800" dirty="0" err="1"/>
              <a:t>struct</a:t>
            </a:r>
            <a:r>
              <a:rPr lang="zh-CN" altLang="zh-CN" sz="2800" dirty="0"/>
              <a:t>、</a:t>
            </a:r>
            <a:r>
              <a:rPr lang="en-US" altLang="zh-CN" sz="2800" dirty="0"/>
              <a:t>union</a:t>
            </a:r>
            <a:r>
              <a:rPr lang="zh-CN" altLang="zh-CN" sz="2800" dirty="0"/>
              <a:t>或数组结构。</a:t>
            </a:r>
            <a:endParaRPr lang="en-US" altLang="zh-CN" sz="2800" dirty="0"/>
          </a:p>
          <a:p>
            <a:pPr lvl="0"/>
            <a:r>
              <a:rPr lang="zh-CN" altLang="zh-CN" sz="2800" dirty="0"/>
              <a:t>浮点数函数均使用</a:t>
            </a:r>
            <a:r>
              <a:rPr lang="en-US" altLang="zh-CN" sz="2800" dirty="0"/>
              <a:t>unsigned</a:t>
            </a:r>
            <a:r>
              <a:rPr lang="zh-CN" altLang="zh-CN" sz="2800" dirty="0"/>
              <a:t>型数据表示浮点数据。</a:t>
            </a:r>
          </a:p>
          <a:p>
            <a:pPr lvl="0"/>
            <a:r>
              <a:rPr lang="en-US" altLang="zh-CN" sz="2800" dirty="0" err="1"/>
              <a:t>float_abs</a:t>
            </a:r>
            <a:r>
              <a:rPr lang="zh-CN" altLang="zh-CN" sz="2800" dirty="0"/>
              <a:t>等函数必须能处理全范围的变量值，包括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NaN</a:t>
            </a:r>
            <a:r>
              <a:rPr lang="en-US" altLang="zh-CN" sz="2800" dirty="0"/>
              <a:t>)</a:t>
            </a:r>
            <a:r>
              <a:rPr lang="zh-CN" altLang="zh-CN" sz="2800" dirty="0"/>
              <a:t>和</a:t>
            </a:r>
            <a:r>
              <a:rPr lang="en-US" altLang="zh-CN" sz="2800" dirty="0"/>
              <a:t>infinity</a:t>
            </a:r>
            <a:r>
              <a:rPr lang="zh-CN" altLang="zh-CN" sz="28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分析实验原型与示例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41265" y="990600"/>
            <a:ext cx="8218488" cy="5598499"/>
          </a:xfrm>
        </p:spPr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zh-CN" altLang="zh-CN" sz="4000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3600" b="0" dirty="0">
                <a:solidFill>
                  <a:srgbClr val="0000F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实 验 原 型</a:t>
            </a:r>
            <a:endParaRPr lang="en-US" altLang="zh-CN" sz="3600" b="0" dirty="0">
              <a:solidFill>
                <a:srgbClr val="0000FF"/>
              </a:solidFill>
              <a:latin typeface="Calibri" panose="020F0502020204030204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顺序结构容易并行化处理</a:t>
            </a:r>
            <a:endParaRPr lang="zh-CN" altLang="zh-CN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2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18488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 sign - return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1 if positive  0 if zero -1 if negative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1   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Legal ops: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 ~ &amp; ^ | + &lt;&lt; &gt;&gt;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Max ops: 10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Rating: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*/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6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16678"/>
            <a:ext cx="8839200" cy="59651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b="0" dirty="0"/>
              <a:t>1</a:t>
            </a:r>
            <a:r>
              <a:rPr lang="zh-CN" altLang="en-US" sz="2800" b="0" dirty="0"/>
              <a:t>、修改</a:t>
            </a:r>
            <a:r>
              <a:rPr lang="en-US" altLang="zh-CN" sz="2800" b="0" dirty="0" err="1"/>
              <a:t>bits.c</a:t>
            </a:r>
            <a:endParaRPr lang="en-US" altLang="zh-CN" sz="2800" b="0" dirty="0"/>
          </a:p>
          <a:p>
            <a:pPr>
              <a:spcBef>
                <a:spcPts val="0"/>
              </a:spcBef>
            </a:pPr>
            <a:r>
              <a:rPr lang="en-US" altLang="zh-CN" sz="2800" b="0" dirty="0"/>
              <a:t>2</a:t>
            </a:r>
            <a:r>
              <a:rPr lang="zh-CN" altLang="en-US" sz="2800" b="0" dirty="0"/>
              <a:t>、语法检查（</a:t>
            </a:r>
            <a:r>
              <a:rPr lang="zh-CN" altLang="en-US" sz="2800" b="0" dirty="0">
                <a:solidFill>
                  <a:srgbClr val="FF0000"/>
                </a:solidFill>
              </a:rPr>
              <a:t>否则无法评分！！！</a:t>
            </a:r>
            <a:r>
              <a:rPr lang="zh-CN" altLang="en-US" sz="2800" b="0" dirty="0"/>
              <a:t>）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 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 -e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检查操作运算符是否符合需求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不一定能通过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b="0" dirty="0"/>
              <a:t>3</a:t>
            </a:r>
            <a:r>
              <a:rPr lang="zh-CN" altLang="en-US" sz="2800" b="0" dirty="0"/>
              <a:t>、编译生成可执行文件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$make  </a:t>
            </a:r>
            <a:r>
              <a:rPr lang="en-US" altLang="zh-CN" sz="2400" dirty="0"/>
              <a:t>   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修改</a:t>
            </a:r>
            <a:r>
              <a:rPr lang="en-US" altLang="zh-CN" sz="2400" dirty="0" err="1"/>
              <a:t>bits.c</a:t>
            </a:r>
            <a:r>
              <a:rPr lang="zh-CN" altLang="en-US" sz="2400" dirty="0"/>
              <a:t>后必须用</a:t>
            </a:r>
            <a:r>
              <a:rPr lang="en-US" altLang="zh-CN" sz="2400" dirty="0"/>
              <a:t>make</a:t>
            </a:r>
            <a:r>
              <a:rPr lang="zh-CN" altLang="en-US" sz="2400" dirty="0"/>
              <a:t>命令，完成编译、链接、可执行文件的生成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b="0" dirty="0"/>
              <a:t>4</a:t>
            </a:r>
            <a:r>
              <a:rPr lang="zh-CN" altLang="en-US" sz="2800" b="0" dirty="0"/>
              <a:t>、正确性检查</a:t>
            </a:r>
            <a:r>
              <a:rPr lang="en-US" altLang="zh-CN" sz="2800" b="0" dirty="0"/>
              <a:t>               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  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所有函数功能，失败给出测试用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–f  </a:t>
            </a:r>
            <a:r>
              <a:rPr lang="en-US" altLang="zh-CN" sz="2400" dirty="0" err="1">
                <a:solidFill>
                  <a:srgbClr val="0000FF"/>
                </a:solidFill>
              </a:rPr>
              <a:t>byteNot</a:t>
            </a:r>
            <a:r>
              <a:rPr lang="en-US" altLang="zh-CN" sz="2400" dirty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检查单个函数，失败给出测试用例</a:t>
            </a:r>
            <a:endParaRPr lang="zh-CN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-f  </a:t>
            </a:r>
            <a:r>
              <a:rPr lang="en-US" altLang="zh-CN" sz="2400" dirty="0" err="1">
                <a:solidFill>
                  <a:srgbClr val="0000FF"/>
                </a:solidFill>
              </a:rPr>
              <a:t>byteNot</a:t>
            </a:r>
            <a:r>
              <a:rPr lang="en-US" altLang="zh-CN" sz="2400" dirty="0">
                <a:solidFill>
                  <a:srgbClr val="0000FF"/>
                </a:solidFill>
              </a:rPr>
              <a:t>  -1  0xf  -2 1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$./driver.pl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6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10.</a:t>
            </a:r>
            <a:r>
              <a:rPr lang="zh-CN" altLang="en-US" dirty="0"/>
              <a:t>结果提交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r>
              <a:rPr lang="zh-CN" altLang="en-US" dirty="0"/>
              <a:t>及时备份</a:t>
            </a:r>
            <a:r>
              <a:rPr lang="en-US" altLang="zh-CN" dirty="0" err="1"/>
              <a:t>bits.c</a:t>
            </a:r>
            <a:endParaRPr lang="en-US" altLang="zh-CN" dirty="0"/>
          </a:p>
          <a:p>
            <a:r>
              <a:rPr lang="zh-CN" altLang="en-US" dirty="0"/>
              <a:t>最终提交文件必须能通过</a:t>
            </a:r>
            <a:r>
              <a:rPr lang="en-US" altLang="zh-CN" dirty="0" err="1"/>
              <a:t>dlc</a:t>
            </a:r>
            <a:r>
              <a:rPr lang="en-US" altLang="zh-CN" dirty="0"/>
              <a:t>, </a:t>
            </a:r>
            <a:r>
              <a:rPr lang="en-US" altLang="zh-CN" dirty="0" err="1"/>
              <a:t>btest</a:t>
            </a:r>
            <a:r>
              <a:rPr lang="zh-CN" altLang="en-US" dirty="0"/>
              <a:t>检查</a:t>
            </a:r>
            <a:endParaRPr lang="en-US" altLang="zh-CN" dirty="0"/>
          </a:p>
          <a:p>
            <a:pPr lvl="1"/>
            <a:r>
              <a:rPr lang="zh-CN" altLang="en-US" dirty="0"/>
              <a:t>未通过检查可能是零分</a:t>
            </a:r>
            <a:endParaRPr lang="en-US" altLang="zh-CN" dirty="0"/>
          </a:p>
          <a:p>
            <a:pPr lvl="1"/>
            <a:r>
              <a:rPr lang="zh-CN" altLang="en-US" dirty="0"/>
              <a:t>抄袭零分    （代码比较工具）</a:t>
            </a:r>
            <a:endParaRPr lang="en-US" altLang="zh-CN" dirty="0"/>
          </a:p>
          <a:p>
            <a:r>
              <a:rPr lang="zh-CN" altLang="en-US" dirty="0"/>
              <a:t>最终提交文件名</a:t>
            </a:r>
            <a:endParaRPr lang="en-US" altLang="zh-CN" dirty="0"/>
          </a:p>
          <a:p>
            <a:pPr lvl="1"/>
            <a:r>
              <a:rPr lang="en-US" altLang="zh-CN" dirty="0"/>
              <a:t>CS1601_H160301099.c</a:t>
            </a:r>
            <a:endParaRPr lang="zh-CN" altLang="zh-CN" dirty="0"/>
          </a:p>
          <a:p>
            <a:pPr lvl="1"/>
            <a:r>
              <a:rPr lang="zh-CN" altLang="zh-CN" dirty="0"/>
              <a:t>计算机</a:t>
            </a:r>
            <a:r>
              <a:rPr lang="en-US" altLang="zh-CN" dirty="0"/>
              <a:t> CS   </a:t>
            </a:r>
            <a:r>
              <a:rPr lang="zh-CN" altLang="en-US" dirty="0"/>
              <a:t>软工</a:t>
            </a:r>
            <a:r>
              <a:rPr lang="en-US" altLang="zh-CN" dirty="0"/>
              <a:t>SE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班为单位集中打包发送至</a:t>
            </a:r>
            <a:r>
              <a:rPr lang="zh-CN" altLang="en-US" dirty="0"/>
              <a:t>指导教师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英才班：挑战教授</a:t>
            </a:r>
            <a:endParaRPr lang="en-US" altLang="zh-CN" dirty="0"/>
          </a:p>
          <a:p>
            <a:pPr lvl="1"/>
            <a:r>
              <a:rPr lang="zh-CN" altLang="en-US" dirty="0"/>
              <a:t>鼓励学生提交每个问题的最优解（操作符最少）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&gt; ./driver.pl -u  Username  </a:t>
            </a:r>
            <a:r>
              <a:rPr lang="zh-CN" altLang="en-US" dirty="0"/>
              <a:t>（特殊的服务器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访问服务器查看提交情况，与教授的比较，看排名！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提交文件：</a:t>
            </a:r>
            <a:r>
              <a:rPr lang="en-US" altLang="zh-CN" dirty="0"/>
              <a:t> </a:t>
            </a:r>
            <a:r>
              <a:rPr lang="en-US" altLang="zh-CN" dirty="0" err="1"/>
              <a:t>bits.c</a:t>
            </a:r>
            <a:r>
              <a:rPr lang="en-US" altLang="zh-CN" dirty="0"/>
              <a:t>  word</a:t>
            </a:r>
            <a:r>
              <a:rPr lang="zh-CN" altLang="en-US" dirty="0"/>
              <a:t>版实验报告、</a:t>
            </a:r>
            <a:r>
              <a:rPr lang="en-US" altLang="zh-CN" dirty="0"/>
              <a:t>pdf</a:t>
            </a:r>
            <a:r>
              <a:rPr lang="zh-CN" altLang="en-US" dirty="0"/>
              <a:t>版实验报告</a:t>
            </a:r>
            <a:endParaRPr lang="en-US" altLang="zh-CN" dirty="0"/>
          </a:p>
          <a:p>
            <a:pPr lvl="1"/>
            <a:r>
              <a:rPr lang="zh-CN" altLang="en-US" dirty="0"/>
              <a:t>文件命名：“</a:t>
            </a:r>
            <a:r>
              <a:rPr lang="en-US" altLang="zh-CN" dirty="0"/>
              <a:t>CS</a:t>
            </a:r>
            <a:r>
              <a:rPr lang="zh-CN" altLang="en-US" dirty="0"/>
              <a:t>班号</a:t>
            </a:r>
            <a:r>
              <a:rPr lang="en-US" altLang="zh-CN" dirty="0"/>
              <a:t>_H</a:t>
            </a:r>
            <a:r>
              <a:rPr lang="zh-CN" altLang="en-US" dirty="0"/>
              <a:t>学号</a:t>
            </a:r>
            <a:r>
              <a:rPr lang="en-US" altLang="zh-CN" dirty="0"/>
              <a:t>.*</a:t>
            </a:r>
            <a:r>
              <a:rPr lang="zh-CN" altLang="en-US" dirty="0"/>
              <a:t>”形式命名文件，例如</a:t>
            </a:r>
            <a:endParaRPr lang="en-US" altLang="zh-CN" dirty="0"/>
          </a:p>
          <a:p>
            <a:pPr lvl="1"/>
            <a:r>
              <a:rPr lang="en-US" altLang="zh-CN" dirty="0"/>
              <a:t>CS1701_H170301099.c  </a:t>
            </a:r>
            <a:r>
              <a:rPr lang="zh-CN" altLang="en-US" dirty="0"/>
              <a:t>（</a:t>
            </a:r>
            <a:r>
              <a:rPr lang="en-US" altLang="zh-CN" dirty="0" err="1"/>
              <a:t>bits.c</a:t>
            </a:r>
            <a:r>
              <a:rPr lang="zh-CN" altLang="en-US" dirty="0"/>
              <a:t>）、</a:t>
            </a:r>
            <a:r>
              <a:rPr lang="en-US" altLang="zh-CN" dirty="0"/>
              <a:t> CS1701_H170301099.docx</a:t>
            </a:r>
          </a:p>
          <a:p>
            <a:pPr lvl="1"/>
            <a:r>
              <a:rPr lang="zh-CN" altLang="en-US" dirty="0"/>
              <a:t>提交实验报告 </a:t>
            </a:r>
            <a:r>
              <a:rPr lang="en-US" altLang="zh-CN" dirty="0"/>
              <a:t>CS1601_H160301099.pdf</a:t>
            </a:r>
          </a:p>
          <a:p>
            <a:r>
              <a:rPr lang="zh-CN" altLang="en-US" dirty="0"/>
              <a:t>学生提交</a:t>
            </a:r>
            <a:r>
              <a:rPr lang="en-US" altLang="zh-CN" dirty="0"/>
              <a:t>3</a:t>
            </a:r>
            <a:r>
              <a:rPr lang="zh-CN" altLang="en-US" dirty="0"/>
              <a:t>个文件，课代表提交</a:t>
            </a:r>
            <a:r>
              <a:rPr lang="en-US" altLang="zh-CN" dirty="0"/>
              <a:t>3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 err="1"/>
              <a:t>makefile</a:t>
            </a:r>
            <a:r>
              <a:rPr lang="zh-CN" altLang="en-US" dirty="0"/>
              <a:t>与</a:t>
            </a:r>
            <a:r>
              <a:rPr lang="en-US" altLang="zh-CN" dirty="0"/>
              <a:t>GDB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实验室教师：王晴、潘立强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：郑安琪</a:t>
            </a:r>
            <a:endParaRPr lang="en-US" altLang="zh-CN" dirty="0"/>
          </a:p>
          <a:p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C</a:t>
            </a:r>
            <a:r>
              <a:rPr lang="zh-CN" altLang="en-US" dirty="0"/>
              <a:t>语言下的位操作指令：</a:t>
            </a:r>
            <a:endParaRPr lang="en-US" altLang="zh-CN" dirty="0"/>
          </a:p>
          <a:p>
            <a:pPr lvl="1"/>
            <a:r>
              <a:rPr lang="zh-CN" altLang="en-US" dirty="0"/>
              <a:t>逻辑</a:t>
            </a:r>
            <a:endParaRPr lang="en-US" altLang="zh-CN" dirty="0"/>
          </a:p>
          <a:p>
            <a:pPr lvl="1"/>
            <a:r>
              <a:rPr lang="zh-CN" altLang="en-US" dirty="0"/>
              <a:t>无符号</a:t>
            </a:r>
            <a:endParaRPr lang="en-US" altLang="zh-CN" dirty="0"/>
          </a:p>
          <a:p>
            <a:pPr lvl="1"/>
            <a:r>
              <a:rPr lang="zh-CN" altLang="en-US" dirty="0"/>
              <a:t>有符号</a:t>
            </a:r>
            <a:endParaRPr lang="en-US" altLang="zh-CN" dirty="0"/>
          </a:p>
          <a:p>
            <a:r>
              <a:rPr lang="zh-CN" altLang="en-US" dirty="0"/>
              <a:t>写出汇编语言下的位操作指令：</a:t>
            </a:r>
            <a:endParaRPr lang="en-US" altLang="zh-CN" dirty="0"/>
          </a:p>
          <a:p>
            <a:pPr lvl="1"/>
            <a:r>
              <a:rPr lang="zh-CN" altLang="en-US" dirty="0"/>
              <a:t>逻辑运算</a:t>
            </a:r>
            <a:endParaRPr lang="en-US" altLang="zh-CN" dirty="0"/>
          </a:p>
          <a:p>
            <a:pPr lvl="1"/>
            <a:r>
              <a:rPr lang="zh-CN" altLang="en-US" dirty="0"/>
              <a:t>无符号</a:t>
            </a:r>
            <a:endParaRPr lang="en-US" altLang="zh-CN" dirty="0"/>
          </a:p>
          <a:p>
            <a:pPr lvl="1"/>
            <a:r>
              <a:rPr lang="zh-CN" altLang="en-US" dirty="0"/>
              <a:t>有符号</a:t>
            </a:r>
            <a:endParaRPr lang="en-US" altLang="zh-CN" dirty="0"/>
          </a:p>
          <a:p>
            <a:pPr lvl="1"/>
            <a:r>
              <a:rPr lang="zh-CN" altLang="en-US" dirty="0"/>
              <a:t>测试、位测试</a:t>
            </a:r>
            <a:r>
              <a:rPr lang="en-US" altLang="zh-CN" dirty="0" err="1"/>
              <a:t>BT</a:t>
            </a:r>
            <a:r>
              <a:rPr lang="en-US" altLang="zh-CN" dirty="0" err="1">
                <a:solidFill>
                  <a:srgbClr val="0000FF"/>
                </a:solidFill>
              </a:rPr>
              <a:t>x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条件传送</a:t>
            </a:r>
            <a:r>
              <a:rPr lang="en-US" altLang="zh-CN" dirty="0" err="1"/>
              <a:t>CMOV</a:t>
            </a:r>
            <a:r>
              <a:rPr lang="en-US" altLang="zh-CN" dirty="0" err="1">
                <a:solidFill>
                  <a:srgbClr val="0000FF"/>
                </a:solidFill>
              </a:rPr>
              <a:t>xx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条件设置</a:t>
            </a:r>
            <a:r>
              <a:rPr lang="en-US" altLang="zh-CN" dirty="0" err="1"/>
              <a:t>SET</a:t>
            </a:r>
            <a:r>
              <a:rPr lang="en-US" altLang="zh-CN" dirty="0" err="1">
                <a:solidFill>
                  <a:srgbClr val="0000FF"/>
                </a:solidFill>
              </a:rPr>
              <a:t>xx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进位位</a:t>
            </a:r>
            <a:r>
              <a:rPr lang="en-US" altLang="zh-CN" dirty="0"/>
              <a:t>(CF)</a:t>
            </a:r>
            <a:r>
              <a:rPr lang="zh-CN" altLang="en-US" dirty="0"/>
              <a:t>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lab1-handout.tar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要保证代码的一致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的不同（</a:t>
            </a:r>
            <a:r>
              <a:rPr lang="en-US" altLang="zh-CN" dirty="0"/>
              <a:t>80</a:t>
            </a:r>
            <a:r>
              <a:rPr lang="zh-CN" altLang="en-US" dirty="0"/>
              <a:t>多道题，选题不同而已）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常用命令复习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http://blog.csdn.net/xiaoguaihai/article/details/8705992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Windows</a:t>
            </a:r>
            <a:r>
              <a:rPr lang="zh-CN" altLang="en-US" dirty="0"/>
              <a:t>下的命令行比较下，</a:t>
            </a:r>
            <a:r>
              <a:rPr lang="en-US" altLang="zh-CN" dirty="0"/>
              <a:t>Win</a:t>
            </a:r>
            <a:r>
              <a:rPr lang="zh-CN" altLang="en-US" dirty="0"/>
              <a:t>用什么命令，哪些没有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endParaRPr lang="en-US" altLang="zh-CN" dirty="0"/>
          </a:p>
          <a:p>
            <a:pPr lvl="1"/>
            <a:r>
              <a:rPr lang="en-US" altLang="zh-CN" dirty="0"/>
              <a:t>  cd ~  </a:t>
            </a:r>
            <a:r>
              <a:rPr lang="zh-CN" altLang="en-US" dirty="0"/>
              <a:t>返回主目录</a:t>
            </a:r>
            <a:endParaRPr lang="en-US" altLang="zh-CN" dirty="0"/>
          </a:p>
          <a:p>
            <a:pPr lvl="1"/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</a:t>
            </a:r>
            <a:endParaRPr lang="en-US" altLang="zh-CN" dirty="0"/>
          </a:p>
          <a:p>
            <a:pPr lvl="1"/>
            <a:r>
              <a:rPr lang="zh-CN" altLang="en-US" dirty="0"/>
              <a:t>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</a:t>
            </a:r>
            <a:endParaRPr lang="en-US" altLang="zh-CN" dirty="0"/>
          </a:p>
          <a:p>
            <a:pPr lvl="1"/>
            <a:r>
              <a:rPr lang="en-US" altLang="zh-CN" dirty="0"/>
              <a:t>vi   vim </a:t>
            </a:r>
            <a:r>
              <a:rPr lang="en-US" altLang="zh-CN" dirty="0" err="1"/>
              <a:t>emacs</a:t>
            </a:r>
            <a:endParaRPr lang="en-US" altLang="zh-CN" dirty="0"/>
          </a:p>
          <a:p>
            <a:pPr lvl="1"/>
            <a:r>
              <a:rPr lang="en-US" altLang="zh-CN" dirty="0" err="1"/>
              <a:t>gpedit</a:t>
            </a:r>
            <a:r>
              <a:rPr lang="en-US" altLang="zh-CN" dirty="0"/>
              <a:t> </a:t>
            </a:r>
            <a:r>
              <a:rPr lang="zh-CN" altLang="en-US" dirty="0"/>
              <a:t>建议，当然也可用其他集成环境如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10540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建立实验代码框架</a:t>
            </a:r>
            <a:endParaRPr lang="en-US" altLang="zh-CN" sz="2800" dirty="0"/>
          </a:p>
          <a:p>
            <a:pPr lvl="1"/>
            <a:r>
              <a:rPr lang="zh-CN" altLang="en-US" sz="2400" dirty="0"/>
              <a:t>将刚下载的文件右键点击移动到主目录（</a:t>
            </a:r>
            <a:r>
              <a:rPr lang="en-US" altLang="zh-CN" sz="2400" dirty="0"/>
              <a:t>home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cd ~    </a:t>
            </a:r>
            <a:r>
              <a:rPr lang="zh-CN" altLang="en-US" sz="2400" dirty="0"/>
              <a:t>进入主目录      键入 </a:t>
            </a:r>
            <a:r>
              <a:rPr lang="en-US" altLang="zh-CN" sz="2400" dirty="0"/>
              <a:t>ls </a:t>
            </a:r>
            <a:r>
              <a:rPr lang="zh-CN" altLang="en-US" sz="2400" dirty="0"/>
              <a:t>查看是否有下载文件</a:t>
            </a:r>
          </a:p>
          <a:p>
            <a:pPr lvl="1"/>
            <a:r>
              <a:rPr lang="en-US" altLang="zh-CN" sz="2400" dirty="0"/>
              <a:t>tar </a:t>
            </a:r>
            <a:r>
              <a:rPr lang="en-US" altLang="zh-CN" sz="2400" dirty="0" err="1"/>
              <a:t>vxf</a:t>
            </a:r>
            <a:r>
              <a:rPr lang="en-US" altLang="zh-CN" sz="2400" dirty="0"/>
              <a:t> lab1-handout.tar   </a:t>
            </a:r>
            <a:r>
              <a:rPr lang="zh-CN" altLang="en-US" sz="2400" dirty="0"/>
              <a:t>解压代码框架  </a:t>
            </a:r>
          </a:p>
          <a:p>
            <a:pPr lvl="1"/>
            <a:r>
              <a:rPr lang="en-US" altLang="zh-CN" sz="2400" dirty="0"/>
              <a:t>cd lab1-handout</a:t>
            </a:r>
          </a:p>
          <a:p>
            <a:pPr lvl="1"/>
            <a:r>
              <a:rPr lang="en-US" altLang="zh-CN" sz="2400" dirty="0"/>
              <a:t>ls    </a:t>
            </a:r>
            <a:r>
              <a:rPr lang="zh-CN" altLang="en-US" sz="2400" dirty="0"/>
              <a:t>显示当前目录文件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测试实验代码框架</a:t>
            </a:r>
            <a:endParaRPr lang="en-US" altLang="zh-CN" sz="2800" dirty="0"/>
          </a:p>
          <a:p>
            <a:pPr lvl="1"/>
            <a:r>
              <a:rPr lang="en-US" altLang="zh-CN" sz="2400" dirty="0"/>
              <a:t>make</a:t>
            </a:r>
            <a:r>
              <a:rPr lang="zh-CN" altLang="en-US" sz="2400" dirty="0"/>
              <a:t>   编译生成可执行文件，</a:t>
            </a:r>
            <a:r>
              <a:rPr lang="en-US" altLang="zh-CN" sz="2400" dirty="0"/>
              <a:t>ls</a:t>
            </a:r>
            <a:r>
              <a:rPr lang="zh-CN" altLang="en-US" sz="2400" dirty="0"/>
              <a:t>看看多了几个文件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试试运行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btest</a:t>
            </a:r>
            <a:r>
              <a:rPr lang="en-US" altLang="zh-CN" sz="2400" dirty="0"/>
              <a:t>           ./</a:t>
            </a:r>
            <a:r>
              <a:rPr lang="en-US" altLang="zh-CN" sz="2400" dirty="0" err="1"/>
              <a:t>dlc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vi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或 </a:t>
            </a:r>
            <a:r>
              <a:rPr lang="en-US" altLang="zh-CN" sz="2400" dirty="0" err="1">
                <a:solidFill>
                  <a:srgbClr val="0000FF"/>
                </a:solidFill>
              </a:rPr>
              <a:t>gedit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或</a:t>
            </a:r>
            <a:r>
              <a:rPr lang="en-US" altLang="zh-CN" sz="2400" dirty="0" err="1">
                <a:solidFill>
                  <a:srgbClr val="0000FF"/>
                </a:solidFill>
              </a:rPr>
              <a:t>subl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保证本框架正确无误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分析实验代码框架</a:t>
            </a:r>
            <a:endParaRPr lang="en-US" altLang="zh-CN" sz="2800" dirty="0"/>
          </a:p>
          <a:p>
            <a:pPr lvl="1"/>
            <a:r>
              <a:rPr lang="en-US" altLang="zh-CN" sz="2400" b="1" dirty="0">
                <a:solidFill>
                  <a:srgbClr val="0000FF"/>
                </a:solidFill>
              </a:rPr>
              <a:t>README </a:t>
            </a:r>
            <a:r>
              <a:rPr lang="zh-CN" altLang="zh-CN" sz="2400" b="1" dirty="0"/>
              <a:t>实验细节的说明文件，请仔细阅读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bits.c</a:t>
            </a:r>
            <a:r>
              <a:rPr lang="en-US" altLang="zh-CN" sz="2400" b="1" dirty="0"/>
              <a:t>	 </a:t>
            </a:r>
            <a:r>
              <a:rPr lang="zh-CN" altLang="en-US" sz="2400" b="1" dirty="0"/>
              <a:t>工作文件，</a:t>
            </a:r>
            <a:r>
              <a:rPr lang="zh-CN" altLang="zh-CN" sz="2400" b="1" dirty="0"/>
              <a:t>包含一组用于完成指定功能的函数的代码框架，按要求补充完成其函数体代码并“作为实验结果提交”。函数实现要求详细</a:t>
            </a:r>
            <a:r>
              <a:rPr lang="zh-CN" altLang="en-US" sz="2400" b="1" dirty="0"/>
              <a:t>见</a:t>
            </a:r>
            <a:r>
              <a:rPr lang="zh-CN" altLang="zh-CN" sz="2400" b="1" dirty="0"/>
              <a:t>注释。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btest.c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实验结果</a:t>
            </a:r>
            <a:r>
              <a:rPr lang="zh-CN" altLang="en-US" sz="2400" b="1" dirty="0"/>
              <a:t>正确性</a:t>
            </a:r>
            <a:r>
              <a:rPr lang="zh-CN" altLang="zh-CN" sz="2400" b="1" dirty="0"/>
              <a:t>测试工具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dlc</a:t>
            </a:r>
            <a:r>
              <a:rPr lang="en-US" altLang="zh-CN" sz="2400" b="1" dirty="0"/>
              <a:t> 	 </a:t>
            </a:r>
            <a:r>
              <a:rPr lang="zh-CN" altLang="zh-CN" sz="2400" b="1" dirty="0"/>
              <a:t>判断作为实验结果函数实现是否满足要求。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Makefile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生成</a:t>
            </a:r>
            <a:r>
              <a:rPr lang="en-US" altLang="zh-CN" sz="2400" b="1" dirty="0" err="1"/>
              <a:t>btest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fshow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ishow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Make</a:t>
            </a:r>
            <a:r>
              <a:rPr lang="zh-CN" altLang="zh-CN" sz="2400" b="1" dirty="0"/>
              <a:t>文件。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ishow.c</a:t>
            </a:r>
            <a:r>
              <a:rPr lang="en-US" altLang="zh-CN" sz="2400" b="1" dirty="0"/>
              <a:t>    </a:t>
            </a:r>
            <a:r>
              <a:rPr lang="zh-CN" altLang="zh-CN" sz="2400" b="1" dirty="0"/>
              <a:t>整型数据表示查看工具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ishow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ishow</a:t>
            </a:r>
            <a:r>
              <a:rPr lang="en-US" altLang="zh-CN" sz="2400" b="1" dirty="0">
                <a:solidFill>
                  <a:srgbClr val="FF0000"/>
                </a:solidFill>
              </a:rPr>
              <a:t>   val1   val2  ...   </a:t>
            </a:r>
            <a:r>
              <a:rPr lang="zh-CN" altLang="en-US" sz="2400" b="1" dirty="0">
                <a:solidFill>
                  <a:srgbClr val="FF0000"/>
                </a:solidFill>
              </a:rPr>
              <a:t>真值转机器码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fshow.c</a:t>
            </a:r>
            <a:r>
              <a:rPr lang="en-US" altLang="zh-CN" sz="2400" b="1" dirty="0"/>
              <a:t>	 </a:t>
            </a:r>
            <a:r>
              <a:rPr lang="zh-CN" altLang="zh-CN" sz="2400" b="1" dirty="0"/>
              <a:t>浮点数据表示查看工具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fshow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fshow</a:t>
            </a:r>
            <a:r>
              <a:rPr lang="en-US" altLang="zh-CN" sz="2400" b="1" dirty="0">
                <a:solidFill>
                  <a:srgbClr val="FF0000"/>
                </a:solidFill>
              </a:rPr>
              <a:t>  val1   val2   ...   10</a:t>
            </a:r>
            <a:r>
              <a:rPr lang="zh-CN" altLang="en-US" sz="2400" b="1" dirty="0">
                <a:solidFill>
                  <a:srgbClr val="FF0000"/>
                </a:solidFill>
              </a:rPr>
              <a:t>进制真值转机器码，实际值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/>
              <a:t>分析实验程序的函数分类与</a:t>
            </a:r>
            <a:r>
              <a:rPr lang="zh-CN" altLang="en-US" sz="2400" b="1" dirty="0">
                <a:solidFill>
                  <a:srgbClr val="0000FF"/>
                </a:solidFill>
              </a:rPr>
              <a:t>难度等级</a:t>
            </a:r>
            <a:r>
              <a:rPr lang="en-US" altLang="zh-CN" sz="2400" b="1" dirty="0">
                <a:solidFill>
                  <a:srgbClr val="0000FF"/>
                </a:solidFill>
              </a:rPr>
              <a:t>(1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</a:rPr>
              <a:t>4)</a:t>
            </a:r>
          </a:p>
          <a:p>
            <a:pPr lvl="2"/>
            <a:r>
              <a:rPr lang="zh-CN" altLang="en-US" sz="2400" b="1" dirty="0">
                <a:solidFill>
                  <a:srgbClr val="0000FF"/>
                </a:solidFill>
              </a:rPr>
              <a:t>位操作函数、补码运算函数、浮点数表示函数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Pages>0</Pages>
  <Words>1376</Words>
  <Characters>0</Characters>
  <Application>Microsoft Office PowerPoint</Application>
  <PresentationFormat>全屏显示(4:3)</PresentationFormat>
  <Lines>0</Lines>
  <Paragraphs>198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PowerPoint 演示文稿</vt:lpstr>
      <vt:lpstr>7.理解并分析实验要求</vt:lpstr>
      <vt:lpstr>浮点数函数规则</vt:lpstr>
      <vt:lpstr>8.分析实验原型与示例</vt:lpstr>
      <vt:lpstr>示例</vt:lpstr>
      <vt:lpstr>9.熟练掌握实验流程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周 述哲</cp:lastModifiedBy>
  <cp:revision>270</cp:revision>
  <cp:lastPrinted>2012-09-05T04:08:39Z</cp:lastPrinted>
  <dcterms:created xsi:type="dcterms:W3CDTF">2012-09-06T15:16:51Z</dcterms:created>
  <dcterms:modified xsi:type="dcterms:W3CDTF">2018-10-08T09:36:40Z</dcterms:modified>
</cp:coreProperties>
</file>