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336" r:id="rId5"/>
    <p:sldId id="339" r:id="rId6"/>
    <p:sldId id="337" r:id="rId7"/>
    <p:sldId id="413" r:id="rId8"/>
    <p:sldId id="347" r:id="rId9"/>
    <p:sldId id="363" r:id="rId10"/>
    <p:sldId id="378" r:id="rId11"/>
    <p:sldId id="380" r:id="rId12"/>
    <p:sldId id="446" r:id="rId13"/>
    <p:sldId id="448" r:id="rId14"/>
    <p:sldId id="449" r:id="rId15"/>
    <p:sldId id="452" r:id="rId16"/>
    <p:sldId id="453" r:id="rId17"/>
    <p:sldId id="457" r:id="rId18"/>
    <p:sldId id="458" r:id="rId19"/>
    <p:sldId id="459" r:id="rId20"/>
    <p:sldId id="462" r:id="rId21"/>
    <p:sldId id="463" r:id="rId22"/>
    <p:sldId id="465" r:id="rId23"/>
    <p:sldId id="466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711" autoAdjust="0"/>
  </p:normalViewPr>
  <p:slideViewPr>
    <p:cSldViewPr>
      <p:cViewPr varScale="1">
        <p:scale>
          <a:sx n="93" d="100"/>
          <a:sy n="93" d="100"/>
        </p:scale>
        <p:origin x="1147" y="58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__i686.get_pc_thunk.bx  </a:t>
            </a:r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pc </a:t>
            </a:r>
            <a:r>
              <a:rPr lang="zh-CN" altLang="en-US" dirty="0">
                <a:effectLst/>
              </a:rPr>
              <a:t>的值存入</a:t>
            </a:r>
            <a:r>
              <a:rPr lang="en-US" altLang="zh-CN" dirty="0" err="1">
                <a:effectLst/>
              </a:rPr>
              <a:t>ebx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rbx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ICS-LAB5  </a:t>
            </a:r>
            <a:br>
              <a:rPr lang="en-US" altLang="zh-CN" sz="4800" dirty="0"/>
            </a:br>
            <a:r>
              <a:rPr lang="en-US" altLang="zh-CN" sz="6000" dirty="0">
                <a:solidFill>
                  <a:srgbClr val="FF0000"/>
                </a:solidFill>
              </a:rPr>
              <a:t>Link/</a:t>
            </a:r>
            <a:r>
              <a:rPr lang="zh-CN" sz="4800" dirty="0"/>
              <a:t>链接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11</a:t>
            </a:r>
            <a:r>
              <a:rPr lang="zh-CN" altLang="en-US" sz="2800" dirty="0"/>
              <a:t>月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/>
              <a:t>8. LinkB</a:t>
            </a:r>
            <a:r>
              <a:rPr lang="en-US" altLang="zh-CN" sz="4000" dirty="0" err="1"/>
              <a:t>omb</a:t>
            </a:r>
            <a:r>
              <a:rPr lang="zh-CN" sz="4000" dirty="0" err="1"/>
              <a:t>程序</a:t>
            </a:r>
            <a:r>
              <a:rPr lang="zh-CN" altLang="en-US" sz="4000" dirty="0"/>
              <a:t>框架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>
                <a:solidFill>
                  <a:srgbClr val="FF0000"/>
                </a:solidFill>
              </a:rPr>
              <a:t>main.c</a:t>
            </a:r>
            <a:endParaRPr lang="en-US" altLang="zh-CN" sz="1600" b="1" u="sng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#include &lt;stdio.h&gt;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#include "config.h" 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void (*phase)();   /*</a:t>
            </a:r>
            <a:r>
              <a:rPr lang="zh-CN" altLang="en-US" sz="1600" b="1" dirty="0"/>
              <a:t>初始化为</a:t>
            </a:r>
            <a:r>
              <a:rPr lang="en-US" altLang="zh-CN" sz="1600" b="1" dirty="0"/>
              <a:t>0*/</a:t>
            </a:r>
          </a:p>
          <a:p>
            <a:pPr marL="0" indent="0" eaLnBrk="1" hangingPunct="1"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/>
              <a:t>main( </a:t>
            </a:r>
            <a:r>
              <a:rPr lang="en-US" altLang="zh-CN" sz="1600" b="1" dirty="0" err="1">
                <a:solidFill>
                  <a:srgbClr val="0000FF"/>
                </a:solidFill>
              </a:rPr>
              <a:t>int</a:t>
            </a:r>
            <a:r>
              <a:rPr lang="en-US" altLang="zh-CN" sz="1600" b="1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argc</a:t>
            </a:r>
            <a:r>
              <a:rPr lang="en-US" altLang="zh-CN" sz="1600" b="1" dirty="0"/>
              <a:t>, </a:t>
            </a:r>
            <a:r>
              <a:rPr lang="en-US" altLang="zh-CN" sz="16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600" b="1" dirty="0">
                <a:solidFill>
                  <a:srgbClr val="0000FF"/>
                </a:solidFill>
              </a:rPr>
              <a:t> 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argv</a:t>
            </a:r>
            <a:r>
              <a:rPr lang="en-US" altLang="zh-CN" sz="1600" b="1" dirty="0"/>
              <a:t>[] ) {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if</a:t>
            </a:r>
            <a:r>
              <a:rPr lang="en-US" altLang="zh-CN" sz="1600" b="1" dirty="0">
                <a:solidFill>
                  <a:srgbClr val="00B0F0"/>
                </a:solidFill>
              </a:rPr>
              <a:t> </a:t>
            </a:r>
            <a:r>
              <a:rPr lang="en-US" altLang="zh-CN" sz="1600" b="1" dirty="0"/>
              <a:t>( phase )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(*phase)();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else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("To run lab, please link the relevant object module with the main module.\n");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0000FF"/>
                </a:solidFill>
              </a:rPr>
              <a:t>return </a:t>
            </a:r>
            <a:r>
              <a:rPr lang="en-US" altLang="zh-CN" sz="1600" b="1" dirty="0"/>
              <a:t>0;</a:t>
            </a:r>
          </a:p>
          <a:p>
            <a:pPr marL="0" indent="0" eaLnBrk="1" hangingPunct="1">
              <a:buNone/>
            </a:pPr>
            <a:r>
              <a:rPr lang="en-US" altLang="zh-CN" sz="1600" b="1" dirty="0"/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/>
              <a:t>各阶段</a:t>
            </a:r>
            <a:r>
              <a:rPr lang="en-US" altLang="zh-CN" sz="2400" kern="0" dirty="0"/>
              <a:t>p</a:t>
            </a:r>
            <a:r>
              <a:rPr lang="en-US" altLang="zh-CN" sz="2400" b="1" kern="0" dirty="0"/>
              <a:t>hase[n].c</a:t>
            </a:r>
            <a:r>
              <a:rPr lang="zh-CN" altLang="en-US" sz="2400" b="1" kern="0" dirty="0"/>
              <a:t>中</a:t>
            </a:r>
            <a:r>
              <a:rPr lang="zh-CN" altLang="en-US" sz="2400" kern="0" dirty="0"/>
              <a:t>的全局函数指针变量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是经初始化的“强”符号</a:t>
            </a:r>
            <a:r>
              <a:rPr lang="zh-CN" altLang="en-US" sz="2400" b="1" kern="0" dirty="0"/>
              <a:t>，在将</a:t>
            </a:r>
            <a:r>
              <a:rPr lang="en-US" altLang="zh-CN" sz="2400" b="1" kern="0" dirty="0"/>
              <a:t>phase[n]</a:t>
            </a:r>
            <a:r>
              <a:rPr lang="en-US" altLang="zh-CN" sz="2400" kern="0" dirty="0"/>
              <a:t>.o</a:t>
            </a:r>
            <a:r>
              <a:rPr lang="zh-CN" altLang="en-US" sz="2400" kern="0" dirty="0"/>
              <a:t>模块与</a:t>
            </a:r>
            <a:r>
              <a:rPr lang="en-US" altLang="zh-CN" sz="2400" kern="0" dirty="0" err="1"/>
              <a:t>main.o</a:t>
            </a:r>
            <a:r>
              <a:rPr lang="zh-CN" altLang="en-US" sz="2400" kern="0" dirty="0"/>
              <a:t>链接后，前者中的</a:t>
            </a:r>
            <a:r>
              <a:rPr lang="en-US" altLang="zh-CN" sz="2400" kern="0" dirty="0"/>
              <a:t>phase</a:t>
            </a:r>
            <a:r>
              <a:rPr lang="zh-CN" altLang="en-US" sz="2400" kern="0" dirty="0"/>
              <a:t>变量定义将取代后者中的同名“弱”符号（变量），因此相应阶段中完成具体功能的</a:t>
            </a:r>
            <a:r>
              <a:rPr lang="en-US" altLang="zh-CN" sz="2400" b="1" kern="0" dirty="0" err="1"/>
              <a:t>do_phase</a:t>
            </a:r>
            <a:r>
              <a:rPr lang="zh-CN" altLang="en-US" sz="2400" b="1" kern="0" dirty="0"/>
              <a:t>函数将被调用执行。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>
                <a:solidFill>
                  <a:srgbClr val="FF0000"/>
                </a:solidFill>
              </a:rPr>
              <a:t>hase[n].c</a:t>
            </a:r>
          </a:p>
          <a:p>
            <a:pPr marL="0" indent="0" eaLnBrk="1" hangingPunct="1">
              <a:buNone/>
            </a:pPr>
            <a:endParaRPr lang="en-US" altLang="zh-CN" sz="1600" kern="0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 {</a:t>
            </a:r>
          </a:p>
          <a:p>
            <a:pPr marL="0" indent="0" eaLnBrk="1" hangingPunct="1">
              <a:buNone/>
            </a:pP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kern="0" dirty="0"/>
              <a:t>        … // </a:t>
            </a:r>
            <a:r>
              <a:rPr lang="zh-CN" altLang="en-US" sz="1600" kern="0" dirty="0"/>
              <a:t>该阶段具体工作</a:t>
            </a:r>
            <a:endParaRPr lang="en-US" altLang="zh-CN" sz="1600" kern="0" dirty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;  </a:t>
            </a:r>
            <a:endParaRPr lang="en-US" altLang="zh-CN" sz="1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ym typeface="+mn-ea"/>
              </a:rPr>
              <a:t>每个实验阶段考察</a:t>
            </a:r>
            <a:r>
              <a:rPr lang="en-US" altLang="zh-CN" sz="2400" dirty="0">
                <a:sym typeface="+mn-ea"/>
              </a:rPr>
              <a:t>ELF</a:t>
            </a:r>
            <a:r>
              <a:rPr lang="zh-CN" altLang="en-US" sz="2400" dirty="0">
                <a:sym typeface="+mn-ea"/>
              </a:rPr>
              <a:t>文件组成与程序链接过程的不同方面知识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：全局变量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数据节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>
                <a:sym typeface="+mn-ea"/>
              </a:rPr>
              <a:t>代码节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：符号解析</a:t>
            </a:r>
            <a:endParaRPr lang="zh-CN" altLang="en-US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switch</a:t>
            </a:r>
            <a:r>
              <a:rPr lang="zh-CN" altLang="en-US" sz="2400" dirty="0">
                <a:sym typeface="Wingdings" panose="05000000000000000000" pitchFamily="2" charset="2"/>
              </a:rPr>
              <a:t>语句与重定位</a:t>
            </a:r>
            <a:endParaRPr lang="en-US" altLang="zh-CN" sz="2400" b="1" dirty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ym typeface="+mn-ea"/>
              </a:rPr>
              <a:t>阶段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：重定位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2FAEA5-B54B-4FB8-BC75-2965EC2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CC"/>
                </a:solidFill>
              </a:rPr>
              <a:t>实验步骤：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 err="1"/>
              <a:t>readelf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工具，首先确定</a:t>
            </a:r>
            <a:r>
              <a:rPr lang="en-US" altLang="zh-CN" dirty="0" err="1"/>
              <a:t>printf</a:t>
            </a:r>
            <a:r>
              <a:rPr lang="zh-CN" altLang="en-US" dirty="0"/>
              <a:t>（具体为</a:t>
            </a:r>
            <a:r>
              <a:rPr lang="en-US" altLang="zh-CN" dirty="0"/>
              <a:t>puts</a:t>
            </a:r>
            <a:r>
              <a:rPr lang="zh-CN" altLang="en-US" dirty="0"/>
              <a:t>）输出函数的第</a:t>
            </a:r>
            <a:r>
              <a:rPr lang="en-US" altLang="zh-CN" dirty="0"/>
              <a:t>2</a:t>
            </a:r>
            <a:r>
              <a:rPr lang="zh-CN" altLang="en-US" dirty="0"/>
              <a:t>个调用参数对应的字符串地址（在</a:t>
            </a:r>
            <a:r>
              <a:rPr lang="en-US" altLang="zh-CN" dirty="0"/>
              <a:t>.data</a:t>
            </a:r>
            <a:r>
              <a:rPr lang="zh-CN" altLang="en-US" dirty="0"/>
              <a:t>节中）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printf</a:t>
            </a:r>
            <a:r>
              <a:rPr lang="en-US" altLang="zh-CN" dirty="0"/>
              <a:t>(“%s\</a:t>
            </a:r>
            <a:r>
              <a:rPr lang="en-US" altLang="zh-CN" dirty="0" err="1"/>
              <a:t>n”,s</a:t>
            </a:r>
            <a:r>
              <a:rPr lang="en-US" altLang="zh-CN" dirty="0"/>
              <a:t>);   </a:t>
            </a:r>
            <a:r>
              <a:rPr lang="zh-CN" altLang="en-US" dirty="0"/>
              <a:t>会优化为 </a:t>
            </a:r>
            <a:r>
              <a:rPr lang="en-US" altLang="zh-CN" dirty="0"/>
              <a:t>puts(s)      </a:t>
            </a:r>
            <a:r>
              <a:rPr lang="zh-CN" altLang="en-US" dirty="0"/>
              <a:t>注意</a:t>
            </a:r>
            <a:r>
              <a:rPr lang="en-US" altLang="zh-CN" dirty="0"/>
              <a:t>s</a:t>
            </a:r>
            <a:r>
              <a:rPr lang="zh-CN" altLang="en-US" dirty="0"/>
              <a:t>为字符串常数，应该在数据段     </a:t>
            </a:r>
            <a:r>
              <a:rPr lang="zh-CN" altLang="en-US" dirty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节中偏移量为 </a:t>
            </a:r>
            <a:r>
              <a:rPr lang="en-US" altLang="zh-CN" dirty="0">
                <a:solidFill>
                  <a:srgbClr val="0000FF"/>
                </a:solidFill>
              </a:rPr>
              <a:t>xx </a:t>
            </a:r>
            <a:r>
              <a:rPr lang="zh-CN" altLang="en-US" dirty="0">
                <a:solidFill>
                  <a:srgbClr val="0000FF"/>
                </a:solidFill>
              </a:rPr>
              <a:t>的位置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readelf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 err="1">
                <a:sym typeface="+mn-ea"/>
              </a:rPr>
              <a:t>objdump</a:t>
            </a:r>
            <a:r>
              <a:rPr lang="zh-CN" altLang="en-US" dirty="0">
                <a:sym typeface="+mn-ea"/>
              </a:rPr>
              <a:t>工具，查看</a:t>
            </a:r>
            <a:r>
              <a:rPr lang="en-US" altLang="zh-CN" dirty="0">
                <a:sym typeface="+mn-ea"/>
              </a:rPr>
              <a:t>.data</a:t>
            </a:r>
            <a:r>
              <a:rPr lang="zh-CN" altLang="en-US" dirty="0">
                <a:sym typeface="+mn-ea"/>
              </a:rPr>
              <a:t>节中的字符串内容并与未修改的</a:t>
            </a:r>
            <a:r>
              <a:rPr lang="en-US" altLang="zh-CN" dirty="0">
                <a:sym typeface="+mn-ea"/>
              </a:rPr>
              <a:t>phase1.o</a:t>
            </a:r>
            <a:r>
              <a:rPr lang="zh-CN" altLang="en-US" dirty="0">
                <a:sym typeface="+mn-ea"/>
              </a:rPr>
              <a:t>链接后程序输出的字符串比较，确定该字符串为修改的目标</a:t>
            </a:r>
          </a:p>
          <a:p>
            <a:pPr marL="34417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）使用</a:t>
            </a:r>
            <a:r>
              <a:rPr lang="en-US" altLang="zh-CN" dirty="0" err="1">
                <a:sym typeface="+mn-ea"/>
              </a:rPr>
              <a:t>hexedit</a:t>
            </a:r>
            <a:r>
              <a:rPr lang="zh-CN" altLang="en-US" dirty="0">
                <a:sym typeface="+mn-ea"/>
              </a:rPr>
              <a:t>或自己写程序，将该字符串前若干字符替换为目标学号中的字符（其后应有一个</a:t>
            </a:r>
            <a:r>
              <a:rPr lang="en-US" altLang="zh-CN" dirty="0">
                <a:sym typeface="+mn-ea"/>
              </a:rPr>
              <a:t>0x00</a:t>
            </a:r>
            <a:r>
              <a:rPr lang="zh-CN" altLang="en-US" dirty="0">
                <a:sym typeface="+mn-ea"/>
              </a:rPr>
              <a:t>字节以表示字符串结束）</a:t>
            </a:r>
            <a:endParaRPr lang="en-US" altLang="zh-CN" sz="1795" dirty="0"/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linkbomb1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phase1.o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./linkbomb1</a:t>
            </a:r>
          </a:p>
          <a:p>
            <a:pPr marL="349250" lvl="1" indent="992188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BFDC42-108A-4D58-8248-49C48C5A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修改二进制可重定位目标文件“</a:t>
            </a:r>
            <a:r>
              <a:rPr lang="en-US" altLang="zh-CN" dirty="0"/>
              <a:t>phase2.o”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代码节</a:t>
            </a:r>
            <a:r>
              <a:rPr lang="zh-CN" altLang="en-US" dirty="0"/>
              <a:t>内容，使其与</a:t>
            </a:r>
            <a:r>
              <a:rPr lang="en-US" altLang="zh-CN" dirty="0" err="1"/>
              <a:t>main.o</a:t>
            </a:r>
            <a:r>
              <a:rPr lang="zh-CN" altLang="en-US" dirty="0"/>
              <a:t>链接后能够运行输出（且仅输出）自己的学号：</a:t>
            </a:r>
            <a:endParaRPr lang="en-US" altLang="zh-CN" dirty="0"/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</a:t>
            </a:r>
            <a:r>
              <a:rPr lang="en-US" altLang="zh-CN" sz="1800" dirty="0" err="1">
                <a:solidFill>
                  <a:srgbClr val="0000CC"/>
                </a:solidFill>
              </a:rPr>
              <a:t>gcc</a:t>
            </a:r>
            <a:r>
              <a:rPr lang="en-US" altLang="zh-CN" sz="1800" dirty="0">
                <a:solidFill>
                  <a:srgbClr val="0000CC"/>
                </a:solidFill>
              </a:rPr>
              <a:t> -m32 -o linkbomb2 </a:t>
            </a:r>
            <a:r>
              <a:rPr lang="en-US" altLang="zh-CN" sz="1800" dirty="0" err="1">
                <a:solidFill>
                  <a:srgbClr val="0000CC"/>
                </a:solidFill>
              </a:rPr>
              <a:t>main.o</a:t>
            </a:r>
            <a:r>
              <a:rPr lang="en-US" altLang="zh-CN" sz="1800" dirty="0">
                <a:solidFill>
                  <a:srgbClr val="0000CC"/>
                </a:solidFill>
              </a:rPr>
              <a:t> phase2.o</a:t>
            </a:r>
          </a:p>
          <a:p>
            <a:pPr marL="349250" lvl="1" indent="633413"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$ ./linkbomb2</a:t>
            </a:r>
          </a:p>
          <a:p>
            <a:pPr marL="349250" lvl="1" indent="633413">
              <a:buNone/>
            </a:pPr>
            <a:r>
              <a:rPr lang="zh-CN" altLang="en-US" sz="1800" dirty="0">
                <a:solidFill>
                  <a:srgbClr val="0000CC"/>
                </a:solidFill>
              </a:rPr>
              <a:t>学号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检查反汇编代码，定位模块中的各组成函数并推断其功能作用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修改入口函数</a:t>
            </a:r>
            <a:r>
              <a:rPr lang="en-US" altLang="zh-CN" sz="1800" dirty="0" err="1"/>
              <a:t>do_phase</a:t>
            </a:r>
            <a:r>
              <a:rPr lang="en-US" altLang="zh-CN" sz="1800" dirty="0"/>
              <a:t>()</a:t>
            </a:r>
            <a:r>
              <a:rPr lang="zh-CN" altLang="en-US" sz="1800" dirty="0"/>
              <a:t>中的机器指令（用自己指令替换函数体中的</a:t>
            </a:r>
            <a:r>
              <a:rPr lang="en-US" altLang="zh-CN" sz="1800" dirty="0" err="1"/>
              <a:t>nop</a:t>
            </a:r>
            <a:r>
              <a:rPr lang="zh-CN" altLang="en-US" sz="1800" dirty="0"/>
              <a:t>指令）以获得期望的输出（学号的</a:t>
            </a:r>
            <a:r>
              <a:rPr lang="en-US" altLang="zh-CN" sz="1800" dirty="0"/>
              <a:t>ASCII</a:t>
            </a:r>
            <a:r>
              <a:rPr lang="zh-CN" altLang="en-US" sz="1800" dirty="0"/>
              <a:t>编码）</a:t>
            </a:r>
            <a:endParaRPr lang="en-US" altLang="zh-CN" sz="1600" dirty="0"/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phase2.c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static</a:t>
            </a:r>
            <a:r>
              <a:rPr lang="en-US" altLang="zh-CN" sz="1400" b="1" dirty="0">
                <a:solidFill>
                  <a:srgbClr val="0000FF"/>
                </a:solidFill>
              </a:rPr>
              <a:t> void </a:t>
            </a:r>
            <a:r>
              <a:rPr lang="en-US" altLang="zh-CN" sz="1400" b="1" dirty="0"/>
              <a:t>OUTPUT_FUNC_NAME</a:t>
            </a:r>
            <a:r>
              <a:rPr lang="en-US" altLang="zh-CN" sz="1400" b="1" dirty="0">
                <a:solidFill>
                  <a:srgbClr val="0000FF"/>
                </a:solidFill>
              </a:rPr>
              <a:t>( const char *</a:t>
            </a:r>
            <a:r>
              <a:rPr lang="en-US" altLang="zh-CN" sz="1400" b="1" dirty="0"/>
              <a:t>id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) {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if( </a:t>
            </a:r>
            <a:r>
              <a:rPr lang="en-US" altLang="zh-CN" sz="1400" b="1" dirty="0" err="1"/>
              <a:t>strcmp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id,MYID</a:t>
            </a:r>
            <a:r>
              <a:rPr lang="en-US" altLang="zh-CN" sz="1400" b="1" dirty="0"/>
              <a:t>) != 0</a:t>
            </a:r>
            <a:r>
              <a:rPr lang="en-US" altLang="zh-CN" sz="1400" b="1" dirty="0">
                <a:solidFill>
                  <a:srgbClr val="0000FF"/>
                </a:solidFill>
              </a:rPr>
              <a:t> ) return;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("%s\n", id);</a:t>
            </a: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void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  {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</a:t>
            </a:r>
            <a:r>
              <a:rPr lang="en-US" altLang="zh-CN" sz="1400" dirty="0" err="1"/>
              <a:t>asm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\n\t");     </a:t>
            </a:r>
          </a:p>
          <a:p>
            <a:pPr marL="0" indent="0" eaLnBrk="1" hangingPunct="1"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asm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</a:t>
            </a:r>
            <a:r>
              <a:rPr lang="en-US" altLang="zh-CN" sz="1400" dirty="0" err="1"/>
              <a:t>tnop</a:t>
            </a:r>
            <a:r>
              <a:rPr lang="en-US" altLang="zh-CN" sz="1400" dirty="0"/>
              <a:t>\n\t");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sz="1400" b="1" dirty="0"/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工具，定位</a:t>
            </a:r>
            <a:r>
              <a:rPr lang="en-US" altLang="zh-CN" sz="2000" dirty="0">
                <a:sym typeface="+mn-ea"/>
              </a:rPr>
              <a:t>phase2.o</a:t>
            </a:r>
            <a:r>
              <a:rPr lang="zh-CN" altLang="en-US" sz="2000" dirty="0">
                <a:sym typeface="+mn-ea"/>
              </a:rPr>
              <a:t>代码节中包含对</a:t>
            </a:r>
            <a:r>
              <a:rPr lang="en-US" altLang="zh-CN" sz="2000" dirty="0" err="1">
                <a:sym typeface="+mn-ea"/>
              </a:rPr>
              <a:t>printf</a:t>
            </a:r>
            <a:r>
              <a:rPr lang="zh-CN" altLang="en-US" sz="2000" dirty="0">
                <a:sym typeface="+mn-ea"/>
              </a:rPr>
              <a:t>（具体为</a:t>
            </a:r>
            <a:r>
              <a:rPr lang="en-US" altLang="zh-CN" sz="2000" dirty="0">
                <a:sym typeface="+mn-ea"/>
              </a:rPr>
              <a:t>puts</a:t>
            </a:r>
            <a:r>
              <a:rPr lang="zh-CN" altLang="en-US" sz="2000" dirty="0">
                <a:sym typeface="+mn-ea"/>
              </a:rPr>
              <a:t>）输出函数调用的函数（这里是</a:t>
            </a:r>
            <a:r>
              <a:rPr lang="en-US" altLang="zh-CN" sz="2000" dirty="0" err="1">
                <a:sym typeface="+mn-ea"/>
              </a:rPr>
              <a:t>rRlVNhXm</a:t>
            </a:r>
            <a:r>
              <a:rPr lang="zh-CN" altLang="en-US" sz="2000" dirty="0">
                <a:sym typeface="+mn-ea"/>
              </a:rPr>
              <a:t>函数）的偏移量地址（这里是</a:t>
            </a:r>
            <a:r>
              <a:rPr lang="en-US" altLang="zh-CN" sz="2000" dirty="0">
                <a:sym typeface="+mn-ea"/>
              </a:rPr>
              <a:t>0x29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使用</a:t>
            </a:r>
            <a:r>
              <a:rPr lang="en-US" altLang="zh-CN" sz="2000" dirty="0" err="1">
                <a:sym typeface="+mn-ea"/>
              </a:rPr>
              <a:t>objdump</a:t>
            </a:r>
            <a:r>
              <a:rPr lang="zh-CN" altLang="en-US" sz="2000" dirty="0">
                <a:sym typeface="+mn-ea"/>
              </a:rPr>
              <a:t>工具，分析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>
                <a:sym typeface="+mn-ea"/>
              </a:rPr>
              <a:t>.text</a:t>
            </a:r>
            <a:r>
              <a:rPr lang="zh-CN" altLang="en-US" sz="2000" dirty="0">
                <a:sym typeface="+mn-ea"/>
              </a:rPr>
              <a:t>节中的偏移量位置</a:t>
            </a:r>
          </a:p>
          <a:p>
            <a:pPr eaLnBrk="1" hangingPunct="1">
              <a:buAutoNum type="arabicPeriod"/>
            </a:pPr>
            <a:r>
              <a:rPr lang="zh-CN" altLang="en-US" sz="2000" dirty="0">
                <a:sym typeface="+mn-ea"/>
              </a:rPr>
              <a:t>构造调用输出函数（通过相对</a:t>
            </a:r>
            <a:r>
              <a:rPr lang="en-US" altLang="zh-CN" sz="2000" dirty="0">
                <a:sym typeface="+mn-ea"/>
              </a:rPr>
              <a:t>PC</a:t>
            </a:r>
            <a:r>
              <a:rPr lang="zh-CN" altLang="en-US" sz="2000" dirty="0">
                <a:sym typeface="+mn-ea"/>
              </a:rPr>
              <a:t>的偏移量）的机器指令，并替换</a:t>
            </a:r>
            <a:r>
              <a:rPr lang="en-US" altLang="zh-CN" sz="2000" dirty="0" err="1">
                <a:sym typeface="+mn-ea"/>
              </a:rPr>
              <a:t>do_phase</a:t>
            </a:r>
            <a:r>
              <a:rPr lang="zh-CN" altLang="en-US" sz="2000" dirty="0">
                <a:sym typeface="+mn-ea"/>
              </a:rPr>
              <a:t>函数中预留的</a:t>
            </a:r>
            <a:r>
              <a:rPr lang="en-US" altLang="zh-CN" sz="2000" dirty="0" err="1">
                <a:sym typeface="+mn-ea"/>
              </a:rPr>
              <a:t>nop</a:t>
            </a:r>
            <a:r>
              <a:rPr lang="zh-CN" altLang="en-US" sz="2000" dirty="0">
                <a:sym typeface="+mn-ea"/>
              </a:rPr>
              <a:t>指令偏移量</a:t>
            </a:r>
          </a:p>
          <a:p>
            <a:pPr marL="0" lvl="2" indent="0" eaLnBrk="1" hangingPunct="1">
              <a:buNone/>
            </a:pPr>
            <a:r>
              <a:rPr lang="zh-CN" altLang="en-US" sz="1800" dirty="0">
                <a:sym typeface="+mn-ea"/>
              </a:rPr>
              <a:t>    </a:t>
            </a:r>
            <a:r>
              <a:rPr lang="zh-CN" altLang="en-US" sz="1800" b="1" dirty="0">
                <a:solidFill>
                  <a:srgbClr val="0000CC"/>
                </a:solidFill>
                <a:sym typeface="+mn-ea"/>
              </a:rPr>
              <a:t>注：目标输出函数为</a:t>
            </a:r>
            <a:r>
              <a:rPr lang="en-US" altLang="zh-CN" sz="1800" b="1" dirty="0">
                <a:solidFill>
                  <a:srgbClr val="0000CC"/>
                </a:solidFill>
                <a:sym typeface="+mn-ea"/>
              </a:rPr>
              <a:t>static</a:t>
            </a:r>
            <a:r>
              <a:rPr lang="zh-CN" altLang="en-US" sz="1800" b="1" dirty="0">
                <a:solidFill>
                  <a:srgbClr val="0000CC"/>
                </a:solidFill>
                <a:sym typeface="+mn-ea"/>
              </a:rPr>
              <a:t>类型，可通过偏移量直接调用跳转（无需重定位）</a:t>
            </a:r>
            <a:endParaRPr lang="en-US" altLang="zh-CN" sz="1200" b="1" kern="0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endParaRPr lang="en-US" altLang="zh-CN" sz="1200" b="1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15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B2FCA0-FA62-4004-81EA-7D4E4957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   创建生成一个名为“</a:t>
            </a:r>
            <a:r>
              <a:rPr lang="en-US" altLang="zh-CN" sz="1800" dirty="0"/>
              <a:t>phase3_patch.o”</a:t>
            </a:r>
            <a:r>
              <a:rPr lang="zh-CN" altLang="en-US" sz="1800" dirty="0"/>
              <a:t>的二进制可重定位目标文件，使其与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、</a:t>
            </a:r>
            <a:r>
              <a:rPr lang="en-US" altLang="zh-CN" sz="1800" dirty="0"/>
              <a:t>phase3.o</a:t>
            </a:r>
            <a:r>
              <a:rPr lang="zh-CN" altLang="en-US" sz="1800" dirty="0"/>
              <a:t>链接后能够运行和输出（且仅输出）自己的学号：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</a:t>
            </a:r>
            <a:r>
              <a:rPr lang="en-US" altLang="zh-CN" sz="1600" b="1" dirty="0" err="1">
                <a:solidFill>
                  <a:srgbClr val="0000CC"/>
                </a:solidFill>
              </a:rPr>
              <a:t>gcc</a:t>
            </a:r>
            <a:r>
              <a:rPr lang="en-US" altLang="zh-CN" sz="1600" b="1" dirty="0">
                <a:solidFill>
                  <a:srgbClr val="0000CC"/>
                </a:solidFill>
              </a:rPr>
              <a:t> –m32 -o linkbomb3 </a:t>
            </a:r>
            <a:r>
              <a:rPr lang="en-US" altLang="zh-CN" sz="1600" b="1" dirty="0" err="1">
                <a:solidFill>
                  <a:srgbClr val="0000CC"/>
                </a:solidFill>
              </a:rPr>
              <a:t>main.o</a:t>
            </a:r>
            <a:r>
              <a:rPr lang="en-US" altLang="zh-CN" sz="1600" b="1" dirty="0">
                <a:solidFill>
                  <a:srgbClr val="0000CC"/>
                </a:solidFill>
              </a:rPr>
              <a:t> phase3.o phase3_patch.o</a:t>
            </a:r>
          </a:p>
          <a:p>
            <a:pPr marL="349250" lvl="1" indent="0"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$ ./linkbomb3</a:t>
            </a:r>
          </a:p>
          <a:p>
            <a:pPr marL="349250" lvl="1" indent="0">
              <a:buNone/>
            </a:pPr>
            <a:r>
              <a:rPr lang="zh-CN" altLang="en-US" sz="1600" b="1" dirty="0">
                <a:solidFill>
                  <a:srgbClr val="0000CC"/>
                </a:solidFill>
              </a:rPr>
              <a:t>学号 </a:t>
            </a:r>
            <a:endParaRPr lang="en-US" altLang="zh-CN" sz="1600" b="1" dirty="0">
              <a:solidFill>
                <a:srgbClr val="0000CC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字符串（由一组互不相同的英文字母组成，且总长度与学号字符串相同）中的每一字符，并通过一个映射数组将该字符的不同可能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了解并利用符号解析规则。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16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phase3.c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do_phase</a:t>
            </a:r>
            <a:r>
              <a:rPr lang="en-US" altLang="zh-CN" sz="1800" b="1" dirty="0"/>
              <a:t>(){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800" b="1" dirty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)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"%c", PHASE3_CODEBOOK[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 ]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 "\n" );</a:t>
            </a:r>
          </a:p>
          <a:p>
            <a:pPr marL="0" indent="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）分析</a:t>
            </a:r>
            <a:r>
              <a:rPr lang="en-US" altLang="zh-CN" sz="1800" dirty="0" err="1">
                <a:sym typeface="+mn-ea"/>
              </a:rPr>
              <a:t>do_phase</a:t>
            </a:r>
            <a:r>
              <a:rPr lang="zh-CN" altLang="en-US" sz="1800" dirty="0">
                <a:sym typeface="+mn-ea"/>
              </a:rPr>
              <a:t>函数反汇编指令，获知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字符串（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>
                <a:sym typeface="+mn-ea"/>
              </a:rPr>
              <a:t>）的组成内容和起始地址</a:t>
            </a:r>
          </a:p>
          <a:p>
            <a:pPr marL="0" lvl="1" indent="0" eaLnBrk="1" hangingPunct="1">
              <a:buNone/>
            </a:pPr>
            <a:r>
              <a:rPr lang="zh-CN" altLang="en-US" sz="1800" dirty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2)</a:t>
            </a:r>
            <a:r>
              <a:rPr lang="zh-CN" altLang="en-US" sz="1800" dirty="0">
                <a:sym typeface="+mn-ea"/>
              </a:rPr>
              <a:t> 定位循环结构     根据</a:t>
            </a:r>
            <a:r>
              <a:rPr lang="en-US" altLang="zh-CN" sz="1800" dirty="0">
                <a:sym typeface="+mn-ea"/>
              </a:rPr>
              <a:t>cookie</a:t>
            </a:r>
            <a:r>
              <a:rPr lang="zh-CN" altLang="en-US" sz="1800" dirty="0">
                <a:sym typeface="+mn-ea"/>
              </a:rPr>
              <a:t>中字符的使用，定位映射数组的引用位置     结合重定位记录，确定映射数组的变量名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3)</a:t>
            </a:r>
            <a:r>
              <a:rPr lang="zh-CN" altLang="en-US" sz="1800" dirty="0">
                <a:sym typeface="+mn-ea"/>
              </a:rPr>
              <a:t>通过符号表，发现该数组为一未初始化变量（类型为</a:t>
            </a:r>
            <a:r>
              <a:rPr lang="en-US" altLang="zh-CN" sz="1800" dirty="0">
                <a:sym typeface="+mn-ea"/>
              </a:rPr>
              <a:t>COM</a:t>
            </a:r>
            <a:r>
              <a:rPr lang="zh-CN" altLang="en-US" sz="1800" dirty="0">
                <a:sym typeface="+mn-ea"/>
              </a:rPr>
              <a:t>，长度为</a:t>
            </a:r>
            <a:r>
              <a:rPr lang="en-US" altLang="zh-CN" sz="1800" dirty="0">
                <a:sym typeface="+mn-ea"/>
              </a:rPr>
              <a:t>256</a:t>
            </a:r>
            <a:r>
              <a:rPr lang="zh-CN" altLang="en-US" sz="1800" dirty="0">
                <a:sym typeface="+mn-ea"/>
              </a:rPr>
              <a:t>字节）</a:t>
            </a:r>
          </a:p>
          <a:p>
            <a:pPr marL="0" lvl="1" indent="0" eaLnBrk="1" hangingPunct="1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>
                <a:sym typeface="+mn-ea"/>
              </a:rPr>
              <a:t>，在</a:t>
            </a:r>
            <a:r>
              <a:rPr lang="en-US" altLang="zh-CN" sz="1800" dirty="0">
                <a:sym typeface="+mn-ea"/>
              </a:rPr>
              <a:t>patch</a:t>
            </a:r>
            <a:r>
              <a:rPr lang="zh-CN" altLang="en-US" sz="1800" dirty="0">
                <a:sym typeface="+mn-ea"/>
              </a:rPr>
              <a:t>模块中定义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>
                <a:sym typeface="+mn-ea"/>
              </a:rPr>
              <a:t>且按输出要求正确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>
                <a:sym typeface="+mn-ea"/>
              </a:rPr>
              <a:t>映射关系的数组变量</a:t>
            </a:r>
            <a:r>
              <a:rPr lang="en-US" altLang="zh-CN" sz="1800" dirty="0">
                <a:sym typeface="+mn-ea"/>
              </a:rPr>
              <a:t>——</a:t>
            </a:r>
            <a:r>
              <a:rPr lang="zh-CN" altLang="en-US" sz="1800" dirty="0">
                <a:sym typeface="+mn-ea"/>
              </a:rPr>
              <a:t>从而在链接时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/>
              <a:t>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17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DDAC8-13EA-41C6-859B-6F0BBD94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 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/>
              <a:t>phase4.o”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linkbomb4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phase4.o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./linkbomb4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 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实验提示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模块入口函数</a:t>
            </a:r>
            <a:r>
              <a:rPr lang="en-US" altLang="zh-CN" sz="1600" dirty="0" err="1"/>
              <a:t>do_phase</a:t>
            </a:r>
            <a:r>
              <a:rPr lang="en-US" altLang="zh-CN" sz="1600" dirty="0"/>
              <a:t>()</a:t>
            </a:r>
            <a:r>
              <a:rPr lang="zh-CN" altLang="en-US" sz="1600" dirty="0"/>
              <a:t>依次遍历一个</a:t>
            </a:r>
            <a:r>
              <a:rPr lang="en-US" altLang="zh-CN" sz="1600" dirty="0"/>
              <a:t>COOKIE</a:t>
            </a:r>
            <a:r>
              <a:rPr lang="zh-CN" altLang="en-US" sz="1600" dirty="0"/>
              <a:t>字符串（由一组互不相同的大写英文字母组成，且总长度与学号字符串相同）中的每一字符，并使用一个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语句将该字符的不同可能</a:t>
            </a:r>
            <a:r>
              <a:rPr lang="en-US" altLang="zh-CN" sz="1600" dirty="0"/>
              <a:t>ASCII</a:t>
            </a:r>
            <a:r>
              <a:rPr lang="zh-CN" altLang="en-US" sz="1600" dirty="0"/>
              <a:t>编码取值映射为输出字符。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了解掌握</a:t>
            </a:r>
            <a:r>
              <a:rPr lang="en-US" altLang="zh-CN" sz="1600" dirty="0"/>
              <a:t>switch</a:t>
            </a:r>
            <a:r>
              <a:rPr lang="zh-CN" altLang="en-US" sz="1600" dirty="0"/>
              <a:t>语句的机器表示的各个组成部分及其特定重定位数据组成。</a:t>
            </a:r>
          </a:p>
          <a:p>
            <a:pPr marL="3492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18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phase4.c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void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do_phase</a:t>
            </a:r>
            <a:r>
              <a:rPr lang="en-US" altLang="zh-CN" sz="1400" b="1" dirty="0"/>
              <a:t>()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</a:rPr>
              <a:t> char </a:t>
            </a:r>
            <a:r>
              <a:rPr lang="en-US" altLang="zh-CN" sz="1400" b="1" dirty="0"/>
              <a:t>cookie[] = PHASE4_COOKIE;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char</a:t>
            </a:r>
            <a:r>
              <a:rPr lang="en-US" altLang="zh-CN" sz="1400" b="1" dirty="0"/>
              <a:t> c;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</a:t>
            </a:r>
            <a:r>
              <a:rPr lang="en-US" altLang="zh-CN" sz="1400" b="1" dirty="0">
                <a:solidFill>
                  <a:srgbClr val="0000FF"/>
                </a:solidFill>
              </a:rPr>
              <a:t>for</a:t>
            </a:r>
            <a:r>
              <a:rPr lang="en-US" altLang="zh-CN" sz="1400" b="1" dirty="0"/>
              <a:t> ( </a:t>
            </a:r>
            <a:r>
              <a:rPr lang="en-US" altLang="zh-CN" sz="1400" b="1" dirty="0" err="1">
                <a:solidFill>
                  <a:srgbClr val="0000FF"/>
                </a:solidFill>
              </a:rPr>
              <a:t>int</a:t>
            </a: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= 0;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++ 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{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c = cookie[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switch</a:t>
            </a:r>
            <a:r>
              <a:rPr lang="en-US" altLang="zh-CN" sz="1400" b="1" dirty="0"/>
              <a:t> (c)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</a:p>
          <a:p>
            <a:pPr marL="0" indent="0" eaLnBrk="1" hangingPunct="1">
              <a:buNone/>
            </a:pPr>
            <a:endParaRPr lang="en-US" altLang="zh-CN" sz="1200" b="1" dirty="0"/>
          </a:p>
          <a:p>
            <a:pPr marL="0" indent="0" eaLnBrk="1" hangingPunct="1">
              <a:buNone/>
            </a:pPr>
            <a:r>
              <a:rPr lang="en-US" altLang="zh-CN" sz="1200" b="1" dirty="0"/>
              <a:t>    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19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155F2-8FC3-424A-B912-E7FBA39C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  <a:endParaRPr lang="en-US" altLang="zh-CN" dirty="0">
              <a:solidFill>
                <a:srgbClr val="0000FF"/>
              </a:solidFill>
            </a:endParaRP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）通过分析</a:t>
            </a:r>
            <a:r>
              <a:rPr lang="en-US" altLang="zh-CN" sz="2400" dirty="0" err="1"/>
              <a:t>do_phase</a:t>
            </a:r>
            <a:r>
              <a:rPr lang="zh-CN" altLang="en-US" sz="2400" dirty="0"/>
              <a:t>函数的反汇编程序获知</a:t>
            </a:r>
            <a:r>
              <a:rPr lang="en-US" altLang="zh-CN" sz="2400" dirty="0"/>
              <a:t>COOKIE</a:t>
            </a:r>
            <a:r>
              <a:rPr lang="zh-CN" altLang="en-US" sz="2400" dirty="0"/>
              <a:t>字符串（</a:t>
            </a:r>
            <a:r>
              <a:rPr lang="zh-CN" altLang="en-US" sz="2400" dirty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dirty="0"/>
              <a:t>）的组成内容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ym typeface="+mn-ea"/>
              </a:rPr>
              <a:t>确定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跳转表在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rodata</a:t>
            </a:r>
            <a:r>
              <a:rPr lang="zh-CN" altLang="en-US" sz="2400" dirty="0">
                <a:sym typeface="+mn-ea"/>
              </a:rPr>
              <a:t>节中的偏移量</a:t>
            </a:r>
          </a:p>
          <a:p>
            <a:pPr marL="34417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sym typeface="+mn-ea"/>
              </a:rPr>
              <a:t>定位</a:t>
            </a:r>
            <a:r>
              <a:rPr lang="en-US" altLang="zh-CN" sz="2400" dirty="0">
                <a:sym typeface="+mn-ea"/>
              </a:rPr>
              <a:t>COOKIE</a:t>
            </a:r>
            <a:r>
              <a:rPr lang="zh-CN" altLang="en-US" sz="2400" dirty="0">
                <a:sym typeface="+mn-ea"/>
              </a:rPr>
              <a:t>中每一字符</a:t>
            </a:r>
            <a:r>
              <a:rPr lang="en-US" altLang="zh-CN" sz="2400" dirty="0">
                <a:sym typeface="+mn-ea"/>
              </a:rPr>
              <a:t>’c’</a:t>
            </a: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switch</a:t>
            </a:r>
            <a:r>
              <a:rPr lang="zh-CN" altLang="en-US" sz="2400" dirty="0">
                <a:sym typeface="+mn-ea"/>
              </a:rPr>
              <a:t>跳转表中的对应表项（索引为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dirty="0">
                <a:sym typeface="+mn-ea"/>
              </a:rPr>
              <a:t>），将其值设为输出目标学号中对应字符的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理解链接的作用与工作步骤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ELF</a:t>
            </a:r>
            <a:r>
              <a:rPr lang="zh-CN" altLang="en-US" dirty="0"/>
              <a:t>结构、符号解析与重定位的工作过程</a:t>
            </a:r>
            <a:endParaRPr lang="en-US" altLang="zh-CN" dirty="0"/>
          </a:p>
          <a:p>
            <a:pPr lvl="1"/>
            <a:r>
              <a:rPr lang="zh-CN" altLang="en-US" dirty="0"/>
              <a:t>熟练使用</a:t>
            </a:r>
            <a:r>
              <a:rPr lang="en-US" altLang="zh-CN" dirty="0"/>
              <a:t>Linux</a:t>
            </a:r>
            <a:r>
              <a:rPr lang="zh-CN" altLang="en-US" dirty="0"/>
              <a:t>工具完成</a:t>
            </a:r>
            <a:r>
              <a:rPr lang="en-US" altLang="zh-CN" dirty="0"/>
              <a:t>ELF</a:t>
            </a:r>
            <a:r>
              <a:rPr lang="zh-CN" altLang="en-US" dirty="0"/>
              <a:t>分析与修改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任课教师：郑贵滨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：郑安琪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人数与分组</a:t>
            </a:r>
            <a:endParaRPr lang="en-US" altLang="zh-CN" dirty="0"/>
          </a:p>
          <a:p>
            <a:pPr lvl="1"/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20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4E3A53-3EA9-4B3E-BF47-E3C04E74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实验内容：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修改二进制可重定位目标文件“</a:t>
            </a:r>
            <a:r>
              <a:rPr lang="en-US" altLang="zh-CN" sz="2000" dirty="0"/>
              <a:t>phase5.o”</a:t>
            </a:r>
            <a:r>
              <a:rPr lang="zh-CN" altLang="en-US" sz="2000" dirty="0"/>
              <a:t>的重定位节中的数据内容（不允许修改</a:t>
            </a:r>
            <a:r>
              <a:rPr lang="en-US" altLang="zh-CN" sz="2000" dirty="0"/>
              <a:t>.text</a:t>
            </a:r>
            <a:r>
              <a:rPr lang="zh-CN" altLang="en-US" sz="2000" dirty="0"/>
              <a:t>节的内容），补充完成其中被清零的一些重定位记录（分别对应于本模块中需要</a:t>
            </a:r>
            <a:r>
              <a:rPr lang="zh-CN" altLang="en-US" sz="2000" dirty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/>
              <a:t>），使其与</a:t>
            </a:r>
            <a:r>
              <a:rPr lang="en-US" altLang="zh-CN" sz="2000" dirty="0" err="1"/>
              <a:t>main.o</a:t>
            </a:r>
            <a:r>
              <a:rPr lang="zh-CN" altLang="en-US" sz="2000" dirty="0"/>
              <a:t>链接后能够正确输出（且仅输出）自己学号的</a:t>
            </a:r>
            <a:r>
              <a:rPr lang="zh-CN" altLang="en-US" sz="2000" dirty="0">
                <a:solidFill>
                  <a:srgbClr val="FF0000"/>
                </a:solidFill>
              </a:rPr>
              <a:t>编码结果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–m32 -o linkbomb5 </a:t>
            </a:r>
            <a:r>
              <a:rPr lang="en-US" altLang="zh-CN" sz="16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phase5.o</a:t>
            </a:r>
          </a:p>
          <a:p>
            <a:pPr marL="349250" lvl="1" indent="0">
              <a:buNone/>
            </a:pPr>
            <a:r>
              <a:rPr lang="en-US" altLang="zh-CN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./linkbomb5</a:t>
            </a:r>
          </a:p>
          <a:p>
            <a:pPr marL="349250" lvl="1" indent="0">
              <a:buNone/>
            </a:pPr>
            <a:r>
              <a:rPr lang="zh-CN" altLang="en-US" sz="1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学号编码后字符串</a:t>
            </a:r>
            <a:endParaRPr lang="en-US" altLang="zh-CN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实验提示：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zh-CN" altLang="en-US" sz="2000" dirty="0"/>
              <a:t>如果实验中对缺失重定位信息的恢复不完整或不正确的话，链接生成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程序时可能不报错，但运行程序可能得到以下结果之一：</a:t>
            </a:r>
            <a:endParaRPr lang="en-US" altLang="zh-CN" sz="2000" dirty="0"/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出现</a:t>
            </a:r>
            <a:r>
              <a:rPr lang="en-US" altLang="zh-CN" sz="1400" dirty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>
                <a:solidFill>
                  <a:srgbClr val="00B050"/>
                </a:solidFill>
              </a:rPr>
              <a:t>出错信息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原因？“如果未对相关引用进行必要的重定位会发生什么？”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</a:t>
            </a:r>
            <a:r>
              <a:rPr lang="en-US" altLang="zh-CN" sz="1400" dirty="0">
                <a:solidFill>
                  <a:srgbClr val="00B050"/>
                </a:solidFill>
              </a:rPr>
              <a:t>“Welcome to this small lab of linking. To begin lab, please link the relevant object module(s) with the main module. ”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提示模块未链接。可能原因：虽然按上述步骤在生成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</a:p>
          <a:p>
            <a:pPr marL="635000" lvl="1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>
              <a:buNone/>
            </a:pPr>
            <a:endParaRPr lang="en-US" altLang="zh-CN" sz="1400" dirty="0">
              <a:solidFill>
                <a:srgbClr val="66CC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21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CD0CA-4535-4B8C-BF75-68765D82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phase5.c</a:t>
            </a:r>
            <a:r>
              <a:rPr lang="zh-CN" altLang="en-US" dirty="0">
                <a:solidFill>
                  <a:srgbClr val="0000FF"/>
                </a:solidFill>
              </a:rPr>
              <a:t>程序框架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874245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TRAN_ARRAY[] = {… …};</a:t>
            </a:r>
          </a:p>
          <a:p>
            <a:pPr marL="0" indent="0" eaLnBrk="1" hangingPunct="1"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FDICT[] = FDICTDAT;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BUF[] = MYID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PHASE5_COOKIE;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[mode] &amp; 0x00000007 )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&amp; (~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code = code ^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TRAN_ARRAY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[mode];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 …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)  {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(TRAN_ARRAY)/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transform_code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 eaLnBrk="1" hangingPunct="1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690" y="182225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) {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^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 0x7F;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]&lt;0x20 ||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]&gt;0x7E )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 ';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eaLnBrk="1" hangingPunct="1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do_phase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generate_code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(PHASE5_COOKIE);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上列绿色标出（以及如</a:t>
            </a:r>
            <a:r>
              <a:rPr lang="en-US" altLang="zh-CN" sz="1400" dirty="0"/>
              <a:t>switch</a:t>
            </a:r>
            <a:r>
              <a:rPr lang="zh-CN" altLang="en-US" sz="1400" dirty="0"/>
              <a:t>的跳转表等）的符号引用的对应重定位记录中随机选择若干个被置为全零。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/>
              <a:t>涉及的重定位记录可能位于</a:t>
            </a:r>
            <a:r>
              <a:rPr lang="en-US" altLang="zh-CN" sz="1400" dirty="0"/>
              <a:t>.text, .</a:t>
            </a:r>
            <a:r>
              <a:rPr lang="en-US" altLang="zh-CN" sz="1400" dirty="0" err="1"/>
              <a:t>rodata</a:t>
            </a:r>
            <a:r>
              <a:rPr lang="zh-CN" altLang="en-US" sz="1400" dirty="0"/>
              <a:t>等不同重定位节中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22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实验阶段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E8DC-A8AC-449F-8481-D2C79299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实验步骤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）对照</a:t>
            </a:r>
            <a:r>
              <a:rPr lang="en-US" altLang="zh-CN" sz="2000" dirty="0">
                <a:sym typeface="+mn-ea"/>
              </a:rPr>
              <a:t>phase5.o</a:t>
            </a:r>
            <a:r>
              <a:rPr lang="zh-CN" altLang="en-US" sz="2000" dirty="0">
                <a:sym typeface="+mn-ea"/>
              </a:rPr>
              <a:t>的反汇编程序及已有重定位记录，定位每一空重定位记录可能对应的符号引用。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</a:t>
            </a:r>
            <a:r>
              <a:rPr lang="en-US" altLang="zh-CN" sz="2000" dirty="0"/>
              <a:t>2</a:t>
            </a:r>
            <a:r>
              <a:rPr lang="zh-CN" altLang="en-US" sz="2000" dirty="0"/>
              <a:t>）对每一待处理的符号引用，按照下列重定位记录结构，构造其二进制表示（</a:t>
            </a:r>
            <a:r>
              <a:rPr lang="en-US" altLang="zh-CN" sz="2000" dirty="0"/>
              <a:t>8</a:t>
            </a:r>
            <a:r>
              <a:rPr lang="zh-CN" altLang="en-US" sz="2000" dirty="0"/>
              <a:t>字节块）。</a:t>
            </a:r>
            <a:endParaRPr lang="en-US" altLang="zh-CN" sz="20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dirty="0"/>
          </a:p>
          <a:p>
            <a:pPr lvl="2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605" dirty="0"/>
              <a:t>  </a:t>
            </a:r>
            <a:r>
              <a:rPr lang="zh-CN" altLang="en-US" sz="2000" dirty="0"/>
              <a:t>3）使用hexedit或编程将生成的重定位记录写入到相应被清空的记录位置中。</a:t>
            </a:r>
            <a:endParaRPr lang="en-US" altLang="zh-CN" sz="2215" dirty="0"/>
          </a:p>
          <a:p>
            <a:pPr marL="693420" lvl="2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43" y="3429000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  <a:t>23</a:t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</a:t>
            </a:r>
            <a:r>
              <a:rPr lang="zh-CN" altLang="en-US" dirty="0"/>
              <a:t>实验结果提交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/>
              <a:t> 将修改完成的各阶段模块（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phase5.o</a:t>
            </a:r>
            <a:r>
              <a:rPr lang="zh-CN" altLang="en-US" sz="2000" b="1" dirty="0"/>
              <a:t>）和未改动的</a:t>
            </a:r>
            <a:r>
              <a:rPr lang="en-US" altLang="zh-CN" sz="2000" b="1" dirty="0" err="1"/>
              <a:t>main.o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phase3.o</a:t>
            </a:r>
            <a:r>
              <a:rPr lang="zh-CN" altLang="en-US" sz="2000" b="1" dirty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工具打包：</a:t>
            </a:r>
            <a:endParaRPr lang="en-US" altLang="zh-CN" sz="2000" b="1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/>
              <a:t>tar </a:t>
            </a:r>
            <a:r>
              <a:rPr lang="en-US" altLang="zh-CN" sz="1600" b="1" dirty="0" err="1"/>
              <a:t>cvf </a:t>
            </a:r>
            <a:r>
              <a:rPr lang="en-US" altLang="zh-CN" sz="1600" b="1" dirty="0"/>
              <a:t> 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phase4.o phase5.o</a:t>
            </a:r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>
                <a:solidFill>
                  <a:srgbClr val="FF0000"/>
                </a:solidFill>
              </a:rPr>
              <a:t>TAR</a:t>
            </a:r>
            <a:r>
              <a:rPr lang="zh-CN" altLang="en-US" sz="1600" b="1" dirty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将结果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文件重命名为“学号</a:t>
            </a:r>
            <a:r>
              <a:rPr lang="en-US" altLang="zh-CN" sz="2000" b="1" dirty="0"/>
              <a:t>.tar”</a:t>
            </a:r>
            <a:r>
              <a:rPr lang="zh-CN" altLang="en-US" sz="2000" b="1" dirty="0"/>
              <a:t>后提交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请按顺序写出</a:t>
            </a:r>
            <a:r>
              <a:rPr lang="en-US" altLang="zh-CN" dirty="0">
                <a:solidFill>
                  <a:srgbClr val="0000CC"/>
                </a:solidFill>
                <a:sym typeface="+mn-ea"/>
              </a:rPr>
              <a:t>ELF</a:t>
            </a:r>
            <a:r>
              <a:rPr lang="zh-CN" altLang="en-US" dirty="0">
                <a:solidFill>
                  <a:srgbClr val="0000CC"/>
                </a:solidFill>
                <a:sym typeface="+mn-ea"/>
              </a:rPr>
              <a:t>格式的</a:t>
            </a:r>
            <a:r>
              <a:rPr lang="zh-CN" altLang="en-US" dirty="0">
                <a:solidFill>
                  <a:srgbClr val="0000CC"/>
                </a:solidFill>
              </a:rPr>
              <a:t>可执行目标文件的各类信息。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00CC"/>
                </a:solidFill>
              </a:rPr>
              <a:t>请按照内存地址从低到高的顺序，写出</a:t>
            </a:r>
            <a:r>
              <a:rPr lang="en-US" altLang="zh-CN" dirty="0">
                <a:solidFill>
                  <a:srgbClr val="0000CC"/>
                </a:solidFill>
              </a:rPr>
              <a:t>Linux</a:t>
            </a:r>
            <a:r>
              <a:rPr lang="zh-CN" altLang="en-US" dirty="0">
                <a:solidFill>
                  <a:srgbClr val="0000CC"/>
                </a:solidFill>
              </a:rPr>
              <a:t>下</a:t>
            </a:r>
            <a:r>
              <a:rPr lang="en-US" altLang="zh-CN" dirty="0">
                <a:solidFill>
                  <a:srgbClr val="0000CC"/>
                </a:solidFill>
              </a:rPr>
              <a:t>X64</a:t>
            </a:r>
            <a:r>
              <a:rPr lang="zh-CN" altLang="en-US" dirty="0">
                <a:solidFill>
                  <a:srgbClr val="0000CC"/>
                </a:solidFill>
              </a:rPr>
              <a:t>内存映像。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请运行</a:t>
            </a:r>
            <a:r>
              <a:rPr lang="en-US" altLang="zh-CN" dirty="0">
                <a:solidFill>
                  <a:srgbClr val="FF0000"/>
                </a:solidFill>
              </a:rPr>
              <a:t>“LinkAddress -u </a:t>
            </a:r>
            <a:r>
              <a:rPr lang="zh-CN" altLang="en-US" dirty="0">
                <a:solidFill>
                  <a:srgbClr val="FF0000"/>
                </a:solidFill>
              </a:rPr>
              <a:t>学号 姓名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 按地址顺序写出各符号的地址、空间。并按照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X64</a:t>
            </a:r>
            <a:r>
              <a:rPr lang="zh-CN" altLang="en-US" dirty="0"/>
              <a:t>内存</a:t>
            </a:r>
            <a:r>
              <a:rPr lang="zh-CN" altLang="en-US" dirty="0">
                <a:sym typeface="+mn-ea"/>
              </a:rPr>
              <a:t>映像</a:t>
            </a:r>
            <a:r>
              <a:rPr lang="zh-CN" altLang="en-US" dirty="0"/>
              <a:t>标出其所属各区。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-o </a:t>
            </a:r>
            <a:r>
              <a:rPr lang="en-US" altLang="zh-CN" dirty="0" err="1"/>
              <a:t>LinkAddress</a:t>
            </a:r>
            <a:r>
              <a:rPr lang="en-US" altLang="zh-CN" dirty="0"/>
              <a:t>  </a:t>
            </a:r>
            <a:r>
              <a:rPr lang="en-US" altLang="zh-CN" dirty="0" err="1"/>
              <a:t>linkaddress.c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请按顺序写出</a:t>
            </a:r>
            <a:r>
              <a:rPr lang="en-US" altLang="zh-CN" dirty="0"/>
              <a:t>LinkAddress</a:t>
            </a:r>
            <a:r>
              <a:rPr lang="zh-CN" altLang="en-US" dirty="0"/>
              <a:t>从开始执行到</a:t>
            </a:r>
            <a:r>
              <a:rPr lang="en-US" altLang="zh-CN" dirty="0"/>
              <a:t>main</a:t>
            </a:r>
            <a:r>
              <a:rPr lang="zh-CN" altLang="en-US" dirty="0"/>
              <a:t>前</a:t>
            </a:r>
            <a:r>
              <a:rPr lang="en-US" altLang="zh-CN" dirty="0"/>
              <a:t>/</a:t>
            </a:r>
            <a:r>
              <a:rPr lang="zh-CN" altLang="en-US" dirty="0"/>
              <a:t>后执行的子程序的名字。</a:t>
            </a:r>
            <a:r>
              <a:rPr lang="en-US" altLang="zh-CN" dirty="0"/>
              <a:t>(gcc</a:t>
            </a:r>
            <a:r>
              <a:rPr lang="zh-CN" altLang="en-US" dirty="0"/>
              <a:t>与</a:t>
            </a:r>
            <a:r>
              <a:rPr lang="en-US" altLang="zh-CN" dirty="0"/>
              <a:t>objdump/GDB/EDB)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linklab.tar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每人的包都不相同，一定要注意，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CMU</a:t>
            </a:r>
            <a:r>
              <a:rPr lang="zh-CN" altLang="en-US" dirty="0">
                <a:solidFill>
                  <a:srgbClr val="0000CC"/>
                </a:solidFill>
              </a:rPr>
              <a:t>无此实验，</a:t>
            </a:r>
            <a:r>
              <a:rPr lang="en-US" altLang="zh-CN" dirty="0">
                <a:solidFill>
                  <a:srgbClr val="0000CC"/>
                </a:solidFill>
              </a:rPr>
              <a:t>HIT</a:t>
            </a:r>
            <a:r>
              <a:rPr lang="zh-CN" altLang="en-US" dirty="0">
                <a:solidFill>
                  <a:srgbClr val="0000CC"/>
                </a:solidFill>
              </a:rPr>
              <a:t>增加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/>
              <a:t>ELF</a:t>
            </a:r>
            <a:r>
              <a:rPr lang="zh-CN" altLang="en-US" dirty="0"/>
              <a:t>文件分析</a:t>
            </a:r>
            <a:r>
              <a:rPr lang="en-US" altLang="zh-CN" dirty="0"/>
              <a:t>: readelf </a:t>
            </a:r>
            <a:r>
              <a:rPr lang="zh-CN" altLang="en-US" dirty="0"/>
              <a:t>看帮助</a:t>
            </a:r>
            <a:endParaRPr lang="en-US" altLang="zh-CN" dirty="0"/>
          </a:p>
          <a:p>
            <a:pPr lvl="1"/>
            <a:r>
              <a:rPr lang="en-US" altLang="zh-CN" dirty="0"/>
              <a:t>readelf -</a:t>
            </a:r>
            <a:r>
              <a:rPr lang="en-US" altLang="zh-CN" i="1" dirty="0">
                <a:solidFill>
                  <a:srgbClr val="0000CC"/>
                </a:solidFill>
              </a:rPr>
              <a:t>h </a:t>
            </a:r>
            <a:r>
              <a:rPr lang="en-US" altLang="zh-CN" dirty="0"/>
              <a:t>    </a:t>
            </a:r>
            <a:r>
              <a:rPr lang="zh-CN" altLang="en-US" dirty="0"/>
              <a:t>读取分析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s </a:t>
            </a:r>
            <a:r>
              <a:rPr lang="en-US" altLang="zh-CN" dirty="0"/>
              <a:t>    </a:t>
            </a:r>
            <a:r>
              <a:rPr lang="zh-CN" altLang="en-US" dirty="0"/>
              <a:t>符号表（分析符号与动态符号</a:t>
            </a:r>
            <a:r>
              <a:rPr lang="en-US" altLang="zh-CN" dirty="0"/>
              <a:t>)</a:t>
            </a:r>
            <a:r>
              <a:rPr lang="zh-CN" altLang="en-US" dirty="0"/>
              <a:t>        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看字节  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看字符串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dirty="0"/>
              <a:t>    </a:t>
            </a:r>
            <a:r>
              <a:rPr lang="zh-CN" altLang="en-US" dirty="0"/>
              <a:t>看所有信息                              可练习！</a:t>
            </a:r>
            <a:r>
              <a:rPr lang="en-US" altLang="zh-CN" dirty="0" err="1">
                <a:sym typeface="+mn-ea"/>
              </a:rPr>
              <a:t>readelf</a:t>
            </a:r>
            <a:r>
              <a:rPr lang="en-US" altLang="zh-CN" dirty="0">
                <a:sym typeface="+mn-ea"/>
              </a:rPr>
              <a:t> -</a:t>
            </a:r>
            <a:r>
              <a:rPr lang="en-US" altLang="zh-CN" i="1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–all		</a:t>
            </a:r>
            <a:r>
              <a:rPr lang="zh-CN" altLang="en-US" dirty="0"/>
              <a:t>等同于同时使用：</a:t>
            </a:r>
            <a:r>
              <a:rPr lang="en-US" altLang="zh-CN" dirty="0"/>
              <a:t>-h -l -S -s -r -d -V -A -I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/>
              <a:t> --file-header	</a:t>
            </a:r>
            <a:r>
              <a:rPr lang="zh-CN" altLang="en-US" dirty="0"/>
              <a:t>显示</a:t>
            </a:r>
            <a:r>
              <a:rPr lang="en-US" altLang="zh-CN" dirty="0"/>
              <a:t>ELF</a:t>
            </a:r>
            <a:r>
              <a:rPr lang="zh-CN" altLang="en-US" dirty="0"/>
              <a:t>文件头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/>
              <a:t> --program-headers	</a:t>
            </a:r>
            <a:r>
              <a:rPr lang="zh-CN" altLang="en-US" dirty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--section-headers	</a:t>
            </a:r>
            <a:r>
              <a:rPr lang="zh-CN" altLang="en-US" dirty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/>
              <a:t>--section-details	</a:t>
            </a:r>
            <a:r>
              <a:rPr lang="zh-CN" altLang="en-US" dirty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/>
              <a:t>–</a:t>
            </a:r>
            <a:r>
              <a:rPr lang="en-US" altLang="zh-CN" dirty="0" err="1"/>
              <a:t>syms</a:t>
            </a:r>
            <a:r>
              <a:rPr lang="en-US" altLang="zh-CN" dirty="0"/>
              <a:t>		</a:t>
            </a:r>
            <a:r>
              <a:rPr lang="zh-CN" altLang="en-US" dirty="0"/>
              <a:t>显示符号表（</a:t>
            </a:r>
            <a:r>
              <a:rPr lang="en-US" altLang="zh-CN" dirty="0"/>
              <a:t>symbol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–</a:t>
            </a:r>
            <a:r>
              <a:rPr lang="en-US" altLang="zh-CN" dirty="0" err="1"/>
              <a:t>relocs</a:t>
            </a:r>
            <a:r>
              <a:rPr lang="en-US" altLang="zh-CN" dirty="0"/>
              <a:t>		</a:t>
            </a:r>
            <a:r>
              <a:rPr lang="zh-CN" altLang="en-US" dirty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–dynamic	</a:t>
            </a:r>
            <a:r>
              <a:rPr lang="zh-CN" altLang="en-US" dirty="0"/>
              <a:t>显示动态节（</a:t>
            </a:r>
            <a:r>
              <a:rPr lang="en-US" altLang="zh-CN" dirty="0"/>
              <a:t>dynamic 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/>
              <a:t>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以字符串形式显示输出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以重定位后的字节形式显示输出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LinkAddr</a:t>
            </a:r>
            <a:r>
              <a:rPr lang="zh-CN" altLang="en-US" sz="2800" dirty="0"/>
              <a:t>程序，看输出结果</a:t>
            </a:r>
            <a:endParaRPr lang="en-US" altLang="zh-CN" sz="2800" dirty="0"/>
          </a:p>
          <a:p>
            <a:pPr lvl="1"/>
            <a:r>
              <a:rPr lang="zh-CN" altLang="en-US" sz="2400" dirty="0"/>
              <a:t>排序一下输出的各个符号。</a:t>
            </a:r>
          </a:p>
          <a:p>
            <a:pPr lvl="1"/>
            <a:r>
              <a:rPr lang="zh-CN" altLang="en-US" sz="2400" dirty="0"/>
              <a:t>查看内存：</a:t>
            </a:r>
            <a:r>
              <a:rPr lang="en-US" altLang="zh-CN" sz="2400" dirty="0"/>
              <a:t>argv  </a:t>
            </a:r>
            <a:r>
              <a:rPr lang="zh-CN" altLang="en-US" sz="2400" dirty="0"/>
              <a:t>与 </a:t>
            </a:r>
            <a:r>
              <a:rPr lang="en-US" altLang="zh-CN" sz="2400" dirty="0"/>
              <a:t>env </a:t>
            </a:r>
            <a:r>
              <a:rPr lang="zh-CN" altLang="en-US" sz="2400" dirty="0"/>
              <a:t>典型的</a:t>
            </a:r>
            <a:r>
              <a:rPr lang="en-US" altLang="zh-CN" sz="2400" dirty="0"/>
              <a:t>char** </a:t>
            </a:r>
            <a:r>
              <a:rPr lang="zh-CN" altLang="en-US" sz="2400" dirty="0"/>
              <a:t>或</a:t>
            </a:r>
            <a:r>
              <a:rPr lang="en-US" altLang="zh-CN" sz="2400" dirty="0"/>
              <a:t>char*[]</a:t>
            </a:r>
          </a:p>
          <a:p>
            <a:r>
              <a:rPr lang="en-US" altLang="zh-CN" sz="2800" dirty="0"/>
              <a:t>5.GDB/EDB</a:t>
            </a:r>
            <a:r>
              <a:rPr lang="zh-CN" altLang="en-US" sz="2800" dirty="0"/>
              <a:t>打开</a:t>
            </a:r>
            <a:r>
              <a:rPr lang="en-US" altLang="zh-CN" sz="2800" dirty="0"/>
              <a:t>linkAddr</a:t>
            </a:r>
          </a:p>
          <a:p>
            <a:pPr lvl="1"/>
            <a:r>
              <a:rPr lang="zh-CN" altLang="en-US" sz="2400" dirty="0"/>
              <a:t>调试程序，查看从最开始到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函数及退出前的所有运行函数。按顺序列出。</a:t>
            </a:r>
            <a:endParaRPr lang="en-US" altLang="zh-CN" sz="24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/>
          </a:p>
          <a:p>
            <a:pPr lvl="1"/>
            <a:r>
              <a:rPr lang="zh-CN" altLang="en-US" sz="2400" dirty="0"/>
              <a:t>确定调用</a:t>
            </a:r>
            <a:r>
              <a:rPr lang="en-US" altLang="zh-CN" sz="2400" dirty="0"/>
              <a:t>useless</a:t>
            </a:r>
            <a:r>
              <a:rPr lang="zh-CN" altLang="en-US" sz="2400" dirty="0"/>
              <a:t>、</a:t>
            </a:r>
            <a:r>
              <a:rPr lang="en-US" altLang="zh-CN" sz="2400" dirty="0"/>
              <a:t>showpointer</a:t>
            </a:r>
            <a:r>
              <a:rPr lang="zh-CN" altLang="en-US" sz="2400" dirty="0"/>
              <a:t>、</a:t>
            </a:r>
            <a:r>
              <a:rPr lang="en-US" altLang="zh-CN" sz="2400" dirty="0"/>
              <a:t>main</a:t>
            </a:r>
            <a:r>
              <a:rPr lang="zh-CN" altLang="en-US" sz="2400" dirty="0"/>
              <a:t>函数地址何时确定的</a:t>
            </a:r>
          </a:p>
          <a:p>
            <a:pPr lvl="1"/>
            <a:r>
              <a:rPr lang="zh-CN" altLang="en-US" sz="2400" dirty="0"/>
              <a:t>函数__printf_chk、</a:t>
            </a:r>
            <a:r>
              <a:rPr lang="en-US" altLang="zh-CN" sz="2400" dirty="0"/>
              <a:t>puts</a:t>
            </a:r>
            <a:r>
              <a:rPr lang="zh-CN" altLang="en-US" sz="2400" dirty="0">
                <a:sym typeface="+mn-ea"/>
              </a:rPr>
              <a:t>的地址何时确定的，谁来填写的？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malloc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free</a:t>
            </a:r>
            <a:r>
              <a:rPr lang="zh-CN" altLang="en-US" sz="2400" dirty="0">
                <a:sym typeface="+mn-ea"/>
              </a:rPr>
              <a:t>的地址何时确定的，谁来填写的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exit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printf</a:t>
            </a:r>
            <a:r>
              <a:rPr lang="zh-CN" altLang="en-US" sz="2400" dirty="0">
                <a:sym typeface="+mn-ea"/>
              </a:rPr>
              <a:t>的地址何时确定的，谁来填写的</a:t>
            </a:r>
          </a:p>
          <a:p>
            <a:pPr lvl="1"/>
            <a:r>
              <a:rPr lang="zh-CN" altLang="en-US" sz="2400" dirty="0"/>
              <a:t>符号__environ、</a:t>
            </a:r>
            <a:r>
              <a:rPr lang="en-US" altLang="zh-CN" sz="2400" dirty="0"/>
              <a:t>global</a:t>
            </a:r>
            <a:r>
              <a:rPr lang="zh-CN" altLang="en-US" sz="2400" dirty="0"/>
              <a:t>、</a:t>
            </a:r>
            <a:r>
              <a:rPr lang="en-US" altLang="zh-CN" sz="2400" dirty="0"/>
              <a:t>argc</a:t>
            </a:r>
            <a:r>
              <a:rPr lang="zh-CN" altLang="en-US" sz="2400" dirty="0"/>
              <a:t>、</a:t>
            </a:r>
            <a:r>
              <a:rPr lang="en-US" altLang="zh-CN" sz="2400" dirty="0"/>
              <a:t>argv</a:t>
            </a:r>
            <a:r>
              <a:rPr lang="zh-CN" altLang="en-US" sz="2400" dirty="0"/>
              <a:t>的地址与值怎么确定的</a:t>
            </a:r>
          </a:p>
          <a:p>
            <a:pPr lvl="1"/>
            <a:r>
              <a:rPr lang="zh-CN" altLang="en-US" sz="2400" dirty="0"/>
              <a:t>请列出各符号的地址、内容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linklab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>
                <a:sym typeface="+mn-ea"/>
              </a:rPr>
              <a:t>主程序的可重定位目标模块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dirty="0">
                <a:sym typeface="+mn-ea"/>
              </a:rPr>
              <a:t>实验中无需修改</a:t>
            </a:r>
          </a:p>
          <a:p>
            <a:pPr lvl="1"/>
            <a:r>
              <a:rPr lang="en-US" altLang="zh-CN" sz="2400" dirty="0">
                <a:sym typeface="+mn-ea"/>
              </a:rPr>
              <a:t>phase1.o …phasen.o</a:t>
            </a:r>
            <a:r>
              <a:rPr lang="zh-CN" altLang="en-US" sz="2400" dirty="0">
                <a:sym typeface="+mn-ea"/>
              </a:rPr>
              <a:t>：各阶段实验所针对的二进制可重定位目标模块，需在相应实验阶段中予以修改或补充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ym typeface="+mn-ea"/>
              </a:rPr>
              <a:t>.o后，使用如下命令生成可执行程序linkbomb：</a:t>
            </a:r>
            <a:r>
              <a:rPr lang="zh-CN" altLang="en-US" b="1" dirty="0">
                <a:sym typeface="+mn-ea"/>
              </a:rPr>
              <a:t>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phase[n].o </a:t>
            </a: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>
                <a:solidFill>
                  <a:srgbClr val="00B0F0"/>
                </a:solidFill>
                <a:sym typeface="+mn-ea"/>
              </a:rPr>
              <a:t>运行后会输出信息，如 学号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/>
              <a:t>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3043</Words>
  <Application>Microsoft Office PowerPoint</Application>
  <PresentationFormat>全屏显示(4:3)</PresentationFormat>
  <Paragraphs>313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述哲</cp:lastModifiedBy>
  <cp:revision>401</cp:revision>
  <cp:lastPrinted>2012-09-05T04:08:00Z</cp:lastPrinted>
  <dcterms:created xsi:type="dcterms:W3CDTF">2012-09-06T15:16:00Z</dcterms:created>
  <dcterms:modified xsi:type="dcterms:W3CDTF">2018-11-23T08:13:21Z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