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711" autoAdjust="0"/>
  </p:normalViewPr>
  <p:slideViewPr>
    <p:cSldViewPr>
      <p:cViewPr varScale="1">
        <p:scale>
          <a:sx n="93" d="100"/>
          <a:sy n="93" d="100"/>
        </p:scale>
        <p:origin x="374" y="58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 smtClean="0"/>
              <a:t> ICS-LAB5  </a:t>
            </a:r>
            <a:br>
              <a:rPr lang="en-US" altLang="zh-CN" sz="4800" dirty="0" smtClean="0"/>
            </a:br>
            <a:r>
              <a:rPr lang="en-US" altLang="zh-CN" sz="6000" dirty="0" smtClean="0">
                <a:solidFill>
                  <a:srgbClr val="FF0000"/>
                </a:solidFill>
              </a:rPr>
              <a:t>Link/</a:t>
            </a:r>
            <a:r>
              <a:rPr lang="zh-CN" sz="4800" dirty="0" smtClean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smtClean="0"/>
              <a:t>11</a:t>
            </a:r>
            <a:r>
              <a:rPr lang="zh-CN" altLang="en-US" sz="280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 smtClean="0"/>
              <a:t>8. LinkB</a:t>
            </a:r>
            <a:r>
              <a:rPr lang="en-US" altLang="zh-CN" sz="4000" dirty="0" err="1" smtClean="0"/>
              <a:t>omb</a:t>
            </a:r>
            <a:r>
              <a:rPr lang="zh-CN" sz="4000" dirty="0" err="1" smtClean="0"/>
              <a:t>程序</a:t>
            </a:r>
            <a:r>
              <a:rPr lang="zh-CN" altLang="en-US" sz="4000" dirty="0" smtClean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 smtClean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 smtClean="0">
                <a:solidFill>
                  <a:srgbClr val="FF0000"/>
                </a:solidFill>
              </a:rPr>
              <a:t>main.c</a:t>
            </a:r>
            <a:endParaRPr lang="en-US" altLang="zh-CN" sz="1600" b="1" u="sng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 smtClean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 smtClean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 smtClean="0"/>
              <a:t>void (*phase)();   /*</a:t>
            </a:r>
            <a:r>
              <a:rPr lang="zh-CN" altLang="en-US" sz="1600" b="1" dirty="0" smtClean="0"/>
              <a:t>初始化为</a:t>
            </a:r>
            <a:r>
              <a:rPr lang="en-US" altLang="zh-CN" sz="1600" b="1" dirty="0" smtClean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1600" b="1" dirty="0" smtClean="0"/>
              <a:t>main( 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 smtClean="0"/>
              <a:t>argc</a:t>
            </a:r>
            <a:r>
              <a:rPr lang="en-US" altLang="zh-CN" sz="1600" b="1" dirty="0" smtClean="0"/>
              <a:t>, 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 char</a:t>
            </a:r>
            <a:r>
              <a:rPr lang="en-US" altLang="zh-CN" sz="1600" b="1" dirty="0" smtClean="0"/>
              <a:t>* </a:t>
            </a:r>
            <a:r>
              <a:rPr lang="en-US" altLang="zh-CN" sz="1600" b="1" dirty="0" err="1" smtClean="0"/>
              <a:t>argv</a:t>
            </a:r>
            <a:r>
              <a:rPr lang="en-US" altLang="zh-CN" sz="1600" b="1" dirty="0" smtClean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16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1600" b="1" dirty="0" smtClean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 smtClean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    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 smtClean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return </a:t>
            </a:r>
            <a:r>
              <a:rPr lang="en-US" altLang="zh-CN" sz="1600" b="1" dirty="0" smtClean="0"/>
              <a:t>0;</a:t>
            </a:r>
            <a:endParaRPr lang="en-US" altLang="zh-CN" sz="1600" b="1" dirty="0"/>
          </a:p>
          <a:p>
            <a:pPr marL="0" indent="0" eaLnBrk="1" hangingPunct="1">
              <a:buNone/>
            </a:pPr>
            <a:r>
              <a:rPr lang="en-US" altLang="zh-CN" sz="1600" b="1" dirty="0" smtClean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 smtClean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 smtClean="0"/>
              <a:t>各阶段</a:t>
            </a:r>
            <a:r>
              <a:rPr lang="en-US" altLang="zh-CN" sz="2400" kern="0" dirty="0" smtClean="0"/>
              <a:t>p</a:t>
            </a:r>
            <a:r>
              <a:rPr lang="en-US" altLang="zh-CN" sz="2400" b="1" kern="0" dirty="0" smtClean="0"/>
              <a:t>hase[n].c</a:t>
            </a:r>
            <a:r>
              <a:rPr lang="zh-CN" altLang="en-US" sz="2400" b="1" kern="0" dirty="0" smtClean="0"/>
              <a:t>中</a:t>
            </a:r>
            <a:r>
              <a:rPr lang="zh-CN" altLang="en-US" sz="2400" kern="0" dirty="0" smtClean="0"/>
              <a:t>的全局函数指针变量</a:t>
            </a:r>
            <a:r>
              <a:rPr lang="en-US" altLang="zh-CN" sz="2400" kern="0" dirty="0" smtClean="0"/>
              <a:t>phase</a:t>
            </a:r>
            <a:r>
              <a:rPr lang="zh-CN" altLang="en-US" sz="2400" kern="0" dirty="0" smtClean="0"/>
              <a:t>是经初始化的“强”符号</a:t>
            </a:r>
            <a:r>
              <a:rPr lang="zh-CN" altLang="en-US" sz="2400" b="1" kern="0" dirty="0" smtClean="0"/>
              <a:t>，在将</a:t>
            </a:r>
            <a:r>
              <a:rPr lang="en-US" altLang="zh-CN" sz="2400" b="1" kern="0" dirty="0" smtClean="0"/>
              <a:t>phase[n]</a:t>
            </a:r>
            <a:r>
              <a:rPr lang="en-US" altLang="zh-CN" sz="2400" kern="0" dirty="0" smtClean="0"/>
              <a:t>.o</a:t>
            </a:r>
            <a:r>
              <a:rPr lang="zh-CN" altLang="en-US" sz="2400" kern="0" dirty="0" smtClean="0"/>
              <a:t>模块与</a:t>
            </a:r>
            <a:r>
              <a:rPr lang="en-US" altLang="zh-CN" sz="2400" kern="0" dirty="0" err="1" smtClean="0"/>
              <a:t>main.o</a:t>
            </a:r>
            <a:r>
              <a:rPr lang="zh-CN" altLang="en-US" sz="2400" kern="0" dirty="0" smtClean="0"/>
              <a:t>链接后，前者中的</a:t>
            </a:r>
            <a:r>
              <a:rPr lang="en-US" altLang="zh-CN" sz="2400" kern="0" dirty="0" smtClean="0"/>
              <a:t>phase</a:t>
            </a:r>
            <a:r>
              <a:rPr lang="zh-CN" altLang="en-US" sz="2400" kern="0" dirty="0" smtClean="0"/>
              <a:t>变量定义将取代后者中的同名“弱”符号（变量），因此相应阶段中完成具体</a:t>
            </a:r>
            <a:r>
              <a:rPr lang="zh-CN" altLang="en-US" sz="2400" kern="0" dirty="0"/>
              <a:t>功能</a:t>
            </a:r>
            <a:r>
              <a:rPr lang="zh-CN" altLang="en-US" sz="2400" kern="0" dirty="0" smtClean="0"/>
              <a:t>的</a:t>
            </a:r>
            <a:r>
              <a:rPr lang="en-US" altLang="zh-CN" sz="2400" b="1" kern="0" dirty="0" err="1" smtClean="0"/>
              <a:t>do_phase</a:t>
            </a:r>
            <a:r>
              <a:rPr lang="zh-CN" altLang="en-US" sz="2400" b="1" kern="0" dirty="0" smtClean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 smtClean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 smtClean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 smtClean="0">
                <a:solidFill>
                  <a:srgbClr val="0000FF"/>
                </a:solidFill>
              </a:rPr>
              <a:t>void</a:t>
            </a:r>
            <a:r>
              <a:rPr lang="en-US" altLang="zh-CN" sz="1600" kern="0" dirty="0" smtClean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 smtClean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 smtClean="0"/>
          </a:p>
          <a:p>
            <a:pPr marL="0" indent="0" eaLnBrk="1" hangingPunct="1">
              <a:buNone/>
            </a:pPr>
            <a:r>
              <a:rPr lang="en-US" altLang="zh-CN" sz="1600" kern="0" dirty="0"/>
              <a:t> </a:t>
            </a:r>
            <a:r>
              <a:rPr lang="en-US" altLang="zh-CN" sz="1600" kern="0" dirty="0" smtClean="0"/>
              <a:t>       … // </a:t>
            </a:r>
            <a:r>
              <a:rPr lang="zh-CN" altLang="en-US" sz="1600" kern="0" dirty="0" smtClean="0"/>
              <a:t>该阶段具体工作</a:t>
            </a:r>
            <a:endParaRPr lang="en-US" altLang="zh-CN" sz="1600" kern="0" dirty="0" smtClean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  <a:endParaRPr lang="en-US" altLang="zh-CN" sz="1600" b="1" kern="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 smtClean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 smtClean="0"/>
              <a:t>;  </a:t>
            </a:r>
            <a:endParaRPr lang="en-US" altLang="zh-CN" sz="16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ym typeface="+mn-ea"/>
              </a:rPr>
              <a:t>每个实验阶段考察</a:t>
            </a:r>
            <a:r>
              <a:rPr lang="en-US" altLang="zh-CN" sz="2400" dirty="0" smtClean="0">
                <a:sym typeface="+mn-ea"/>
              </a:rPr>
              <a:t>ELF</a:t>
            </a:r>
            <a:r>
              <a:rPr lang="zh-CN" altLang="en-US" sz="2400" dirty="0" smtClean="0">
                <a:sym typeface="+mn-ea"/>
              </a:rPr>
              <a:t>文件组成与程序链接过程的不同方面知识</a:t>
            </a:r>
            <a:endParaRPr lang="zh-CN" altLang="en-US" sz="2400" b="1" dirty="0" smtClean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ym typeface="+mn-ea"/>
              </a:rPr>
              <a:t>阶段</a:t>
            </a:r>
            <a:r>
              <a:rPr lang="en-US" altLang="zh-CN" sz="2400" dirty="0" smtClean="0">
                <a:sym typeface="+mn-ea"/>
              </a:rPr>
              <a:t>1</a:t>
            </a:r>
            <a:r>
              <a:rPr lang="zh-CN" altLang="en-US" sz="2400" dirty="0" smtClean="0">
                <a:sym typeface="+mn-ea"/>
              </a:rPr>
              <a:t>：全局变量</a:t>
            </a:r>
            <a:r>
              <a:rPr lang="en-US" altLang="zh-CN" sz="2400" dirty="0" smtClean="0">
                <a:sym typeface="Wingdings" panose="05000000000000000000" pitchFamily="2" charset="2"/>
              </a:rPr>
              <a:t></a:t>
            </a:r>
            <a:r>
              <a:rPr lang="zh-CN" altLang="en-US" sz="2400" dirty="0" smtClean="0">
                <a:sym typeface="+mn-ea"/>
              </a:rPr>
              <a:t>数据节</a:t>
            </a:r>
            <a:endParaRPr lang="zh-CN" altLang="en-US" sz="2400" b="1" dirty="0" smtClean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ym typeface="+mn-ea"/>
              </a:rPr>
              <a:t>阶段</a:t>
            </a: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 smtClean="0">
                <a:sym typeface="+mn-ea"/>
              </a:rPr>
              <a:t>代码节</a:t>
            </a:r>
            <a:endParaRPr lang="zh-CN" altLang="en-US" sz="2400" b="1" dirty="0" smtClean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ym typeface="+mn-ea"/>
              </a:rPr>
              <a:t>阶段</a:t>
            </a:r>
            <a:r>
              <a:rPr lang="en-US" altLang="zh-CN" sz="2400" dirty="0" smtClean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：符号解析</a:t>
            </a:r>
            <a:endParaRPr lang="zh-CN" altLang="en-US" sz="2400" b="1" dirty="0" smtClean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ym typeface="+mn-ea"/>
              </a:rPr>
              <a:t>阶段</a:t>
            </a:r>
            <a:r>
              <a:rPr lang="en-US" altLang="zh-CN" sz="2400" dirty="0" smtClean="0">
                <a:sym typeface="+mn-ea"/>
              </a:rPr>
              <a:t>4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Wingdings" panose="05000000000000000000" pitchFamily="2" charset="2"/>
              </a:rPr>
              <a:t>switch</a:t>
            </a:r>
            <a:r>
              <a:rPr lang="zh-CN" altLang="en-US" sz="2400" dirty="0" smtClean="0">
                <a:sym typeface="Wingdings" panose="05000000000000000000" pitchFamily="2" charset="2"/>
              </a:rPr>
              <a:t>语句与重定位</a:t>
            </a:r>
            <a:endParaRPr lang="en-US" altLang="zh-CN" sz="2400" b="1" dirty="0" smtClean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ym typeface="+mn-ea"/>
              </a:rPr>
              <a:t>阶段</a:t>
            </a:r>
            <a:r>
              <a:rPr lang="en-US" altLang="zh-CN" sz="2400" dirty="0" smtClean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</a:t>
            </a:r>
            <a:r>
              <a:rPr lang="zh-CN" altLang="en-US" sz="2400" dirty="0" smtClean="0">
                <a:sym typeface="+mn-ea"/>
              </a:rPr>
              <a:t>重定位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6790" y="366102"/>
            <a:ext cx="869371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6715" y="1279525"/>
            <a:ext cx="8320405" cy="507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 smtClean="0">
                <a:solidFill>
                  <a:srgbClr val="0000FF"/>
                </a:solidFill>
              </a:rPr>
              <a:t>实验步骤：</a:t>
            </a:r>
            <a:endParaRPr lang="en-US" altLang="zh-CN" sz="2400" b="1" kern="0" dirty="0" smtClean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）使用</a:t>
            </a:r>
            <a:r>
              <a:rPr lang="en-US" altLang="zh-CN" sz="2000" kern="0" dirty="0" err="1" smtClean="0"/>
              <a:t>readelf</a:t>
            </a:r>
            <a:r>
              <a:rPr lang="zh-CN" altLang="en-US" sz="2000" kern="0" dirty="0" smtClean="0"/>
              <a:t>和</a:t>
            </a:r>
            <a:r>
              <a:rPr lang="en-US" altLang="zh-CN" sz="2000" kern="0" dirty="0" err="1" smtClean="0"/>
              <a:t>objdump</a:t>
            </a:r>
            <a:r>
              <a:rPr lang="zh-CN" altLang="en-US" sz="2000" kern="0" dirty="0" smtClean="0"/>
              <a:t>工具，首先确定</a:t>
            </a:r>
            <a:r>
              <a:rPr lang="en-US" altLang="zh-CN" sz="2000" kern="0" dirty="0" err="1" smtClean="0"/>
              <a:t>printf</a:t>
            </a:r>
            <a:r>
              <a:rPr lang="zh-CN" altLang="en-US" sz="2000" kern="0" dirty="0" smtClean="0"/>
              <a:t>（具体为</a:t>
            </a:r>
            <a:r>
              <a:rPr lang="en-US" altLang="zh-CN" sz="2000" kern="0" dirty="0" smtClean="0"/>
              <a:t>puts</a:t>
            </a:r>
            <a:r>
              <a:rPr lang="zh-CN" altLang="en-US" sz="2000" kern="0" dirty="0" smtClean="0"/>
              <a:t>）输出函数的第</a:t>
            </a:r>
            <a:r>
              <a:rPr lang="en-US" altLang="zh-CN" sz="2000" kern="0" dirty="0" smtClean="0"/>
              <a:t>2</a:t>
            </a:r>
            <a:r>
              <a:rPr lang="zh-CN" altLang="en-US" sz="2000" kern="0" dirty="0" smtClean="0"/>
              <a:t>个调用参数对应的字符串地址（在</a:t>
            </a:r>
            <a:r>
              <a:rPr lang="en-US" altLang="zh-CN" sz="2000" kern="0" dirty="0" smtClean="0"/>
              <a:t>.data</a:t>
            </a:r>
            <a:r>
              <a:rPr lang="zh-CN" altLang="en-US" sz="2000" kern="0" dirty="0" smtClean="0"/>
              <a:t>节中）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zh-CN" altLang="en-US" sz="2000" kern="0" dirty="0" smtClean="0"/>
              <a:t>注意：</a:t>
            </a:r>
            <a:r>
              <a:rPr lang="en-US" altLang="zh-CN" sz="2000" kern="0" dirty="0" smtClean="0"/>
              <a:t>printf(“%s\n”,s);   </a:t>
            </a:r>
            <a:r>
              <a:rPr lang="zh-CN" altLang="en-US" sz="2000" kern="0" dirty="0" smtClean="0"/>
              <a:t>会优化为 </a:t>
            </a:r>
            <a:r>
              <a:rPr lang="en-US" altLang="zh-CN" sz="2000" kern="0" dirty="0" smtClean="0"/>
              <a:t>puts(s)      </a:t>
            </a:r>
            <a:r>
              <a:rPr lang="zh-CN" altLang="en-US" sz="2000" kern="0" dirty="0" smtClean="0"/>
              <a:t>注意</a:t>
            </a:r>
            <a:r>
              <a:rPr lang="en-US" altLang="zh-CN" sz="2000" kern="0" dirty="0" smtClean="0"/>
              <a:t>s</a:t>
            </a:r>
            <a:r>
              <a:rPr lang="zh-CN" altLang="en-US" sz="2000" kern="0" dirty="0" smtClean="0"/>
              <a:t>为字符串常数，应该在数据段     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.data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节中偏移量为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xx 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的位置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 smtClean="0">
                <a:sym typeface="+mn-ea"/>
              </a:rPr>
              <a:t>2</a:t>
            </a:r>
            <a:r>
              <a:rPr lang="zh-CN" altLang="en-US" sz="2000" kern="0" dirty="0">
                <a:sym typeface="+mn-ea"/>
              </a:rPr>
              <a:t>）</a:t>
            </a:r>
            <a:r>
              <a:rPr lang="zh-CN" altLang="en-US" sz="2000" kern="0" dirty="0" smtClean="0">
                <a:sym typeface="+mn-ea"/>
              </a:rPr>
              <a:t>使用</a:t>
            </a:r>
            <a:r>
              <a:rPr lang="en-US" altLang="zh-CN" sz="2000" kern="0" dirty="0" err="1" smtClean="0">
                <a:sym typeface="+mn-ea"/>
              </a:rPr>
              <a:t>readelf</a:t>
            </a:r>
            <a:r>
              <a:rPr lang="zh-CN" altLang="en-US" sz="2000" kern="0" dirty="0" smtClean="0">
                <a:sym typeface="+mn-ea"/>
              </a:rPr>
              <a:t>或</a:t>
            </a:r>
            <a:r>
              <a:rPr lang="en-US" altLang="zh-CN" sz="2000" kern="0" dirty="0" err="1" smtClean="0">
                <a:sym typeface="+mn-ea"/>
              </a:rPr>
              <a:t>objdump</a:t>
            </a:r>
            <a:r>
              <a:rPr lang="zh-CN" altLang="en-US" sz="2000" kern="0" dirty="0" smtClean="0">
                <a:sym typeface="+mn-ea"/>
              </a:rPr>
              <a:t>工具，查看</a:t>
            </a:r>
            <a:r>
              <a:rPr lang="en-US" altLang="zh-CN" sz="2000" kern="0" dirty="0" smtClean="0">
                <a:sym typeface="+mn-ea"/>
              </a:rPr>
              <a:t>.data</a:t>
            </a:r>
            <a:r>
              <a:rPr lang="zh-CN" altLang="en-US" sz="2000" kern="0" dirty="0" smtClean="0">
                <a:sym typeface="+mn-ea"/>
              </a:rPr>
              <a:t>节中的字符串内容并与未修改的</a:t>
            </a:r>
            <a:r>
              <a:rPr lang="en-US" altLang="zh-CN" sz="2000" kern="0" dirty="0" smtClean="0">
                <a:sym typeface="+mn-ea"/>
              </a:rPr>
              <a:t>phase1.o</a:t>
            </a:r>
            <a:r>
              <a:rPr lang="zh-CN" altLang="en-US" sz="2000" kern="0" dirty="0" smtClean="0">
                <a:sym typeface="+mn-ea"/>
              </a:rPr>
              <a:t>链接后程序输出的字符串比较，确定该字符串为修改的目标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 smtClean="0">
                <a:sym typeface="+mn-ea"/>
              </a:rPr>
              <a:t>3</a:t>
            </a:r>
            <a:r>
              <a:rPr lang="zh-CN" altLang="en-US" sz="2000" kern="0" dirty="0" smtClean="0">
                <a:sym typeface="+mn-ea"/>
              </a:rPr>
              <a:t>）使用</a:t>
            </a:r>
            <a:r>
              <a:rPr lang="en-US" altLang="zh-CN" sz="2000" kern="0" dirty="0" err="1" smtClean="0">
                <a:sym typeface="+mn-ea"/>
              </a:rPr>
              <a:t>hexedit</a:t>
            </a:r>
            <a:r>
              <a:rPr lang="zh-CN" altLang="en-US" sz="2000" kern="0" dirty="0" smtClean="0">
                <a:sym typeface="+mn-ea"/>
              </a:rPr>
              <a:t>或自己写程序该字符串前若干字符替换为目标学号中的字符（其后应有一个</a:t>
            </a:r>
            <a:r>
              <a:rPr lang="en-US" altLang="zh-CN" sz="2000" kern="0" dirty="0" smtClean="0">
                <a:sym typeface="+mn-ea"/>
              </a:rPr>
              <a:t>0x00</a:t>
            </a:r>
            <a:r>
              <a:rPr lang="zh-CN" altLang="en-US" sz="2000" kern="0" dirty="0" smtClean="0">
                <a:sym typeface="+mn-ea"/>
              </a:rPr>
              <a:t>字节以表示字符串结束</a:t>
            </a:r>
            <a:endParaRPr lang="en-US" altLang="zh-CN" sz="1795" kern="0" dirty="0" smtClean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zh-CN" altLang="en-US" sz="1800" b="0" kern="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4015" y="1190625"/>
            <a:ext cx="8229600" cy="522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 smtClean="0">
                <a:solidFill>
                  <a:srgbClr val="0000FF"/>
                </a:solidFill>
              </a:rPr>
              <a:t>实验内容</a:t>
            </a:r>
            <a:r>
              <a:rPr lang="zh-CN" altLang="en-US" sz="2400" b="1" kern="0" dirty="0" smtClean="0">
                <a:solidFill>
                  <a:srgbClr val="00B0F0"/>
                </a:solidFill>
              </a:rPr>
              <a:t>：</a:t>
            </a:r>
            <a:r>
              <a:rPr lang="zh-CN" altLang="en-US" sz="2400" dirty="0" smtClean="0"/>
              <a:t>修改二进制可重定位目标文件“</a:t>
            </a:r>
            <a:r>
              <a:rPr lang="en-US" altLang="zh-CN" sz="2400" dirty="0" smtClean="0"/>
              <a:t>phase2.o”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00FF"/>
                </a:solidFill>
              </a:rPr>
              <a:t>代码节</a:t>
            </a:r>
            <a:r>
              <a:rPr lang="zh-CN" altLang="en-US" sz="2400" dirty="0" smtClean="0"/>
              <a:t>内容，使其与</a:t>
            </a:r>
            <a:r>
              <a:rPr lang="en-US" altLang="zh-CN" sz="2400" dirty="0" err="1" smtClean="0"/>
              <a:t>main.o</a:t>
            </a:r>
            <a:r>
              <a:rPr lang="zh-CN" altLang="en-US" sz="2400" dirty="0" smtClean="0"/>
              <a:t>链接后能够运行输出（且仅输出）自己的学号：</a:t>
            </a:r>
            <a:endParaRPr lang="en-US" altLang="zh-CN" sz="2400" dirty="0" smtClean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00B0F0"/>
                </a:solidFill>
              </a:rPr>
              <a:t>$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gcc</a:t>
            </a:r>
            <a:r>
              <a:rPr lang="en-US" altLang="zh-CN" sz="1600" dirty="0" smtClean="0">
                <a:solidFill>
                  <a:srgbClr val="00B0F0"/>
                </a:solidFill>
              </a:rPr>
              <a:t> -o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linkbomb</a:t>
            </a:r>
            <a:r>
              <a:rPr lang="en-US" altLang="zh-CN" sz="1600" dirty="0" smtClean="0">
                <a:solidFill>
                  <a:srgbClr val="00B0F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main.o</a:t>
            </a:r>
            <a:r>
              <a:rPr lang="en-US" altLang="zh-CN" sz="1600" dirty="0" smtClean="0">
                <a:solidFill>
                  <a:srgbClr val="00B0F0"/>
                </a:solidFill>
              </a:rPr>
              <a:t> phase2.o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00B0F0"/>
                </a:solidFill>
              </a:rPr>
              <a:t>$ ./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linkbomb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rgbClr val="00B0F0"/>
                </a:solidFill>
              </a:rPr>
              <a:t>学号 </a:t>
            </a:r>
            <a:endParaRPr lang="en-US" altLang="zh-CN" sz="1600" b="0" kern="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0000FF"/>
                </a:solidFill>
              </a:rPr>
              <a:t>实验提示：</a:t>
            </a:r>
            <a:endParaRPr lang="en-US" altLang="zh-CN" sz="24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检查反汇编代码，定位模块中的各组成函数并推断其功能作用</a:t>
            </a:r>
            <a:endParaRPr lang="en-US" altLang="zh-CN" sz="1800" kern="0" dirty="0"/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修改入口函数</a:t>
            </a:r>
            <a:r>
              <a:rPr lang="en-US" altLang="zh-CN" sz="1800" kern="0" dirty="0" err="1"/>
              <a:t>do_phase</a:t>
            </a:r>
            <a:r>
              <a:rPr lang="en-US" altLang="zh-CN" sz="1800" kern="0" dirty="0"/>
              <a:t>()</a:t>
            </a:r>
            <a:r>
              <a:rPr lang="zh-CN" altLang="en-US" sz="1800" kern="0" dirty="0"/>
              <a:t>中的机器指令（用自己指令替换函数体中的</a:t>
            </a:r>
            <a:r>
              <a:rPr lang="en-US" altLang="zh-CN" sz="1800" kern="0" dirty="0" err="1"/>
              <a:t>nop</a:t>
            </a:r>
            <a:r>
              <a:rPr lang="zh-CN" altLang="en-US" sz="1800" kern="0" dirty="0"/>
              <a:t>指令）以获得期望的输出（学号的</a:t>
            </a:r>
            <a:r>
              <a:rPr lang="en-US" altLang="zh-CN" sz="1800" kern="0" dirty="0"/>
              <a:t>ASCII</a:t>
            </a:r>
            <a:r>
              <a:rPr lang="zh-CN" altLang="en-US" sz="1800" kern="0" dirty="0"/>
              <a:t>编码）</a:t>
            </a:r>
            <a:endParaRPr lang="en-US" altLang="zh-CN" sz="1600" b="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600" b="0" kern="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071880"/>
            <a:ext cx="8219440" cy="56337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0000FF"/>
                </a:solidFill>
              </a:rPr>
              <a:t>phase2.c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程序框架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 smtClean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 smtClean="0"/>
              <a:t>OUTPUT_FUNC_NAME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( 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char *</a:t>
            </a:r>
            <a:r>
              <a:rPr lang="en-US" altLang="zh-CN" sz="1400" b="1" dirty="0" smtClean="0"/>
              <a:t>id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)   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 smtClean="0">
                <a:solidFill>
                  <a:srgbClr val="0000FF"/>
                </a:solidFill>
              </a:rPr>
              <a:t>{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      if( </a:t>
            </a:r>
            <a:r>
              <a:rPr lang="en-US" altLang="zh-CN" sz="1400" b="1" dirty="0" err="1" smtClean="0"/>
              <a:t>strcmp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id,MYID</a:t>
            </a:r>
            <a:r>
              <a:rPr lang="en-US" altLang="zh-CN" sz="1400" b="1" dirty="0" smtClean="0"/>
              <a:t>) != 0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 smtClean="0"/>
              <a:t>printf</a:t>
            </a:r>
            <a:r>
              <a:rPr lang="en-US" altLang="zh-CN" sz="1400" b="1" dirty="0" smtClean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/>
              <a:t>void </a:t>
            </a:r>
            <a:r>
              <a:rPr lang="en-US" altLang="zh-CN" sz="1400" b="1" dirty="0" err="1" smtClean="0"/>
              <a:t>do_phase</a:t>
            </a:r>
            <a:r>
              <a:rPr lang="en-US" altLang="zh-CN" sz="1400" b="1" dirty="0" smtClean="0"/>
              <a:t>()  {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asm</a:t>
            </a:r>
            <a:r>
              <a:rPr lang="en-US" altLang="zh-CN" sz="1400" b="1" dirty="0" smtClean="0"/>
              <a:t>( “</a:t>
            </a:r>
            <a:r>
              <a:rPr lang="en-US" altLang="zh-CN" sz="1400" b="1" dirty="0" err="1" smtClean="0"/>
              <a:t>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\n\t…” );     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eaLnBrk="1" hangingPunct="1">
              <a:buAutoNum type="arabicPeriod"/>
            </a:pPr>
            <a:r>
              <a:rPr lang="zh-CN" altLang="en-US" sz="2000" dirty="0" smtClean="0">
                <a:sym typeface="+mn-ea"/>
              </a:rPr>
              <a:t>使用</a:t>
            </a:r>
            <a:r>
              <a:rPr lang="en-US" altLang="zh-CN" sz="2000" dirty="0" err="1" smtClean="0">
                <a:sym typeface="+mn-ea"/>
              </a:rPr>
              <a:t>objdump</a:t>
            </a:r>
            <a:r>
              <a:rPr lang="zh-CN" altLang="en-US" sz="2000" dirty="0" smtClean="0">
                <a:sym typeface="+mn-ea"/>
              </a:rPr>
              <a:t>工具，定位</a:t>
            </a:r>
            <a:r>
              <a:rPr lang="en-US" altLang="zh-CN" sz="2000" dirty="0" smtClean="0">
                <a:sym typeface="+mn-ea"/>
              </a:rPr>
              <a:t>phase2.o</a:t>
            </a:r>
            <a:r>
              <a:rPr lang="zh-CN" altLang="en-US" sz="2000" dirty="0" smtClean="0">
                <a:sym typeface="+mn-ea"/>
              </a:rPr>
              <a:t>代码节中包含对</a:t>
            </a:r>
            <a:r>
              <a:rPr lang="en-US" altLang="zh-CN" sz="2000" dirty="0" err="1" smtClean="0">
                <a:sym typeface="+mn-ea"/>
              </a:rPr>
              <a:t>printf</a:t>
            </a:r>
            <a:r>
              <a:rPr lang="zh-CN" altLang="en-US" sz="2000" dirty="0" smtClean="0">
                <a:sym typeface="+mn-ea"/>
              </a:rPr>
              <a:t>（具体为</a:t>
            </a:r>
            <a:r>
              <a:rPr lang="en-US" altLang="zh-CN" sz="2000" dirty="0" smtClean="0">
                <a:sym typeface="+mn-ea"/>
              </a:rPr>
              <a:t>puts</a:t>
            </a:r>
            <a:r>
              <a:rPr lang="zh-CN" altLang="en-US" sz="2000" dirty="0" smtClean="0">
                <a:sym typeface="+mn-ea"/>
              </a:rPr>
              <a:t>）输出函数调用的函数（这里是</a:t>
            </a:r>
            <a:r>
              <a:rPr lang="en-US" altLang="zh-CN" sz="2000" dirty="0" err="1" smtClean="0">
                <a:sym typeface="+mn-ea"/>
              </a:rPr>
              <a:t>rRlVNhXm</a:t>
            </a:r>
            <a:r>
              <a:rPr lang="zh-CN" altLang="en-US" sz="2000" dirty="0" smtClean="0">
                <a:sym typeface="+mn-ea"/>
              </a:rPr>
              <a:t>函数）的偏移量地址（这里是</a:t>
            </a:r>
            <a:r>
              <a:rPr lang="en-US" altLang="zh-CN" sz="2000" dirty="0" smtClean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 smtClean="0">
                <a:sym typeface="+mn-ea"/>
              </a:rPr>
              <a:t>使用</a:t>
            </a:r>
            <a:r>
              <a:rPr lang="en-US" altLang="zh-CN" sz="2000" dirty="0" err="1" smtClean="0">
                <a:sym typeface="+mn-ea"/>
              </a:rPr>
              <a:t>objdump</a:t>
            </a:r>
            <a:r>
              <a:rPr lang="zh-CN" altLang="en-US" sz="2000" dirty="0" smtClean="0">
                <a:sym typeface="+mn-ea"/>
              </a:rPr>
              <a:t>工具，分析</a:t>
            </a:r>
            <a:r>
              <a:rPr lang="en-US" altLang="zh-CN" sz="2000" dirty="0" err="1" smtClean="0">
                <a:sym typeface="+mn-ea"/>
              </a:rPr>
              <a:t>do_phase</a:t>
            </a:r>
            <a:r>
              <a:rPr lang="zh-CN" altLang="en-US" sz="2000" dirty="0" smtClean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 smtClean="0">
                <a:sym typeface="+mn-ea"/>
              </a:rPr>
              <a:t>.text</a:t>
            </a:r>
            <a:r>
              <a:rPr lang="zh-CN" altLang="en-US" sz="2000" dirty="0" smtClean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 smtClean="0">
                <a:sym typeface="+mn-ea"/>
              </a:rPr>
              <a:t>构造调用输出函数（通过相对</a:t>
            </a:r>
            <a:r>
              <a:rPr lang="en-US" altLang="zh-CN" sz="2000" dirty="0" smtClean="0">
                <a:sym typeface="+mn-ea"/>
              </a:rPr>
              <a:t>PC</a:t>
            </a:r>
            <a:r>
              <a:rPr lang="zh-CN" altLang="en-US" sz="2000" dirty="0" smtClean="0">
                <a:sym typeface="+mn-ea"/>
              </a:rPr>
              <a:t>的偏移量）的机器指令，并替换</a:t>
            </a:r>
            <a:r>
              <a:rPr lang="en-US" altLang="zh-CN" sz="2000" dirty="0" err="1" smtClean="0">
                <a:sym typeface="+mn-ea"/>
              </a:rPr>
              <a:t>do_phase</a:t>
            </a:r>
            <a:r>
              <a:rPr lang="zh-CN" altLang="en-US" sz="2000" dirty="0" smtClean="0">
                <a:sym typeface="+mn-ea"/>
              </a:rPr>
              <a:t>函数中预留的</a:t>
            </a:r>
            <a:r>
              <a:rPr lang="en-US" altLang="zh-CN" sz="2000" dirty="0" err="1" smtClean="0">
                <a:sym typeface="+mn-ea"/>
              </a:rPr>
              <a:t>nop</a:t>
            </a:r>
            <a:r>
              <a:rPr lang="zh-CN" altLang="en-US" sz="2000" dirty="0" smtClean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 smtClean="0">
                <a:sym typeface="+mn-ea"/>
              </a:rPr>
              <a:t>    注：目标输出函数为</a:t>
            </a:r>
            <a:r>
              <a:rPr lang="en-US" altLang="zh-CN" sz="1800" dirty="0" smtClean="0">
                <a:sym typeface="+mn-ea"/>
              </a:rPr>
              <a:t>static</a:t>
            </a:r>
            <a:r>
              <a:rPr lang="zh-CN" altLang="en-US" sz="1800" dirty="0" smtClean="0">
                <a:sym typeface="+mn-ea"/>
              </a:rPr>
              <a:t>类型，可通过偏移量直接调用跳转（无需重定位）</a:t>
            </a:r>
            <a:endParaRPr lang="en-US" altLang="zh-CN" sz="1200" kern="0" dirty="0" smtClean="0"/>
          </a:p>
          <a:p>
            <a:pPr eaLnBrk="1" hangingPunct="1">
              <a:buNone/>
            </a:pPr>
            <a:endParaRPr lang="en-US" altLang="zh-CN" sz="1200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016" y="1424774"/>
            <a:ext cx="82296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kern="0" dirty="0" smtClean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 smtClean="0"/>
              <a:t>：</a:t>
            </a:r>
            <a:r>
              <a:rPr lang="zh-CN" altLang="en-US" sz="1800" b="1" kern="0" dirty="0" smtClean="0"/>
              <a:t>创建生成一个名为</a:t>
            </a:r>
            <a:r>
              <a:rPr lang="zh-CN" altLang="en-US" sz="1800" dirty="0" smtClean="0"/>
              <a:t>“</a:t>
            </a:r>
            <a:r>
              <a:rPr lang="en-US" altLang="zh-CN" sz="1800" dirty="0" smtClean="0"/>
              <a:t>phase3_patch.o”</a:t>
            </a:r>
            <a:r>
              <a:rPr lang="zh-CN" altLang="en-US" sz="1800" dirty="0" smtClean="0"/>
              <a:t>的二进制可重定位目标文件，使其与</a:t>
            </a:r>
            <a:r>
              <a:rPr lang="en-US" altLang="zh-CN" sz="1800" dirty="0" err="1" smtClean="0"/>
              <a:t>main.o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phase3.o</a:t>
            </a:r>
            <a:r>
              <a:rPr lang="zh-CN" altLang="en-US" sz="1800" dirty="0" smtClean="0"/>
              <a:t>链接后能够运行和输出（且仅输出）自己的学号：</a:t>
            </a:r>
            <a:endParaRPr lang="en-US" altLang="zh-CN" sz="1800" dirty="0" smtClean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$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gcc</a:t>
            </a:r>
            <a:r>
              <a:rPr lang="en-US" altLang="zh-CN" sz="1400" dirty="0" smtClean="0">
                <a:solidFill>
                  <a:srgbClr val="00B0F0"/>
                </a:solidFill>
              </a:rPr>
              <a:t> -o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linkbomb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main.o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phase3.o phase3_patch.o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$ ./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linkbomb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 smtClean="0">
                <a:solidFill>
                  <a:srgbClr val="00B0F0"/>
                </a:solidFill>
              </a:rPr>
              <a:t>学号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 smtClean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</a:t>
            </a:r>
            <a:r>
              <a:rPr lang="zh-CN" altLang="en-US" sz="1600" kern="0" dirty="0" smtClean="0"/>
              <a:t>的英文</a:t>
            </a:r>
            <a:r>
              <a:rPr lang="zh-CN" altLang="en-US" sz="1600" kern="0" dirty="0"/>
              <a:t>字母组成，且总长度与学号字符串相同）中的每一字符，</a:t>
            </a:r>
            <a:r>
              <a:rPr lang="zh-CN" altLang="en-US" sz="1600" kern="0" dirty="0" smtClean="0"/>
              <a:t>并通过一个映射数组将</a:t>
            </a:r>
            <a:r>
              <a:rPr lang="zh-CN" altLang="en-US" sz="1600" kern="0" dirty="0"/>
              <a:t>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 smtClean="0"/>
              <a:t>了解并利用符号解析规则。</a:t>
            </a:r>
            <a:endParaRPr lang="zh-CN" altLang="en-US" sz="160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216303"/>
            <a:ext cx="8219256" cy="45475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0000FF"/>
                </a:solidFill>
              </a:rPr>
              <a:t>phase3.c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程序框架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 smtClean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 smtClean="0">
                <a:solidFill>
                  <a:srgbClr val="0000FF"/>
                </a:solidFill>
              </a:rPr>
              <a:t>void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do_phase</a:t>
            </a:r>
            <a:r>
              <a:rPr lang="en-US" altLang="zh-CN" sz="1800" b="1" dirty="0" smtClean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 smtClean="0"/>
              <a:t>        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</a:t>
            </a:r>
            <a:r>
              <a:rPr lang="en-US" altLang="zh-CN" sz="1800" b="1" dirty="0" smtClean="0"/>
              <a:t>;</a:t>
            </a:r>
          </a:p>
          <a:p>
            <a:pPr marL="0" indent="0" eaLnBrk="1" hangingPunct="1">
              <a:buNone/>
            </a:pPr>
            <a:r>
              <a:rPr lang="en-US" altLang="zh-CN" sz="1800" b="1" dirty="0" smtClean="0"/>
              <a:t>       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</a:t>
            </a:r>
            <a:r>
              <a:rPr lang="en-US" altLang="zh-CN" sz="1800" b="1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zh-CN" sz="1800" b="1" dirty="0" smtClean="0"/>
              <a:t>             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/>
              <a:t>( "%c", PHASE3_CODEBOOK</a:t>
            </a:r>
            <a:r>
              <a:rPr lang="en-US" altLang="zh-CN" sz="1800" b="1" dirty="0" smtClean="0"/>
              <a:t>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 smtClean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/>
              <a:t>( "\n" </a:t>
            </a:r>
            <a:r>
              <a:rPr lang="en-US" altLang="zh-CN" sz="1800" b="1" dirty="0" smtClean="0"/>
              <a:t>);</a:t>
            </a:r>
          </a:p>
          <a:p>
            <a:pPr marL="0" indent="0" eaLnBrk="1" hangingPunct="1">
              <a:buNone/>
            </a:pPr>
            <a:r>
              <a:rPr lang="en-US" altLang="zh-CN" sz="1800" b="1" dirty="0" smtClean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 smtClean="0">
                <a:sym typeface="+mn-ea"/>
              </a:rPr>
              <a:t>1</a:t>
            </a:r>
            <a:r>
              <a:rPr lang="zh-CN" altLang="en-US" sz="1800" dirty="0" smtClean="0">
                <a:sym typeface="+mn-ea"/>
              </a:rPr>
              <a:t>）分析</a:t>
            </a:r>
            <a:r>
              <a:rPr lang="en-US" altLang="zh-CN" sz="1800" dirty="0" err="1" smtClean="0">
                <a:sym typeface="+mn-ea"/>
              </a:rPr>
              <a:t>do_phase</a:t>
            </a:r>
            <a:r>
              <a:rPr lang="zh-CN" altLang="en-US" sz="1800" dirty="0" smtClean="0">
                <a:sym typeface="+mn-ea"/>
              </a:rPr>
              <a:t>函数反汇编指令，获知</a:t>
            </a:r>
            <a:r>
              <a:rPr lang="en-US" altLang="zh-CN" sz="1800" dirty="0" smtClean="0">
                <a:sym typeface="+mn-ea"/>
              </a:rPr>
              <a:t>COOKIE</a:t>
            </a:r>
            <a:r>
              <a:rPr lang="zh-CN" altLang="en-US" sz="1800" dirty="0" smtClean="0">
                <a:sym typeface="+mn-ea"/>
              </a:rPr>
              <a:t>字符串（</a:t>
            </a:r>
            <a:r>
              <a:rPr lang="zh-CN" altLang="en-US" sz="1800" dirty="0" smtClean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 smtClean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 smtClean="0">
                <a:sym typeface="+mn-ea"/>
              </a:rPr>
              <a:t> </a:t>
            </a:r>
            <a:r>
              <a:rPr lang="en-US" altLang="zh-CN" sz="1800" dirty="0" smtClean="0">
                <a:sym typeface="+mn-ea"/>
              </a:rPr>
              <a:t>2)</a:t>
            </a:r>
            <a:r>
              <a:rPr lang="zh-CN" altLang="en-US" sz="1800" dirty="0" smtClean="0">
                <a:sym typeface="+mn-ea"/>
              </a:rPr>
              <a:t> 定位循环结构     根据</a:t>
            </a:r>
            <a:r>
              <a:rPr lang="en-US" altLang="zh-CN" sz="1800" dirty="0" smtClean="0">
                <a:sym typeface="+mn-ea"/>
              </a:rPr>
              <a:t>cookie</a:t>
            </a:r>
            <a:r>
              <a:rPr lang="zh-CN" altLang="en-US" sz="1800" dirty="0" smtClean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 smtClean="0">
                <a:sym typeface="+mn-ea"/>
              </a:rPr>
              <a:t>3)</a:t>
            </a:r>
            <a:r>
              <a:rPr lang="zh-CN" altLang="en-US" sz="1800" dirty="0" smtClean="0">
                <a:sym typeface="+mn-ea"/>
              </a:rPr>
              <a:t>通过符号表，发现该数组为一未初始化变量（类型为</a:t>
            </a:r>
            <a:r>
              <a:rPr lang="en-US" altLang="zh-CN" sz="1800" dirty="0" smtClean="0">
                <a:sym typeface="+mn-ea"/>
              </a:rPr>
              <a:t>COM</a:t>
            </a:r>
            <a:r>
              <a:rPr lang="zh-CN" altLang="en-US" sz="1800" dirty="0" smtClean="0">
                <a:sym typeface="+mn-ea"/>
              </a:rPr>
              <a:t>，长度为</a:t>
            </a:r>
            <a:r>
              <a:rPr lang="en-US" altLang="zh-CN" sz="1800" dirty="0" smtClean="0">
                <a:sym typeface="+mn-ea"/>
              </a:rPr>
              <a:t>256</a:t>
            </a:r>
            <a:r>
              <a:rPr lang="zh-CN" altLang="en-US" sz="1800" dirty="0" smtClean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 smtClean="0">
                <a:sym typeface="+mn-ea"/>
              </a:rPr>
              <a:t>4</a:t>
            </a:r>
            <a:r>
              <a:rPr lang="zh-CN" altLang="en-US" sz="1800" dirty="0" smtClean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 smtClean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 smtClean="0">
                <a:sym typeface="+mn-ea"/>
              </a:rPr>
              <a:t>，在</a:t>
            </a:r>
            <a:r>
              <a:rPr lang="en-US" altLang="zh-CN" sz="1800" dirty="0" smtClean="0">
                <a:sym typeface="+mn-ea"/>
              </a:rPr>
              <a:t>patch</a:t>
            </a:r>
            <a:r>
              <a:rPr lang="zh-CN" altLang="en-US" sz="1800" dirty="0" smtClean="0">
                <a:sym typeface="+mn-ea"/>
              </a:rPr>
              <a:t>模块中定义</a:t>
            </a:r>
            <a:r>
              <a:rPr lang="zh-CN" altLang="en-US" sz="1800" dirty="0" smtClean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 smtClean="0">
                <a:sym typeface="+mn-ea"/>
              </a:rPr>
              <a:t>且按输出要求正确</a:t>
            </a:r>
            <a:r>
              <a:rPr lang="zh-CN" altLang="en-US" sz="1800" dirty="0" smtClean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 smtClean="0">
                <a:sym typeface="+mn-ea"/>
              </a:rPr>
              <a:t>映射</a:t>
            </a:r>
            <a:r>
              <a:rPr lang="zh-CN" altLang="en-US" sz="1800" dirty="0">
                <a:sym typeface="+mn-ea"/>
              </a:rPr>
              <a:t>关系</a:t>
            </a:r>
            <a:r>
              <a:rPr lang="zh-CN" altLang="en-US" sz="1800" dirty="0" smtClean="0">
                <a:sym typeface="+mn-ea"/>
              </a:rPr>
              <a:t>的数组变量</a:t>
            </a:r>
            <a:r>
              <a:rPr lang="en-US" altLang="zh-CN" sz="1800" dirty="0" smtClean="0">
                <a:sym typeface="+mn-ea"/>
              </a:rPr>
              <a:t>——</a:t>
            </a:r>
            <a:r>
              <a:rPr lang="zh-CN" altLang="en-US" sz="1800" dirty="0" smtClean="0">
                <a:sym typeface="+mn-ea"/>
              </a:rPr>
              <a:t>从而在链接时</a:t>
            </a:r>
            <a:r>
              <a:rPr lang="zh-CN" altLang="en-US" sz="1800" dirty="0" smtClean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 smtClean="0"/>
              <a:t>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341755"/>
            <a:ext cx="8229600" cy="495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kern="0" dirty="0">
                <a:solidFill>
                  <a:srgbClr val="00B0F0"/>
                </a:solidFill>
              </a:rPr>
              <a:t>：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 smtClean="0"/>
              <a:t>phase4.o</a:t>
            </a:r>
            <a:r>
              <a:rPr lang="en-US" altLang="zh-CN" sz="1800" dirty="0"/>
              <a:t>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smtClean="0">
                <a:solidFill>
                  <a:srgbClr val="00B0F0"/>
                </a:solidFill>
              </a:rPr>
              <a:t>phase4.o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b="0" kern="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 smtClean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字符串（由一组互不相同的大写英文字母组成，且总长度与学号字符串相同）中的每一字符，并使用一个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 smtClean="0"/>
              <a:t>了解掌握</a:t>
            </a:r>
            <a:r>
              <a:rPr lang="en-US" altLang="zh-CN" sz="1600" kern="0" dirty="0" smtClean="0"/>
              <a:t>switch</a:t>
            </a:r>
            <a:r>
              <a:rPr lang="zh-CN" altLang="en-US" sz="1600" kern="0" dirty="0"/>
              <a:t>语句的机器表示的各个组成部分及其特定重定位数据组成。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189355"/>
            <a:ext cx="8219440" cy="50025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0000FF"/>
                </a:solidFill>
              </a:rPr>
              <a:t>phase4.c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 smtClean="0">
                <a:solidFill>
                  <a:srgbClr val="0000FF"/>
                </a:solidFill>
              </a:rPr>
              <a:t>void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do_phase</a:t>
            </a:r>
            <a:r>
              <a:rPr lang="en-US" altLang="zh-CN" sz="1400" b="1" dirty="0" smtClean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char </a:t>
            </a:r>
            <a:r>
              <a:rPr lang="en-US" altLang="zh-CN" sz="1400" b="1" dirty="0" smtClean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char</a:t>
            </a:r>
            <a:r>
              <a:rPr lang="en-US" altLang="zh-CN" sz="1400" b="1" dirty="0" smtClean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for</a:t>
            </a:r>
            <a:r>
              <a:rPr lang="en-US" altLang="zh-CN" sz="1400" b="1" dirty="0" smtClean="0"/>
              <a:t> ( 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 smtClean="0"/>
              <a:t>i</a:t>
            </a:r>
            <a:r>
              <a:rPr lang="en-US" altLang="zh-CN" sz="1400" b="1" dirty="0" smtClean="0"/>
              <a:t> = 0; </a:t>
            </a:r>
            <a:r>
              <a:rPr lang="en-US" altLang="zh-CN" sz="1400" b="1" dirty="0" err="1" smtClean="0"/>
              <a:t>i</a:t>
            </a:r>
            <a:r>
              <a:rPr lang="en-US" altLang="zh-CN" sz="1400" b="1" dirty="0" smtClean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 smtClean="0"/>
              <a:t>i</a:t>
            </a:r>
            <a:r>
              <a:rPr lang="en-US" altLang="zh-CN" sz="1400" b="1" dirty="0" smtClean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        c = cookie[</a:t>
            </a:r>
            <a:r>
              <a:rPr lang="en-US" altLang="zh-CN" sz="1400" b="1" dirty="0" err="1" smtClean="0"/>
              <a:t>i</a:t>
            </a:r>
            <a:r>
              <a:rPr lang="en-US" altLang="zh-CN" sz="1400" b="1" dirty="0" smtClean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       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switch</a:t>
            </a:r>
            <a:r>
              <a:rPr lang="en-US" altLang="zh-CN" sz="1400" b="1" dirty="0" smtClean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 smtClean="0"/>
          </a:p>
          <a:p>
            <a:pPr marL="0" indent="0" eaLnBrk="1" hangingPunct="1">
              <a:buNone/>
            </a:pPr>
            <a:r>
              <a:rPr lang="en-US" altLang="zh-CN" sz="1200" b="1" dirty="0" smtClean="0"/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6856" y="1556792"/>
            <a:ext cx="82399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 smtClean="0">
                <a:solidFill>
                  <a:srgbClr val="0000FF"/>
                </a:solidFill>
              </a:rPr>
              <a:t>实验步骤</a:t>
            </a:r>
            <a:endParaRPr lang="en-US" altLang="zh-CN" sz="2000" b="1" kern="0" dirty="0" smtClean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 smtClean="0"/>
              <a:t>1</a:t>
            </a:r>
            <a:r>
              <a:rPr lang="zh-CN" altLang="en-US" sz="2400" kern="0" dirty="0"/>
              <a:t>）</a:t>
            </a:r>
            <a:r>
              <a:rPr lang="zh-CN" altLang="en-US" sz="2400" kern="0" dirty="0" smtClean="0"/>
              <a:t>通过分析</a:t>
            </a:r>
            <a:r>
              <a:rPr lang="en-US" altLang="zh-CN" sz="2400" kern="0" dirty="0" err="1" smtClean="0"/>
              <a:t>do_phase</a:t>
            </a:r>
            <a:r>
              <a:rPr lang="zh-CN" altLang="en-US" sz="2400" kern="0" dirty="0" smtClean="0"/>
              <a:t>函数的反汇编程序获知</a:t>
            </a:r>
            <a:r>
              <a:rPr lang="en-US" altLang="zh-CN" sz="2400" kern="0" dirty="0" smtClean="0"/>
              <a:t>COOKIE</a:t>
            </a:r>
            <a:r>
              <a:rPr lang="zh-CN" altLang="en-US" sz="2400" kern="0" dirty="0" smtClean="0"/>
              <a:t>字符串（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kern="0" dirty="0" smtClean="0"/>
              <a:t>）的组成内容</a:t>
            </a: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 smtClean="0"/>
              <a:t>2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）</a:t>
            </a:r>
            <a:r>
              <a:rPr lang="zh-CN" altLang="en-US" sz="2400" kern="0" dirty="0" smtClean="0">
                <a:sym typeface="+mn-ea"/>
              </a:rPr>
              <a:t>确定</a:t>
            </a:r>
            <a:r>
              <a:rPr lang="en-US" altLang="zh-CN" sz="2400" kern="0" dirty="0" smtClean="0">
                <a:sym typeface="+mn-ea"/>
              </a:rPr>
              <a:t>switch</a:t>
            </a:r>
            <a:r>
              <a:rPr lang="zh-CN" altLang="en-US" sz="2400" kern="0" dirty="0" smtClean="0">
                <a:sym typeface="+mn-ea"/>
              </a:rPr>
              <a:t>跳转表在</a:t>
            </a:r>
            <a:r>
              <a:rPr lang="en-US" altLang="zh-CN" sz="2400" kern="0" dirty="0" smtClean="0">
                <a:sym typeface="+mn-ea"/>
              </a:rPr>
              <a:t>.</a:t>
            </a:r>
            <a:r>
              <a:rPr lang="en-US" altLang="zh-CN" sz="2400" kern="0" dirty="0" err="1" smtClean="0">
                <a:sym typeface="+mn-ea"/>
              </a:rPr>
              <a:t>rodata</a:t>
            </a:r>
            <a:r>
              <a:rPr lang="zh-CN" altLang="en-US" sz="2400" kern="0" dirty="0" smtClean="0">
                <a:sym typeface="+mn-ea"/>
              </a:rPr>
              <a:t>节中的偏移量</a:t>
            </a: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>
                <a:sym typeface="+mn-ea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kern="0" dirty="0">
                <a:sym typeface="+mn-ea"/>
              </a:rPr>
              <a:t>定位</a:t>
            </a:r>
            <a:r>
              <a:rPr lang="en-US" altLang="zh-CN" sz="2400" kern="0" dirty="0" smtClean="0">
                <a:sym typeface="+mn-ea"/>
              </a:rPr>
              <a:t>COOKIE</a:t>
            </a:r>
            <a:r>
              <a:rPr lang="zh-CN" altLang="en-US" sz="2400" kern="0" dirty="0" smtClean="0">
                <a:sym typeface="+mn-ea"/>
              </a:rPr>
              <a:t>中每一字符</a:t>
            </a:r>
            <a:r>
              <a:rPr lang="en-US" altLang="zh-CN" sz="2400" kern="0" dirty="0" smtClean="0">
                <a:sym typeface="+mn-ea"/>
              </a:rPr>
              <a:t>’c’</a:t>
            </a:r>
            <a:r>
              <a:rPr lang="zh-CN" altLang="en-US" sz="2400" kern="0" dirty="0" smtClean="0">
                <a:sym typeface="+mn-ea"/>
              </a:rPr>
              <a:t>在</a:t>
            </a:r>
            <a:r>
              <a:rPr lang="en-US" altLang="zh-CN" sz="2400" kern="0" dirty="0" smtClean="0">
                <a:sym typeface="+mn-ea"/>
              </a:rPr>
              <a:t>switch</a:t>
            </a:r>
            <a:r>
              <a:rPr lang="zh-CN" altLang="en-US" sz="2400" kern="0" dirty="0" smtClean="0">
                <a:sym typeface="+mn-ea"/>
              </a:rPr>
              <a:t>跳转表中的对应表项（索引为</a:t>
            </a:r>
            <a:r>
              <a:rPr lang="en-US" altLang="zh-CN" sz="2400" kern="0" dirty="0" smtClean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kern="0" dirty="0" smtClean="0">
                <a:sym typeface="+mn-ea"/>
              </a:rPr>
              <a:t>），将其值设为输出目标学号中对应字符的</a:t>
            </a:r>
            <a:r>
              <a:rPr lang="en-US" altLang="zh-CN" sz="2400" kern="0" dirty="0" smtClean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kern="0" dirty="0" smtClean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实验类型：综合型实验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理解链接的作用与工作步骤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ELF</a:t>
            </a:r>
            <a:r>
              <a:rPr lang="zh-CN" altLang="en-US" dirty="0" smtClean="0"/>
              <a:t>结构与符号解析与重定位的工作过程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工具完成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分析与修改</a:t>
            </a:r>
            <a:endParaRPr lang="en-US" altLang="zh-CN" dirty="0" smtClean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</a:t>
            </a:r>
            <a:r>
              <a:rPr lang="zh-CN" altLang="en-US" sz="2400" dirty="0" smtClean="0">
                <a:sym typeface="+mn-ea"/>
              </a:rPr>
              <a:t>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6856" y="1664804"/>
            <a:ext cx="8229600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 smtClean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 smtClean="0">
                <a:solidFill>
                  <a:srgbClr val="00B0F0"/>
                </a:solidFill>
              </a:rPr>
              <a:t>：</a:t>
            </a:r>
            <a:r>
              <a:rPr lang="zh-CN" altLang="en-US" sz="2000" dirty="0" smtClean="0"/>
              <a:t>修改二进制可重定位目标文件“</a:t>
            </a:r>
            <a:r>
              <a:rPr lang="en-US" altLang="zh-CN" sz="2000" dirty="0" smtClean="0"/>
              <a:t>phase5.o”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重定位节中的数据内容（不允许修改</a:t>
            </a:r>
            <a:r>
              <a:rPr lang="en-US" altLang="zh-CN" sz="2000" dirty="0" smtClean="0"/>
              <a:t>.text</a:t>
            </a:r>
            <a:r>
              <a:rPr lang="zh-CN" altLang="en-US" sz="2000" dirty="0" smtClean="0"/>
              <a:t>节的内容），补充完成其中被清零的一些重定位记录（分别对应于本模块中需要</a:t>
            </a:r>
            <a:r>
              <a:rPr lang="zh-CN" altLang="en-US" sz="2000" dirty="0" smtClean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 smtClean="0"/>
              <a:t>），使其与</a:t>
            </a:r>
            <a:r>
              <a:rPr lang="en-US" altLang="zh-CN" sz="2000" dirty="0" err="1" smtClean="0"/>
              <a:t>main.o</a:t>
            </a:r>
            <a:r>
              <a:rPr lang="zh-CN" altLang="en-US" sz="2000" dirty="0" smtClean="0"/>
              <a:t>链接后能够正确输出（且仅输出）自己学号的</a:t>
            </a:r>
            <a:r>
              <a:rPr lang="zh-CN" altLang="en-US" sz="2000" dirty="0" smtClean="0">
                <a:solidFill>
                  <a:srgbClr val="FF0000"/>
                </a:solidFill>
              </a:rPr>
              <a:t>编码</a:t>
            </a:r>
            <a:r>
              <a:rPr lang="zh-CN" altLang="en-US" sz="2000" dirty="0">
                <a:solidFill>
                  <a:srgbClr val="FF0000"/>
                </a:solidFill>
              </a:rPr>
              <a:t>结果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349250" lvl="1" indent="0" eaLnBrk="1" hangingPunct="1"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$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gcc</a:t>
            </a:r>
            <a:r>
              <a:rPr lang="en-US" altLang="zh-CN" sz="1400" dirty="0" smtClean="0">
                <a:solidFill>
                  <a:srgbClr val="00B0F0"/>
                </a:solidFill>
              </a:rPr>
              <a:t> -o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linkbomb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main.o</a:t>
            </a:r>
            <a:r>
              <a:rPr lang="en-US" altLang="zh-CN" sz="1400" dirty="0" smtClean="0">
                <a:solidFill>
                  <a:srgbClr val="00B0F0"/>
                </a:solidFill>
              </a:rPr>
              <a:t> phase5.o</a:t>
            </a:r>
          </a:p>
          <a:p>
            <a:pPr marL="349250" lvl="1" indent="0" eaLnBrk="1" hangingPunct="1"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$ ./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linkbomb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r>
              <a:rPr lang="zh-CN" altLang="en-US" sz="1400" dirty="0" smtClean="0">
                <a:solidFill>
                  <a:srgbClr val="00B0F0"/>
                </a:solidFill>
              </a:rPr>
              <a:t>学号编码后字符串</a:t>
            </a:r>
            <a:endParaRPr lang="en-US" altLang="zh-CN" sz="1400" b="0" kern="0" dirty="0" smtClean="0">
              <a:solidFill>
                <a:srgbClr val="00B0F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6856" y="3969060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 smtClean="0">
                <a:solidFill>
                  <a:srgbClr val="0000FF"/>
                </a:solidFill>
              </a:rPr>
              <a:t>实验提示</a:t>
            </a:r>
            <a:r>
              <a:rPr lang="zh-CN" altLang="en-US" sz="2000" b="1" kern="0" dirty="0" smtClean="0">
                <a:solidFill>
                  <a:srgbClr val="00B0F0"/>
                </a:solidFill>
              </a:rPr>
              <a:t>：</a:t>
            </a:r>
            <a:r>
              <a:rPr lang="zh-CN" altLang="en-US" sz="2000" dirty="0" smtClean="0"/>
              <a:t>如果实验中对缺失重定位</a:t>
            </a:r>
            <a:r>
              <a:rPr lang="zh-CN" altLang="en-US" sz="2000" dirty="0"/>
              <a:t>信息</a:t>
            </a:r>
            <a:r>
              <a:rPr lang="zh-CN" altLang="en-US" sz="2000" dirty="0" smtClean="0"/>
              <a:t>的恢复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完整或</a:t>
            </a:r>
            <a:r>
              <a:rPr lang="zh-CN" altLang="en-US" sz="2000" dirty="0"/>
              <a:t>不正确</a:t>
            </a:r>
            <a:r>
              <a:rPr lang="zh-CN" altLang="en-US" sz="2000" dirty="0" smtClean="0"/>
              <a:t>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</a:t>
            </a:r>
            <a:r>
              <a:rPr lang="zh-CN" altLang="en-US" sz="2000" dirty="0" smtClean="0"/>
              <a:t>时可能不报错，但运行程序可能得到</a:t>
            </a:r>
            <a:r>
              <a:rPr lang="zh-CN" altLang="en-US" sz="2000" dirty="0"/>
              <a:t>以下结果之一：</a:t>
            </a:r>
            <a:endParaRPr lang="en-US" altLang="zh-CN" sz="2000" dirty="0" smtClean="0"/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B050"/>
                </a:solidFill>
              </a:rPr>
              <a:t>出现</a:t>
            </a:r>
            <a:r>
              <a:rPr lang="en-US" altLang="zh-CN" sz="1400" dirty="0" smtClean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 smtClean="0">
                <a:solidFill>
                  <a:srgbClr val="00B050"/>
                </a:solidFill>
              </a:rPr>
              <a:t>出错</a:t>
            </a:r>
            <a:r>
              <a:rPr lang="zh-CN" altLang="en-US" sz="1400" dirty="0">
                <a:solidFill>
                  <a:srgbClr val="00B050"/>
                </a:solidFill>
              </a:rPr>
              <a:t>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</a:t>
            </a:r>
            <a:r>
              <a:rPr lang="zh-CN" altLang="en-US" sz="1400" dirty="0" smtClean="0">
                <a:solidFill>
                  <a:srgbClr val="FF0000"/>
                </a:solidFill>
              </a:rPr>
              <a:t>？“</a:t>
            </a:r>
            <a:r>
              <a:rPr lang="zh-CN" altLang="en-US" sz="1400" dirty="0">
                <a:solidFill>
                  <a:srgbClr val="FF0000"/>
                </a:solidFill>
              </a:rPr>
              <a:t>如果未对相关引用进行必要的重定位会发生什么？”</a:t>
            </a: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B050"/>
                </a:solidFill>
              </a:rPr>
              <a:t>输出</a:t>
            </a:r>
            <a:r>
              <a:rPr lang="en-US" altLang="zh-CN" sz="1400" dirty="0" smtClean="0">
                <a:solidFill>
                  <a:srgbClr val="00B050"/>
                </a:solidFill>
              </a:rPr>
              <a:t>“Welcome </a:t>
            </a:r>
            <a:r>
              <a:rPr lang="en-US" altLang="zh-CN" sz="1400" dirty="0">
                <a:solidFill>
                  <a:srgbClr val="00B050"/>
                </a:solidFill>
              </a:rPr>
              <a:t>to this small lab of linking. To begin lab, please link the relevant object module(s) with the main module. </a:t>
            </a:r>
            <a:r>
              <a:rPr lang="en-US" altLang="zh-CN" sz="1400" dirty="0" smtClean="0">
                <a:solidFill>
                  <a:srgbClr val="00B050"/>
                </a:solidFill>
              </a:rPr>
              <a:t>”</a:t>
            </a:r>
            <a:r>
              <a:rPr lang="en-US" altLang="zh-CN" sz="1400" dirty="0" smtClean="0">
                <a:solidFill>
                  <a:srgbClr val="FF0000"/>
                </a:solidFill>
              </a:rPr>
              <a:t>——</a:t>
            </a:r>
            <a:r>
              <a:rPr lang="zh-CN" altLang="en-US" sz="1400" dirty="0" smtClean="0">
                <a:solidFill>
                  <a:srgbClr val="FF0000"/>
                </a:solidFill>
              </a:rPr>
              <a:t>提示</a:t>
            </a:r>
            <a:r>
              <a:rPr lang="zh-CN" altLang="en-US" sz="1400" dirty="0">
                <a:solidFill>
                  <a:srgbClr val="FF0000"/>
                </a:solidFill>
              </a:rPr>
              <a:t>模块未</a:t>
            </a:r>
            <a:r>
              <a:rPr lang="zh-CN" altLang="en-US" sz="1400" dirty="0" smtClean="0">
                <a:solidFill>
                  <a:srgbClr val="FF0000"/>
                </a:solidFill>
              </a:rPr>
              <a:t>链接。可能原因</a:t>
            </a:r>
            <a:r>
              <a:rPr lang="zh-CN" altLang="en-US" sz="1400" dirty="0">
                <a:solidFill>
                  <a:srgbClr val="FF0000"/>
                </a:solidFill>
              </a:rPr>
              <a:t>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b="0" kern="0" dirty="0" smtClean="0">
              <a:solidFill>
                <a:srgbClr val="66C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028"/>
            <a:ext cx="8147248" cy="39580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0000FF"/>
                </a:solidFill>
              </a:rPr>
              <a:t>phase5.c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程序框架</a:t>
            </a:r>
            <a:endParaRPr lang="en-US" altLang="zh-CN" sz="1200" b="1" dirty="0" smtClean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556" y="2096852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b="0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 </a:t>
            </a:r>
            <a:r>
              <a:rPr lang="en-US" altLang="zh-CN" sz="1200" b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200" b="0" dirty="0" smtClean="0"/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char </a:t>
            </a:r>
            <a:r>
              <a:rPr lang="en-US" altLang="zh-CN" sz="1200" b="0" dirty="0"/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b="0" dirty="0" smtClean="0">
                <a:solidFill>
                  <a:srgbClr val="0000FF"/>
                </a:solidFill>
              </a:rPr>
              <a:t>char </a:t>
            </a:r>
            <a:r>
              <a:rPr lang="en-US" altLang="zh-CN" sz="1200" b="0" dirty="0"/>
              <a:t>BUF[] = MYID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b="0" dirty="0" smtClean="0">
                <a:solidFill>
                  <a:srgbClr val="0000FF"/>
                </a:solidFill>
              </a:rPr>
              <a:t>char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CODE = </a:t>
            </a:r>
            <a:r>
              <a:rPr lang="en-US" altLang="zh-CN" sz="1200" b="0" dirty="0" smtClean="0"/>
              <a:t>PHASE5_COOKIE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err="1" smtClean="0"/>
              <a:t>int</a:t>
            </a:r>
            <a:r>
              <a:rPr lang="en-US" altLang="zh-CN" sz="1200" b="0" dirty="0" smtClean="0"/>
              <a:t> </a:t>
            </a:r>
            <a:r>
              <a:rPr lang="en-US" altLang="zh-CN" sz="1200" b="0" dirty="0" err="1"/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code,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mode </a:t>
            </a:r>
            <a:r>
              <a:rPr lang="en-US" altLang="zh-CN" sz="1200" b="0" dirty="0" smtClean="0"/>
              <a:t>)  {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switch</a:t>
            </a:r>
            <a:r>
              <a:rPr lang="en-US" altLang="zh-CN" sz="1200" b="0" dirty="0" smtClean="0"/>
              <a:t>(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 smtClean="0"/>
              <a:t> [</a:t>
            </a:r>
            <a:r>
              <a:rPr lang="en-US" altLang="zh-CN" sz="1200" b="0" dirty="0"/>
              <a:t>mode] &amp; 0x00000007 </a:t>
            </a:r>
            <a:r>
              <a:rPr lang="en-US" altLang="zh-CN" sz="1200" b="0" dirty="0" smtClean="0"/>
              <a:t>)  {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case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0</a:t>
            </a:r>
            <a:r>
              <a:rPr lang="en-US" altLang="zh-CN" sz="1200" b="0" dirty="0" smtClean="0"/>
              <a:t>:</a:t>
            </a:r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    code </a:t>
            </a:r>
            <a:r>
              <a:rPr lang="en-US" altLang="zh-CN" sz="1200" b="0" dirty="0"/>
              <a:t>= code &amp; (~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 smtClean="0"/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</a:t>
            </a:r>
            <a:r>
              <a:rPr lang="en-US" altLang="zh-CN" sz="1200" b="0" dirty="0" smtClean="0"/>
              <a:t>       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break</a:t>
            </a:r>
            <a:r>
              <a:rPr lang="en-US" altLang="zh-CN" sz="1200" b="0" dirty="0" smtClean="0"/>
              <a:t>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case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1</a:t>
            </a:r>
            <a:r>
              <a:rPr lang="en-US" altLang="zh-CN" sz="1200" b="0" dirty="0" smtClean="0"/>
              <a:t>: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    code </a:t>
            </a:r>
            <a:r>
              <a:rPr lang="en-US" altLang="zh-CN" sz="1200" b="0" dirty="0"/>
              <a:t>= code ^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 smtClean="0"/>
              <a:t>[mode</a:t>
            </a:r>
            <a:r>
              <a:rPr lang="en-US" altLang="zh-CN" sz="1200" b="0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break</a:t>
            </a:r>
            <a:r>
              <a:rPr lang="en-US" altLang="zh-CN" sz="1200" b="0" dirty="0" smtClean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</a:t>
            </a:r>
            <a:r>
              <a:rPr lang="en-US" altLang="zh-CN" sz="1200" b="0" dirty="0" smtClean="0"/>
              <a:t>       … …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}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return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code;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void </a:t>
            </a:r>
            <a:r>
              <a:rPr lang="en-US" altLang="zh-CN" sz="1200" b="0" dirty="0" err="1"/>
              <a:t>generate_code</a:t>
            </a:r>
            <a:r>
              <a:rPr lang="en-US" altLang="zh-CN" sz="1200" b="0" dirty="0" smtClean="0"/>
              <a:t>( </a:t>
            </a:r>
            <a:r>
              <a:rPr lang="en-US" altLang="zh-CN" sz="1200" b="0" dirty="0" err="1" smtClean="0"/>
              <a:t>int</a:t>
            </a:r>
            <a:r>
              <a:rPr lang="en-US" altLang="zh-CN" sz="1200" b="0" dirty="0" smtClean="0"/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</a:t>
            </a:r>
            <a:r>
              <a:rPr lang="en-US" altLang="zh-CN" sz="1200" b="0" dirty="0" smtClean="0"/>
              <a:t>   </a:t>
            </a:r>
            <a:r>
              <a:rPr lang="en-US" altLang="zh-CN" sz="1200" b="0" dirty="0" err="1" smtClean="0"/>
              <a:t>int</a:t>
            </a:r>
            <a:r>
              <a:rPr lang="en-US" altLang="zh-CN" sz="1200" b="0" dirty="0" smtClean="0"/>
              <a:t> </a:t>
            </a:r>
            <a:r>
              <a:rPr lang="en-US" altLang="zh-CN" sz="1200" b="0" dirty="0" err="1" smtClean="0"/>
              <a:t>i</a:t>
            </a:r>
            <a:r>
              <a:rPr lang="en-US" altLang="zh-CN" sz="1200" b="0" dirty="0" smtClean="0"/>
              <a:t>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CODE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= </a:t>
            </a:r>
            <a:r>
              <a:rPr lang="en-US" altLang="zh-CN" sz="1200" b="0" dirty="0" smtClean="0"/>
              <a:t>cookie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for</a:t>
            </a:r>
            <a:r>
              <a:rPr lang="en-US" altLang="zh-CN" sz="1200" b="0" dirty="0"/>
              <a:t>( </a:t>
            </a:r>
            <a:r>
              <a:rPr lang="en-US" altLang="zh-CN" sz="1200" b="0" dirty="0" err="1" smtClean="0"/>
              <a:t>i</a:t>
            </a:r>
            <a:r>
              <a:rPr lang="en-US" altLang="zh-CN" sz="1200" b="0" dirty="0" smtClean="0"/>
              <a:t>=0</a:t>
            </a:r>
            <a:r>
              <a:rPr lang="en-US" altLang="zh-CN" sz="1200" b="0" dirty="0"/>
              <a:t>; </a:t>
            </a:r>
            <a:r>
              <a:rPr lang="en-US" altLang="zh-CN" sz="1200" b="0" dirty="0" err="1" smtClean="0"/>
              <a:t>i</a:t>
            </a:r>
            <a:r>
              <a:rPr lang="en-US" altLang="zh-CN" sz="1200" b="0" dirty="0" smtClean="0"/>
              <a:t>&lt;</a:t>
            </a:r>
            <a:r>
              <a:rPr lang="en-US" altLang="zh-CN" sz="1200" b="0" dirty="0" err="1" smtClean="0"/>
              <a:t>sizeof</a:t>
            </a:r>
            <a:r>
              <a:rPr lang="en-US" altLang="zh-CN" sz="1200" b="0" dirty="0" smtClean="0"/>
              <a:t>(TRAN_ARRAY)/</a:t>
            </a:r>
            <a:r>
              <a:rPr lang="en-US" altLang="zh-CN" sz="1200" b="0" dirty="0" err="1" smtClean="0"/>
              <a:t>sizeof</a:t>
            </a:r>
            <a:r>
              <a:rPr lang="en-US" altLang="zh-CN" sz="1200" b="0" dirty="0" smtClean="0"/>
              <a:t>(</a:t>
            </a:r>
            <a:r>
              <a:rPr lang="en-US" altLang="zh-CN" sz="1200" b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200" b="0" dirty="0" smtClean="0"/>
              <a:t>);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++ </a:t>
            </a:r>
            <a:r>
              <a:rPr lang="en-US" altLang="zh-CN" sz="1200" b="0" dirty="0" smtClean="0"/>
              <a:t>)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 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CODE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= </a:t>
            </a:r>
            <a:r>
              <a:rPr lang="en-US" altLang="zh-CN" sz="1200" b="0" dirty="0" err="1">
                <a:solidFill>
                  <a:srgbClr val="00B050"/>
                </a:solidFill>
              </a:rPr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CODE</a:t>
            </a:r>
            <a:r>
              <a:rPr lang="en-US" altLang="zh-CN" sz="1200" b="0" dirty="0" smtClean="0"/>
              <a:t>,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 );</a:t>
            </a:r>
          </a:p>
          <a:p>
            <a:pPr marL="0" indent="0" eaLnBrk="1" hangingPunct="1">
              <a:buNone/>
            </a:pPr>
            <a:r>
              <a:rPr lang="en-US" altLang="zh-CN" sz="1200" b="0" dirty="0" smtClean="0"/>
              <a:t>}</a:t>
            </a:r>
            <a:endParaRPr lang="zh-CN" altLang="en-US" sz="12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4896036" y="209222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b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b="0" dirty="0" smtClean="0">
                <a:solidFill>
                  <a:srgbClr val="0000FF"/>
                </a:solidFill>
              </a:rPr>
              <a:t> </a:t>
            </a:r>
            <a:r>
              <a:rPr lang="en-US" altLang="zh-CN" sz="1400" b="0" dirty="0" smtClean="0"/>
              <a:t>encode</a:t>
            </a:r>
            <a:r>
              <a:rPr lang="en-US" altLang="zh-CN" sz="1400" b="0" dirty="0" smtClean="0">
                <a:solidFill>
                  <a:srgbClr val="0000FF"/>
                </a:solidFill>
              </a:rPr>
              <a:t>( char</a:t>
            </a:r>
            <a:r>
              <a:rPr lang="en-US" altLang="zh-CN" sz="1400" b="0" dirty="0"/>
              <a:t>* </a:t>
            </a:r>
            <a:r>
              <a:rPr lang="en-US" altLang="zh-CN" sz="1400" b="0" dirty="0" err="1" smtClean="0"/>
              <a:t>str</a:t>
            </a:r>
            <a:r>
              <a:rPr lang="en-US" altLang="zh-CN" sz="1400" b="0" dirty="0" smtClean="0"/>
              <a:t> )  </a:t>
            </a:r>
            <a:r>
              <a:rPr lang="en-US" altLang="zh-CN" sz="1400" b="0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0" dirty="0" smtClean="0">
                <a:solidFill>
                  <a:srgbClr val="0000FF"/>
                </a:solidFill>
              </a:rPr>
              <a:t>    </a:t>
            </a:r>
            <a:r>
              <a:rPr lang="en-US" altLang="zh-CN" sz="1400" b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b="0" dirty="0" smtClean="0">
                <a:solidFill>
                  <a:srgbClr val="0000FF"/>
                </a:solidFill>
              </a:rPr>
              <a:t> </a:t>
            </a:r>
            <a:r>
              <a:rPr lang="en-US" altLang="zh-CN" sz="1400" b="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1400" b="0" dirty="0" smtClean="0">
                <a:solidFill>
                  <a:srgbClr val="0000FF"/>
                </a:solidFill>
              </a:rPr>
              <a:t>, </a:t>
            </a:r>
            <a:r>
              <a:rPr lang="en-US" altLang="zh-CN" sz="1400" b="0" dirty="0" smtClean="0"/>
              <a:t>n </a:t>
            </a:r>
            <a:r>
              <a:rPr lang="en-US" altLang="zh-CN" sz="1400" b="0" dirty="0"/>
              <a:t>= </a:t>
            </a:r>
            <a:r>
              <a:rPr lang="en-US" altLang="zh-CN" sz="1400" b="0" dirty="0" err="1">
                <a:solidFill>
                  <a:srgbClr val="00B050"/>
                </a:solidFill>
              </a:rPr>
              <a:t>strlen</a:t>
            </a:r>
            <a:r>
              <a:rPr lang="en-US" altLang="zh-CN" sz="1400" b="0" dirty="0"/>
              <a:t>(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);</a:t>
            </a:r>
          </a:p>
          <a:p>
            <a:pPr marL="0" indent="0" eaLnBrk="1" hangingPunct="1">
              <a:buNone/>
            </a:pPr>
            <a:r>
              <a:rPr lang="en-US" altLang="zh-CN" sz="1400" b="0" dirty="0" smtClean="0">
                <a:solidFill>
                  <a:srgbClr val="0000FF"/>
                </a:solidFill>
              </a:rPr>
              <a:t>    for</a:t>
            </a:r>
            <a:r>
              <a:rPr lang="en-US" altLang="zh-CN" sz="1400" b="0" dirty="0" smtClean="0"/>
              <a:t>( </a:t>
            </a:r>
            <a:r>
              <a:rPr lang="en-US" altLang="zh-CN" sz="1400" b="0" dirty="0" err="1" smtClean="0"/>
              <a:t>i</a:t>
            </a:r>
            <a:r>
              <a:rPr lang="en-US" altLang="zh-CN" sz="1400" b="0" dirty="0" smtClean="0"/>
              <a:t>=0</a:t>
            </a:r>
            <a:r>
              <a:rPr lang="en-US" altLang="zh-CN" sz="1400" b="0" dirty="0"/>
              <a:t>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&lt;n; </a:t>
            </a:r>
            <a:r>
              <a:rPr lang="en-US" altLang="zh-CN" sz="1400" b="0" dirty="0" err="1"/>
              <a:t>i</a:t>
            </a:r>
            <a:r>
              <a:rPr lang="en-US" altLang="zh-CN" sz="1400" b="0" dirty="0" smtClean="0"/>
              <a:t>++ ) </a:t>
            </a:r>
            <a:r>
              <a:rPr lang="en-US" altLang="zh-CN" sz="1400" b="0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</a:t>
            </a:r>
            <a:r>
              <a:rPr lang="en-US" altLang="zh-CN" sz="1400" b="0" dirty="0" smtClean="0"/>
              <a:t>(</a:t>
            </a:r>
            <a:r>
              <a:rPr lang="en-US" altLang="zh-CN" sz="1400" b="0" dirty="0" smtClean="0">
                <a:solidFill>
                  <a:srgbClr val="00B050"/>
                </a:solidFill>
              </a:rPr>
              <a:t>FDICT</a:t>
            </a:r>
            <a:r>
              <a:rPr lang="en-US" altLang="zh-CN" sz="1400" b="0" dirty="0" smtClean="0"/>
              <a:t>[</a:t>
            </a:r>
            <a:r>
              <a:rPr lang="en-US" altLang="zh-CN" sz="1400" b="0" dirty="0" err="1" smtClean="0"/>
              <a:t>str</a:t>
            </a:r>
            <a:r>
              <a:rPr lang="en-US" altLang="zh-CN" sz="1400" b="0" dirty="0" smtClean="0"/>
              <a:t>[</a:t>
            </a:r>
            <a:r>
              <a:rPr lang="en-US" altLang="zh-CN" sz="1400" b="0" dirty="0" err="1" smtClean="0"/>
              <a:t>i</a:t>
            </a:r>
            <a:r>
              <a:rPr lang="en-US" altLang="zh-CN" sz="1400" b="0" dirty="0"/>
              <a:t>]] ^ </a:t>
            </a:r>
            <a:r>
              <a:rPr lang="en-US" altLang="zh-CN" sz="1400" b="0" dirty="0">
                <a:solidFill>
                  <a:srgbClr val="00B050"/>
                </a:solidFill>
              </a:rPr>
              <a:t>CODE</a:t>
            </a:r>
            <a:r>
              <a:rPr lang="en-US" altLang="zh-CN" sz="1400" b="0" dirty="0"/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b="0" dirty="0" smtClean="0"/>
              <a:t>        </a:t>
            </a:r>
            <a:r>
              <a:rPr lang="en-US" altLang="zh-CN" sz="1400" b="0" dirty="0" smtClean="0">
                <a:solidFill>
                  <a:srgbClr val="0000FF"/>
                </a:solidFill>
              </a:rPr>
              <a:t>if</a:t>
            </a:r>
            <a:r>
              <a:rPr lang="en-US" altLang="zh-CN" sz="1400" b="0" dirty="0" smtClean="0"/>
              <a:t>( </a:t>
            </a:r>
            <a:r>
              <a:rPr lang="en-US" altLang="zh-CN" sz="1400" b="0" dirty="0" err="1" smtClean="0"/>
              <a:t>str</a:t>
            </a:r>
            <a:r>
              <a:rPr lang="en-US" altLang="zh-CN" sz="1400" b="0" dirty="0" smtClean="0"/>
              <a:t>[</a:t>
            </a:r>
            <a:r>
              <a:rPr lang="en-US" altLang="zh-CN" sz="1400" b="0" dirty="0" err="1" smtClean="0"/>
              <a:t>i</a:t>
            </a:r>
            <a:r>
              <a:rPr lang="en-US" altLang="zh-CN" sz="1400" b="0" dirty="0"/>
              <a:t>]&lt;0x20 ||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]&gt;</a:t>
            </a:r>
            <a:r>
              <a:rPr lang="en-US" altLang="zh-CN" sz="1400" b="0" dirty="0" smtClean="0"/>
              <a:t>0x7E )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b="0" dirty="0" smtClean="0"/>
              <a:t>    }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 smtClean="0">
                <a:solidFill>
                  <a:srgbClr val="0000FF"/>
                </a:solidFill>
              </a:rPr>
              <a:t>    return</a:t>
            </a:r>
            <a:r>
              <a:rPr lang="en-US" altLang="zh-CN" sz="1400" b="0" dirty="0" smtClean="0"/>
              <a:t> n;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/>
              <a:t>}</a:t>
            </a:r>
          </a:p>
          <a:p>
            <a:endParaRPr lang="en-US" altLang="zh-CN" sz="1400" b="0" dirty="0" smtClean="0"/>
          </a:p>
          <a:p>
            <a:r>
              <a:rPr lang="en-US" altLang="zh-CN" sz="1400" b="0" dirty="0"/>
              <a:t>void </a:t>
            </a:r>
            <a:r>
              <a:rPr lang="en-US" altLang="zh-CN" sz="1400" b="0" dirty="0" err="1"/>
              <a:t>do_phase</a:t>
            </a:r>
            <a:r>
              <a:rPr lang="en-US" altLang="zh-CN" sz="1400" b="0" dirty="0" smtClean="0"/>
              <a:t>()  {</a:t>
            </a:r>
          </a:p>
          <a:p>
            <a:r>
              <a:rPr lang="en-US" altLang="zh-CN" sz="1400" b="0" dirty="0" smtClean="0"/>
              <a:t>    </a:t>
            </a:r>
            <a:r>
              <a:rPr lang="en-US" altLang="zh-CN" sz="1400" b="0" dirty="0" err="1" smtClean="0">
                <a:solidFill>
                  <a:srgbClr val="00B050"/>
                </a:solidFill>
              </a:rPr>
              <a:t>generate_code</a:t>
            </a:r>
            <a:r>
              <a:rPr lang="en-US" altLang="zh-CN" sz="1400" b="0" dirty="0" smtClean="0"/>
              <a:t>(PHASE5_COOKIE</a:t>
            </a:r>
            <a:r>
              <a:rPr lang="en-US" altLang="zh-CN" sz="1400" b="0" dirty="0"/>
              <a:t>);</a:t>
            </a:r>
          </a:p>
          <a:p>
            <a:r>
              <a:rPr lang="en-US" altLang="zh-CN" sz="1400" b="0" dirty="0" smtClean="0"/>
              <a:t>    </a:t>
            </a:r>
            <a:r>
              <a:rPr lang="en-US" altLang="zh-CN" sz="1400" b="0" dirty="0" smtClean="0">
                <a:solidFill>
                  <a:srgbClr val="00B050"/>
                </a:solidFill>
              </a:rPr>
              <a:t>encode</a:t>
            </a:r>
            <a:r>
              <a:rPr lang="en-US" altLang="zh-CN" sz="1400" b="0" dirty="0" smtClean="0"/>
              <a:t>(</a:t>
            </a:r>
            <a:r>
              <a:rPr lang="en-US" altLang="zh-CN" sz="1400" b="0" dirty="0" smtClean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</a:p>
          <a:p>
            <a:r>
              <a:rPr lang="en-US" altLang="zh-CN" sz="1400" b="0" dirty="0" smtClean="0"/>
              <a:t>    </a:t>
            </a:r>
            <a:r>
              <a:rPr lang="en-US" altLang="zh-CN" sz="1400" b="0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"%s\n"</a:t>
            </a:r>
            <a:r>
              <a:rPr lang="en-US" altLang="zh-CN" sz="1400" b="0" dirty="0"/>
              <a:t>, 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 smtClean="0"/>
              <a:t>);</a:t>
            </a:r>
          </a:p>
          <a:p>
            <a:r>
              <a:rPr lang="en-US" altLang="zh-CN" sz="1400" b="0" dirty="0" smtClean="0"/>
              <a:t>}</a:t>
            </a:r>
            <a:endParaRPr lang="zh-CN" altLang="en-US" sz="14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上列绿色标出（以及如</a:t>
            </a:r>
            <a:r>
              <a:rPr lang="en-US" altLang="zh-CN" sz="1400" dirty="0" smtClean="0"/>
              <a:t>switch</a:t>
            </a:r>
            <a:r>
              <a:rPr lang="zh-CN" altLang="en-US" sz="1400" dirty="0" smtClean="0"/>
              <a:t>的跳转表等）的符号引用</a:t>
            </a:r>
            <a:r>
              <a:rPr lang="zh-CN" altLang="en-US" sz="1400" dirty="0"/>
              <a:t>的对应重定位</a:t>
            </a:r>
            <a:r>
              <a:rPr lang="zh-CN" altLang="en-US" sz="1400" dirty="0" smtClean="0"/>
              <a:t>记录中随机选择若干个被</a:t>
            </a:r>
            <a:r>
              <a:rPr lang="zh-CN" altLang="en-US" sz="1400" dirty="0"/>
              <a:t>置为全</a:t>
            </a:r>
            <a:r>
              <a:rPr lang="zh-CN" altLang="en-US" sz="1400" dirty="0" smtClean="0"/>
              <a:t>零。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涉及的重定位</a:t>
            </a:r>
            <a:r>
              <a:rPr lang="zh-CN" altLang="en-US" sz="1400" dirty="0"/>
              <a:t>记录可能</a:t>
            </a:r>
            <a:r>
              <a:rPr lang="zh-CN" altLang="en-US" sz="1400" dirty="0" smtClean="0"/>
              <a:t>位于</a:t>
            </a:r>
            <a:r>
              <a:rPr lang="en-US" altLang="zh-CN" sz="1400" dirty="0" smtClean="0"/>
              <a:t>.text, .</a:t>
            </a:r>
            <a:r>
              <a:rPr lang="en-US" altLang="zh-CN" sz="1400" dirty="0" err="1" smtClean="0"/>
              <a:t>rodata</a:t>
            </a:r>
            <a:r>
              <a:rPr lang="zh-CN" altLang="en-US" sz="1400" dirty="0" smtClean="0"/>
              <a:t>等不同</a:t>
            </a:r>
            <a:r>
              <a:rPr lang="zh-CN" altLang="en-US" sz="1400" dirty="0"/>
              <a:t>重定位节中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7040" y="1083310"/>
            <a:ext cx="8182610" cy="53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 smtClean="0">
                <a:solidFill>
                  <a:srgbClr val="0000FF"/>
                </a:solidFill>
              </a:rPr>
              <a:t>实验步骤</a:t>
            </a:r>
            <a:endParaRPr lang="zh-CN" altLang="en-US" sz="2000" b="1" kern="0" dirty="0" smtClean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kern="0" dirty="0" smtClean="0">
                <a:sym typeface="+mn-ea"/>
              </a:rPr>
              <a:t>      </a:t>
            </a:r>
            <a:r>
              <a:rPr lang="en-US" altLang="zh-CN" sz="2000" kern="0" dirty="0" smtClean="0">
                <a:sym typeface="+mn-ea"/>
              </a:rPr>
              <a:t>1</a:t>
            </a:r>
            <a:r>
              <a:rPr lang="zh-CN" altLang="en-US" sz="2000" kern="0" dirty="0" smtClean="0">
                <a:sym typeface="+mn-ea"/>
              </a:rPr>
              <a:t>）对照</a:t>
            </a:r>
            <a:r>
              <a:rPr lang="en-US" altLang="zh-CN" sz="2000" kern="0" dirty="0" smtClean="0">
                <a:sym typeface="+mn-ea"/>
              </a:rPr>
              <a:t>phase5.o</a:t>
            </a:r>
            <a:r>
              <a:rPr lang="zh-CN" altLang="en-US" sz="2000" kern="0" dirty="0" smtClean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kern="0" dirty="0" smtClean="0">
                <a:sym typeface="+mn-ea"/>
              </a:rPr>
              <a:t>    </a:t>
            </a:r>
            <a:r>
              <a:rPr lang="en-US" altLang="zh-CN" sz="2000" kern="0" dirty="0" smtClean="0"/>
              <a:t>2</a:t>
            </a:r>
            <a:r>
              <a:rPr lang="zh-CN" altLang="en-US" sz="2000" kern="0" dirty="0" smtClean="0"/>
              <a:t>）对每一待处理的符号引用，按照下列重定位记录结构，构造其二进制表示（</a:t>
            </a:r>
            <a:r>
              <a:rPr lang="en-US" altLang="zh-CN" sz="2000" kern="0" dirty="0" smtClean="0"/>
              <a:t>8</a:t>
            </a:r>
            <a:r>
              <a:rPr lang="zh-CN" altLang="en-US" sz="2000" kern="0" dirty="0" smtClean="0"/>
              <a:t>字节块）。</a:t>
            </a:r>
            <a:endParaRPr lang="en-US" altLang="zh-CN" sz="2000" kern="0" dirty="0" smtClean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 smtClean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sz="2000" kern="0" dirty="0" smtClean="0"/>
          </a:p>
          <a:p>
            <a:pPr marL="0" lvl="0" indent="0" eaLnBrk="1" hangingPunct="1">
              <a:lnSpc>
                <a:spcPct val="150000"/>
              </a:lnSpc>
              <a:spcBef>
                <a:spcPts val="1200"/>
              </a:spcBef>
              <a:buFont typeface="+mj-lt"/>
              <a:buNone/>
            </a:pPr>
            <a:r>
              <a:rPr lang="zh-CN" altLang="en-US" sz="2605" kern="0" dirty="0" smtClean="0"/>
              <a:t>  </a:t>
            </a:r>
            <a:r>
              <a:rPr lang="zh-CN" altLang="en-US" sz="2000" kern="0" dirty="0" smtClean="0"/>
              <a:t>3）使用hexedit或编程将生成的重定位记录写入到相应被清空的记录位置中。</a:t>
            </a:r>
            <a:endParaRPr lang="en-US" altLang="zh-CN" sz="2215" kern="0" dirty="0"/>
          </a:p>
          <a:p>
            <a:pPr marL="693420" lvl="2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0" y="3177088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10.</a:t>
            </a:r>
            <a:r>
              <a:rPr lang="zh-CN" altLang="en-US" dirty="0" smtClean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523" y="1736812"/>
            <a:ext cx="8632189" cy="430193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 </a:t>
            </a:r>
            <a:r>
              <a:rPr lang="zh-CN" altLang="en-US" sz="2000" b="1" dirty="0" smtClean="0"/>
              <a:t>将修改</a:t>
            </a:r>
            <a:r>
              <a:rPr lang="zh-CN" altLang="en-US" sz="2000" b="1" dirty="0"/>
              <a:t>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</a:t>
            </a:r>
            <a:r>
              <a:rPr lang="en-US" altLang="zh-CN" sz="2000" b="1" dirty="0" smtClean="0"/>
              <a:t>phase5.o</a:t>
            </a:r>
            <a:r>
              <a:rPr lang="zh-CN" altLang="en-US" sz="2000" b="1" dirty="0" smtClean="0"/>
              <a:t>）和未改动的</a:t>
            </a:r>
            <a:r>
              <a:rPr lang="en-US" altLang="zh-CN" sz="2000" b="1" dirty="0" err="1" smtClean="0"/>
              <a:t>main.o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phase3.o</a:t>
            </a:r>
            <a:r>
              <a:rPr lang="zh-CN" altLang="en-US" sz="2000" b="1" dirty="0" smtClean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</a:t>
            </a:r>
            <a:r>
              <a:rPr lang="zh-CN" altLang="en-US" sz="2000" b="1" dirty="0" smtClean="0"/>
              <a:t>打包：</a:t>
            </a:r>
            <a:endParaRPr lang="en-US" altLang="zh-CN" sz="2000" b="1" dirty="0" smtClean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 smtClean="0"/>
              <a:t>tar </a:t>
            </a:r>
            <a:r>
              <a:rPr lang="en-US" altLang="zh-CN" sz="1600" b="1" dirty="0" err="1" smtClean="0"/>
              <a:t>cvf 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</a:t>
            </a:r>
            <a:r>
              <a:rPr lang="en-US" altLang="zh-CN" sz="1600" b="1" dirty="0" smtClean="0"/>
              <a:t>phase4.o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TAR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将结果</a:t>
            </a:r>
            <a:r>
              <a:rPr lang="en-US" altLang="zh-CN" sz="2000" b="1" dirty="0" smtClean="0"/>
              <a:t>tar</a:t>
            </a:r>
            <a:r>
              <a:rPr lang="zh-CN" altLang="en-US" sz="2000" b="1" dirty="0" smtClean="0"/>
              <a:t>文件重命名为“学号</a:t>
            </a:r>
            <a:r>
              <a:rPr lang="en-US" altLang="zh-CN" sz="2000" b="1" dirty="0" smtClean="0"/>
              <a:t>.tar”</a:t>
            </a:r>
            <a:r>
              <a:rPr lang="zh-CN" altLang="en-US" sz="2000" b="1" dirty="0" smtClean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dirty="0" smtClean="0">
                <a:solidFill>
                  <a:srgbClr val="FF0000"/>
                </a:solidFill>
              </a:rPr>
              <a:t>周内 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学生提交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个压缩包即可，课代表提交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</a:t>
            </a:r>
            <a:r>
              <a:rPr lang="zh-CN" altLang="en-US" dirty="0" smtClean="0">
                <a:solidFill>
                  <a:srgbClr val="0000FF"/>
                </a:solidFill>
              </a:rPr>
              <a:t>你每一任务，</a:t>
            </a:r>
            <a:r>
              <a:rPr lang="zh-CN" altLang="en-US" dirty="0">
                <a:solidFill>
                  <a:srgbClr val="0000FF"/>
                </a:solidFill>
              </a:rPr>
              <a:t>用文字详细描述</a:t>
            </a:r>
            <a:r>
              <a:rPr lang="zh-CN" altLang="en-US" dirty="0" smtClean="0">
                <a:solidFill>
                  <a:srgbClr val="0000FF"/>
                </a:solidFill>
              </a:rPr>
              <a:t>分析与攻击过程，栈帧内容要截图标注说明。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15:45-18:10</a:t>
            </a:r>
          </a:p>
          <a:p>
            <a:r>
              <a:rPr lang="zh-CN" altLang="en-US" dirty="0" smtClean="0"/>
              <a:t>实验学分：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G709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DDD/EDB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请按顺序写出</a:t>
            </a:r>
            <a:r>
              <a:rPr lang="en-US" altLang="zh-CN" dirty="0" smtClean="0">
                <a:sym typeface="+mn-ea"/>
              </a:rPr>
              <a:t>ELF</a:t>
            </a:r>
            <a:r>
              <a:rPr lang="zh-CN" altLang="en-US" dirty="0" smtClean="0">
                <a:sym typeface="+mn-ea"/>
              </a:rPr>
              <a:t>格式的</a:t>
            </a:r>
            <a:r>
              <a:rPr lang="zh-CN" altLang="en-US" dirty="0" smtClean="0"/>
              <a:t>可执行目标文件的各类信息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请按照内存地址从低到高的顺序，写出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X64</a:t>
            </a:r>
            <a:r>
              <a:rPr lang="zh-CN" altLang="en-US" dirty="0" smtClean="0"/>
              <a:t>内存映像。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请运行</a:t>
            </a:r>
            <a:r>
              <a:rPr lang="en-US" altLang="zh-CN" dirty="0" smtClean="0">
                <a:solidFill>
                  <a:srgbClr val="FF0000"/>
                </a:solidFill>
              </a:rPr>
              <a:t>“LinkAddress -u </a:t>
            </a:r>
            <a:r>
              <a:rPr lang="zh-CN" altLang="en-US" dirty="0" smtClean="0">
                <a:solidFill>
                  <a:srgbClr val="FF0000"/>
                </a:solidFill>
              </a:rPr>
              <a:t>学号 姓名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/>
              <a:t> 按地址循序写出各符号的地址、空间。并按照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X64</a:t>
            </a:r>
            <a:r>
              <a:rPr lang="zh-CN" altLang="en-US" dirty="0" smtClean="0"/>
              <a:t>内存</a:t>
            </a:r>
            <a:r>
              <a:rPr lang="zh-CN" altLang="en-US" dirty="0" smtClean="0">
                <a:sym typeface="+mn-ea"/>
              </a:rPr>
              <a:t>映像</a:t>
            </a:r>
            <a:r>
              <a:rPr lang="zh-CN" altLang="en-US" dirty="0" smtClean="0"/>
              <a:t>标出其所属各区。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请按顺序写出</a:t>
            </a:r>
            <a:r>
              <a:rPr lang="en-US" altLang="zh-CN" dirty="0" smtClean="0"/>
              <a:t>LinkAddress</a:t>
            </a:r>
            <a:r>
              <a:rPr lang="zh-CN" altLang="en-US" dirty="0" smtClean="0"/>
              <a:t>从开始执行到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前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后执行的子程序的名字。</a:t>
            </a:r>
            <a:r>
              <a:rPr lang="en-US" altLang="zh-CN" dirty="0" smtClean="0"/>
              <a:t>(gcc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objdump/GDB/EDB)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linkbomb.tar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每人的包都不相同，一定要注意，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CMU</a:t>
            </a:r>
            <a:r>
              <a:rPr lang="zh-CN" altLang="en-US" dirty="0" smtClean="0"/>
              <a:t>无此实验，</a:t>
            </a:r>
            <a:r>
              <a:rPr lang="en-US" altLang="zh-CN" dirty="0" smtClean="0"/>
              <a:t>HIT</a:t>
            </a:r>
            <a:r>
              <a:rPr lang="zh-CN" altLang="en-US" dirty="0" smtClean="0"/>
              <a:t>增加</a:t>
            </a:r>
            <a:endParaRPr lang="en-US" altLang="zh-CN" dirty="0" smtClean="0"/>
          </a:p>
          <a:p>
            <a:r>
              <a:rPr lang="en-US" altLang="zh-CN" dirty="0" smtClean="0"/>
              <a:t>3.Ubuntu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文件分析</a:t>
            </a:r>
            <a:r>
              <a:rPr lang="en-US" altLang="zh-CN" dirty="0" smtClean="0"/>
              <a:t>: readelf </a:t>
            </a:r>
            <a:r>
              <a:rPr lang="zh-CN" altLang="en-US" dirty="0" smtClean="0"/>
              <a:t>看帮助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readelf -h     </a:t>
            </a:r>
            <a:r>
              <a:rPr lang="zh-CN" altLang="en-US" dirty="0" smtClean="0"/>
              <a:t>读取分析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readelf -s     </a:t>
            </a:r>
            <a:r>
              <a:rPr lang="zh-CN" altLang="en-US" dirty="0" smtClean="0"/>
              <a:t>分析符号表与动态符号               </a:t>
            </a:r>
            <a:r>
              <a:rPr lang="en-US" altLang="zh-CN" dirty="0" smtClean="0"/>
              <a:t>-x </a:t>
            </a:r>
            <a:r>
              <a:rPr lang="zh-CN" altLang="en-US" dirty="0" smtClean="0"/>
              <a:t>看字节  </a:t>
            </a:r>
            <a:r>
              <a:rPr lang="en-US" altLang="zh-CN" dirty="0" smtClean="0"/>
              <a:t>-p</a:t>
            </a:r>
            <a:r>
              <a:rPr lang="zh-CN" altLang="en-US" dirty="0" smtClean="0"/>
              <a:t>看字符串</a:t>
            </a:r>
          </a:p>
          <a:p>
            <a:pPr lvl="1"/>
            <a:r>
              <a:rPr lang="en-US" altLang="zh-CN" dirty="0" smtClean="0"/>
              <a:t>readelf -a    </a:t>
            </a:r>
            <a:r>
              <a:rPr lang="zh-CN" altLang="en-US" dirty="0" smtClean="0"/>
              <a:t>看所有信息                              可练习！</a:t>
            </a:r>
            <a:r>
              <a:rPr lang="en-US" altLang="zh-CN" dirty="0" smtClean="0">
                <a:sym typeface="+mn-ea"/>
              </a:rPr>
              <a:t>readelf -r </a:t>
            </a:r>
            <a:r>
              <a:rPr lang="zh-CN" altLang="en-US" dirty="0" smtClean="0">
                <a:sym typeface="+mn-ea"/>
              </a:rPr>
              <a:t>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-a </a:t>
            </a:r>
            <a:r>
              <a:rPr lang="en-US" altLang="zh-CN" dirty="0" smtClean="0"/>
              <a:t>–all		</a:t>
            </a:r>
            <a:r>
              <a:rPr lang="zh-CN" altLang="en-US" dirty="0" smtClean="0"/>
              <a:t>等同于同时使用：</a:t>
            </a:r>
            <a:r>
              <a:rPr lang="en-US" altLang="zh-CN" dirty="0" smtClean="0"/>
              <a:t>-</a:t>
            </a:r>
            <a:r>
              <a:rPr lang="en-US" altLang="zh-CN" dirty="0"/>
              <a:t>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-h --</a:t>
            </a:r>
            <a:r>
              <a:rPr lang="en-US" altLang="zh-CN" dirty="0" smtClean="0"/>
              <a:t>file-header	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文件头</a:t>
            </a:r>
            <a:endParaRPr lang="en-US" altLang="zh-CN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-l --</a:t>
            </a:r>
            <a:r>
              <a:rPr lang="en-US" altLang="zh-CN" dirty="0" smtClean="0"/>
              <a:t>program-headers	</a:t>
            </a:r>
            <a:r>
              <a:rPr lang="zh-CN" altLang="en-US" dirty="0" smtClean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S --</a:t>
            </a:r>
            <a:r>
              <a:rPr lang="en-US" altLang="zh-CN" dirty="0" smtClean="0"/>
              <a:t>section-headers	</a:t>
            </a:r>
            <a:r>
              <a:rPr lang="zh-CN" altLang="en-US" dirty="0" smtClean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t --</a:t>
            </a:r>
            <a:r>
              <a:rPr lang="en-US" altLang="zh-CN" dirty="0" smtClean="0"/>
              <a:t>section-details	</a:t>
            </a:r>
            <a:r>
              <a:rPr lang="zh-CN" altLang="en-US" dirty="0" smtClean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s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syms</a:t>
            </a:r>
            <a:r>
              <a:rPr lang="en-US" altLang="zh-CN" dirty="0" smtClean="0"/>
              <a:t>		</a:t>
            </a:r>
            <a:r>
              <a:rPr lang="zh-CN" altLang="en-US" dirty="0" smtClean="0"/>
              <a:t>显示符号表（</a:t>
            </a:r>
            <a:r>
              <a:rPr lang="en-US" altLang="zh-CN" dirty="0" smtClean="0"/>
              <a:t>symbol table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r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relocs</a:t>
            </a:r>
            <a:r>
              <a:rPr lang="en-US" altLang="zh-CN" dirty="0" smtClean="0"/>
              <a:t>		</a:t>
            </a:r>
            <a:r>
              <a:rPr lang="zh-CN" altLang="en-US" dirty="0" smtClean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d </a:t>
            </a:r>
            <a:r>
              <a:rPr lang="en-US" altLang="zh-CN" dirty="0" smtClean="0"/>
              <a:t>–dynamic	</a:t>
            </a:r>
            <a:r>
              <a:rPr lang="zh-CN" altLang="en-US" dirty="0" smtClean="0"/>
              <a:t>显示动态节（</a:t>
            </a:r>
            <a:r>
              <a:rPr lang="en-US" altLang="zh-CN" dirty="0" smtClean="0"/>
              <a:t>dynamic section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x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以字节形式显示输出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number|name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-p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以</a:t>
            </a:r>
            <a:r>
              <a:rPr lang="zh-CN" altLang="en-US" dirty="0"/>
              <a:t>字符串</a:t>
            </a:r>
            <a:r>
              <a:rPr lang="zh-CN" altLang="en-US" dirty="0" smtClean="0"/>
              <a:t>形式</a:t>
            </a:r>
            <a:r>
              <a:rPr lang="zh-CN" altLang="en-US" dirty="0"/>
              <a:t>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-R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以重定位后的字节</a:t>
            </a:r>
            <a:r>
              <a:rPr lang="zh-CN" altLang="en-US" dirty="0"/>
              <a:t>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运行</a:t>
            </a:r>
            <a:r>
              <a:rPr lang="en-US" altLang="zh-CN" sz="2800" dirty="0" smtClean="0"/>
              <a:t>LinkAddr</a:t>
            </a:r>
            <a:r>
              <a:rPr lang="zh-CN" altLang="en-US" sz="2800" dirty="0" smtClean="0"/>
              <a:t>程序，看输出结果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排序一下输出的各个符号。</a:t>
            </a:r>
          </a:p>
          <a:p>
            <a:pPr lvl="1"/>
            <a:r>
              <a:rPr lang="zh-CN" altLang="en-US" sz="2400" dirty="0" smtClean="0"/>
              <a:t>查看内存：</a:t>
            </a:r>
            <a:r>
              <a:rPr lang="en-US" altLang="zh-CN" sz="2400" dirty="0" smtClean="0"/>
              <a:t>argv  </a:t>
            </a:r>
            <a:r>
              <a:rPr lang="zh-CN" altLang="en-US" sz="2400" dirty="0" smtClean="0"/>
              <a:t>与 </a:t>
            </a:r>
            <a:r>
              <a:rPr lang="en-US" altLang="zh-CN" sz="2400" dirty="0" smtClean="0"/>
              <a:t>env </a:t>
            </a:r>
            <a:r>
              <a:rPr lang="zh-CN" altLang="en-US" sz="2400" dirty="0" smtClean="0"/>
              <a:t>典型的</a:t>
            </a:r>
            <a:r>
              <a:rPr lang="en-US" altLang="zh-CN" sz="2400" dirty="0" smtClean="0"/>
              <a:t>char** 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char*[]</a:t>
            </a:r>
          </a:p>
          <a:p>
            <a:r>
              <a:rPr lang="en-US" altLang="zh-CN" sz="2800" dirty="0" smtClean="0"/>
              <a:t>5.GDB/EDB</a:t>
            </a:r>
            <a:r>
              <a:rPr lang="zh-CN" altLang="en-US" sz="2800" dirty="0" smtClean="0"/>
              <a:t>打开</a:t>
            </a:r>
            <a:r>
              <a:rPr lang="en-US" altLang="zh-CN" sz="2800" dirty="0" smtClean="0"/>
              <a:t>linkAddr</a:t>
            </a:r>
          </a:p>
          <a:p>
            <a:pPr lvl="1"/>
            <a:r>
              <a:rPr lang="zh-CN" altLang="en-US" sz="2400" dirty="0" smtClean="0"/>
              <a:t>调试程序，查看从最开始到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函数及退出前的所有运行函数。按顺序列出。</a:t>
            </a:r>
            <a:endParaRPr lang="en-US" altLang="zh-CN" sz="2400" dirty="0" smtClean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确定调用</a:t>
            </a:r>
            <a:r>
              <a:rPr lang="en-US" altLang="zh-CN" sz="2400" dirty="0" smtClean="0"/>
              <a:t>useless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showpointer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函数地址何时确定的</a:t>
            </a:r>
          </a:p>
          <a:p>
            <a:pPr lvl="1"/>
            <a:r>
              <a:rPr lang="zh-CN" altLang="en-US" sz="2400" dirty="0" smtClean="0"/>
              <a:t>函数__printf_chk、</a:t>
            </a:r>
            <a:r>
              <a:rPr lang="en-US" altLang="zh-CN" sz="2400" dirty="0" smtClean="0"/>
              <a:t>puts</a:t>
            </a:r>
            <a:r>
              <a:rPr lang="zh-CN" altLang="en-US" sz="2400" dirty="0" smtClean="0">
                <a:sym typeface="+mn-ea"/>
              </a:rPr>
              <a:t>的地址何时确定的，谁来填写的？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函数</a:t>
            </a:r>
            <a:r>
              <a:rPr lang="en-US" altLang="zh-CN" sz="2400" dirty="0" smtClean="0">
                <a:sym typeface="+mn-ea"/>
              </a:rPr>
              <a:t>malloc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free</a:t>
            </a:r>
            <a:r>
              <a:rPr lang="zh-CN" altLang="en-US" sz="2400" dirty="0" smtClean="0">
                <a:sym typeface="+mn-ea"/>
              </a:rPr>
              <a:t>的地址何时确定的，谁来填写的</a:t>
            </a:r>
            <a:endParaRPr lang="zh-CN" altLang="en-US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函数</a:t>
            </a:r>
            <a:r>
              <a:rPr lang="en-US" altLang="zh-CN" sz="2400" dirty="0" smtClean="0">
                <a:sym typeface="+mn-ea"/>
              </a:rPr>
              <a:t>exit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printf</a:t>
            </a:r>
            <a:r>
              <a:rPr lang="zh-CN" altLang="en-US" sz="2400" dirty="0" smtClean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 smtClean="0"/>
              <a:t>符号__environ、</a:t>
            </a:r>
            <a:r>
              <a:rPr lang="en-US" altLang="zh-CN" sz="2400" dirty="0" smtClean="0"/>
              <a:t>global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argc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argv</a:t>
            </a:r>
            <a:r>
              <a:rPr lang="zh-CN" altLang="en-US" sz="2400" dirty="0" smtClean="0"/>
              <a:t>的地址与值怎么确定的</a:t>
            </a:r>
          </a:p>
          <a:p>
            <a:pPr lvl="1"/>
            <a:r>
              <a:rPr lang="zh-CN" altLang="en-US" sz="2400" dirty="0" smtClean="0"/>
              <a:t>请列出各符号的地址、内容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 smtClean="0"/>
              <a:t>实验</a:t>
            </a:r>
            <a:r>
              <a:rPr lang="zh-CN" altLang="en-US" sz="2800" dirty="0"/>
              <a:t>数据包：</a:t>
            </a:r>
            <a:r>
              <a:rPr lang="en-US" altLang="zh-CN" sz="2800" dirty="0"/>
              <a:t> linklab</a:t>
            </a:r>
            <a:r>
              <a:rPr lang="en-US" altLang="zh-CN" sz="2800" dirty="0" smtClean="0">
                <a:solidFill>
                  <a:srgbClr val="0000FF"/>
                </a:solidFill>
              </a:rPr>
              <a:t>.tar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</a:t>
            </a:r>
            <a:r>
              <a:rPr lang="en-US" altLang="zh-CN" sz="3200" dirty="0" smtClean="0">
                <a:solidFill>
                  <a:srgbClr val="FF0000"/>
                </a:solidFill>
              </a:rPr>
              <a:t>.tar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数据包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包含下</a:t>
            </a:r>
            <a:r>
              <a:rPr lang="zh-CN" altLang="en-US" sz="2800" dirty="0" smtClean="0"/>
              <a:t>面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个</a:t>
            </a:r>
            <a:r>
              <a:rPr lang="zh-CN" altLang="zh-CN" sz="2800" dirty="0"/>
              <a:t>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 smtClean="0">
                <a:sym typeface="+mn-ea"/>
              </a:rPr>
              <a:t>主程序的可重定位目标模块</a:t>
            </a:r>
            <a:r>
              <a:rPr lang="en-US" altLang="zh-CN" sz="2400" dirty="0" smtClean="0">
                <a:sym typeface="+mn-ea"/>
              </a:rPr>
              <a:t>-</a:t>
            </a:r>
            <a:r>
              <a:rPr lang="zh-CN" altLang="en-US" sz="2400" dirty="0" smtClean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 smtClean="0">
                <a:sym typeface="+mn-ea"/>
              </a:rPr>
              <a:t>phase1.o</a:t>
            </a:r>
            <a:r>
              <a:rPr lang="en-US" altLang="zh-CN" sz="2400" dirty="0">
                <a:sym typeface="+mn-ea"/>
              </a:rPr>
              <a:t> …</a:t>
            </a:r>
            <a:r>
              <a:rPr lang="en-US" altLang="zh-CN" sz="2400" dirty="0" smtClean="0">
                <a:sym typeface="+mn-ea"/>
              </a:rPr>
              <a:t>phasen.o</a:t>
            </a:r>
            <a:r>
              <a:rPr lang="zh-CN" altLang="en-US" sz="2400" dirty="0" smtClean="0">
                <a:sym typeface="+mn-ea"/>
              </a:rPr>
              <a:t>：各阶段实验所针对的二进制可重定位目标模块，</a:t>
            </a:r>
            <a:r>
              <a:rPr lang="zh-CN" altLang="en-US" sz="2400" dirty="0">
                <a:sym typeface="+mn-ea"/>
              </a:rPr>
              <a:t>需</a:t>
            </a:r>
            <a:r>
              <a:rPr lang="zh-CN" altLang="en-US" sz="2400" dirty="0" smtClean="0">
                <a:sym typeface="+mn-ea"/>
              </a:rPr>
              <a:t>在相应实验阶段中予以修改或补充</a:t>
            </a:r>
            <a:endParaRPr lang="en-US" altLang="zh-CN" sz="2400" dirty="0" smtClean="0"/>
          </a:p>
          <a:p>
            <a:r>
              <a:rPr lang="zh-CN" altLang="en-US" sz="2800" dirty="0" smtClean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在实验中的每一阶段n，按照阶段的目标要求修改相应可重定位二进制目标模块phasen.o后，使用如下命令生成可执行程序linkbomb：</a:t>
            </a:r>
            <a:r>
              <a:rPr lang="zh-CN" altLang="en-US" b="1" dirty="0" smtClean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</a:t>
            </a:r>
            <a:r>
              <a:rPr lang="en-US" altLang="zh-CN" sz="2400" b="1" dirty="0" smtClean="0">
                <a:solidFill>
                  <a:srgbClr val="00B0F0"/>
                </a:solidFill>
                <a:sym typeface="+mn-ea"/>
              </a:rPr>
              <a:t>o </a:t>
            </a:r>
          </a:p>
          <a:p>
            <a:pPr lvl="1"/>
            <a:r>
              <a:rPr lang="en-US" altLang="zh-CN" sz="2400" b="1" dirty="0" smtClean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 smtClean="0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 smtClean="0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 smtClean="0"/>
              <a:t>bomb</a:t>
            </a:r>
            <a:r>
              <a:rPr lang="zh-CN" altLang="en-US" dirty="0" smtClean="0"/>
              <a:t>实验包分析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3009</Words>
  <Application>Microsoft Office PowerPoint</Application>
  <PresentationFormat>全屏显示(4:3)</PresentationFormat>
  <Paragraphs>308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周 述哲</cp:lastModifiedBy>
  <cp:revision>376</cp:revision>
  <cp:lastPrinted>2012-09-05T04:08:00Z</cp:lastPrinted>
  <dcterms:created xsi:type="dcterms:W3CDTF">2012-09-06T15:16:00Z</dcterms:created>
  <dcterms:modified xsi:type="dcterms:W3CDTF">2018-11-13T09:36:15Z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