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8" r:id="rId1"/>
  </p:sldMasterIdLst>
  <p:notesMasterIdLst>
    <p:notesMasterId r:id="rId23"/>
  </p:notesMasterIdLst>
  <p:handoutMasterIdLst>
    <p:handoutMasterId r:id="rId24"/>
  </p:handoutMasterIdLst>
  <p:sldIdLst>
    <p:sldId id="331" r:id="rId2"/>
    <p:sldId id="330" r:id="rId3"/>
    <p:sldId id="332" r:id="rId4"/>
    <p:sldId id="336" r:id="rId5"/>
    <p:sldId id="339" r:id="rId6"/>
    <p:sldId id="337" r:id="rId7"/>
    <p:sldId id="363" r:id="rId8"/>
    <p:sldId id="378" r:id="rId9"/>
    <p:sldId id="409" r:id="rId10"/>
    <p:sldId id="405" r:id="rId11"/>
    <p:sldId id="410" r:id="rId12"/>
    <p:sldId id="411" r:id="rId13"/>
    <p:sldId id="412" r:id="rId14"/>
    <p:sldId id="413" r:id="rId15"/>
    <p:sldId id="414" r:id="rId16"/>
    <p:sldId id="416" r:id="rId17"/>
    <p:sldId id="415" r:id="rId18"/>
    <p:sldId id="417" r:id="rId19"/>
    <p:sldId id="418" r:id="rId20"/>
    <p:sldId id="419" r:id="rId21"/>
    <p:sldId id="333" r:id="rId22"/>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3648">
          <p15:clr>
            <a:srgbClr val="A4A3A4"/>
          </p15:clr>
        </p15:guide>
        <p15:guide id="2" pos="27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0402" autoAdjust="0"/>
  </p:normalViewPr>
  <p:slideViewPr>
    <p:cSldViewPr>
      <p:cViewPr varScale="1">
        <p:scale>
          <a:sx n="93" d="100"/>
          <a:sy n="93" d="100"/>
        </p:scale>
        <p:origin x="374" y="58"/>
      </p:cViewPr>
      <p:guideLst>
        <p:guide orient="horz" pos="3648"/>
        <p:guide pos="278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9C02A0-2CB8-F64C-87A7-A5563D28AA9B}" type="datetimeFigureOut">
              <a:rPr lang="en-US" smtClean="0"/>
              <a:pPr/>
              <a:t>11/23/2018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885E4B-77DA-1E4C-9EDA-713D746B9077}" type="slidenum">
              <a:rPr lang="en-US" smtClean="0"/>
              <a:pPr/>
              <a:t>‹#›</a:t>
            </a:fld>
            <a:endParaRPr lang="en-US"/>
          </a:p>
        </p:txBody>
      </p:sp>
    </p:spTree>
    <p:extLst>
      <p:ext uri="{BB962C8B-B14F-4D97-AF65-F5344CB8AC3E}">
        <p14:creationId xmlns:p14="http://schemas.microsoft.com/office/powerpoint/2010/main" val="343792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p:spPr>
      </p:sp>
      <p:sp>
        <p:nvSpPr>
          <p:cNvPr id="13314"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187221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mn-ea"/>
        <a:cs typeface="+mn-cs"/>
      </a:defRPr>
    </a:lvl2pPr>
    <a:lvl3pPr marL="914400" algn="l" rtl="0" fontAlgn="base">
      <a:spcBef>
        <a:spcPct val="0"/>
      </a:spcBef>
      <a:spcAft>
        <a:spcPct val="0"/>
      </a:spcAft>
      <a:defRPr sz="1200" kern="1200">
        <a:solidFill>
          <a:schemeClr val="tx1"/>
        </a:solidFill>
        <a:latin typeface="Gill Sans" charset="0"/>
        <a:ea typeface="+mn-ea"/>
        <a:cs typeface="+mn-cs"/>
      </a:defRPr>
    </a:lvl3pPr>
    <a:lvl4pPr marL="1371600" algn="l" rtl="0" fontAlgn="base">
      <a:spcBef>
        <a:spcPct val="0"/>
      </a:spcBef>
      <a:spcAft>
        <a:spcPct val="0"/>
      </a:spcAft>
      <a:defRPr sz="1200" kern="1200">
        <a:solidFill>
          <a:schemeClr val="tx1"/>
        </a:solidFill>
        <a:latin typeface="Gill Sans" charset="0"/>
        <a:ea typeface="+mn-ea"/>
        <a:cs typeface="+mn-cs"/>
      </a:defRPr>
    </a:lvl4pPr>
    <a:lvl5pPr marL="1828800" algn="l" rtl="0" fontAlgn="base">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07654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有空格：数据访问</a:t>
            </a:r>
            <a:endParaRPr lang="en-US" altLang="zh-CN" dirty="0"/>
          </a:p>
          <a:p>
            <a:r>
              <a:rPr lang="zh-CN" altLang="en-US" dirty="0"/>
              <a:t>无空格：指令访问</a:t>
            </a:r>
          </a:p>
        </p:txBody>
      </p:sp>
    </p:spTree>
    <p:extLst>
      <p:ext uri="{BB962C8B-B14F-4D97-AF65-F5344CB8AC3E}">
        <p14:creationId xmlns:p14="http://schemas.microsoft.com/office/powerpoint/2010/main" val="14331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49145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a:t>
            </a:r>
            <a:r>
              <a:rPr lang="zh-CN" altLang="en-US" dirty="0"/>
              <a:t>个测试用例，</a:t>
            </a:r>
            <a:r>
              <a:rPr lang="en-US" altLang="zh-CN" dirty="0"/>
              <a:t>8</a:t>
            </a:r>
            <a:r>
              <a:rPr lang="zh-CN" altLang="en-US" dirty="0"/>
              <a:t>个测试</a:t>
            </a:r>
            <a:endParaRPr lang="en-US" altLang="zh-CN" dirty="0"/>
          </a:p>
          <a:p>
            <a:r>
              <a:rPr lang="zh-CN" altLang="en-US" dirty="0"/>
              <a:t>测试参数如</a:t>
            </a:r>
            <a:r>
              <a:rPr lang="en-US" altLang="zh-CN" dirty="0"/>
              <a:t>ppt</a:t>
            </a:r>
            <a:r>
              <a:rPr lang="zh-CN" altLang="en-US" dirty="0"/>
              <a:t>所示</a:t>
            </a:r>
          </a:p>
        </p:txBody>
      </p:sp>
    </p:spTree>
    <p:extLst>
      <p:ext uri="{BB962C8B-B14F-4D97-AF65-F5344CB8AC3E}">
        <p14:creationId xmlns:p14="http://schemas.microsoft.com/office/powerpoint/2010/main" val="1881842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786982" cy="762000"/>
          </a:xfrm>
        </p:spPr>
        <p:txBody>
          <a:bodyPr/>
          <a:lstStyle>
            <a:lvl1pPr>
              <a:defRPr lang="en-US" sz="3600" b="1" kern="1200" dirty="0">
                <a:solidFill>
                  <a:schemeClr val="tx1"/>
                </a:solidFill>
                <a:latin typeface="Calibri" panose="020F0502020204030204" pitchFamily="34" charset="0"/>
                <a:ea typeface="黑体" panose="02010609060101010101" pitchFamily="49" charset="-122"/>
                <a:cs typeface="Calibri" panose="020F0502020204030204" pitchFamily="34" charset="0"/>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96875" y="1362075"/>
            <a:ext cx="8594725" cy="4972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Text Box 5"/>
          <p:cNvSpPr txBox="1">
            <a:spLocks noChangeArrowheads="1"/>
          </p:cNvSpPr>
          <p:nvPr userDrawn="1"/>
        </p:nvSpPr>
        <p:spPr bwMode="auto">
          <a:xfrm>
            <a:off x="0" y="0"/>
            <a:ext cx="9144000" cy="276999"/>
          </a:xfrm>
          <a:prstGeom prst="rect">
            <a:avLst/>
          </a:prstGeom>
          <a:solidFill>
            <a:srgbClr val="C00000"/>
          </a:solidFill>
          <a:ln w="25400">
            <a:noFill/>
            <a:miter lim="800000"/>
            <a:headEnd/>
            <a:tailEnd/>
          </a:ln>
          <a:effectLst/>
        </p:spPr>
        <p:txBody>
          <a:bodyPr wrap="square">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Tree>
    <p:extLst>
      <p:ext uri="{BB962C8B-B14F-4D97-AF65-F5344CB8AC3E}">
        <p14:creationId xmlns:p14="http://schemas.microsoft.com/office/powerpoint/2010/main" val="396122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zh-CN" altLang="en-US"/>
              <a:t>单击此处编辑母版标题样式</a:t>
            </a:r>
            <a:endParaRPr lang="en-US"/>
          </a:p>
        </p:txBody>
      </p:sp>
      <p:sp>
        <p:nvSpPr>
          <p:cNvPr id="3" name="Text Placeholder 2"/>
          <p:cNvSpPr>
            <a:spLocks noGrp="1"/>
          </p:cNvSpPr>
          <p:nvPr>
            <p:ph type="body" sz="half" idx="1"/>
          </p:nvPr>
        </p:nvSpPr>
        <p:spPr>
          <a:xfrm>
            <a:off x="638175" y="1362075"/>
            <a:ext cx="3871913" cy="4972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62488" y="1362075"/>
            <a:ext cx="3871912" cy="4972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7758692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单此处编辑母版标题样式</a:t>
            </a:r>
            <a:endParaRPr lang="en-US" dirty="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Rectangle 5"/>
          <p:cNvSpPr/>
          <p:nvPr/>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
        <p:nvSpPr>
          <p:cNvPr id="8"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9" name="TextBox 2"/>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902783186"/>
      </p:ext>
    </p:extLst>
  </p:cSld>
  <p:clrMap bg1="lt1" tx1="dk1" bg2="lt2" tx2="dk2" accent1="accent1" accent2="accent2" accent3="accent3" accent4="accent4" accent5="accent5" accent6="accent6" hlink="hlink" folHlink="folHlink"/>
  <p:sldLayoutIdLst>
    <p:sldLayoutId id="2147483750" r:id="rId1"/>
    <p:sldLayoutId id="2147483761" r:id="rId2"/>
  </p:sldLayoutIdLst>
  <p:txStyles>
    <p:titleStyle>
      <a:lvl1pPr marL="119063" indent="-119063" algn="l" rtl="0" eaLnBrk="1" fontAlgn="base" hangingPunct="1">
        <a:spcBef>
          <a:spcPct val="0"/>
        </a:spcBef>
        <a:spcAft>
          <a:spcPct val="0"/>
        </a:spcAft>
        <a:defRPr lang="zh-CN" altLang="en-US" sz="3600" b="1" kern="1200" dirty="0" smtClean="0">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baike.baidu.com/item/%E7%9F%A9%E9%98%B5"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linuxidc.com/" TargetMode="External"/><Relationship Id="rId2" Type="http://schemas.openxmlformats.org/officeDocument/2006/relationships/hyperlink" Target="http://docs.huihoo.com/c/linux-c-programming/" TargetMode="External"/><Relationship Id="rId1" Type="http://schemas.openxmlformats.org/officeDocument/2006/relationships/slideLayout" Target="../slideLayouts/slideLayout1.xml"/><Relationship Id="rId4" Type="http://schemas.openxmlformats.org/officeDocument/2006/relationships/hyperlink" Target="http://cn.ubuntu.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1143000"/>
            <a:ext cx="7567782" cy="2612322"/>
          </a:xfrm>
        </p:spPr>
        <p:txBody>
          <a:bodyPr/>
          <a:lstStyle/>
          <a:p>
            <a:pPr algn="ctr"/>
            <a:r>
              <a:rPr lang="en-US" altLang="zh-CN" sz="4800" dirty="0"/>
              <a:t> ICS-LAB5  </a:t>
            </a:r>
            <a:r>
              <a:rPr lang="en-US" altLang="zh-CN" sz="6000" dirty="0" err="1">
                <a:solidFill>
                  <a:srgbClr val="FF0000"/>
                </a:solidFill>
              </a:rPr>
              <a:t>Cachelab</a:t>
            </a:r>
            <a:r>
              <a:rPr lang="en-US" altLang="zh-CN" sz="4800" dirty="0"/>
              <a:t/>
            </a:r>
            <a:br>
              <a:rPr lang="en-US" altLang="zh-CN" sz="4800" dirty="0"/>
            </a:br>
            <a:r>
              <a:rPr lang="en-US" altLang="zh-CN" sz="4800" dirty="0"/>
              <a:t> </a:t>
            </a:r>
            <a:r>
              <a:rPr lang="zh-CN" altLang="en-US" sz="4800" dirty="0"/>
              <a:t>高速缓冲器模拟</a:t>
            </a:r>
          </a:p>
        </p:txBody>
      </p:sp>
      <p:sp>
        <p:nvSpPr>
          <p:cNvPr id="4" name="标题 1"/>
          <p:cNvSpPr txBox="1">
            <a:spLocks/>
          </p:cNvSpPr>
          <p:nvPr/>
        </p:nvSpPr>
        <p:spPr bwMode="auto">
          <a:xfrm>
            <a:off x="914400" y="3657600"/>
            <a:ext cx="7567782" cy="23837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19063" indent="-119063" algn="l" rtl="0" eaLnBrk="1" fontAlgn="base" hangingPunct="1">
              <a:spcBef>
                <a:spcPct val="0"/>
              </a:spcBef>
              <a:spcAft>
                <a:spcPct val="0"/>
              </a:spcAft>
              <a:defRPr lang="en-US" altLang="en-US" sz="3600" b="1" kern="1200" dirty="0">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pPr algn="ctr"/>
            <a:r>
              <a:rPr lang="zh-CN" altLang="en-US" sz="2800" dirty="0"/>
              <a:t>哈尔滨工业大学</a:t>
            </a:r>
            <a:endParaRPr lang="en-US" altLang="zh-CN" sz="2800" dirty="0"/>
          </a:p>
          <a:p>
            <a:pPr algn="ctr"/>
            <a:r>
              <a:rPr lang="zh-CN" altLang="en-US" sz="2800" dirty="0"/>
              <a:t>计算机科学与技术学院</a:t>
            </a:r>
            <a:endParaRPr lang="en-US" altLang="zh-CN" sz="2800" dirty="0"/>
          </a:p>
          <a:p>
            <a:pPr algn="ctr"/>
            <a:r>
              <a:rPr lang="en-US" altLang="zh-CN" sz="2800" dirty="0"/>
              <a:t>2018</a:t>
            </a:r>
            <a:r>
              <a:rPr lang="zh-CN" altLang="en-US" sz="2800" dirty="0"/>
              <a:t>年</a:t>
            </a:r>
            <a:r>
              <a:rPr lang="en-US" altLang="zh-CN" sz="2800" dirty="0"/>
              <a:t>11</a:t>
            </a:r>
            <a:r>
              <a:rPr lang="zh-CN" altLang="en-US" sz="2800" dirty="0"/>
              <a:t>月</a:t>
            </a:r>
            <a:r>
              <a:rPr lang="en-US" altLang="zh-CN" sz="2800" dirty="0"/>
              <a:t>19</a:t>
            </a:r>
            <a:r>
              <a:rPr lang="zh-CN" altLang="en-US" sz="2800" dirty="0"/>
              <a:t>日</a:t>
            </a:r>
            <a:endParaRPr lang="en-US" altLang="zh-CN" sz="2800" dirty="0"/>
          </a:p>
        </p:txBody>
      </p:sp>
    </p:spTree>
    <p:extLst>
      <p:ext uri="{BB962C8B-B14F-4D97-AF65-F5344CB8AC3E}">
        <p14:creationId xmlns:p14="http://schemas.microsoft.com/office/powerpoint/2010/main" val="2433881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28600" y="1143000"/>
            <a:ext cx="8763000" cy="5486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zh-CN" altLang="en-US" sz="2800" b="0" kern="0" dirty="0"/>
              <a:t>模拟器必须在输入参数</a:t>
            </a:r>
            <a:r>
              <a:rPr lang="en-US" altLang="zh-CN" sz="2800" kern="0" dirty="0"/>
              <a:t>s</a:t>
            </a:r>
            <a:r>
              <a:rPr lang="zh-CN" altLang="en-US" sz="2800" kern="0" dirty="0"/>
              <a:t>、</a:t>
            </a:r>
            <a:r>
              <a:rPr lang="en-US" altLang="zh-CN" sz="2800" kern="0" dirty="0"/>
              <a:t>E</a:t>
            </a:r>
            <a:r>
              <a:rPr lang="zh-CN" altLang="en-US" sz="2800" kern="0" dirty="0"/>
              <a:t>、</a:t>
            </a:r>
            <a:r>
              <a:rPr lang="en-US" altLang="zh-CN" sz="2800" kern="0" dirty="0"/>
              <a:t>b</a:t>
            </a:r>
            <a:r>
              <a:rPr lang="zh-CN" altLang="en-US" sz="2800" b="0" kern="0" dirty="0"/>
              <a:t>设置为任意值时均能正确工作</a:t>
            </a:r>
            <a:r>
              <a:rPr lang="en-US" altLang="zh-CN" sz="2800" b="0" kern="0" dirty="0"/>
              <a:t>——</a:t>
            </a:r>
            <a:r>
              <a:rPr lang="zh-CN" altLang="en-US" sz="2800" b="0" kern="0" dirty="0"/>
              <a:t>即需要使用</a:t>
            </a:r>
            <a:r>
              <a:rPr lang="en-US" altLang="zh-CN" sz="2800" b="0" kern="0" dirty="0" err="1"/>
              <a:t>malloc</a:t>
            </a:r>
            <a:r>
              <a:rPr lang="zh-CN" altLang="en-US" sz="2800" b="0" kern="0" dirty="0"/>
              <a:t>函数（而不是代码中固定大小的值）来为模拟器中数据结构分配存储空间。</a:t>
            </a:r>
            <a:endParaRPr lang="en-US" altLang="zh-CN" sz="2800" b="0" kern="0" dirty="0"/>
          </a:p>
          <a:p>
            <a:pPr>
              <a:buFont typeface="Wingdings" pitchFamily="2" charset="2"/>
              <a:buChar char="n"/>
            </a:pPr>
            <a:r>
              <a:rPr lang="zh-CN" altLang="en-US" sz="2800" b="0" kern="0" dirty="0"/>
              <a:t>由于本实验仅关心数据</a:t>
            </a:r>
            <a:r>
              <a:rPr lang="en-US" altLang="zh-CN" sz="2800" b="0" kern="0" dirty="0"/>
              <a:t>Cache</a:t>
            </a:r>
            <a:r>
              <a:rPr lang="zh-CN" altLang="en-US" sz="2800" b="0" kern="0" dirty="0"/>
              <a:t>的性能，因此模拟器应忽略所有指令</a:t>
            </a:r>
            <a:r>
              <a:rPr lang="en-US" altLang="zh-CN" sz="2800" b="0" kern="0" dirty="0"/>
              <a:t>cache</a:t>
            </a:r>
            <a:r>
              <a:rPr lang="zh-CN" altLang="en-US" sz="2800" b="0" kern="0" dirty="0"/>
              <a:t>访问（即轨迹中“</a:t>
            </a:r>
            <a:r>
              <a:rPr lang="en-US" altLang="zh-CN" sz="2800" b="0" kern="0" dirty="0"/>
              <a:t>I”</a:t>
            </a:r>
            <a:r>
              <a:rPr lang="zh-CN" altLang="en-US" sz="2800" b="0" kern="0" dirty="0"/>
              <a:t>起始的行）</a:t>
            </a:r>
            <a:endParaRPr lang="en-US" altLang="zh-CN" sz="2800" b="0" kern="0" dirty="0"/>
          </a:p>
          <a:p>
            <a:pPr>
              <a:buFont typeface="Wingdings" pitchFamily="2" charset="2"/>
              <a:buChar char="n"/>
            </a:pPr>
            <a:r>
              <a:rPr lang="zh-CN" altLang="en-US" sz="2800" b="0" kern="0" dirty="0"/>
              <a:t>假设内存访问的地址总是正确对齐的，即一次内存访问从不跨越块的边界</a:t>
            </a:r>
            <a:r>
              <a:rPr lang="en-US" altLang="zh-CN" sz="2800" b="0" kern="0" dirty="0"/>
              <a:t>——</a:t>
            </a:r>
            <a:r>
              <a:rPr lang="zh-CN" altLang="en-US" sz="2800" b="0" kern="0" dirty="0"/>
              <a:t>因此可</a:t>
            </a:r>
            <a:r>
              <a:rPr lang="zh-CN" altLang="en-US" sz="2800" b="1" kern="0" dirty="0">
                <a:solidFill>
                  <a:srgbClr val="FF0000"/>
                </a:solidFill>
              </a:rPr>
              <a:t>忽略</a:t>
            </a:r>
            <a:r>
              <a:rPr lang="zh-CN" altLang="en-US" sz="2800" b="0" kern="0" dirty="0"/>
              <a:t>访问轨迹中给出的</a:t>
            </a:r>
            <a:r>
              <a:rPr lang="zh-CN" altLang="en-US" sz="2800" b="1" kern="0" dirty="0">
                <a:solidFill>
                  <a:srgbClr val="FF0000"/>
                </a:solidFill>
              </a:rPr>
              <a:t>访问请求大小</a:t>
            </a:r>
            <a:endParaRPr lang="en-US" altLang="zh-CN" sz="2800" b="1" kern="0" dirty="0">
              <a:solidFill>
                <a:srgbClr val="FF0000"/>
              </a:solidFill>
            </a:endParaRPr>
          </a:p>
          <a:p>
            <a:pPr>
              <a:buFont typeface="Wingdings" pitchFamily="2" charset="2"/>
              <a:buChar char="n"/>
            </a:pPr>
            <a:r>
              <a:rPr lang="zh-CN" altLang="en-US" sz="2800" b="0" kern="0" dirty="0"/>
              <a:t>必须在</a:t>
            </a:r>
            <a:r>
              <a:rPr lang="en-US" altLang="zh-CN" sz="2800" b="0" kern="0" dirty="0"/>
              <a:t>main</a:t>
            </a:r>
            <a:r>
              <a:rPr lang="zh-CN" altLang="en-US" sz="2800" b="0" kern="0" dirty="0"/>
              <a:t>函数最后调用</a:t>
            </a:r>
            <a:r>
              <a:rPr lang="en-US" altLang="zh-CN" sz="2800" b="0" kern="0" dirty="0" err="1"/>
              <a:t>printSummary</a:t>
            </a:r>
            <a:r>
              <a:rPr lang="zh-CN" altLang="en-US" sz="2800" b="0" kern="0" dirty="0"/>
              <a:t>函数，并如下传之以命中</a:t>
            </a:r>
            <a:r>
              <a:rPr lang="en-US" altLang="zh-CN" sz="2800" b="0" kern="0" dirty="0"/>
              <a:t>hit</a:t>
            </a:r>
            <a:r>
              <a:rPr lang="zh-CN" altLang="en-US" sz="2800" b="0" kern="0" dirty="0"/>
              <a:t>、缺失</a:t>
            </a:r>
            <a:r>
              <a:rPr lang="en-US" altLang="zh-CN" sz="2800" b="0" kern="0" dirty="0"/>
              <a:t>miss</a:t>
            </a:r>
            <a:r>
              <a:rPr lang="zh-CN" altLang="en-US" sz="2800" b="0" kern="0" dirty="0"/>
              <a:t>和淘汰</a:t>
            </a:r>
            <a:r>
              <a:rPr lang="en-US" altLang="zh-CN" sz="2800" b="0" kern="0" dirty="0"/>
              <a:t>/</a:t>
            </a:r>
            <a:r>
              <a:rPr lang="zh-CN" altLang="en-US" sz="2800" b="0" kern="0" dirty="0"/>
              <a:t>驱逐</a:t>
            </a:r>
            <a:r>
              <a:rPr lang="en-US" altLang="zh-CN" sz="2800" b="0" kern="0" dirty="0"/>
              <a:t>eviction</a:t>
            </a:r>
            <a:r>
              <a:rPr lang="zh-CN" altLang="en-US" sz="2800" b="0" kern="0" dirty="0"/>
              <a:t>的总数作为参数：</a:t>
            </a:r>
            <a:endParaRPr lang="en-US" altLang="zh-CN" sz="2800" b="1" kern="0" dirty="0"/>
          </a:p>
          <a:p>
            <a:pPr marL="361950" lvl="1" indent="0" algn="ctr">
              <a:buClr>
                <a:schemeClr val="tx2"/>
              </a:buClr>
              <a:buFont typeface="Wingdings" pitchFamily="2" charset="2"/>
              <a:buNone/>
            </a:pPr>
            <a:r>
              <a:rPr lang="en-US" altLang="zh-CN" sz="2400" b="1" kern="0" dirty="0" err="1">
                <a:solidFill>
                  <a:srgbClr val="00B0F0"/>
                </a:solidFill>
              </a:rPr>
              <a:t>printSummary</a:t>
            </a:r>
            <a:r>
              <a:rPr lang="en-US" altLang="zh-CN" sz="2400" b="1" kern="0" dirty="0">
                <a:solidFill>
                  <a:srgbClr val="00B0F0"/>
                </a:solidFill>
              </a:rPr>
              <a:t>(</a:t>
            </a:r>
            <a:r>
              <a:rPr lang="en-US" altLang="zh-CN" sz="2400" b="1" kern="0" dirty="0" err="1">
                <a:solidFill>
                  <a:srgbClr val="00B0F0"/>
                </a:solidFill>
              </a:rPr>
              <a:t>hit_count</a:t>
            </a:r>
            <a:r>
              <a:rPr lang="en-US" altLang="zh-CN" sz="2400" b="1" kern="0" dirty="0">
                <a:solidFill>
                  <a:srgbClr val="00B0F0"/>
                </a:solidFill>
              </a:rPr>
              <a:t>, </a:t>
            </a:r>
            <a:r>
              <a:rPr lang="en-US" altLang="zh-CN" sz="2400" b="1" kern="0" dirty="0" err="1">
                <a:solidFill>
                  <a:srgbClr val="00B0F0"/>
                </a:solidFill>
              </a:rPr>
              <a:t>miss_count</a:t>
            </a:r>
            <a:r>
              <a:rPr lang="en-US" altLang="zh-CN" sz="2400" b="1" kern="0" dirty="0">
                <a:solidFill>
                  <a:srgbClr val="00B0F0"/>
                </a:solidFill>
              </a:rPr>
              <a:t>, </a:t>
            </a:r>
            <a:r>
              <a:rPr lang="en-US" altLang="zh-CN" sz="2400" b="1" kern="0" dirty="0" err="1">
                <a:solidFill>
                  <a:srgbClr val="00B0F0"/>
                </a:solidFill>
              </a:rPr>
              <a:t>eviction_count</a:t>
            </a:r>
            <a:r>
              <a:rPr lang="en-US" altLang="zh-CN" sz="2400" b="1" kern="0" dirty="0">
                <a:solidFill>
                  <a:srgbClr val="00B0F0"/>
                </a:solidFill>
              </a:rPr>
              <a:t>);</a:t>
            </a:r>
          </a:p>
          <a:p>
            <a:pPr marL="457200" indent="-457200">
              <a:buFont typeface="+mj-lt"/>
              <a:buAutoNum type="arabicPeriod"/>
            </a:pPr>
            <a:endParaRPr lang="en-US" altLang="zh-CN" sz="2800" kern="0" dirty="0"/>
          </a:p>
        </p:txBody>
      </p:sp>
      <p:sp>
        <p:nvSpPr>
          <p:cNvPr id="9" name="标题 1"/>
          <p:cNvSpPr>
            <a:spLocks noGrp="1"/>
          </p:cNvSpPr>
          <p:nvPr>
            <p:ph type="title"/>
          </p:nvPr>
        </p:nvSpPr>
        <p:spPr>
          <a:xfrm>
            <a:off x="357018" y="304800"/>
            <a:ext cx="8786982" cy="762000"/>
          </a:xfrm>
        </p:spPr>
        <p:txBody>
          <a:bodyPr/>
          <a:lstStyle/>
          <a:p>
            <a:r>
              <a:rPr lang="en-US" altLang="zh-CN" dirty="0"/>
              <a:t>Cache</a:t>
            </a:r>
            <a:r>
              <a:rPr lang="zh-CN" altLang="en-US" dirty="0"/>
              <a:t>模拟器编程要求</a:t>
            </a:r>
          </a:p>
        </p:txBody>
      </p:sp>
    </p:spTree>
    <p:extLst>
      <p:ext uri="{BB962C8B-B14F-4D97-AF65-F5344CB8AC3E}">
        <p14:creationId xmlns:p14="http://schemas.microsoft.com/office/powerpoint/2010/main" val="2886874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357018" y="304800"/>
            <a:ext cx="8786982" cy="762000"/>
          </a:xfrm>
        </p:spPr>
        <p:txBody>
          <a:bodyPr/>
          <a:lstStyle/>
          <a:p>
            <a:r>
              <a:rPr lang="en-US" altLang="zh-CN" dirty="0" err="1"/>
              <a:t>csim.c</a:t>
            </a:r>
            <a:r>
              <a:rPr lang="zh-CN" altLang="en-US" dirty="0"/>
              <a:t>代码框架分析</a:t>
            </a:r>
          </a:p>
        </p:txBody>
      </p:sp>
      <p:sp>
        <p:nvSpPr>
          <p:cNvPr id="4" name="文本框 3"/>
          <p:cNvSpPr txBox="1"/>
          <p:nvPr/>
        </p:nvSpPr>
        <p:spPr>
          <a:xfrm>
            <a:off x="457200" y="1219200"/>
            <a:ext cx="8229600" cy="2308324"/>
          </a:xfrm>
          <a:prstGeom prst="rect">
            <a:avLst/>
          </a:prstGeom>
          <a:noFill/>
        </p:spPr>
        <p:txBody>
          <a:bodyPr wrap="square" rtlCol="0">
            <a:spAutoFit/>
          </a:bodyPr>
          <a:lstStyle/>
          <a:p>
            <a:r>
              <a:rPr lang="en-US" altLang="zh-CN" dirty="0">
                <a:solidFill>
                  <a:srgbClr val="0000FF"/>
                </a:solidFill>
                <a:latin typeface="Times New Roman" pitchFamily="18" charset="0"/>
                <a:cs typeface="Times New Roman" pitchFamily="18" charset="0"/>
              </a:rPr>
              <a:t>#include</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cachelab.h</a:t>
            </a:r>
            <a:r>
              <a:rPr lang="en-US" altLang="zh-CN" dirty="0">
                <a:latin typeface="Times New Roman" pitchFamily="18" charset="0"/>
                <a:cs typeface="Times New Roman" pitchFamily="18" charset="0"/>
              </a:rPr>
              <a:t>”</a:t>
            </a:r>
          </a:p>
          <a:p>
            <a:r>
              <a:rPr lang="en-US" altLang="zh-CN" dirty="0" err="1">
                <a:solidFill>
                  <a:srgbClr val="0000FF"/>
                </a:solidFill>
                <a:latin typeface="Times New Roman" pitchFamily="18" charset="0"/>
                <a:cs typeface="Times New Roman" pitchFamily="18" charset="0"/>
              </a:rPr>
              <a:t>int</a:t>
            </a:r>
            <a:r>
              <a:rPr lang="en-US" altLang="zh-CN" dirty="0">
                <a:solidFill>
                  <a:srgbClr val="0000FF"/>
                </a:solidFill>
                <a:latin typeface="Times New Roman" pitchFamily="18" charset="0"/>
                <a:cs typeface="Times New Roman" pitchFamily="18" charset="0"/>
              </a:rPr>
              <a:t> </a:t>
            </a:r>
            <a:r>
              <a:rPr lang="en-US" altLang="zh-CN" dirty="0" err="1">
                <a:latin typeface="Times New Roman" pitchFamily="18" charset="0"/>
                <a:cs typeface="Times New Roman" pitchFamily="18" charset="0"/>
              </a:rPr>
              <a:t>hit_count</a:t>
            </a:r>
            <a:r>
              <a:rPr lang="en-US" altLang="zh-CN" dirty="0">
                <a:latin typeface="Times New Roman" pitchFamily="18" charset="0"/>
                <a:cs typeface="Times New Roman" pitchFamily="18" charset="0"/>
              </a:rPr>
              <a:t> = 0, </a:t>
            </a:r>
            <a:r>
              <a:rPr lang="en-US" altLang="zh-CN" dirty="0" err="1">
                <a:latin typeface="Times New Roman" pitchFamily="18" charset="0"/>
                <a:cs typeface="Times New Roman" pitchFamily="18" charset="0"/>
              </a:rPr>
              <a:t>miss_count</a:t>
            </a:r>
            <a:r>
              <a:rPr lang="en-US" altLang="zh-CN" dirty="0">
                <a:latin typeface="Times New Roman" pitchFamily="18" charset="0"/>
                <a:cs typeface="Times New Roman" pitchFamily="18" charset="0"/>
              </a:rPr>
              <a:t> = 0, </a:t>
            </a:r>
            <a:r>
              <a:rPr lang="en-US" altLang="zh-CN" dirty="0" err="1">
                <a:latin typeface="Times New Roman" pitchFamily="18" charset="0"/>
                <a:cs typeface="Times New Roman" pitchFamily="18" charset="0"/>
              </a:rPr>
              <a:t>eviction_count</a:t>
            </a:r>
            <a:r>
              <a:rPr lang="en-US" altLang="zh-CN" dirty="0">
                <a:latin typeface="Times New Roman" pitchFamily="18" charset="0"/>
                <a:cs typeface="Times New Roman" pitchFamily="18" charset="0"/>
              </a:rPr>
              <a:t> = 0;</a:t>
            </a:r>
          </a:p>
          <a:p>
            <a:r>
              <a:rPr lang="en-US" altLang="zh-CN" dirty="0" err="1">
                <a:solidFill>
                  <a:srgbClr val="0000FF"/>
                </a:solidFill>
                <a:latin typeface="Times New Roman" pitchFamily="18" charset="0"/>
                <a:cs typeface="Times New Roman" pitchFamily="18" charset="0"/>
              </a:rPr>
              <a:t>int</a:t>
            </a:r>
            <a:r>
              <a:rPr lang="en-US" altLang="zh-CN" dirty="0">
                <a:solidFill>
                  <a:srgbClr val="0000FF"/>
                </a:solidFill>
                <a:latin typeface="Times New Roman" pitchFamily="18" charset="0"/>
                <a:cs typeface="Times New Roman" pitchFamily="18" charset="0"/>
              </a:rPr>
              <a:t> </a:t>
            </a:r>
            <a:r>
              <a:rPr lang="en-US" altLang="zh-CN" dirty="0">
                <a:latin typeface="Times New Roman" pitchFamily="18" charset="0"/>
                <a:cs typeface="Times New Roman" pitchFamily="18" charset="0"/>
              </a:rPr>
              <a:t>main() {        … …</a:t>
            </a:r>
          </a:p>
          <a:p>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printSummary</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hit_count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miss_count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eviction_count</a:t>
            </a:r>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    </a:t>
            </a:r>
            <a:r>
              <a:rPr lang="en-US" altLang="zh-CN" dirty="0">
                <a:solidFill>
                  <a:srgbClr val="0000FF"/>
                </a:solidFill>
                <a:latin typeface="Times New Roman" pitchFamily="18" charset="0"/>
                <a:cs typeface="Times New Roman" pitchFamily="18" charset="0"/>
              </a:rPr>
              <a:t>return</a:t>
            </a:r>
            <a:r>
              <a:rPr lang="en-US" altLang="zh-CN" dirty="0">
                <a:latin typeface="Times New Roman" pitchFamily="18" charset="0"/>
                <a:cs typeface="Times New Roman" pitchFamily="18" charset="0"/>
              </a:rPr>
              <a:t> 0;</a:t>
            </a:r>
          </a:p>
          <a:p>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5" name="文本框 4"/>
          <p:cNvSpPr txBox="1"/>
          <p:nvPr/>
        </p:nvSpPr>
        <p:spPr>
          <a:xfrm>
            <a:off x="304800" y="4038600"/>
            <a:ext cx="8610600" cy="2246769"/>
          </a:xfrm>
          <a:prstGeom prst="rect">
            <a:avLst/>
          </a:prstGeom>
          <a:noFill/>
        </p:spPr>
        <p:txBody>
          <a:bodyPr wrap="square" rtlCol="0">
            <a:spAutoFit/>
          </a:bodyPr>
          <a:lstStyle/>
          <a:p>
            <a:pPr marL="171450" indent="-171450">
              <a:buFont typeface="Wingdings" panose="05000000000000000000" pitchFamily="2" charset="2"/>
              <a:buChar char="n"/>
            </a:pPr>
            <a:r>
              <a:rPr lang="zh-CN" altLang="en-US" sz="2800" b="0" dirty="0"/>
              <a:t>每一数据装载</a:t>
            </a:r>
            <a:r>
              <a:rPr lang="en-US" altLang="zh-CN" sz="2800" b="0" dirty="0"/>
              <a:t>(L)</a:t>
            </a:r>
            <a:r>
              <a:rPr lang="zh-CN" altLang="en-US" sz="2800" b="0" dirty="0"/>
              <a:t>或存储</a:t>
            </a:r>
            <a:r>
              <a:rPr lang="en-US" altLang="zh-CN" sz="2800" b="0" dirty="0"/>
              <a:t>(S)</a:t>
            </a:r>
            <a:r>
              <a:rPr lang="zh-CN" altLang="en-US" sz="2800" b="0" dirty="0"/>
              <a:t>操作可引发最多</a:t>
            </a:r>
            <a:r>
              <a:rPr lang="en-US" altLang="zh-CN" sz="2800" b="0" dirty="0"/>
              <a:t>1</a:t>
            </a:r>
            <a:r>
              <a:rPr lang="zh-CN" altLang="en-US" sz="2800" b="0" dirty="0"/>
              <a:t>次缓存缺失</a:t>
            </a:r>
            <a:r>
              <a:rPr lang="en-US" altLang="zh-CN" sz="2800" b="0" dirty="0"/>
              <a:t>(miss)</a:t>
            </a:r>
          </a:p>
          <a:p>
            <a:pPr marL="171450" indent="-171450">
              <a:buFont typeface="Wingdings" panose="05000000000000000000" pitchFamily="2" charset="2"/>
              <a:buChar char="n"/>
            </a:pPr>
            <a:r>
              <a:rPr lang="zh-CN" altLang="en-US" sz="2800" b="0" dirty="0"/>
              <a:t>数据修改操作</a:t>
            </a:r>
            <a:r>
              <a:rPr lang="en-US" altLang="zh-CN" sz="2800" b="0" dirty="0"/>
              <a:t>(M)</a:t>
            </a:r>
            <a:r>
              <a:rPr lang="zh-CN" altLang="en-US" sz="2800" b="0" dirty="0"/>
              <a:t>可认为是同一地址上</a:t>
            </a:r>
            <a:r>
              <a:rPr lang="en-US" altLang="zh-CN" sz="2800" b="0" dirty="0"/>
              <a:t>1</a:t>
            </a:r>
            <a:r>
              <a:rPr lang="zh-CN" altLang="en-US" sz="2800" b="0" dirty="0"/>
              <a:t>次装载后跟</a:t>
            </a:r>
            <a:r>
              <a:rPr lang="en-US" altLang="zh-CN" sz="2800" b="0" dirty="0"/>
              <a:t>1</a:t>
            </a:r>
            <a:r>
              <a:rPr lang="zh-CN" altLang="en-US" sz="2800" b="0" dirty="0"/>
              <a:t>次存储，因此可引发</a:t>
            </a:r>
            <a:r>
              <a:rPr lang="en-US" altLang="zh-CN" sz="2800" b="0" dirty="0"/>
              <a:t>2</a:t>
            </a:r>
            <a:r>
              <a:rPr lang="zh-CN" altLang="en-US" sz="2800" b="0" dirty="0"/>
              <a:t>次缓存命中</a:t>
            </a:r>
            <a:r>
              <a:rPr lang="en-US" altLang="zh-CN" sz="2800" b="0" dirty="0"/>
              <a:t>(hit) </a:t>
            </a:r>
            <a:r>
              <a:rPr lang="zh-CN" altLang="en-US" sz="2800" b="0" dirty="0"/>
              <a:t>，或</a:t>
            </a:r>
            <a:r>
              <a:rPr lang="en-US" altLang="zh-CN" sz="2800" b="0" dirty="0"/>
              <a:t>1</a:t>
            </a:r>
            <a:r>
              <a:rPr lang="zh-CN" altLang="en-US" sz="2800" b="0" dirty="0"/>
              <a:t>次缺失</a:t>
            </a:r>
            <a:r>
              <a:rPr lang="en-US" altLang="zh-CN" sz="2800" b="0" dirty="0"/>
              <a:t>+1</a:t>
            </a:r>
            <a:r>
              <a:rPr lang="zh-CN" altLang="en-US" sz="2800" b="0" dirty="0"/>
              <a:t>次命中</a:t>
            </a:r>
            <a:r>
              <a:rPr lang="en-US" altLang="zh-CN" sz="2800" b="0" dirty="0"/>
              <a:t>+</a:t>
            </a:r>
            <a:r>
              <a:rPr lang="zh-CN" altLang="en-US" sz="2800" b="0" dirty="0"/>
              <a:t>可能</a:t>
            </a:r>
            <a:r>
              <a:rPr lang="en-US" altLang="zh-CN" sz="2800" b="0" dirty="0"/>
              <a:t>1</a:t>
            </a:r>
            <a:r>
              <a:rPr lang="zh-CN" altLang="en-US" sz="2800" b="0" dirty="0"/>
              <a:t>次淘汰</a:t>
            </a:r>
            <a:r>
              <a:rPr lang="en-US" altLang="zh-CN" sz="2800" b="0" dirty="0"/>
              <a:t>/</a:t>
            </a:r>
            <a:r>
              <a:rPr lang="zh-CN" altLang="en-US" sz="2800" b="0" dirty="0"/>
              <a:t>驱逐</a:t>
            </a:r>
            <a:r>
              <a:rPr lang="en-US" altLang="zh-CN" sz="2800" b="0" dirty="0"/>
              <a:t>(evict)</a:t>
            </a:r>
            <a:endParaRPr lang="zh-CN" altLang="en-US" sz="2800" b="0" dirty="0"/>
          </a:p>
        </p:txBody>
      </p:sp>
    </p:spTree>
    <p:extLst>
      <p:ext uri="{BB962C8B-B14F-4D97-AF65-F5344CB8AC3E}">
        <p14:creationId xmlns:p14="http://schemas.microsoft.com/office/powerpoint/2010/main" val="1430790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8.Cache</a:t>
            </a:r>
            <a:r>
              <a:rPr lang="zh-CN" altLang="en-US" dirty="0"/>
              <a:t>性能测试</a:t>
            </a:r>
          </a:p>
        </p:txBody>
      </p:sp>
      <p:sp>
        <p:nvSpPr>
          <p:cNvPr id="11" name="Rectangle 3"/>
          <p:cNvSpPr txBox="1">
            <a:spLocks noChangeArrowheads="1"/>
          </p:cNvSpPr>
          <p:nvPr/>
        </p:nvSpPr>
        <p:spPr bwMode="auto">
          <a:xfrm>
            <a:off x="152400" y="1447800"/>
            <a:ext cx="8229600" cy="4625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en-US" altLang="zh-CN" sz="2800" b="1" kern="0" dirty="0"/>
              <a:t>8</a:t>
            </a:r>
            <a:r>
              <a:rPr lang="zh-CN" altLang="en-US" sz="2800" b="1" kern="0" dirty="0"/>
              <a:t>个测试用例</a:t>
            </a:r>
            <a:r>
              <a:rPr lang="en-US" altLang="zh-CN" sz="2800" b="0" kern="0" dirty="0"/>
              <a:t>——</a:t>
            </a:r>
            <a:r>
              <a:rPr lang="zh-CN" altLang="en-US" sz="2800" b="0" kern="0" dirty="0"/>
              <a:t>不同</a:t>
            </a:r>
            <a:r>
              <a:rPr lang="en-US" altLang="zh-CN" sz="2800" b="0" kern="0" dirty="0"/>
              <a:t>Cache</a:t>
            </a:r>
            <a:r>
              <a:rPr lang="zh-CN" altLang="en-US" sz="2800" b="0" kern="0" dirty="0"/>
              <a:t>参数和访问轨迹</a:t>
            </a:r>
            <a:endParaRPr lang="en-US" altLang="zh-CN" sz="2800" b="0" kern="0" dirty="0"/>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1 -E 1 -b 1 -t traces/yi2.trace</a:t>
            </a: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4 -E 2 -b 4 -t traces/</a:t>
            </a:r>
            <a:r>
              <a:rPr lang="en-US" altLang="zh-CN" sz="2400" b="0" kern="0" dirty="0" err="1">
                <a:solidFill>
                  <a:srgbClr val="0000FF"/>
                </a:solidFill>
              </a:rPr>
              <a:t>yi.trace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1 -b 4 -t traces/</a:t>
            </a:r>
            <a:r>
              <a:rPr lang="en-US" altLang="zh-CN" sz="2400" b="0" kern="0" dirty="0" err="1">
                <a:solidFill>
                  <a:srgbClr val="0000FF"/>
                </a:solidFill>
              </a:rPr>
              <a:t>dave.trace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1 -b 3 -t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2 -b 3 -t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4 -b 3 -t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5 -E 1 -b 5 -t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5 -E 1 -b 5 -t traces/</a:t>
            </a:r>
            <a:r>
              <a:rPr lang="en-US" altLang="zh-CN" sz="2400" b="0" kern="0" dirty="0" err="1">
                <a:solidFill>
                  <a:srgbClr val="0000FF"/>
                </a:solidFill>
              </a:rPr>
              <a:t>long.trace</a:t>
            </a:r>
            <a:endParaRPr lang="en-US" altLang="zh-CN" sz="2400" b="0" kern="0" dirty="0">
              <a:solidFill>
                <a:srgbClr val="0000FF"/>
              </a:solidFill>
            </a:endParaRPr>
          </a:p>
        </p:txBody>
      </p:sp>
      <p:pic>
        <p:nvPicPr>
          <p:cNvPr id="12" name="图片 11"/>
          <p:cNvPicPr>
            <a:picLocks noChangeAspect="1"/>
          </p:cNvPicPr>
          <p:nvPr/>
        </p:nvPicPr>
        <p:blipFill>
          <a:blip r:embed="rId3" cstate="print"/>
          <a:stretch>
            <a:fillRect/>
          </a:stretch>
        </p:blipFill>
        <p:spPr>
          <a:xfrm>
            <a:off x="6553200" y="3761766"/>
            <a:ext cx="2133600" cy="2822575"/>
          </a:xfrm>
          <a:prstGeom prst="rect">
            <a:avLst/>
          </a:prstGeom>
        </p:spPr>
      </p:pic>
      <p:pic>
        <p:nvPicPr>
          <p:cNvPr id="13" name="图片 12"/>
          <p:cNvPicPr>
            <a:picLocks noChangeAspect="1"/>
          </p:cNvPicPr>
          <p:nvPr/>
        </p:nvPicPr>
        <p:blipFill>
          <a:blip r:embed="rId4" cstate="print"/>
          <a:stretch>
            <a:fillRect/>
          </a:stretch>
        </p:blipFill>
        <p:spPr>
          <a:xfrm>
            <a:off x="7648575" y="1617276"/>
            <a:ext cx="1266825" cy="1859560"/>
          </a:xfrm>
          <a:prstGeom prst="rect">
            <a:avLst/>
          </a:prstGeom>
        </p:spPr>
      </p:pic>
      <p:sp>
        <p:nvSpPr>
          <p:cNvPr id="14" name="文本框 13"/>
          <p:cNvSpPr txBox="1"/>
          <p:nvPr/>
        </p:nvSpPr>
        <p:spPr>
          <a:xfrm>
            <a:off x="6705600" y="2514600"/>
            <a:ext cx="1152127" cy="584775"/>
          </a:xfrm>
          <a:prstGeom prst="rect">
            <a:avLst/>
          </a:prstGeom>
          <a:noFill/>
        </p:spPr>
        <p:txBody>
          <a:bodyPr wrap="square" rtlCol="0">
            <a:spAutoFit/>
          </a:bodyPr>
          <a:lstStyle/>
          <a:p>
            <a:r>
              <a:rPr lang="zh-CN" altLang="en-US" sz="1600" dirty="0">
                <a:solidFill>
                  <a:srgbClr val="00B050"/>
                </a:solidFill>
              </a:rPr>
              <a:t>访存轨迹文件示例</a:t>
            </a:r>
          </a:p>
        </p:txBody>
      </p:sp>
    </p:spTree>
    <p:extLst>
      <p:ext uri="{BB962C8B-B14F-4D97-AF65-F5344CB8AC3E}">
        <p14:creationId xmlns:p14="http://schemas.microsoft.com/office/powerpoint/2010/main" val="508331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04800" y="304801"/>
            <a:ext cx="8229600"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1200"/>
              </a:spcBef>
              <a:buFont typeface="Wingdings" pitchFamily="2" charset="2"/>
              <a:buChar char="n"/>
            </a:pPr>
            <a:r>
              <a:rPr lang="en-US" altLang="zh-CN" sz="3200" b="1" kern="0" dirty="0">
                <a:solidFill>
                  <a:srgbClr val="00B050"/>
                </a:solidFill>
              </a:rPr>
              <a:t>test-</a:t>
            </a:r>
            <a:r>
              <a:rPr lang="en-US" altLang="zh-CN" sz="3200" b="1" kern="0" dirty="0" err="1">
                <a:solidFill>
                  <a:srgbClr val="00B050"/>
                </a:solidFill>
              </a:rPr>
              <a:t>csim</a:t>
            </a:r>
            <a:r>
              <a:rPr lang="zh-CN" altLang="en-US" sz="3200" b="1" kern="0" dirty="0"/>
              <a:t>测试程序：</a:t>
            </a:r>
            <a:r>
              <a:rPr lang="zh-CN" altLang="en-US" sz="3200" b="0" kern="0" dirty="0"/>
              <a:t>依次使用上列每一测试用例对</a:t>
            </a:r>
            <a:r>
              <a:rPr lang="en-US" altLang="zh-CN" sz="3200" b="0" kern="0" dirty="0" err="1"/>
              <a:t>csim</a:t>
            </a:r>
            <a:r>
              <a:rPr lang="zh-CN" altLang="en-US" sz="3200" b="0" kern="0" dirty="0"/>
              <a:t>进行测试</a:t>
            </a:r>
            <a:endParaRPr lang="en-US" altLang="zh-CN" sz="3200" b="1" kern="0" dirty="0"/>
          </a:p>
          <a:p>
            <a:pPr lvl="1">
              <a:buFont typeface="Wingdings" pitchFamily="2" charset="2"/>
              <a:buChar char="n"/>
            </a:pPr>
            <a:r>
              <a:rPr lang="zh-CN" altLang="en-US" sz="2400" b="0" kern="0" dirty="0"/>
              <a:t> 对每一测试，</a:t>
            </a:r>
            <a:r>
              <a:rPr lang="en-US" altLang="zh-CN" sz="2400" b="0" kern="0" dirty="0"/>
              <a:t>test-</a:t>
            </a:r>
            <a:r>
              <a:rPr lang="en-US" altLang="zh-CN" sz="2400" b="0" kern="0" dirty="0" err="1"/>
              <a:t>csim</a:t>
            </a:r>
            <a:r>
              <a:rPr lang="zh-CN" altLang="en-US" sz="2400" b="0" kern="0" dirty="0"/>
              <a:t>从缓存的</a:t>
            </a:r>
            <a:r>
              <a:rPr lang="en-US" altLang="zh-CN" sz="2400" b="0" kern="0" dirty="0"/>
              <a:t>Hits</a:t>
            </a:r>
            <a:r>
              <a:rPr lang="zh-CN" altLang="en-US" sz="2400" b="0" kern="0" dirty="0"/>
              <a:t>（命中）</a:t>
            </a:r>
            <a:r>
              <a:rPr lang="en-US" altLang="zh-CN" sz="2400" b="0" kern="0" dirty="0"/>
              <a:t>/Misses</a:t>
            </a:r>
            <a:r>
              <a:rPr lang="zh-CN" altLang="en-US" sz="2400" b="0" kern="0" dirty="0"/>
              <a:t>（缺失）</a:t>
            </a:r>
            <a:r>
              <a:rPr lang="en-US" altLang="zh-CN" sz="2400" b="0" kern="0" dirty="0"/>
              <a:t>/Evicts</a:t>
            </a:r>
            <a:r>
              <a:rPr lang="zh-CN" altLang="en-US" sz="2400" b="0" kern="0" dirty="0"/>
              <a:t>（淘汰</a:t>
            </a:r>
            <a:r>
              <a:rPr lang="en-US" altLang="zh-CN" sz="2400" b="0" kern="0" dirty="0"/>
              <a:t>/</a:t>
            </a:r>
            <a:r>
              <a:rPr lang="zh-CN" altLang="en-US" sz="2400" b="0" kern="0" dirty="0"/>
              <a:t>驱逐）数量三个指标比较了所实现</a:t>
            </a:r>
            <a:r>
              <a:rPr lang="en-US" altLang="zh-CN" sz="2400" b="0" kern="0" dirty="0" err="1"/>
              <a:t>csim</a:t>
            </a:r>
            <a:r>
              <a:rPr lang="zh-CN" altLang="en-US" sz="2400" b="0" kern="0" dirty="0"/>
              <a:t>模拟器和参考</a:t>
            </a:r>
            <a:r>
              <a:rPr lang="en-US" altLang="zh-CN" sz="2400" b="0" kern="0" dirty="0"/>
              <a:t>Cache</a:t>
            </a:r>
            <a:r>
              <a:rPr lang="zh-CN" altLang="en-US" sz="2400" b="0" kern="0" dirty="0"/>
              <a:t>模拟器</a:t>
            </a:r>
            <a:r>
              <a:rPr lang="en-US" altLang="zh-CN" sz="2400" b="0" kern="0" dirty="0" err="1"/>
              <a:t>csim</a:t>
            </a:r>
            <a:r>
              <a:rPr lang="en-US" altLang="zh-CN" sz="2400" b="0" kern="0" dirty="0"/>
              <a:t>-ref</a:t>
            </a:r>
            <a:r>
              <a:rPr lang="zh-CN" altLang="en-US" sz="2400" b="0" kern="0" dirty="0"/>
              <a:t>的性能，</a:t>
            </a:r>
            <a:endParaRPr lang="en-US" altLang="zh-CN" sz="2400" b="0" kern="0" dirty="0"/>
          </a:p>
          <a:p>
            <a:pPr lvl="1">
              <a:buFont typeface="Wingdings" pitchFamily="2" charset="2"/>
              <a:buChar char="n"/>
            </a:pPr>
            <a:r>
              <a:rPr lang="zh-CN" altLang="en-US" sz="2400" kern="0" dirty="0">
                <a:solidFill>
                  <a:srgbClr val="FF0000"/>
                </a:solidFill>
              </a:rPr>
              <a:t>计算</a:t>
            </a:r>
            <a:r>
              <a:rPr lang="en-US" altLang="zh-CN" sz="2400" kern="0" dirty="0" err="1">
                <a:solidFill>
                  <a:srgbClr val="FF0000"/>
                </a:solidFill>
              </a:rPr>
              <a:t>csim</a:t>
            </a:r>
            <a:r>
              <a:rPr lang="zh-CN" altLang="en-US" sz="2400" kern="0" dirty="0">
                <a:solidFill>
                  <a:srgbClr val="FF0000"/>
                </a:solidFill>
              </a:rPr>
              <a:t>实现获得的分数：每个用例的每一指标</a:t>
            </a:r>
            <a:r>
              <a:rPr lang="en-US" altLang="zh-CN" sz="2400" kern="0" dirty="0">
                <a:solidFill>
                  <a:srgbClr val="FF0000"/>
                </a:solidFill>
              </a:rPr>
              <a:t>5</a:t>
            </a:r>
            <a:r>
              <a:rPr lang="zh-CN" altLang="en-US" sz="2400" kern="0" dirty="0">
                <a:solidFill>
                  <a:srgbClr val="FF0000"/>
                </a:solidFill>
              </a:rPr>
              <a:t>分（最后一个用例</a:t>
            </a:r>
            <a:r>
              <a:rPr lang="en-US" altLang="zh-CN" sz="2400" kern="0" dirty="0">
                <a:solidFill>
                  <a:srgbClr val="FF0000"/>
                </a:solidFill>
              </a:rPr>
              <a:t>10</a:t>
            </a:r>
            <a:r>
              <a:rPr lang="zh-CN" altLang="en-US" sz="2400" kern="0" dirty="0">
                <a:solidFill>
                  <a:srgbClr val="FF0000"/>
                </a:solidFill>
              </a:rPr>
              <a:t>）</a:t>
            </a:r>
            <a:r>
              <a:rPr lang="en-US" altLang="zh-CN" sz="2400" b="0" kern="0" dirty="0"/>
              <a:t>——</a:t>
            </a:r>
            <a:r>
              <a:rPr lang="zh-CN" altLang="en-US" sz="2400" b="0" kern="0" dirty="0"/>
              <a:t>与参考</a:t>
            </a:r>
            <a:r>
              <a:rPr lang="en-US" altLang="zh-CN" sz="2400" b="0" kern="0" dirty="0" err="1"/>
              <a:t>csim</a:t>
            </a:r>
            <a:r>
              <a:rPr lang="en-US" altLang="zh-CN" sz="2400" b="0" kern="0" dirty="0"/>
              <a:t>-ref</a:t>
            </a:r>
            <a:r>
              <a:rPr lang="zh-CN" altLang="en-US" sz="2400" b="0" kern="0" dirty="0"/>
              <a:t>模拟器输出指标相同则判为正确： </a:t>
            </a:r>
            <a:endParaRPr lang="en-US" altLang="zh-CN" sz="2400" kern="0" dirty="0"/>
          </a:p>
        </p:txBody>
      </p:sp>
      <p:grpSp>
        <p:nvGrpSpPr>
          <p:cNvPr id="10" name="组合 9"/>
          <p:cNvGrpSpPr/>
          <p:nvPr/>
        </p:nvGrpSpPr>
        <p:grpSpPr>
          <a:xfrm>
            <a:off x="533400" y="3733800"/>
            <a:ext cx="8001000" cy="2895600"/>
            <a:chOff x="1907704" y="5337212"/>
            <a:chExt cx="5328592" cy="1461214"/>
          </a:xfrm>
        </p:grpSpPr>
        <p:pic>
          <p:nvPicPr>
            <p:cNvPr id="15" name="图片 14"/>
            <p:cNvPicPr>
              <a:picLocks noChangeAspect="1"/>
            </p:cNvPicPr>
            <p:nvPr/>
          </p:nvPicPr>
          <p:blipFill>
            <a:blip r:embed="rId2" cstate="print"/>
            <a:stretch>
              <a:fillRect/>
            </a:stretch>
          </p:blipFill>
          <p:spPr>
            <a:xfrm>
              <a:off x="1907704" y="5337212"/>
              <a:ext cx="5328592" cy="1461214"/>
            </a:xfrm>
            <a:prstGeom prst="rect">
              <a:avLst/>
            </a:prstGeom>
          </p:spPr>
        </p:pic>
        <p:sp>
          <p:nvSpPr>
            <p:cNvPr id="16" name="矩形 15"/>
            <p:cNvSpPr/>
            <p:nvPr/>
          </p:nvSpPr>
          <p:spPr bwMode="auto">
            <a:xfrm>
              <a:off x="2987824" y="5445224"/>
              <a:ext cx="1332148" cy="126037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pitchFamily="2" charset="-122"/>
              </a:endParaRPr>
            </a:p>
          </p:txBody>
        </p:sp>
        <p:sp>
          <p:nvSpPr>
            <p:cNvPr id="17" name="矩形 16"/>
            <p:cNvSpPr/>
            <p:nvPr/>
          </p:nvSpPr>
          <p:spPr bwMode="auto">
            <a:xfrm>
              <a:off x="4463988" y="5445224"/>
              <a:ext cx="1332148" cy="1260376"/>
            </a:xfrm>
            <a:prstGeom prst="rect">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pitchFamily="2" charset="-122"/>
              </a:endParaRPr>
            </a:p>
          </p:txBody>
        </p:sp>
        <p:cxnSp>
          <p:nvCxnSpPr>
            <p:cNvPr id="18" name="直接连接符 17"/>
            <p:cNvCxnSpPr/>
            <p:nvPr/>
          </p:nvCxnSpPr>
          <p:spPr bwMode="auto">
            <a:xfrm>
              <a:off x="2987824"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cxnSp>
          <p:nvCxnSpPr>
            <p:cNvPr id="19" name="直接连接符 18"/>
            <p:cNvCxnSpPr/>
            <p:nvPr/>
          </p:nvCxnSpPr>
          <p:spPr bwMode="auto">
            <a:xfrm>
              <a:off x="4463988"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grpSp>
    </p:spTree>
    <p:extLst>
      <p:ext uri="{BB962C8B-B14F-4D97-AF65-F5344CB8AC3E}">
        <p14:creationId xmlns:p14="http://schemas.microsoft.com/office/powerpoint/2010/main" val="1093655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a:t>
            </a:r>
            <a:r>
              <a:rPr lang="zh-CN" altLang="en-US" dirty="0"/>
              <a:t>优化矩阵转置操作</a:t>
            </a:r>
          </a:p>
        </p:txBody>
      </p:sp>
      <p:sp>
        <p:nvSpPr>
          <p:cNvPr id="8" name="Rectangle 3"/>
          <p:cNvSpPr txBox="1">
            <a:spLocks noChangeArrowheads="1"/>
          </p:cNvSpPr>
          <p:nvPr/>
        </p:nvSpPr>
        <p:spPr bwMode="auto">
          <a:xfrm>
            <a:off x="381000" y="1219200"/>
            <a:ext cx="8305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anose="05000000000000000000" pitchFamily="2" charset="2"/>
              <a:buChar char="p"/>
            </a:pPr>
            <a:r>
              <a:rPr lang="zh-CN" altLang="en-US" sz="2800" kern="0" dirty="0"/>
              <a:t>矩阵转置：</a:t>
            </a:r>
            <a:r>
              <a:rPr lang="zh-CN" altLang="en-US" b="0" dirty="0"/>
              <a:t>设</a:t>
            </a:r>
            <a:r>
              <a:rPr lang="en-US" altLang="zh-CN" b="0" dirty="0"/>
              <a:t>A</a:t>
            </a:r>
            <a:r>
              <a:rPr lang="zh-CN" altLang="en-US" b="0" dirty="0"/>
              <a:t>为</a:t>
            </a:r>
            <a:r>
              <a:rPr lang="en-US" altLang="zh-CN" b="0" dirty="0" err="1"/>
              <a:t>m×n</a:t>
            </a:r>
            <a:r>
              <a:rPr lang="zh-CN" altLang="en-US" b="0" dirty="0"/>
              <a:t>阶</a:t>
            </a:r>
            <a:r>
              <a:rPr lang="zh-CN" altLang="en-US" b="0" dirty="0">
                <a:hlinkClick r:id="rId2"/>
              </a:rPr>
              <a:t>矩阵</a:t>
            </a:r>
            <a:r>
              <a:rPr lang="zh-CN" altLang="en-US" b="0" dirty="0"/>
              <a:t>（即</a:t>
            </a:r>
            <a:r>
              <a:rPr lang="en-US" altLang="zh-CN" b="0" dirty="0"/>
              <a:t>m</a:t>
            </a:r>
            <a:r>
              <a:rPr lang="zh-CN" altLang="en-US" b="0" dirty="0"/>
              <a:t>行</a:t>
            </a:r>
            <a:r>
              <a:rPr lang="en-US" altLang="zh-CN" b="0" dirty="0"/>
              <a:t>n</a:t>
            </a:r>
            <a:r>
              <a:rPr lang="zh-CN" altLang="en-US" b="0" dirty="0"/>
              <a:t>列），第</a:t>
            </a:r>
            <a:r>
              <a:rPr lang="en-US" altLang="zh-CN" b="0" dirty="0" err="1"/>
              <a:t>i</a:t>
            </a:r>
            <a:r>
              <a:rPr lang="en-US" altLang="zh-CN" b="0" dirty="0"/>
              <a:t> </a:t>
            </a:r>
            <a:r>
              <a:rPr lang="zh-CN" altLang="en-US" b="0" dirty="0"/>
              <a:t>行</a:t>
            </a:r>
            <a:r>
              <a:rPr lang="en-US" altLang="zh-CN" b="0" dirty="0"/>
              <a:t>j </a:t>
            </a:r>
            <a:r>
              <a:rPr lang="zh-CN" altLang="en-US" b="0" dirty="0"/>
              <a:t>列的元素是</a:t>
            </a:r>
            <a:r>
              <a:rPr lang="en-US" altLang="zh-CN" b="0" dirty="0"/>
              <a:t>a(</a:t>
            </a:r>
            <a:r>
              <a:rPr lang="en-US" altLang="zh-CN" b="0" dirty="0" err="1"/>
              <a:t>i,j</a:t>
            </a:r>
            <a:r>
              <a:rPr lang="en-US" altLang="zh-CN" b="0" dirty="0"/>
              <a:t>)</a:t>
            </a:r>
            <a:r>
              <a:rPr lang="zh-CN" altLang="en-US" b="0" dirty="0"/>
              <a:t>，即：</a:t>
            </a:r>
            <a:r>
              <a:rPr lang="en-US" altLang="zh-CN" b="0" dirty="0"/>
              <a:t>A=a(</a:t>
            </a:r>
            <a:r>
              <a:rPr lang="en-US" altLang="zh-CN" b="0" dirty="0" err="1"/>
              <a:t>i,j</a:t>
            </a:r>
            <a:r>
              <a:rPr lang="en-US" altLang="zh-CN" b="0" dirty="0"/>
              <a:t>)</a:t>
            </a:r>
            <a:endParaRPr lang="en-US" altLang="zh-CN" sz="2800" kern="0" dirty="0"/>
          </a:p>
          <a:p>
            <a:pPr>
              <a:buFont typeface="Wingdings" panose="05000000000000000000" pitchFamily="2" charset="2"/>
              <a:buChar char="p"/>
            </a:pPr>
            <a:r>
              <a:rPr lang="en-US" altLang="zh-CN" b="0" dirty="0"/>
              <a:t>B</a:t>
            </a:r>
            <a:r>
              <a:rPr lang="zh-CN" altLang="en-US" b="0" dirty="0"/>
              <a:t>是</a:t>
            </a:r>
            <a:r>
              <a:rPr lang="en-US" altLang="zh-CN" b="0" dirty="0"/>
              <a:t>A</a:t>
            </a:r>
            <a:r>
              <a:rPr lang="zh-CN" altLang="en-US" b="0" dirty="0"/>
              <a:t>的转置：</a:t>
            </a:r>
            <a:r>
              <a:rPr lang="en-US" altLang="zh-CN" b="0" dirty="0"/>
              <a:t>B</a:t>
            </a:r>
            <a:r>
              <a:rPr lang="zh-CN" altLang="en-US" b="0" dirty="0"/>
              <a:t>为</a:t>
            </a:r>
            <a:r>
              <a:rPr lang="en-US" altLang="zh-CN" b="0" dirty="0" err="1"/>
              <a:t>n×m</a:t>
            </a:r>
            <a:r>
              <a:rPr lang="zh-CN" altLang="en-US" b="0" dirty="0"/>
              <a:t>阶矩阵，满足</a:t>
            </a:r>
            <a:r>
              <a:rPr lang="en-US" altLang="zh-CN" b="0" dirty="0"/>
              <a:t>B=a(</a:t>
            </a:r>
            <a:r>
              <a:rPr lang="en-US" altLang="zh-CN" b="0" dirty="0" err="1"/>
              <a:t>j,i</a:t>
            </a:r>
            <a:r>
              <a:rPr lang="en-US" altLang="zh-CN" b="0" dirty="0"/>
              <a:t>)</a:t>
            </a:r>
            <a:r>
              <a:rPr lang="zh-CN" altLang="en-US" b="0" dirty="0"/>
              <a:t>，即 </a:t>
            </a:r>
            <a:r>
              <a:rPr lang="en-US" altLang="zh-CN" b="0" dirty="0"/>
              <a:t>b (</a:t>
            </a:r>
            <a:r>
              <a:rPr lang="en-US" altLang="zh-CN" b="0" dirty="0" err="1"/>
              <a:t>i,j</a:t>
            </a:r>
            <a:r>
              <a:rPr lang="en-US" altLang="zh-CN" b="0" dirty="0"/>
              <a:t>)=a (</a:t>
            </a:r>
            <a:r>
              <a:rPr lang="en-US" altLang="zh-CN" b="0" dirty="0" err="1"/>
              <a:t>j,i</a:t>
            </a:r>
            <a:r>
              <a:rPr lang="en-US" altLang="zh-CN" b="0" dirty="0"/>
              <a:t>)</a:t>
            </a:r>
            <a:r>
              <a:rPr lang="zh-CN" altLang="en-US" b="0" dirty="0"/>
              <a:t>（</a:t>
            </a:r>
            <a:r>
              <a:rPr lang="en-US" altLang="zh-CN" b="0" dirty="0"/>
              <a:t>B</a:t>
            </a:r>
            <a:r>
              <a:rPr lang="zh-CN" altLang="en-US" b="0" dirty="0"/>
              <a:t>的第</a:t>
            </a:r>
            <a:r>
              <a:rPr lang="en-US" altLang="zh-CN" b="0" dirty="0" err="1"/>
              <a:t>i</a:t>
            </a:r>
            <a:r>
              <a:rPr lang="zh-CN" altLang="en-US" b="0" dirty="0"/>
              <a:t>行第</a:t>
            </a:r>
            <a:r>
              <a:rPr lang="en-US" altLang="zh-CN" b="0" dirty="0"/>
              <a:t>j</a:t>
            </a:r>
            <a:r>
              <a:rPr lang="zh-CN" altLang="en-US" b="0" dirty="0"/>
              <a:t>列元素是</a:t>
            </a:r>
            <a:r>
              <a:rPr lang="en-US" altLang="zh-CN" b="0" dirty="0"/>
              <a:t>A</a:t>
            </a:r>
            <a:r>
              <a:rPr lang="zh-CN" altLang="en-US" b="0" dirty="0"/>
              <a:t>的第</a:t>
            </a:r>
            <a:r>
              <a:rPr lang="en-US" altLang="zh-CN" b="0" dirty="0"/>
              <a:t>j</a:t>
            </a:r>
            <a:r>
              <a:rPr lang="zh-CN" altLang="en-US" b="0" dirty="0"/>
              <a:t>行第</a:t>
            </a:r>
            <a:r>
              <a:rPr lang="en-US" altLang="zh-CN" b="0" dirty="0" err="1"/>
              <a:t>i</a:t>
            </a:r>
            <a:r>
              <a:rPr lang="zh-CN" altLang="en-US" b="0" dirty="0"/>
              <a:t>列元素），记</a:t>
            </a:r>
            <a:r>
              <a:rPr lang="en-US" altLang="zh-CN" b="0" dirty="0"/>
              <a:t>A'=B</a:t>
            </a:r>
            <a:r>
              <a:rPr lang="zh-CN" altLang="en-US" b="0" dirty="0"/>
              <a:t>。</a:t>
            </a:r>
            <a:endParaRPr lang="en-US" altLang="zh-CN" b="0" dirty="0"/>
          </a:p>
          <a:p>
            <a:pPr>
              <a:buFont typeface="Wingdings" panose="05000000000000000000" pitchFamily="2" charset="2"/>
              <a:buChar char="p"/>
            </a:pPr>
            <a:endParaRPr lang="en-US" altLang="zh-CN" sz="2800" kern="0" dirty="0"/>
          </a:p>
          <a:p>
            <a:pPr>
              <a:buFont typeface="Wingdings" panose="05000000000000000000" pitchFamily="2" charset="2"/>
              <a:buChar char="p"/>
            </a:pPr>
            <a:r>
              <a:rPr lang="zh-CN" altLang="en-US" sz="2800" kern="0" dirty="0"/>
              <a:t>任务：在</a:t>
            </a:r>
            <a:r>
              <a:rPr lang="en-US" altLang="zh-CN" sz="2800" kern="0" dirty="0" err="1"/>
              <a:t>trans.c</a:t>
            </a:r>
            <a:r>
              <a:rPr lang="zh-CN" altLang="en-US" sz="2800" kern="0" dirty="0"/>
              <a:t>中编写实现一个矩阵转置函数</a:t>
            </a:r>
            <a:r>
              <a:rPr lang="en-US" altLang="zh-CN" sz="2800" kern="0" dirty="0" err="1">
                <a:solidFill>
                  <a:srgbClr val="00B0F0"/>
                </a:solidFill>
              </a:rPr>
              <a:t>transpose_submit</a:t>
            </a:r>
            <a:r>
              <a:rPr lang="zh-CN" altLang="en-US" sz="2800" kern="0" dirty="0"/>
              <a:t>，要求其在参考</a:t>
            </a:r>
            <a:r>
              <a:rPr lang="en-US" altLang="zh-CN" sz="2800" kern="0" dirty="0"/>
              <a:t>Cache</a:t>
            </a:r>
            <a:r>
              <a:rPr lang="zh-CN" altLang="en-US" sz="2800" kern="0" dirty="0"/>
              <a:t>模拟器</a:t>
            </a:r>
            <a:r>
              <a:rPr lang="en-US" altLang="zh-CN" sz="2800" kern="0" dirty="0" err="1"/>
              <a:t>csim</a:t>
            </a:r>
            <a:r>
              <a:rPr lang="en-US" altLang="zh-CN" sz="2800" kern="0" dirty="0"/>
              <a:t>-ref</a:t>
            </a:r>
            <a:r>
              <a:rPr lang="zh-CN" altLang="en-US" sz="2800" kern="0" dirty="0"/>
              <a:t>上运行时对不同大小的矩阵均能</a:t>
            </a:r>
            <a:r>
              <a:rPr lang="zh-CN" altLang="en-US" sz="2800" kern="0" dirty="0">
                <a:solidFill>
                  <a:srgbClr val="FF0000"/>
                </a:solidFill>
              </a:rPr>
              <a:t>最小化缓存缺失的数量</a:t>
            </a:r>
            <a:endParaRPr lang="en-US" altLang="zh-CN" sz="2800" kern="0" dirty="0">
              <a:solidFill>
                <a:srgbClr val="FF0000"/>
              </a:solidFill>
            </a:endParaRPr>
          </a:p>
          <a:p>
            <a:pPr marL="344487" lvl="1" indent="0">
              <a:buFont typeface="Wingdings" pitchFamily="2" charset="2"/>
              <a:buNone/>
            </a:pPr>
            <a:r>
              <a:rPr lang="en-US" altLang="zh-CN" sz="2400" b="1" kern="0" dirty="0">
                <a:solidFill>
                  <a:srgbClr val="0000FF"/>
                </a:solidFill>
              </a:rPr>
              <a:t>char </a:t>
            </a:r>
            <a:r>
              <a:rPr lang="en-US" altLang="zh-CN" sz="2400" b="1" kern="0" dirty="0" err="1">
                <a:solidFill>
                  <a:srgbClr val="0000FF"/>
                </a:solidFill>
              </a:rPr>
              <a:t>transpose_submit_desc</a:t>
            </a:r>
            <a:r>
              <a:rPr lang="en-US" altLang="zh-CN" sz="2400" b="1" kern="0" dirty="0">
                <a:solidFill>
                  <a:srgbClr val="0000FF"/>
                </a:solidFill>
              </a:rPr>
              <a:t>[] = "Transpose submission";</a:t>
            </a:r>
          </a:p>
          <a:p>
            <a:pPr marL="344487" lvl="1" indent="0">
              <a:buFont typeface="Wingdings" pitchFamily="2" charset="2"/>
              <a:buNone/>
            </a:pPr>
            <a:r>
              <a:rPr lang="en-US" altLang="zh-CN" sz="2400" b="1" kern="0" dirty="0">
                <a:solidFill>
                  <a:srgbClr val="0000FF"/>
                </a:solidFill>
              </a:rPr>
              <a:t>void </a:t>
            </a:r>
            <a:r>
              <a:rPr lang="en-US" altLang="zh-CN" sz="2400" b="1" kern="0" dirty="0" err="1">
                <a:solidFill>
                  <a:srgbClr val="0000FF"/>
                </a:solidFill>
              </a:rPr>
              <a:t>transpose_submit</a:t>
            </a:r>
            <a:r>
              <a:rPr lang="en-US" altLang="zh-CN" sz="2400" b="1" kern="0" dirty="0">
                <a:solidFill>
                  <a:srgbClr val="0000FF"/>
                </a:solidFill>
              </a:rPr>
              <a:t>(</a:t>
            </a:r>
            <a:r>
              <a:rPr lang="en-US" altLang="zh-CN" sz="2400" b="1" kern="0" dirty="0" err="1">
                <a:solidFill>
                  <a:srgbClr val="0000FF"/>
                </a:solidFill>
              </a:rPr>
              <a:t>int</a:t>
            </a:r>
            <a:r>
              <a:rPr lang="en-US" altLang="zh-CN" sz="2400" b="1" kern="0" dirty="0">
                <a:solidFill>
                  <a:srgbClr val="0000FF"/>
                </a:solidFill>
              </a:rPr>
              <a:t> M, </a:t>
            </a:r>
            <a:r>
              <a:rPr lang="en-US" altLang="zh-CN" sz="2400" b="1" kern="0" dirty="0" err="1">
                <a:solidFill>
                  <a:srgbClr val="0000FF"/>
                </a:solidFill>
              </a:rPr>
              <a:t>int</a:t>
            </a:r>
            <a:r>
              <a:rPr lang="en-US" altLang="zh-CN" sz="2400" b="1" kern="0" dirty="0">
                <a:solidFill>
                  <a:srgbClr val="0000FF"/>
                </a:solidFill>
              </a:rPr>
              <a:t> N, </a:t>
            </a:r>
            <a:r>
              <a:rPr lang="en-US" altLang="zh-CN" sz="2400" b="1" kern="0" dirty="0" err="1">
                <a:solidFill>
                  <a:srgbClr val="0000FF"/>
                </a:solidFill>
              </a:rPr>
              <a:t>int</a:t>
            </a:r>
            <a:r>
              <a:rPr lang="en-US" altLang="zh-CN" sz="2400" b="1" kern="0" dirty="0">
                <a:solidFill>
                  <a:srgbClr val="0000FF"/>
                </a:solidFill>
              </a:rPr>
              <a:t> A[N][M], </a:t>
            </a:r>
            <a:r>
              <a:rPr lang="en-US" altLang="zh-CN" sz="2400" b="1" kern="0" dirty="0" err="1">
                <a:solidFill>
                  <a:srgbClr val="0000FF"/>
                </a:solidFill>
              </a:rPr>
              <a:t>int</a:t>
            </a:r>
            <a:r>
              <a:rPr lang="en-US" altLang="zh-CN" sz="2400" b="1" kern="0" dirty="0">
                <a:solidFill>
                  <a:srgbClr val="0000FF"/>
                </a:solidFill>
              </a:rPr>
              <a:t> B[M][N]);</a:t>
            </a:r>
          </a:p>
        </p:txBody>
      </p:sp>
    </p:spTree>
    <p:extLst>
      <p:ext uri="{BB962C8B-B14F-4D97-AF65-F5344CB8AC3E}">
        <p14:creationId xmlns:p14="http://schemas.microsoft.com/office/powerpoint/2010/main" val="3984502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018" y="304800"/>
            <a:ext cx="8786982" cy="762000"/>
          </a:xfrm>
        </p:spPr>
        <p:txBody>
          <a:bodyPr/>
          <a:lstStyle/>
          <a:p>
            <a:r>
              <a:rPr lang="zh-CN" altLang="en-US" sz="4000" dirty="0"/>
              <a:t>矩阵转置实现要求</a:t>
            </a:r>
          </a:p>
        </p:txBody>
      </p:sp>
      <p:sp>
        <p:nvSpPr>
          <p:cNvPr id="8" name="Rectangle 3"/>
          <p:cNvSpPr txBox="1">
            <a:spLocks noChangeArrowheads="1"/>
          </p:cNvSpPr>
          <p:nvPr/>
        </p:nvSpPr>
        <p:spPr bwMode="auto">
          <a:xfrm>
            <a:off x="228600" y="1066800"/>
            <a:ext cx="87630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anose="05000000000000000000" pitchFamily="2" charset="2"/>
              <a:buChar char="n"/>
            </a:pPr>
            <a:r>
              <a:rPr lang="zh-CN" altLang="en-US" sz="2800" b="1" kern="0" dirty="0">
                <a:solidFill>
                  <a:srgbClr val="FF0000"/>
                </a:solidFill>
              </a:rPr>
              <a:t>限制对栈的引用</a:t>
            </a:r>
            <a:r>
              <a:rPr lang="en-US" altLang="zh-CN" sz="2800" b="1" kern="0" dirty="0"/>
              <a:t>——</a:t>
            </a:r>
            <a:r>
              <a:rPr lang="zh-CN" altLang="en-US" sz="2800" b="1" kern="0" dirty="0"/>
              <a:t>在转置函数中最多定义和使用</a:t>
            </a:r>
            <a:r>
              <a:rPr lang="en-US" altLang="zh-CN" sz="2800" b="1" kern="0" dirty="0">
                <a:solidFill>
                  <a:srgbClr val="FF0000"/>
                </a:solidFill>
              </a:rPr>
              <a:t>12</a:t>
            </a:r>
            <a:r>
              <a:rPr lang="zh-CN" altLang="en-US" sz="2800" b="1" kern="0" dirty="0"/>
              <a:t>个</a:t>
            </a:r>
            <a:r>
              <a:rPr lang="en-US" altLang="zh-CN" sz="2800" b="1" kern="0" dirty="0" err="1">
                <a:solidFill>
                  <a:srgbClr val="FF0000"/>
                </a:solidFill>
              </a:rPr>
              <a:t>int</a:t>
            </a:r>
            <a:r>
              <a:rPr lang="zh-CN" altLang="en-US" sz="2800" b="1" kern="0" dirty="0"/>
              <a:t>类型的</a:t>
            </a:r>
            <a:r>
              <a:rPr lang="zh-CN" altLang="en-US" sz="2800" b="1" kern="0" dirty="0">
                <a:solidFill>
                  <a:srgbClr val="FF0000"/>
                </a:solidFill>
              </a:rPr>
              <a:t>局部变量</a:t>
            </a:r>
            <a:r>
              <a:rPr lang="zh-CN" altLang="en-US" sz="2800" b="1" kern="0" dirty="0"/>
              <a:t>，同时不能使用任何</a:t>
            </a:r>
            <a:r>
              <a:rPr lang="en-US" altLang="zh-CN" sz="2800" b="1" kern="0" dirty="0"/>
              <a:t>long</a:t>
            </a:r>
            <a:r>
              <a:rPr lang="zh-CN" altLang="en-US" sz="2800" b="1" kern="0" dirty="0"/>
              <a:t>类型的变量或其他位模式数据以在一个变量中存储多个值。</a:t>
            </a:r>
            <a:endParaRPr lang="en-US" altLang="zh-CN" sz="2800" b="1" kern="0" dirty="0"/>
          </a:p>
          <a:p>
            <a:pPr lvl="1">
              <a:buFont typeface="Wingdings" panose="05000000000000000000" pitchFamily="2" charset="2"/>
              <a:buChar char="n"/>
            </a:pPr>
            <a:r>
              <a:rPr lang="zh-CN" altLang="en-US" sz="2400" b="1" kern="0" dirty="0"/>
              <a:t>原因：实验测试代码不能</a:t>
            </a:r>
            <a:r>
              <a:rPr lang="en-US" altLang="zh-CN" sz="2400" b="1" kern="0" dirty="0"/>
              <a:t>/</a:t>
            </a:r>
            <a:r>
              <a:rPr lang="zh-CN" altLang="en-US" sz="2400" b="1" kern="0" dirty="0"/>
              <a:t>不应计数栈的引用访问，而应将注意力集中在对源和目的矩阵的访问模式上</a:t>
            </a:r>
          </a:p>
          <a:p>
            <a:pPr>
              <a:buFont typeface="Wingdings" panose="05000000000000000000" pitchFamily="2" charset="2"/>
              <a:buChar char="n"/>
            </a:pPr>
            <a:r>
              <a:rPr lang="zh-CN" altLang="en-US" sz="2800" b="1" kern="0" dirty="0">
                <a:solidFill>
                  <a:srgbClr val="FF0000"/>
                </a:solidFill>
              </a:rPr>
              <a:t>不允许使用递归</a:t>
            </a:r>
            <a:r>
              <a:rPr lang="zh-CN" altLang="en-US" sz="2800" b="1" kern="0" dirty="0"/>
              <a:t>。如果定义和调用辅助函数，在任意时刻，从转置函数的栈帧到辅助函数的栈帧之间最多可以同时存在</a:t>
            </a:r>
            <a:r>
              <a:rPr lang="en-US" altLang="zh-CN" sz="2800" b="1" kern="0" dirty="0"/>
              <a:t>12</a:t>
            </a:r>
            <a:r>
              <a:rPr lang="zh-CN" altLang="en-US" sz="2800" b="1" kern="0" dirty="0"/>
              <a:t>个局部变量。</a:t>
            </a:r>
            <a:endParaRPr lang="en-US" altLang="zh-CN" sz="2800" b="1" kern="0" dirty="0"/>
          </a:p>
          <a:p>
            <a:pPr lvl="1">
              <a:buFont typeface="Wingdings" panose="05000000000000000000" pitchFamily="2" charset="2"/>
              <a:buChar char="n"/>
            </a:pPr>
            <a:r>
              <a:rPr lang="zh-CN" altLang="en-US" sz="1800" b="1" kern="0" dirty="0"/>
              <a:t>例如，如果转置函数定义了</a:t>
            </a:r>
            <a:r>
              <a:rPr lang="en-US" altLang="zh-CN" sz="1800" b="1" kern="0" dirty="0"/>
              <a:t>8</a:t>
            </a:r>
            <a:r>
              <a:rPr lang="zh-CN" altLang="en-US" sz="1800" b="1" kern="0" dirty="0"/>
              <a:t>个局部变量，其中调用了一个使用</a:t>
            </a:r>
            <a:r>
              <a:rPr lang="en-US" altLang="zh-CN" sz="1800" b="1" kern="0" dirty="0"/>
              <a:t>4</a:t>
            </a:r>
            <a:r>
              <a:rPr lang="zh-CN" altLang="en-US" sz="1800" b="1" kern="0" dirty="0"/>
              <a:t>个局部变量的函数，而其进一步调用了一个使用</a:t>
            </a:r>
            <a:r>
              <a:rPr lang="en-US" altLang="zh-CN" sz="1800" b="1" kern="0" dirty="0"/>
              <a:t>2</a:t>
            </a:r>
            <a:r>
              <a:rPr lang="zh-CN" altLang="en-US" sz="1800" b="1" kern="0" dirty="0"/>
              <a:t>个局部变量的函数，则栈上总共将有</a:t>
            </a:r>
            <a:r>
              <a:rPr lang="en-US" altLang="zh-CN" sz="1800" b="1" kern="0" dirty="0"/>
              <a:t>14</a:t>
            </a:r>
            <a:r>
              <a:rPr lang="zh-CN" altLang="en-US" sz="1800" b="1" kern="0" dirty="0"/>
              <a:t>个变量，则违反了本规则。 </a:t>
            </a:r>
          </a:p>
          <a:p>
            <a:pPr>
              <a:buFont typeface="Wingdings" panose="05000000000000000000" pitchFamily="2" charset="2"/>
              <a:buChar char="n"/>
            </a:pPr>
            <a:r>
              <a:rPr lang="zh-CN" altLang="en-US" sz="2800" b="1" kern="0" dirty="0"/>
              <a:t>转置函数</a:t>
            </a:r>
            <a:r>
              <a:rPr lang="zh-CN" altLang="en-US" sz="2800" b="1" kern="0" dirty="0">
                <a:solidFill>
                  <a:srgbClr val="FF0000"/>
                </a:solidFill>
              </a:rPr>
              <a:t>不允许改变矩阵</a:t>
            </a:r>
            <a:r>
              <a:rPr lang="en-US" altLang="zh-CN" sz="2800" b="1" kern="0" dirty="0">
                <a:solidFill>
                  <a:srgbClr val="FF0000"/>
                </a:solidFill>
              </a:rPr>
              <a:t>A</a:t>
            </a:r>
            <a:r>
              <a:rPr lang="zh-CN" altLang="en-US" sz="2800" b="1" kern="0" dirty="0"/>
              <a:t>，但可以任意操作矩阵</a:t>
            </a:r>
            <a:r>
              <a:rPr lang="en-US" altLang="zh-CN" sz="2800" b="1" kern="0" dirty="0"/>
              <a:t>B</a:t>
            </a:r>
            <a:r>
              <a:rPr lang="zh-CN" altLang="en-US" sz="2800" b="1" kern="0" dirty="0"/>
              <a:t>。</a:t>
            </a:r>
          </a:p>
          <a:p>
            <a:pPr>
              <a:buFont typeface="Wingdings" panose="05000000000000000000" pitchFamily="2" charset="2"/>
              <a:buChar char="n"/>
            </a:pPr>
            <a:r>
              <a:rPr lang="zh-CN" altLang="en-US" sz="2800" b="1" kern="0" dirty="0"/>
              <a:t>不允许在代码中定义任何矩阵或使用</a:t>
            </a:r>
            <a:r>
              <a:rPr lang="en-US" altLang="zh-CN" sz="2800" b="1" kern="0" dirty="0" err="1"/>
              <a:t>malloc</a:t>
            </a:r>
            <a:r>
              <a:rPr lang="zh-CN" altLang="en-US" sz="2800" b="1" kern="0" dirty="0"/>
              <a:t>及其变种。</a:t>
            </a:r>
            <a:endParaRPr lang="en-US" altLang="zh-CN" sz="2800" b="1" kern="0" dirty="0"/>
          </a:p>
        </p:txBody>
      </p:sp>
    </p:spTree>
    <p:extLst>
      <p:ext uri="{BB962C8B-B14F-4D97-AF65-F5344CB8AC3E}">
        <p14:creationId xmlns:p14="http://schemas.microsoft.com/office/powerpoint/2010/main" val="821311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a:t>
            </a:r>
            <a:r>
              <a:rPr lang="zh-CN" altLang="en-US" dirty="0"/>
              <a:t>矩阵转置的性能测试</a:t>
            </a:r>
          </a:p>
        </p:txBody>
      </p:sp>
      <p:sp>
        <p:nvSpPr>
          <p:cNvPr id="5" name="Rectangle 3"/>
          <p:cNvSpPr txBox="1">
            <a:spLocks noChangeArrowheads="1"/>
          </p:cNvSpPr>
          <p:nvPr/>
        </p:nvSpPr>
        <p:spPr bwMode="auto">
          <a:xfrm>
            <a:off x="381000" y="1143000"/>
            <a:ext cx="8534400" cy="50079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zh-CN" altLang="en-US" sz="3200" b="1" kern="0" dirty="0"/>
              <a:t>实验提供了名为</a:t>
            </a:r>
            <a:r>
              <a:rPr lang="en-US" altLang="zh-CN" sz="3200" b="1" kern="0" dirty="0"/>
              <a:t>test-</a:t>
            </a:r>
            <a:r>
              <a:rPr lang="en-US" altLang="zh-CN" sz="3200" b="1" kern="0" dirty="0" err="1"/>
              <a:t>trans.c</a:t>
            </a:r>
            <a:r>
              <a:rPr lang="zh-CN" altLang="en-US" sz="3200" b="1" kern="0" dirty="0"/>
              <a:t>的自动测试程序，该程序将调用</a:t>
            </a:r>
            <a:r>
              <a:rPr lang="en-US" altLang="zh-CN" sz="3200" b="1" kern="0" dirty="0" err="1"/>
              <a:t>trans.c</a:t>
            </a:r>
            <a:r>
              <a:rPr lang="zh-CN" altLang="en-US" sz="3200" b="1" kern="0" dirty="0"/>
              <a:t>中实现的</a:t>
            </a:r>
            <a:r>
              <a:rPr lang="en-US" altLang="zh-CN" sz="3200" b="1" kern="0" dirty="0" err="1"/>
              <a:t>registerFunctions</a:t>
            </a:r>
            <a:r>
              <a:rPr lang="en-US" altLang="zh-CN" sz="3200" b="1" kern="0" dirty="0"/>
              <a:t>()</a:t>
            </a:r>
            <a:r>
              <a:rPr lang="zh-CN" altLang="en-US" sz="3200" b="1" kern="0" dirty="0"/>
              <a:t>函数并测试其中注册的每一个转置函数，例如 </a:t>
            </a:r>
            <a:r>
              <a:rPr lang="en-US" altLang="zh-CN" sz="3200" b="1" kern="0" dirty="0" err="1"/>
              <a:t>transpose_submit</a:t>
            </a:r>
            <a:r>
              <a:rPr lang="en-US" altLang="zh-CN" sz="3200" b="1" kern="0" dirty="0"/>
              <a:t>:</a:t>
            </a:r>
          </a:p>
          <a:p>
            <a:pPr marL="0" indent="-55563" algn="ctr">
              <a:buFont typeface="Wingdings" pitchFamily="2" charset="2"/>
              <a:buNone/>
            </a:pPr>
            <a:r>
              <a:rPr lang="en-US" altLang="zh-CN" b="0" kern="0" dirty="0" err="1">
                <a:solidFill>
                  <a:srgbClr val="0000FF"/>
                </a:solidFill>
              </a:rPr>
              <a:t>registerTransFunction</a:t>
            </a:r>
            <a:r>
              <a:rPr lang="en-US" altLang="zh-CN" b="0" kern="0" dirty="0">
                <a:solidFill>
                  <a:srgbClr val="0000FF"/>
                </a:solidFill>
              </a:rPr>
              <a:t>(</a:t>
            </a:r>
            <a:r>
              <a:rPr lang="en-US" altLang="zh-CN" b="0" kern="0" dirty="0" err="1">
                <a:solidFill>
                  <a:srgbClr val="0000FF"/>
                </a:solidFill>
              </a:rPr>
              <a:t>transpose_submit</a:t>
            </a:r>
            <a:r>
              <a:rPr lang="en-US" altLang="zh-CN" b="0" kern="0" dirty="0">
                <a:solidFill>
                  <a:srgbClr val="0000FF"/>
                </a:solidFill>
              </a:rPr>
              <a:t>, </a:t>
            </a:r>
            <a:r>
              <a:rPr lang="en-US" altLang="zh-CN" b="0" kern="0" dirty="0" err="1">
                <a:solidFill>
                  <a:srgbClr val="0000FF"/>
                </a:solidFill>
              </a:rPr>
              <a:t>transpose_submit_desc</a:t>
            </a:r>
            <a:r>
              <a:rPr lang="en-US" altLang="zh-CN" b="0" kern="0" dirty="0">
                <a:solidFill>
                  <a:srgbClr val="0000FF"/>
                </a:solidFill>
              </a:rPr>
              <a:t>);</a:t>
            </a:r>
            <a:endParaRPr lang="en-US" altLang="zh-CN" b="1" kern="0" dirty="0">
              <a:solidFill>
                <a:srgbClr val="0000FF"/>
              </a:solidFill>
            </a:endParaRPr>
          </a:p>
          <a:p>
            <a:pPr lvl="1">
              <a:buFont typeface="Wingdings" pitchFamily="2" charset="2"/>
              <a:buChar char="n"/>
            </a:pPr>
            <a:r>
              <a:rPr lang="zh-CN" altLang="en-US" sz="2800" b="0" kern="0" dirty="0"/>
              <a:t>最多可以向</a:t>
            </a:r>
            <a:r>
              <a:rPr lang="en-US" altLang="zh-CN" sz="2800" b="0" kern="0" dirty="0"/>
              <a:t>test-trans</a:t>
            </a:r>
            <a:r>
              <a:rPr lang="zh-CN" altLang="en-US" sz="2800" b="0" kern="0" dirty="0"/>
              <a:t>测试程序注册</a:t>
            </a:r>
            <a:r>
              <a:rPr lang="en-US" altLang="zh-CN" sz="2800" b="0" kern="0" dirty="0"/>
              <a:t>100</a:t>
            </a:r>
            <a:r>
              <a:rPr lang="zh-CN" altLang="en-US" sz="2800" b="0" kern="0" dirty="0"/>
              <a:t>个位于</a:t>
            </a:r>
            <a:r>
              <a:rPr lang="en-US" altLang="zh-CN" sz="2800" b="0" kern="0" dirty="0" err="1"/>
              <a:t>trans.c</a:t>
            </a:r>
            <a:r>
              <a:rPr lang="zh-CN" altLang="en-US" sz="2800" b="0" kern="0" dirty="0"/>
              <a:t>中的不同转置函数实现</a:t>
            </a:r>
            <a:endParaRPr lang="en-US" altLang="zh-CN" sz="2800" b="0" kern="0" dirty="0"/>
          </a:p>
          <a:p>
            <a:pPr lvl="1">
              <a:buFont typeface="Wingdings" pitchFamily="2" charset="2"/>
              <a:buChar char="n"/>
            </a:pPr>
            <a:r>
              <a:rPr lang="zh-CN" altLang="en-US" sz="2800" b="0" kern="0" dirty="0"/>
              <a:t>最终需选择注册函数实现中的一个，将其重命名</a:t>
            </a:r>
            <a:r>
              <a:rPr lang="en-US" altLang="zh-CN" sz="2800" b="0" kern="0" dirty="0"/>
              <a:t>/</a:t>
            </a:r>
            <a:r>
              <a:rPr lang="zh-CN" altLang="en-US" sz="2800" b="0" kern="0" dirty="0"/>
              <a:t>复制到函数</a:t>
            </a:r>
            <a:r>
              <a:rPr lang="en-US" altLang="zh-CN" sz="2800" b="0" kern="0" dirty="0" err="1"/>
              <a:t>transpose_submit</a:t>
            </a:r>
            <a:r>
              <a:rPr lang="zh-CN" altLang="en-US" sz="2800" b="0" kern="0" dirty="0"/>
              <a:t>中并作为实验结果提交</a:t>
            </a:r>
            <a:endParaRPr lang="en-US" altLang="zh-CN" sz="2800" b="0" kern="0" dirty="0"/>
          </a:p>
          <a:p>
            <a:pPr marL="457200" lvl="1" indent="0">
              <a:buNone/>
            </a:pPr>
            <a:r>
              <a:rPr lang="zh-CN" altLang="en-US" sz="1800" b="0" kern="0" dirty="0"/>
              <a:t> </a:t>
            </a:r>
            <a:endParaRPr lang="en-US" altLang="zh-CN" sz="3200" b="1" kern="0" dirty="0"/>
          </a:p>
        </p:txBody>
      </p:sp>
    </p:spTree>
    <p:extLst>
      <p:ext uri="{BB962C8B-B14F-4D97-AF65-F5344CB8AC3E}">
        <p14:creationId xmlns:p14="http://schemas.microsoft.com/office/powerpoint/2010/main" val="137522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52400" y="685800"/>
            <a:ext cx="89916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1200"/>
              </a:spcBef>
              <a:buFont typeface="Wingdings" pitchFamily="2" charset="2"/>
              <a:buChar char="n"/>
            </a:pPr>
            <a:r>
              <a:rPr lang="zh-CN" altLang="en-US" sz="3600" b="1" kern="0" dirty="0"/>
              <a:t>测试程序以矩阵大小作为输入（通过</a:t>
            </a:r>
            <a:r>
              <a:rPr lang="en-US" altLang="zh-CN" sz="3600" b="1" kern="0" dirty="0"/>
              <a:t>-M</a:t>
            </a:r>
            <a:r>
              <a:rPr lang="zh-CN" altLang="en-US" sz="3600" b="1" kern="0" dirty="0"/>
              <a:t>、</a:t>
            </a:r>
            <a:r>
              <a:rPr lang="en-US" altLang="zh-CN" sz="3600" b="1" kern="0" dirty="0"/>
              <a:t>-N</a:t>
            </a:r>
            <a:r>
              <a:rPr lang="zh-CN" altLang="en-US" sz="3600" b="1" kern="0" dirty="0"/>
              <a:t>命令行参数）</a:t>
            </a:r>
            <a:endParaRPr lang="en-US" altLang="zh-CN" sz="3600" b="1" kern="0" dirty="0"/>
          </a:p>
          <a:p>
            <a:pPr marL="636587" lvl="1" indent="-342900">
              <a:spcBef>
                <a:spcPts val="1200"/>
              </a:spcBef>
              <a:buFont typeface="+mj-lt"/>
              <a:buAutoNum type="arabicPeriod"/>
            </a:pPr>
            <a:r>
              <a:rPr lang="zh-CN" altLang="en-US" sz="2400" b="0" kern="0" dirty="0"/>
              <a:t>使用</a:t>
            </a:r>
            <a:r>
              <a:rPr lang="en-US" altLang="zh-CN" sz="2400" b="0" kern="0" dirty="0" err="1"/>
              <a:t>valgrind</a:t>
            </a:r>
            <a:r>
              <a:rPr lang="zh-CN" altLang="en-US" sz="2400" b="0" kern="0" dirty="0"/>
              <a:t>为</a:t>
            </a:r>
            <a:r>
              <a:rPr lang="en-US" altLang="zh-CN" sz="2400" b="0" kern="0" dirty="0" err="1"/>
              <a:t>tracegen</a:t>
            </a:r>
            <a:r>
              <a:rPr lang="zh-CN" altLang="en-US" sz="2400" b="0" kern="0" dirty="0"/>
              <a:t>程序（其中调用了由命令行参数所指定的一个注册转置函数）生成访存轨迹</a:t>
            </a:r>
            <a:r>
              <a:rPr lang="en-US" altLang="zh-CN" sz="2400" b="0" kern="0" dirty="0"/>
              <a:t>——</a:t>
            </a:r>
            <a:r>
              <a:rPr lang="zh-CN" altLang="en-US" sz="2400" b="0" kern="0" dirty="0"/>
              <a:t>该轨迹刻画了该转置函数实现在</a:t>
            </a:r>
            <a:r>
              <a:rPr lang="en-US" altLang="zh-CN" sz="2400" b="0" kern="0" dirty="0"/>
              <a:t>Cache</a:t>
            </a:r>
            <a:r>
              <a:rPr lang="zh-CN" altLang="en-US" sz="2400" b="0" kern="0" dirty="0"/>
              <a:t>使用上的特点</a:t>
            </a:r>
            <a:endParaRPr lang="en-US" altLang="zh-CN" sz="2400" b="0" kern="0" dirty="0"/>
          </a:p>
          <a:p>
            <a:pPr marL="636587" lvl="1" indent="-342900">
              <a:spcBef>
                <a:spcPts val="1200"/>
              </a:spcBef>
              <a:buFont typeface="+mj-lt"/>
              <a:buAutoNum type="arabicPeriod"/>
            </a:pPr>
            <a:r>
              <a:rPr lang="zh-CN" altLang="en-US" sz="2400" b="0" kern="0" dirty="0"/>
              <a:t>使用参数（</a:t>
            </a:r>
            <a:r>
              <a:rPr lang="en-US" altLang="zh-CN" sz="2400" b="0" kern="0" dirty="0"/>
              <a:t>s=5</a:t>
            </a:r>
            <a:r>
              <a:rPr lang="zh-CN" altLang="en-US" sz="2400" b="0" kern="0" dirty="0"/>
              <a:t>、</a:t>
            </a:r>
            <a:r>
              <a:rPr lang="en-US" altLang="zh-CN" sz="2400" b="0" kern="0" dirty="0"/>
              <a:t>E=1</a:t>
            </a:r>
            <a:r>
              <a:rPr lang="zh-CN" altLang="en-US" sz="2400" b="0" kern="0" dirty="0"/>
              <a:t>、</a:t>
            </a:r>
            <a:r>
              <a:rPr lang="en-US" altLang="zh-CN" sz="2400" b="0" kern="0" dirty="0"/>
              <a:t>b=5</a:t>
            </a:r>
            <a:r>
              <a:rPr lang="zh-CN" altLang="en-US" sz="2400" b="0" kern="0" dirty="0"/>
              <a:t>）和该转置函数的访存轨迹运行</a:t>
            </a:r>
            <a:r>
              <a:rPr lang="zh-CN" altLang="en-US" sz="2400" b="0" kern="0" dirty="0">
                <a:solidFill>
                  <a:srgbClr val="FF0000"/>
                </a:solidFill>
              </a:rPr>
              <a:t>参考</a:t>
            </a:r>
            <a:r>
              <a:rPr lang="zh-CN" altLang="en-US" sz="2400" b="0" kern="0" dirty="0"/>
              <a:t>缓存模拟器</a:t>
            </a:r>
            <a:r>
              <a:rPr lang="en-US" altLang="zh-CN" sz="2400" b="0" kern="0" dirty="0" err="1"/>
              <a:t>csim</a:t>
            </a:r>
            <a:r>
              <a:rPr lang="en-US" altLang="zh-CN" sz="2400" b="0" kern="0" dirty="0"/>
              <a:t>-ref</a:t>
            </a:r>
            <a:r>
              <a:rPr lang="zh-CN" altLang="en-US" sz="2400" b="0" kern="0" dirty="0"/>
              <a:t>，将其输出作为评估该转置函数的依据。</a:t>
            </a:r>
            <a:endParaRPr lang="en-US" altLang="zh-CN" sz="2400" b="0" kern="0" dirty="0"/>
          </a:p>
          <a:p>
            <a:pPr marL="701675" lvl="2" indent="-171450">
              <a:spcBef>
                <a:spcPts val="1200"/>
              </a:spcBef>
              <a:buFont typeface="Wingdings" panose="05000000000000000000" pitchFamily="2" charset="2"/>
              <a:buChar char="u"/>
            </a:pPr>
            <a:r>
              <a:rPr lang="en-US" altLang="zh-CN" sz="2400" b="0" kern="0" dirty="0"/>
              <a:t>test-trans</a:t>
            </a:r>
            <a:r>
              <a:rPr lang="zh-CN" altLang="en-US" sz="2400" b="0" kern="0" dirty="0"/>
              <a:t>程序如下运行</a:t>
            </a:r>
            <a:r>
              <a:rPr lang="en-US" altLang="zh-CN" sz="2400" b="0" kern="0" dirty="0" err="1"/>
              <a:t>csim</a:t>
            </a:r>
            <a:r>
              <a:rPr lang="en-US" altLang="zh-CN" sz="2400" b="0" kern="0" dirty="0"/>
              <a:t>-ref</a:t>
            </a:r>
            <a:r>
              <a:rPr lang="zh-CN" altLang="en-US" sz="2400" b="0" kern="0" dirty="0"/>
              <a:t>，从而将第</a:t>
            </a:r>
            <a:r>
              <a:rPr lang="en-US" altLang="zh-CN" sz="2400" b="0" kern="0" dirty="0" err="1"/>
              <a:t>i</a:t>
            </a:r>
            <a:r>
              <a:rPr lang="zh-CN" altLang="en-US" sz="2400" b="0" kern="0" dirty="0"/>
              <a:t>个转置函数的访存轨迹存储于文件</a:t>
            </a:r>
            <a:r>
              <a:rPr lang="en-US" altLang="zh-CN" sz="2400" b="0" kern="0" dirty="0" err="1"/>
              <a:t>trace.f</a:t>
            </a:r>
            <a:r>
              <a:rPr lang="en-US" altLang="zh-CN" sz="2400" b="0" kern="0" dirty="0"/>
              <a:t>[</a:t>
            </a:r>
            <a:r>
              <a:rPr lang="en-US" altLang="zh-CN" sz="2400" b="0" kern="0" dirty="0" err="1"/>
              <a:t>i</a:t>
            </a:r>
            <a:r>
              <a:rPr lang="en-US" altLang="zh-CN" sz="2400" b="0" kern="0" dirty="0"/>
              <a:t>]</a:t>
            </a:r>
            <a:r>
              <a:rPr lang="zh-CN" altLang="en-US" sz="2400" b="0" kern="0" dirty="0"/>
              <a:t>（例如</a:t>
            </a:r>
            <a:r>
              <a:rPr lang="en-US" altLang="zh-CN" sz="2400" b="0" kern="0" dirty="0"/>
              <a:t>trace.f0</a:t>
            </a:r>
            <a:r>
              <a:rPr lang="zh-CN" altLang="en-US" sz="2400" b="0" kern="0" dirty="0"/>
              <a:t>，</a:t>
            </a:r>
            <a:r>
              <a:rPr lang="en-US" altLang="zh-CN" sz="2400" b="0" kern="0" dirty="0"/>
              <a:t>trace.f1</a:t>
            </a:r>
            <a:r>
              <a:rPr lang="zh-CN" altLang="en-US" sz="2400" b="0" kern="0" dirty="0"/>
              <a:t>， </a:t>
            </a:r>
            <a:r>
              <a:rPr lang="en-US" altLang="zh-CN" sz="2400" b="0" kern="0" dirty="0"/>
              <a:t>...</a:t>
            </a:r>
            <a:r>
              <a:rPr lang="zh-CN" altLang="en-US" sz="2400" b="0" kern="0" dirty="0"/>
              <a:t>）中</a:t>
            </a:r>
            <a:r>
              <a:rPr lang="en-US" altLang="zh-CN" sz="2400" b="0" kern="0" dirty="0"/>
              <a:t>——</a:t>
            </a:r>
            <a:r>
              <a:rPr lang="zh-CN" altLang="en-US" sz="2400" b="0" kern="0" dirty="0"/>
              <a:t>这些访存轨迹文件对帮助调试和理解每一转置函数触发的缓存命中和缺失具体从何而来非常有用</a:t>
            </a:r>
            <a:endParaRPr lang="en-US" altLang="zh-CN" sz="2400" b="0" kern="0" dirty="0"/>
          </a:p>
          <a:p>
            <a:pPr marL="530225" lvl="2" indent="0" algn="ctr">
              <a:spcBef>
                <a:spcPts val="1200"/>
              </a:spcBef>
              <a:buFontTx/>
              <a:buNone/>
            </a:pPr>
            <a:r>
              <a:rPr lang="pt-BR" altLang="zh-CN" sz="2400" b="0" kern="0" dirty="0"/>
              <a:t>./csim-ref -s 5 -E 1 -b 5 -t </a:t>
            </a:r>
            <a:r>
              <a:rPr lang="pt-BR" altLang="zh-CN" sz="2400" b="1" kern="0" dirty="0">
                <a:solidFill>
                  <a:srgbClr val="00B0F0"/>
                </a:solidFill>
              </a:rPr>
              <a:t>trace.f</a:t>
            </a:r>
            <a:r>
              <a:rPr lang="en-US" altLang="zh-CN" sz="2400" b="1" kern="0" dirty="0">
                <a:solidFill>
                  <a:srgbClr val="00B0F0"/>
                </a:solidFill>
              </a:rPr>
              <a:t>[</a:t>
            </a:r>
            <a:r>
              <a:rPr lang="en-US" altLang="zh-CN" sz="2400" b="1" kern="0" dirty="0" err="1">
                <a:solidFill>
                  <a:srgbClr val="00B0F0"/>
                </a:solidFill>
              </a:rPr>
              <a:t>i</a:t>
            </a:r>
            <a:r>
              <a:rPr lang="en-US" altLang="zh-CN" sz="2400" b="1" kern="0" dirty="0">
                <a:solidFill>
                  <a:srgbClr val="00B0F0"/>
                </a:solidFill>
              </a:rPr>
              <a:t>]</a:t>
            </a:r>
            <a:r>
              <a:rPr lang="zh-CN" altLang="en-US" sz="2400" b="0" kern="0" dirty="0"/>
              <a:t> </a:t>
            </a:r>
            <a:endParaRPr lang="en-US" altLang="zh-CN" sz="4000" b="1" kern="0" dirty="0"/>
          </a:p>
        </p:txBody>
      </p:sp>
    </p:spTree>
    <p:extLst>
      <p:ext uri="{BB962C8B-B14F-4D97-AF65-F5344CB8AC3E}">
        <p14:creationId xmlns:p14="http://schemas.microsoft.com/office/powerpoint/2010/main" val="6695195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body" idx="4294967295"/>
          </p:nvPr>
        </p:nvSpPr>
        <p:spPr>
          <a:xfrm>
            <a:off x="0" y="304800"/>
            <a:ext cx="8915400" cy="6400800"/>
          </a:xfrm>
        </p:spPr>
        <p:txBody>
          <a:bodyPr/>
          <a:lstStyle/>
          <a:p>
            <a:pPr eaLnBrk="1" hangingPunct="1">
              <a:buFont typeface="Wingdings" panose="05000000000000000000" pitchFamily="2" charset="2"/>
              <a:buChar char="p"/>
            </a:pPr>
            <a:r>
              <a:rPr lang="en-US" altLang="zh-CN" sz="2800" b="1" dirty="0"/>
              <a:t>test-trans</a:t>
            </a:r>
            <a:r>
              <a:rPr lang="zh-CN" altLang="en-US" sz="2800" b="1" dirty="0"/>
              <a:t>测试程序运行示例：</a:t>
            </a:r>
            <a:endParaRPr lang="en-US" altLang="zh-CN" sz="2800" b="1" dirty="0"/>
          </a:p>
          <a:p>
            <a:pPr marL="344487" lvl="1" indent="0" eaLnBrk="1" hangingPunct="1">
              <a:buNone/>
            </a:pPr>
            <a:r>
              <a:rPr lang="en-US" altLang="zh-CN" sz="1800" dirty="0" err="1"/>
              <a:t>linux</a:t>
            </a:r>
            <a:r>
              <a:rPr lang="en-US" altLang="zh-CN" sz="1800" dirty="0"/>
              <a:t>&gt; make    </a:t>
            </a:r>
            <a:r>
              <a:rPr lang="en-US" altLang="zh-CN" sz="1800" dirty="0">
                <a:solidFill>
                  <a:srgbClr val="00B0F0"/>
                </a:solidFill>
                <a:sym typeface="Wingdings" panose="05000000000000000000" pitchFamily="2" charset="2"/>
              </a:rPr>
              <a:t> </a:t>
            </a:r>
            <a:r>
              <a:rPr lang="zh-CN" altLang="en-US" sz="1800" dirty="0">
                <a:solidFill>
                  <a:srgbClr val="00B0F0"/>
                </a:solidFill>
                <a:sym typeface="Wingdings" panose="05000000000000000000" pitchFamily="2" charset="2"/>
              </a:rPr>
              <a:t>编译和链接</a:t>
            </a:r>
            <a:r>
              <a:rPr lang="en-US" altLang="zh-CN" sz="1800" dirty="0">
                <a:solidFill>
                  <a:srgbClr val="00B0F0"/>
                </a:solidFill>
                <a:sym typeface="Wingdings" panose="05000000000000000000" pitchFamily="2" charset="2"/>
              </a:rPr>
              <a:t>test-</a:t>
            </a:r>
            <a:r>
              <a:rPr lang="en-US" altLang="zh-CN" sz="1800" dirty="0" err="1">
                <a:solidFill>
                  <a:srgbClr val="00B0F0"/>
                </a:solidFill>
                <a:sym typeface="Wingdings" panose="05000000000000000000" pitchFamily="2" charset="2"/>
              </a:rPr>
              <a:t>trans.c</a:t>
            </a:r>
            <a:r>
              <a:rPr lang="zh-CN" altLang="en-US" sz="1800" dirty="0">
                <a:solidFill>
                  <a:srgbClr val="00B0F0"/>
                </a:solidFill>
                <a:sym typeface="Wingdings" panose="05000000000000000000" pitchFamily="2" charset="2"/>
              </a:rPr>
              <a:t>和</a:t>
            </a:r>
            <a:r>
              <a:rPr lang="en-US" altLang="zh-CN" sz="1800" dirty="0" err="1">
                <a:solidFill>
                  <a:srgbClr val="00B0F0"/>
                </a:solidFill>
                <a:sym typeface="Wingdings" panose="05000000000000000000" pitchFamily="2" charset="2"/>
              </a:rPr>
              <a:t>trans.c</a:t>
            </a:r>
            <a:r>
              <a:rPr lang="zh-CN" altLang="en-US" sz="1800" dirty="0">
                <a:solidFill>
                  <a:srgbClr val="00B0F0"/>
                </a:solidFill>
                <a:sym typeface="Wingdings" panose="05000000000000000000" pitchFamily="2" charset="2"/>
              </a:rPr>
              <a:t>，从而可访问后者中定义的转置函数</a:t>
            </a:r>
            <a:endParaRPr lang="en-US" altLang="zh-CN" sz="1800" dirty="0">
              <a:solidFill>
                <a:srgbClr val="00B0F0"/>
              </a:solidFill>
            </a:endParaRPr>
          </a:p>
          <a:p>
            <a:pPr marL="344487" lvl="1" indent="0" eaLnBrk="1" hangingPunct="1">
              <a:buNone/>
            </a:pPr>
            <a:r>
              <a:rPr lang="en-US" altLang="zh-CN" sz="1800" dirty="0" err="1"/>
              <a:t>linux</a:t>
            </a:r>
            <a:r>
              <a:rPr lang="en-US" altLang="zh-CN" sz="1800" dirty="0"/>
              <a:t>&gt; ./test-trans -M 32 -N 32    </a:t>
            </a:r>
            <a:r>
              <a:rPr lang="en-US" altLang="zh-CN" sz="1800" dirty="0">
                <a:solidFill>
                  <a:srgbClr val="00B0F0"/>
                </a:solidFill>
                <a:sym typeface="Wingdings" panose="05000000000000000000" pitchFamily="2" charset="2"/>
              </a:rPr>
              <a:t> </a:t>
            </a:r>
            <a:r>
              <a:rPr lang="en-US" altLang="zh-CN" sz="1800" dirty="0">
                <a:solidFill>
                  <a:srgbClr val="00B0F0"/>
                </a:solidFill>
              </a:rPr>
              <a:t>32×32</a:t>
            </a:r>
            <a:r>
              <a:rPr lang="zh-CN" altLang="en-US" sz="1800" dirty="0">
                <a:solidFill>
                  <a:srgbClr val="00B0F0"/>
                </a:solidFill>
              </a:rPr>
              <a:t>大小矩阵</a:t>
            </a:r>
            <a:endParaRPr lang="en-US" altLang="zh-CN" sz="1800" dirty="0">
              <a:solidFill>
                <a:srgbClr val="00B0F0"/>
              </a:solidFill>
            </a:endParaRPr>
          </a:p>
          <a:p>
            <a:pPr marL="344487" lvl="1" indent="0" eaLnBrk="1" hangingPunct="1">
              <a:buNone/>
            </a:pPr>
            <a:r>
              <a:rPr lang="en-US" altLang="zh-CN" sz="1800" dirty="0">
                <a:solidFill>
                  <a:srgbClr val="FF0000"/>
                </a:solidFill>
              </a:rPr>
              <a:t>Step 1: Evaluating registered transpose </a:t>
            </a:r>
            <a:r>
              <a:rPr lang="en-US" altLang="zh-CN" sz="1800" dirty="0" err="1">
                <a:solidFill>
                  <a:srgbClr val="FF0000"/>
                </a:solidFill>
              </a:rPr>
              <a:t>funcs</a:t>
            </a:r>
            <a:r>
              <a:rPr lang="en-US" altLang="zh-CN" sz="1800" dirty="0">
                <a:solidFill>
                  <a:srgbClr val="FF0000"/>
                </a:solidFill>
              </a:rPr>
              <a:t> for correctness</a:t>
            </a:r>
            <a:r>
              <a:rPr lang="en-US" altLang="zh-CN" sz="1800" dirty="0"/>
              <a:t>:</a:t>
            </a:r>
          </a:p>
          <a:p>
            <a:pPr marL="344487" lvl="1" indent="0" eaLnBrk="1" hangingPunct="1">
              <a:buNone/>
            </a:pPr>
            <a:r>
              <a:rPr lang="en-US" altLang="zh-CN" sz="1800" dirty="0" err="1"/>
              <a:t>func</a:t>
            </a:r>
            <a:r>
              <a:rPr lang="en-US" altLang="zh-CN" sz="1800" dirty="0"/>
              <a:t> 0 (Transpose submission): correctness: 1</a:t>
            </a:r>
          </a:p>
          <a:p>
            <a:pPr marL="344487" lvl="1" indent="0" eaLnBrk="1" hangingPunct="1">
              <a:buNone/>
            </a:pPr>
            <a:r>
              <a:rPr lang="en-US" altLang="zh-CN" sz="1800" dirty="0" err="1"/>
              <a:t>func</a:t>
            </a:r>
            <a:r>
              <a:rPr lang="en-US" altLang="zh-CN" sz="1800" dirty="0"/>
              <a:t> 1 (Simple row-wise scan transpose): correctness: 1</a:t>
            </a:r>
          </a:p>
          <a:p>
            <a:pPr marL="344487" lvl="1" indent="0" eaLnBrk="1" hangingPunct="1">
              <a:buNone/>
            </a:pPr>
            <a:r>
              <a:rPr lang="en-US" altLang="zh-CN" sz="1800" dirty="0" err="1"/>
              <a:t>func</a:t>
            </a:r>
            <a:r>
              <a:rPr lang="en-US" altLang="zh-CN" sz="1800" dirty="0"/>
              <a:t> 2 (column-wise scan transpose): correctness: 1</a:t>
            </a:r>
          </a:p>
          <a:p>
            <a:pPr marL="344487" lvl="1" indent="0" eaLnBrk="1" hangingPunct="1">
              <a:buNone/>
            </a:pPr>
            <a:r>
              <a:rPr lang="en-US" altLang="zh-CN" sz="1800" dirty="0" err="1"/>
              <a:t>func</a:t>
            </a:r>
            <a:r>
              <a:rPr lang="en-US" altLang="zh-CN" sz="1800" dirty="0"/>
              <a:t> 3 (using a </a:t>
            </a:r>
            <a:r>
              <a:rPr lang="en-US" altLang="zh-CN" sz="1800" dirty="0" err="1"/>
              <a:t>zig-zag</a:t>
            </a:r>
            <a:r>
              <a:rPr lang="en-US" altLang="zh-CN" sz="1800" dirty="0"/>
              <a:t> access pattern): correctness: 1</a:t>
            </a:r>
          </a:p>
          <a:p>
            <a:pPr marL="344487" lvl="1" indent="0" eaLnBrk="1" hangingPunct="1">
              <a:buNone/>
            </a:pPr>
            <a:endParaRPr lang="en-US" altLang="zh-CN" sz="1800" dirty="0"/>
          </a:p>
          <a:p>
            <a:pPr marL="344487" lvl="1" indent="0" eaLnBrk="1" hangingPunct="1">
              <a:buNone/>
            </a:pPr>
            <a:r>
              <a:rPr lang="en-US" altLang="zh-CN" sz="1800" dirty="0">
                <a:solidFill>
                  <a:srgbClr val="FF0000"/>
                </a:solidFill>
              </a:rPr>
              <a:t>Step 2: Generating memory traces for registered transpose </a:t>
            </a:r>
            <a:r>
              <a:rPr lang="en-US" altLang="zh-CN" sz="1800" dirty="0" err="1">
                <a:solidFill>
                  <a:srgbClr val="FF0000"/>
                </a:solidFill>
              </a:rPr>
              <a:t>funcs</a:t>
            </a:r>
            <a:r>
              <a:rPr lang="en-US" altLang="zh-CN" sz="1800" dirty="0">
                <a:solidFill>
                  <a:srgbClr val="FF0000"/>
                </a:solidFill>
              </a:rPr>
              <a:t>.</a:t>
            </a:r>
          </a:p>
          <a:p>
            <a:pPr marL="344487" lvl="1" indent="0" eaLnBrk="1" hangingPunct="1">
              <a:buNone/>
            </a:pPr>
            <a:endParaRPr lang="en-US" altLang="zh-CN" sz="1800" dirty="0"/>
          </a:p>
          <a:p>
            <a:pPr marL="344487" lvl="1" indent="0" eaLnBrk="1" hangingPunct="1">
              <a:buNone/>
            </a:pPr>
            <a:r>
              <a:rPr lang="en-US" altLang="zh-CN" sz="1800" dirty="0">
                <a:solidFill>
                  <a:srgbClr val="FF0000"/>
                </a:solidFill>
              </a:rPr>
              <a:t>Step 3: Evaluating performance of registered transpose </a:t>
            </a:r>
            <a:r>
              <a:rPr lang="en-US" altLang="zh-CN" sz="1800" dirty="0" err="1">
                <a:solidFill>
                  <a:srgbClr val="FF0000"/>
                </a:solidFill>
              </a:rPr>
              <a:t>funcs</a:t>
            </a:r>
            <a:r>
              <a:rPr lang="en-US" altLang="zh-CN" sz="1800" dirty="0">
                <a:solidFill>
                  <a:srgbClr val="FF0000"/>
                </a:solidFill>
              </a:rPr>
              <a:t> (s=5, E=1, b=5)</a:t>
            </a:r>
          </a:p>
          <a:p>
            <a:pPr marL="344487" lvl="1" indent="0" eaLnBrk="1" hangingPunct="1">
              <a:buNone/>
            </a:pPr>
            <a:r>
              <a:rPr lang="en-US" altLang="zh-CN" sz="1800" dirty="0" err="1"/>
              <a:t>func</a:t>
            </a:r>
            <a:r>
              <a:rPr lang="en-US" altLang="zh-CN" sz="1800" dirty="0"/>
              <a:t> 0 (</a:t>
            </a:r>
            <a:r>
              <a:rPr lang="en-US" altLang="zh-CN" sz="1800" dirty="0">
                <a:solidFill>
                  <a:srgbClr val="0000FF"/>
                </a:solidFill>
              </a:rPr>
              <a:t>Transpose submission</a:t>
            </a:r>
            <a:r>
              <a:rPr lang="en-US" altLang="zh-CN" sz="1800" dirty="0"/>
              <a:t>): hits:1766, misses:287, evictions:255</a:t>
            </a:r>
          </a:p>
          <a:p>
            <a:pPr marL="344487" lvl="1" indent="0" eaLnBrk="1" hangingPunct="1">
              <a:buNone/>
            </a:pPr>
            <a:r>
              <a:rPr lang="en-US" altLang="zh-CN" sz="1800" dirty="0" err="1"/>
              <a:t>func</a:t>
            </a:r>
            <a:r>
              <a:rPr lang="en-US" altLang="zh-CN" sz="1800" dirty="0"/>
              <a:t> 1 (</a:t>
            </a:r>
            <a:r>
              <a:rPr lang="en-US" altLang="zh-CN" sz="1800" dirty="0">
                <a:solidFill>
                  <a:srgbClr val="0000FF"/>
                </a:solidFill>
              </a:rPr>
              <a:t>Simple row-wise scan transpose</a:t>
            </a:r>
            <a:r>
              <a:rPr lang="en-US" altLang="zh-CN" sz="1800" dirty="0"/>
              <a:t>): hits:870, misses:1183, evictions:1151</a:t>
            </a:r>
          </a:p>
          <a:p>
            <a:pPr marL="344487" lvl="1" indent="0" eaLnBrk="1" hangingPunct="1">
              <a:buNone/>
            </a:pPr>
            <a:r>
              <a:rPr lang="en-US" altLang="zh-CN" sz="1800" dirty="0" err="1"/>
              <a:t>func</a:t>
            </a:r>
            <a:r>
              <a:rPr lang="en-US" altLang="zh-CN" sz="1800" dirty="0"/>
              <a:t> 2 (</a:t>
            </a:r>
            <a:r>
              <a:rPr lang="en-US" altLang="zh-CN" sz="1800" dirty="0">
                <a:solidFill>
                  <a:srgbClr val="0000FF"/>
                </a:solidFill>
              </a:rPr>
              <a:t>column-wise scan transpose</a:t>
            </a:r>
            <a:r>
              <a:rPr lang="en-US" altLang="zh-CN" sz="1800" dirty="0"/>
              <a:t>): hits:870, misses:1183, evictions:1151</a:t>
            </a:r>
          </a:p>
          <a:p>
            <a:pPr marL="344487" lvl="1" indent="0" eaLnBrk="1" hangingPunct="1">
              <a:buNone/>
            </a:pPr>
            <a:r>
              <a:rPr lang="en-US" altLang="zh-CN" sz="1800" dirty="0" err="1"/>
              <a:t>func</a:t>
            </a:r>
            <a:r>
              <a:rPr lang="en-US" altLang="zh-CN" sz="1800" dirty="0"/>
              <a:t> 3 (</a:t>
            </a:r>
            <a:r>
              <a:rPr lang="en-US" altLang="zh-CN" sz="1800" dirty="0">
                <a:solidFill>
                  <a:srgbClr val="0000FF"/>
                </a:solidFill>
              </a:rPr>
              <a:t>using a </a:t>
            </a:r>
            <a:r>
              <a:rPr lang="en-US" altLang="zh-CN" sz="1800" dirty="0" err="1">
                <a:solidFill>
                  <a:srgbClr val="0000FF"/>
                </a:solidFill>
              </a:rPr>
              <a:t>zig-zag</a:t>
            </a:r>
            <a:r>
              <a:rPr lang="en-US" altLang="zh-CN" sz="1800" dirty="0">
                <a:solidFill>
                  <a:srgbClr val="0000FF"/>
                </a:solidFill>
              </a:rPr>
              <a:t> access pattern</a:t>
            </a:r>
            <a:r>
              <a:rPr lang="en-US" altLang="zh-CN" sz="1800" dirty="0"/>
              <a:t>): hits:1076, misses:977, evictions:945</a:t>
            </a:r>
          </a:p>
          <a:p>
            <a:pPr marL="344487" lvl="1" indent="0" eaLnBrk="1" hangingPunct="1">
              <a:buNone/>
            </a:pPr>
            <a:r>
              <a:rPr lang="en-US" altLang="zh-CN" sz="1800" dirty="0"/>
              <a:t> </a:t>
            </a:r>
          </a:p>
          <a:p>
            <a:pPr marL="344487" lvl="1" indent="0" eaLnBrk="1" hangingPunct="1">
              <a:buNone/>
            </a:pPr>
            <a:r>
              <a:rPr lang="en-US" altLang="zh-CN" sz="1800" dirty="0">
                <a:solidFill>
                  <a:srgbClr val="FF0000"/>
                </a:solidFill>
              </a:rPr>
              <a:t>Summary for official submission (</a:t>
            </a:r>
            <a:r>
              <a:rPr lang="en-US" altLang="zh-CN" sz="1800" dirty="0" err="1">
                <a:solidFill>
                  <a:srgbClr val="FF0000"/>
                </a:solidFill>
              </a:rPr>
              <a:t>func</a:t>
            </a:r>
            <a:r>
              <a:rPr lang="en-US" altLang="zh-CN" sz="1800" dirty="0">
                <a:solidFill>
                  <a:srgbClr val="FF0000"/>
                </a:solidFill>
              </a:rPr>
              <a:t> 0): correctness=1 misses=287</a:t>
            </a:r>
          </a:p>
        </p:txBody>
      </p:sp>
      <p:sp>
        <p:nvSpPr>
          <p:cNvPr id="6" name="文本框 5"/>
          <p:cNvSpPr txBox="1"/>
          <p:nvPr/>
        </p:nvSpPr>
        <p:spPr>
          <a:xfrm>
            <a:off x="8044240" y="3352800"/>
            <a:ext cx="1099760" cy="1323439"/>
          </a:xfrm>
          <a:prstGeom prst="rect">
            <a:avLst/>
          </a:prstGeom>
          <a:noFill/>
        </p:spPr>
        <p:txBody>
          <a:bodyPr wrap="square" rtlCol="0">
            <a:spAutoFit/>
          </a:bodyPr>
          <a:lstStyle/>
          <a:p>
            <a:r>
              <a:rPr lang="en-US" altLang="zh-CN" sz="1600" dirty="0" err="1">
                <a:solidFill>
                  <a:srgbClr val="00B0F0"/>
                </a:solidFill>
              </a:rPr>
              <a:t>trans.c</a:t>
            </a:r>
            <a:r>
              <a:rPr lang="zh-CN" altLang="en-US" sz="1600" dirty="0">
                <a:solidFill>
                  <a:srgbClr val="00B0F0"/>
                </a:solidFill>
              </a:rPr>
              <a:t>中注册的</a:t>
            </a:r>
            <a:r>
              <a:rPr lang="en-US" altLang="zh-CN" sz="1600" dirty="0">
                <a:solidFill>
                  <a:srgbClr val="00B0F0"/>
                </a:solidFill>
              </a:rPr>
              <a:t>4</a:t>
            </a:r>
            <a:r>
              <a:rPr lang="zh-CN" altLang="en-US" sz="1600" dirty="0">
                <a:solidFill>
                  <a:srgbClr val="00B0F0"/>
                </a:solidFill>
              </a:rPr>
              <a:t>个不同转置函数及其测试结果</a:t>
            </a:r>
          </a:p>
        </p:txBody>
      </p:sp>
    </p:spTree>
    <p:extLst>
      <p:ext uri="{BB962C8B-B14F-4D97-AF65-F5344CB8AC3E}">
        <p14:creationId xmlns:p14="http://schemas.microsoft.com/office/powerpoint/2010/main" val="20842200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703" y="304800"/>
            <a:ext cx="8786982" cy="762000"/>
          </a:xfrm>
        </p:spPr>
        <p:txBody>
          <a:bodyPr/>
          <a:lstStyle/>
          <a:p>
            <a:r>
              <a:rPr lang="zh-CN" altLang="en-US" dirty="0"/>
              <a:t>矩阵转置的评分</a:t>
            </a:r>
          </a:p>
        </p:txBody>
      </p:sp>
      <p:sp>
        <p:nvSpPr>
          <p:cNvPr id="4" name="Rectangle 3"/>
          <p:cNvSpPr txBox="1">
            <a:spLocks noChangeArrowheads="1"/>
          </p:cNvSpPr>
          <p:nvPr/>
        </p:nvSpPr>
        <p:spPr bwMode="auto">
          <a:xfrm>
            <a:off x="0" y="914400"/>
            <a:ext cx="91440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50000"/>
              </a:lnSpc>
              <a:buFont typeface="Wingdings" pitchFamily="2" charset="2"/>
              <a:buChar char="n"/>
            </a:pPr>
            <a:r>
              <a:rPr lang="en-US" altLang="zh-CN" sz="2800" b="1" kern="0" dirty="0"/>
              <a:t>test-trans</a:t>
            </a:r>
            <a:r>
              <a:rPr lang="zh-CN" altLang="en-US" sz="2800" b="1" kern="0" dirty="0"/>
              <a:t>程序在三个不同大小的矩阵上测试转置函数的正确性和性能</a:t>
            </a:r>
            <a:r>
              <a:rPr lang="en-US" altLang="zh-CN" sz="2800" b="1" kern="0" dirty="0"/>
              <a:t>:</a:t>
            </a:r>
          </a:p>
          <a:p>
            <a:pPr lvl="1">
              <a:lnSpc>
                <a:spcPct val="150000"/>
              </a:lnSpc>
              <a:buFont typeface="Wingdings" pitchFamily="2" charset="2"/>
              <a:buChar char="n"/>
            </a:pPr>
            <a:r>
              <a:rPr lang="pt-BR" altLang="zh-CN" sz="1800" b="0" kern="0" dirty="0"/>
              <a:t>32 × 32 (M = 32, N = 32)</a:t>
            </a:r>
          </a:p>
          <a:p>
            <a:pPr lvl="1">
              <a:lnSpc>
                <a:spcPct val="150000"/>
              </a:lnSpc>
              <a:buFont typeface="Wingdings" pitchFamily="2" charset="2"/>
              <a:buChar char="n"/>
            </a:pPr>
            <a:r>
              <a:rPr lang="pt-BR" altLang="zh-CN" sz="1800" b="0" kern="0" dirty="0"/>
              <a:t>64 × 64 (M = 64, N = 64)</a:t>
            </a:r>
          </a:p>
          <a:p>
            <a:pPr lvl="1">
              <a:lnSpc>
                <a:spcPct val="150000"/>
              </a:lnSpc>
              <a:buFont typeface="Wingdings" pitchFamily="2" charset="2"/>
              <a:buChar char="n"/>
            </a:pPr>
            <a:r>
              <a:rPr lang="pt-BR" altLang="zh-CN" sz="1800" b="0" kern="0" dirty="0"/>
              <a:t>61 × 67 (M = 61, N = 67)</a:t>
            </a:r>
          </a:p>
          <a:p>
            <a:pPr>
              <a:lnSpc>
                <a:spcPct val="150000"/>
              </a:lnSpc>
              <a:buFont typeface="Wingdings" pitchFamily="2" charset="2"/>
              <a:buChar char="n"/>
            </a:pPr>
            <a:r>
              <a:rPr lang="zh-CN" altLang="en-US" sz="2800" b="1" kern="0" dirty="0"/>
              <a:t>针对每一矩阵大小，性能分数线性依赖于发生的</a:t>
            </a:r>
            <a:r>
              <a:rPr lang="en-US" altLang="zh-CN" sz="2800" b="1" kern="0" dirty="0"/>
              <a:t>Cache</a:t>
            </a:r>
            <a:r>
              <a:rPr lang="zh-CN" altLang="en-US" sz="2800" b="1" kern="0" dirty="0"/>
              <a:t>缺失总数</a:t>
            </a:r>
            <a:r>
              <a:rPr lang="en-US" altLang="zh-CN" sz="2800" b="1" kern="0" dirty="0"/>
              <a:t>m</a:t>
            </a:r>
            <a:r>
              <a:rPr lang="zh-CN" altLang="en-US" sz="2800" b="1" kern="0" dirty="0"/>
              <a:t>：</a:t>
            </a:r>
            <a:endParaRPr lang="en-US" altLang="zh-CN" sz="2800" b="1" kern="0" dirty="0"/>
          </a:p>
          <a:p>
            <a:pPr lvl="1">
              <a:lnSpc>
                <a:spcPct val="150000"/>
              </a:lnSpc>
              <a:buFont typeface="Wingdings" pitchFamily="2" charset="2"/>
              <a:buChar char="n"/>
            </a:pPr>
            <a:r>
              <a:rPr lang="en-US" altLang="zh-CN" sz="1800" b="0" kern="0" dirty="0"/>
              <a:t>32×32</a:t>
            </a:r>
            <a:r>
              <a:rPr lang="zh-CN" altLang="en-US" sz="1800" b="0" kern="0" dirty="0"/>
              <a:t>：</a:t>
            </a:r>
            <a:r>
              <a:rPr lang="zh-CN" altLang="en-US" sz="1800" b="0" kern="0" dirty="0">
                <a:solidFill>
                  <a:srgbClr val="FF0000"/>
                </a:solidFill>
              </a:rPr>
              <a:t>如果</a:t>
            </a:r>
            <a:r>
              <a:rPr lang="en-US" altLang="zh-CN" sz="1800" b="0" kern="0" dirty="0">
                <a:solidFill>
                  <a:srgbClr val="FF0000"/>
                </a:solidFill>
              </a:rPr>
              <a:t>m&lt;300</a:t>
            </a:r>
            <a:r>
              <a:rPr lang="zh-CN" altLang="en-US" sz="1800" b="0" kern="0" dirty="0">
                <a:solidFill>
                  <a:srgbClr val="FF0000"/>
                </a:solidFill>
              </a:rPr>
              <a:t>得</a:t>
            </a:r>
            <a:r>
              <a:rPr lang="en-US" altLang="zh-CN" sz="1800" b="0" kern="0" dirty="0">
                <a:solidFill>
                  <a:srgbClr val="FF0000"/>
                </a:solidFill>
              </a:rPr>
              <a:t>10</a:t>
            </a:r>
            <a:r>
              <a:rPr lang="zh-CN" altLang="en-US" sz="1800" b="0" kern="0" dirty="0">
                <a:solidFill>
                  <a:srgbClr val="FF0000"/>
                </a:solidFill>
              </a:rPr>
              <a:t>分</a:t>
            </a:r>
            <a:r>
              <a:rPr lang="zh-CN" altLang="en-US" sz="1800" b="0" kern="0" dirty="0"/>
              <a:t>，如果</a:t>
            </a:r>
            <a:r>
              <a:rPr lang="en-US" altLang="zh-CN" sz="1800" b="0" kern="0" dirty="0"/>
              <a:t>m&gt;600</a:t>
            </a:r>
            <a:r>
              <a:rPr lang="zh-CN" altLang="en-US" sz="1800" b="0" kern="0" dirty="0"/>
              <a:t>得</a:t>
            </a:r>
            <a:r>
              <a:rPr lang="en-US" altLang="zh-CN" sz="1800" b="0" kern="0" dirty="0"/>
              <a:t>0</a:t>
            </a:r>
            <a:r>
              <a:rPr lang="zh-CN" altLang="en-US" sz="1800" b="0" kern="0" dirty="0"/>
              <a:t>分，对其他</a:t>
            </a:r>
            <a:r>
              <a:rPr lang="en-US" altLang="zh-CN" sz="1800" b="0" kern="0" dirty="0"/>
              <a:t>m</a:t>
            </a:r>
            <a:r>
              <a:rPr lang="zh-CN" altLang="en-US" sz="1800" b="0" kern="0" dirty="0"/>
              <a:t>得</a:t>
            </a:r>
            <a:r>
              <a:rPr lang="en-US" altLang="zh-CN" sz="1800" b="0" kern="0" dirty="0"/>
              <a:t>(600-m)*10/300</a:t>
            </a:r>
            <a:r>
              <a:rPr lang="zh-CN" altLang="en-US" sz="1800" b="0" kern="0" dirty="0"/>
              <a:t>分。</a:t>
            </a:r>
          </a:p>
          <a:p>
            <a:pPr lvl="1">
              <a:lnSpc>
                <a:spcPct val="150000"/>
              </a:lnSpc>
              <a:buFont typeface="Wingdings" pitchFamily="2" charset="2"/>
              <a:buChar char="n"/>
            </a:pPr>
            <a:r>
              <a:rPr lang="en-US" altLang="zh-CN" sz="1800" b="0" kern="0" dirty="0"/>
              <a:t>64×64</a:t>
            </a:r>
            <a:r>
              <a:rPr lang="zh-CN" altLang="en-US" sz="1800" b="0" kern="0" dirty="0"/>
              <a:t>：</a:t>
            </a:r>
            <a:r>
              <a:rPr lang="zh-CN" altLang="en-US" sz="1800" b="0" kern="0" dirty="0">
                <a:solidFill>
                  <a:srgbClr val="FF0000"/>
                </a:solidFill>
              </a:rPr>
              <a:t>如果</a:t>
            </a:r>
            <a:r>
              <a:rPr lang="en-US" altLang="zh-CN" sz="1800" b="0" kern="0" dirty="0">
                <a:solidFill>
                  <a:srgbClr val="FF0000"/>
                </a:solidFill>
              </a:rPr>
              <a:t>m&lt;1300</a:t>
            </a:r>
            <a:r>
              <a:rPr lang="zh-CN" altLang="en-US" sz="1800" b="0" kern="0" dirty="0">
                <a:solidFill>
                  <a:srgbClr val="FF0000"/>
                </a:solidFill>
              </a:rPr>
              <a:t>得</a:t>
            </a:r>
            <a:r>
              <a:rPr lang="en-US" altLang="zh-CN" sz="1800" b="0" kern="0" dirty="0">
                <a:solidFill>
                  <a:srgbClr val="FF0000"/>
                </a:solidFill>
              </a:rPr>
              <a:t>10</a:t>
            </a:r>
            <a:r>
              <a:rPr lang="zh-CN" altLang="en-US" sz="1800" b="0" kern="0" dirty="0">
                <a:solidFill>
                  <a:srgbClr val="FF0000"/>
                </a:solidFill>
              </a:rPr>
              <a:t>分</a:t>
            </a:r>
            <a:r>
              <a:rPr lang="zh-CN" altLang="en-US" sz="1800" b="0" kern="0" dirty="0"/>
              <a:t>，如果</a:t>
            </a:r>
            <a:r>
              <a:rPr lang="en-US" altLang="zh-CN" sz="1800" b="0" kern="0" dirty="0"/>
              <a:t>m&gt;2000</a:t>
            </a:r>
            <a:r>
              <a:rPr lang="zh-CN" altLang="en-US" sz="1800" b="0" kern="0" dirty="0"/>
              <a:t>得</a:t>
            </a:r>
            <a:r>
              <a:rPr lang="en-US" altLang="zh-CN" sz="1800" b="0" kern="0" dirty="0"/>
              <a:t>0</a:t>
            </a:r>
            <a:r>
              <a:rPr lang="zh-CN" altLang="en-US" sz="1800" b="0" kern="0" dirty="0"/>
              <a:t>分，对其他</a:t>
            </a:r>
            <a:r>
              <a:rPr lang="en-US" altLang="zh-CN" sz="1800" b="0" kern="0" dirty="0"/>
              <a:t>m</a:t>
            </a:r>
            <a:r>
              <a:rPr lang="zh-CN" altLang="en-US" sz="1800" b="0" kern="0" dirty="0"/>
              <a:t>得</a:t>
            </a:r>
            <a:r>
              <a:rPr lang="en-US" altLang="zh-CN" sz="1800" b="0" kern="0" dirty="0"/>
              <a:t>(2000-m)*10/700</a:t>
            </a:r>
            <a:r>
              <a:rPr lang="zh-CN" altLang="en-US" sz="1800" b="0" kern="0" dirty="0"/>
              <a:t>分。</a:t>
            </a:r>
          </a:p>
          <a:p>
            <a:pPr lvl="1">
              <a:lnSpc>
                <a:spcPct val="150000"/>
              </a:lnSpc>
              <a:buFont typeface="Wingdings" pitchFamily="2" charset="2"/>
              <a:buChar char="n"/>
            </a:pPr>
            <a:r>
              <a:rPr lang="en-US" altLang="zh-CN" sz="1800" b="0" kern="0" dirty="0"/>
              <a:t>61×67</a:t>
            </a:r>
            <a:r>
              <a:rPr lang="zh-CN" altLang="en-US" sz="1800" b="0" kern="0" dirty="0"/>
              <a:t>：</a:t>
            </a:r>
            <a:r>
              <a:rPr lang="zh-CN" altLang="en-US" sz="1800" b="0" kern="0" dirty="0">
                <a:solidFill>
                  <a:srgbClr val="FF0000"/>
                </a:solidFill>
              </a:rPr>
              <a:t>如果</a:t>
            </a:r>
            <a:r>
              <a:rPr lang="en-US" altLang="zh-CN" sz="1800" b="0" kern="0" dirty="0">
                <a:solidFill>
                  <a:srgbClr val="FF0000"/>
                </a:solidFill>
              </a:rPr>
              <a:t>m&lt;2000</a:t>
            </a:r>
            <a:r>
              <a:rPr lang="zh-CN" altLang="en-US" sz="1800" b="0" kern="0" dirty="0">
                <a:solidFill>
                  <a:srgbClr val="FF0000"/>
                </a:solidFill>
              </a:rPr>
              <a:t>得</a:t>
            </a:r>
            <a:r>
              <a:rPr lang="en-US" altLang="zh-CN" sz="1800" b="0" kern="0" dirty="0">
                <a:solidFill>
                  <a:srgbClr val="FF0000"/>
                </a:solidFill>
              </a:rPr>
              <a:t>20</a:t>
            </a:r>
            <a:r>
              <a:rPr lang="zh-CN" altLang="en-US" sz="1800" b="0" kern="0" dirty="0">
                <a:solidFill>
                  <a:srgbClr val="FF0000"/>
                </a:solidFill>
              </a:rPr>
              <a:t>分，</a:t>
            </a:r>
            <a:r>
              <a:rPr lang="zh-CN" altLang="en-US" sz="1800" b="0" kern="0" dirty="0"/>
              <a:t>如果</a:t>
            </a:r>
            <a:r>
              <a:rPr lang="en-US" altLang="zh-CN" sz="1800" b="0" kern="0" dirty="0"/>
              <a:t>m&gt;3000</a:t>
            </a:r>
            <a:r>
              <a:rPr lang="zh-CN" altLang="en-US" sz="1800" b="0" kern="0" dirty="0"/>
              <a:t>得</a:t>
            </a:r>
            <a:r>
              <a:rPr lang="en-US" altLang="zh-CN" sz="1800" b="0" kern="0" dirty="0"/>
              <a:t>0</a:t>
            </a:r>
            <a:r>
              <a:rPr lang="zh-CN" altLang="en-US" sz="1800" b="0" kern="0" dirty="0"/>
              <a:t>分，对其他</a:t>
            </a:r>
            <a:r>
              <a:rPr lang="en-US" altLang="zh-CN" sz="1800" b="0" kern="0" dirty="0"/>
              <a:t>m</a:t>
            </a:r>
            <a:r>
              <a:rPr lang="zh-CN" altLang="en-US" sz="1800" b="0" kern="0" dirty="0"/>
              <a:t>得</a:t>
            </a:r>
            <a:r>
              <a:rPr lang="en-US" altLang="zh-CN" sz="1800" b="0" kern="0" dirty="0"/>
              <a:t>(3000-m)*20/1000</a:t>
            </a:r>
            <a:r>
              <a:rPr lang="zh-CN" altLang="en-US" sz="1800" b="0" kern="0" dirty="0"/>
              <a:t>分。</a:t>
            </a:r>
          </a:p>
          <a:p>
            <a:pPr lvl="1">
              <a:lnSpc>
                <a:spcPct val="150000"/>
              </a:lnSpc>
              <a:buFont typeface="Wingdings" pitchFamily="2" charset="2"/>
              <a:buChar char="n"/>
            </a:pPr>
            <a:endParaRPr lang="en-US" altLang="zh-CN" sz="1800" b="0" kern="0" dirty="0"/>
          </a:p>
        </p:txBody>
      </p:sp>
    </p:spTree>
    <p:extLst>
      <p:ext uri="{BB962C8B-B14F-4D97-AF65-F5344CB8AC3E}">
        <p14:creationId xmlns:p14="http://schemas.microsoft.com/office/powerpoint/2010/main" val="2030833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57200"/>
            <a:ext cx="8786982" cy="762000"/>
          </a:xfrm>
        </p:spPr>
        <p:txBody>
          <a:bodyPr/>
          <a:lstStyle/>
          <a:p>
            <a:pPr algn="ctr"/>
            <a:r>
              <a:rPr lang="zh-CN" altLang="en-US" dirty="0"/>
              <a:t>一、实验基本信息</a:t>
            </a:r>
          </a:p>
        </p:txBody>
      </p:sp>
      <p:sp>
        <p:nvSpPr>
          <p:cNvPr id="3" name="内容占位符 2"/>
          <p:cNvSpPr>
            <a:spLocks noGrp="1"/>
          </p:cNvSpPr>
          <p:nvPr>
            <p:ph idx="1"/>
          </p:nvPr>
        </p:nvSpPr>
        <p:spPr>
          <a:xfrm>
            <a:off x="420857" y="1524000"/>
            <a:ext cx="8594725" cy="4648200"/>
          </a:xfrm>
        </p:spPr>
        <p:txBody>
          <a:bodyPr/>
          <a:lstStyle/>
          <a:p>
            <a:r>
              <a:rPr lang="zh-CN" altLang="en-US" dirty="0"/>
              <a:t>实验类型：设计型实验</a:t>
            </a:r>
            <a:endParaRPr lang="en-US" altLang="zh-CN" dirty="0"/>
          </a:p>
          <a:p>
            <a:r>
              <a:rPr lang="zh-CN" altLang="en-US" dirty="0"/>
              <a:t>实验目的</a:t>
            </a:r>
            <a:endParaRPr lang="en-US" altLang="zh-CN" dirty="0"/>
          </a:p>
          <a:p>
            <a:pPr lvl="1"/>
            <a:r>
              <a:rPr lang="zh-CN" altLang="en-US" dirty="0"/>
              <a:t>理解现代计算机系统存储器层级结构</a:t>
            </a:r>
            <a:endParaRPr lang="en-US" altLang="zh-CN" dirty="0"/>
          </a:p>
          <a:p>
            <a:pPr lvl="1"/>
            <a:r>
              <a:rPr lang="zh-CN" altLang="en-US" dirty="0"/>
              <a:t>掌握</a:t>
            </a:r>
            <a:r>
              <a:rPr lang="en-US" altLang="zh-CN" dirty="0"/>
              <a:t>Cache</a:t>
            </a:r>
            <a:r>
              <a:rPr lang="zh-CN" altLang="en-US" dirty="0"/>
              <a:t>的功能结构与访问控制策略</a:t>
            </a:r>
            <a:endParaRPr lang="en-US" altLang="zh-CN" dirty="0"/>
          </a:p>
          <a:p>
            <a:pPr lvl="1"/>
            <a:r>
              <a:rPr lang="zh-CN" altLang="en-US" dirty="0"/>
              <a:t>培养</a:t>
            </a:r>
            <a:r>
              <a:rPr lang="en-US" altLang="zh-CN" dirty="0"/>
              <a:t>Linux</a:t>
            </a:r>
            <a:r>
              <a:rPr lang="zh-CN" altLang="en-US" dirty="0"/>
              <a:t>下的性能测试方法与技巧</a:t>
            </a:r>
            <a:endParaRPr lang="en-US" altLang="zh-CN" dirty="0"/>
          </a:p>
          <a:p>
            <a:pPr lvl="1"/>
            <a:r>
              <a:rPr lang="zh-CN" altLang="en-US" dirty="0"/>
              <a:t>深入理解</a:t>
            </a:r>
            <a:r>
              <a:rPr lang="en-US" altLang="zh-CN" dirty="0"/>
              <a:t>Cache</a:t>
            </a:r>
            <a:r>
              <a:rPr lang="zh-CN" altLang="en-US" dirty="0"/>
              <a:t>组成结构对</a:t>
            </a:r>
            <a:r>
              <a:rPr lang="en-US" altLang="zh-CN" dirty="0"/>
              <a:t>C</a:t>
            </a:r>
            <a:r>
              <a:rPr lang="zh-CN" altLang="en-US" dirty="0"/>
              <a:t>程序性能的影响</a:t>
            </a:r>
            <a:endParaRPr lang="en-US" altLang="zh-CN" dirty="0"/>
          </a:p>
          <a:p>
            <a:r>
              <a:rPr lang="zh-CN" altLang="en-US" dirty="0"/>
              <a:t>实验指导教师</a:t>
            </a:r>
            <a:endParaRPr lang="en-US" altLang="zh-CN" dirty="0">
              <a:solidFill>
                <a:schemeClr val="bg1">
                  <a:lumMod val="85000"/>
                </a:schemeClr>
              </a:solidFill>
            </a:endParaRPr>
          </a:p>
          <a:p>
            <a:pPr lvl="1"/>
            <a:r>
              <a:rPr lang="zh-CN" altLang="en-US" dirty="0"/>
              <a:t>任课教师：郑贵滨</a:t>
            </a:r>
            <a:endParaRPr lang="en-US" altLang="zh-CN" dirty="0"/>
          </a:p>
          <a:p>
            <a:pPr lvl="1"/>
            <a:r>
              <a:rPr lang="zh-CN" altLang="en-US" dirty="0"/>
              <a:t>实验室教师：王立明、王宇</a:t>
            </a:r>
            <a:endParaRPr lang="en-US" altLang="zh-CN" dirty="0"/>
          </a:p>
          <a:p>
            <a:r>
              <a:rPr lang="zh-CN" altLang="en-US" dirty="0"/>
              <a:t>人数与分组</a:t>
            </a:r>
            <a:endParaRPr lang="en-US" altLang="zh-CN" dirty="0"/>
          </a:p>
          <a:p>
            <a:pPr lvl="1"/>
            <a:r>
              <a:rPr lang="zh-CN" altLang="en-US" dirty="0"/>
              <a:t>一人一组</a:t>
            </a:r>
            <a:endParaRPr lang="en-US" altLang="zh-CN" dirty="0"/>
          </a:p>
        </p:txBody>
      </p:sp>
    </p:spTree>
    <p:extLst>
      <p:ext uri="{BB962C8B-B14F-4D97-AF65-F5344CB8AC3E}">
        <p14:creationId xmlns:p14="http://schemas.microsoft.com/office/powerpoint/2010/main" val="690938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实验提交</a:t>
            </a:r>
          </a:p>
        </p:txBody>
      </p:sp>
      <p:sp>
        <p:nvSpPr>
          <p:cNvPr id="6" name="Rectangle 3"/>
          <p:cNvSpPr txBox="1">
            <a:spLocks noChangeArrowheads="1"/>
          </p:cNvSpPr>
          <p:nvPr/>
        </p:nvSpPr>
        <p:spPr bwMode="auto">
          <a:xfrm>
            <a:off x="381000" y="1066800"/>
            <a:ext cx="85344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50000"/>
              </a:lnSpc>
              <a:spcBef>
                <a:spcPts val="0"/>
              </a:spcBef>
              <a:spcAft>
                <a:spcPts val="1200"/>
              </a:spcAft>
              <a:buFont typeface="Wingdings" panose="05000000000000000000" pitchFamily="2" charset="2"/>
              <a:buChar char="p"/>
            </a:pPr>
            <a:r>
              <a:rPr lang="zh-CN" altLang="en-US" kern="0" dirty="0"/>
              <a:t>修改完成两部分实验的结果文件</a:t>
            </a:r>
            <a:r>
              <a:rPr lang="en-US" altLang="zh-CN" kern="0" dirty="0" err="1"/>
              <a:t>csim.c</a:t>
            </a:r>
            <a:r>
              <a:rPr lang="zh-CN" altLang="en-US" kern="0" dirty="0"/>
              <a:t>和</a:t>
            </a:r>
            <a:r>
              <a:rPr lang="en-US" altLang="zh-CN" kern="0" dirty="0" err="1"/>
              <a:t>trans.c</a:t>
            </a:r>
            <a:r>
              <a:rPr lang="zh-CN" altLang="en-US" kern="0" dirty="0"/>
              <a:t>后，在实验数据的根目录中执行如下命令进行编译：</a:t>
            </a:r>
          </a:p>
          <a:p>
            <a:pPr marL="349250" lvl="1" indent="0">
              <a:lnSpc>
                <a:spcPct val="150000"/>
              </a:lnSpc>
              <a:spcBef>
                <a:spcPts val="0"/>
              </a:spcBef>
              <a:spcAft>
                <a:spcPts val="1200"/>
              </a:spcAft>
              <a:buFont typeface="Wingdings" pitchFamily="2" charset="2"/>
              <a:buNone/>
            </a:pPr>
            <a:r>
              <a:rPr lang="en-US" altLang="zh-CN" b="1" kern="0" dirty="0" err="1">
                <a:solidFill>
                  <a:srgbClr val="00B050"/>
                </a:solidFill>
              </a:rPr>
              <a:t>linux</a:t>
            </a:r>
            <a:r>
              <a:rPr lang="en-US" altLang="zh-CN" b="1" kern="0" dirty="0">
                <a:solidFill>
                  <a:srgbClr val="00B050"/>
                </a:solidFill>
              </a:rPr>
              <a:t>&gt; make clean</a:t>
            </a:r>
          </a:p>
          <a:p>
            <a:pPr marL="349250" lvl="1" indent="0">
              <a:lnSpc>
                <a:spcPct val="150000"/>
              </a:lnSpc>
              <a:spcBef>
                <a:spcPts val="0"/>
              </a:spcBef>
              <a:spcAft>
                <a:spcPts val="1200"/>
              </a:spcAft>
              <a:buFont typeface="Wingdings" pitchFamily="2" charset="2"/>
              <a:buNone/>
            </a:pPr>
            <a:r>
              <a:rPr lang="en-US" altLang="zh-CN" b="1" kern="0" dirty="0" err="1">
                <a:solidFill>
                  <a:srgbClr val="00B050"/>
                </a:solidFill>
              </a:rPr>
              <a:t>linux</a:t>
            </a:r>
            <a:r>
              <a:rPr lang="en-US" altLang="zh-CN" b="1" kern="0" dirty="0">
                <a:solidFill>
                  <a:srgbClr val="00B050"/>
                </a:solidFill>
              </a:rPr>
              <a:t>&gt; make</a:t>
            </a:r>
          </a:p>
          <a:p>
            <a:pPr>
              <a:lnSpc>
                <a:spcPct val="150000"/>
              </a:lnSpc>
              <a:spcBef>
                <a:spcPts val="0"/>
              </a:spcBef>
              <a:spcAft>
                <a:spcPts val="1200"/>
              </a:spcAft>
              <a:buFont typeface="Wingdings" panose="05000000000000000000" pitchFamily="2" charset="2"/>
              <a:buChar char="p"/>
            </a:pPr>
            <a:r>
              <a:rPr lang="zh-CN" altLang="en-US" kern="0" dirty="0"/>
              <a:t>每次如上执行</a:t>
            </a:r>
            <a:r>
              <a:rPr lang="en-US" altLang="zh-CN" kern="0" dirty="0"/>
              <a:t>make</a:t>
            </a:r>
            <a:r>
              <a:rPr lang="zh-CN" altLang="en-US" kern="0" dirty="0"/>
              <a:t>命令时，相应</a:t>
            </a:r>
            <a:r>
              <a:rPr lang="en-US" altLang="zh-CN" kern="0" dirty="0" err="1"/>
              <a:t>Makefile</a:t>
            </a:r>
            <a:r>
              <a:rPr lang="zh-CN" altLang="en-US" kern="0" dirty="0"/>
              <a:t>将创建一个名为</a:t>
            </a:r>
            <a:r>
              <a:rPr lang="en-US" altLang="zh-CN" kern="0" dirty="0"/>
              <a:t>"-handin.tar"</a:t>
            </a:r>
            <a:r>
              <a:rPr lang="zh-CN" altLang="en-US" kern="0" dirty="0"/>
              <a:t>的文件，其中包含需要提交的</a:t>
            </a:r>
            <a:r>
              <a:rPr lang="en-US" altLang="zh-CN" kern="0" dirty="0" err="1"/>
              <a:t>csim.c</a:t>
            </a:r>
            <a:r>
              <a:rPr lang="zh-CN" altLang="en-US" kern="0" dirty="0"/>
              <a:t>和</a:t>
            </a:r>
            <a:r>
              <a:rPr lang="en-US" altLang="zh-CN" kern="0" dirty="0" err="1"/>
              <a:t>trans.c</a:t>
            </a:r>
            <a:r>
              <a:rPr lang="zh-CN" altLang="en-US" kern="0" dirty="0"/>
              <a:t>文件。</a:t>
            </a:r>
            <a:endParaRPr lang="en-US" altLang="zh-CN" kern="0" dirty="0"/>
          </a:p>
          <a:p>
            <a:pPr>
              <a:lnSpc>
                <a:spcPct val="150000"/>
              </a:lnSpc>
              <a:spcBef>
                <a:spcPts val="0"/>
              </a:spcBef>
              <a:spcAft>
                <a:spcPts val="1200"/>
              </a:spcAft>
              <a:buFont typeface="Wingdings" panose="05000000000000000000" pitchFamily="2" charset="2"/>
              <a:buChar char="p"/>
            </a:pPr>
            <a:r>
              <a:rPr lang="zh-CN" altLang="en-US" kern="0" dirty="0">
                <a:solidFill>
                  <a:srgbClr val="FF0000"/>
                </a:solidFill>
              </a:rPr>
              <a:t>提交前应使用前述</a:t>
            </a:r>
            <a:r>
              <a:rPr lang="en-US" altLang="zh-CN" kern="0" dirty="0">
                <a:solidFill>
                  <a:srgbClr val="00B0F0"/>
                </a:solidFill>
              </a:rPr>
              <a:t>test-</a:t>
            </a:r>
            <a:r>
              <a:rPr lang="en-US" altLang="zh-CN" kern="0" dirty="0" err="1">
                <a:solidFill>
                  <a:srgbClr val="00B0F0"/>
                </a:solidFill>
              </a:rPr>
              <a:t>csim</a:t>
            </a:r>
            <a:r>
              <a:rPr lang="zh-CN" altLang="en-US" kern="0" dirty="0">
                <a:solidFill>
                  <a:srgbClr val="FF0000"/>
                </a:solidFill>
              </a:rPr>
              <a:t>、</a:t>
            </a:r>
            <a:r>
              <a:rPr lang="en-US" altLang="zh-CN" kern="0" dirty="0">
                <a:solidFill>
                  <a:srgbClr val="00B0F0"/>
                </a:solidFill>
              </a:rPr>
              <a:t>test-trans</a:t>
            </a:r>
            <a:r>
              <a:rPr lang="zh-CN" altLang="en-US" kern="0" dirty="0">
                <a:solidFill>
                  <a:srgbClr val="FF0000"/>
                </a:solidFill>
              </a:rPr>
              <a:t>测试程序（已在上述</a:t>
            </a:r>
            <a:r>
              <a:rPr lang="en-US" altLang="zh-CN" kern="0" dirty="0">
                <a:solidFill>
                  <a:srgbClr val="FF0000"/>
                </a:solidFill>
              </a:rPr>
              <a:t>make</a:t>
            </a:r>
            <a:r>
              <a:rPr lang="zh-CN" altLang="en-US" kern="0" dirty="0">
                <a:solidFill>
                  <a:srgbClr val="FF0000"/>
                </a:solidFill>
              </a:rPr>
              <a:t>过程中编译生成）对提交的正确性进行验证。</a:t>
            </a:r>
            <a:endParaRPr lang="en-US" altLang="zh-CN" kern="0" dirty="0">
              <a:solidFill>
                <a:srgbClr val="FF0000"/>
              </a:solidFill>
            </a:endParaRPr>
          </a:p>
          <a:p>
            <a:pPr>
              <a:lnSpc>
                <a:spcPct val="150000"/>
              </a:lnSpc>
              <a:spcBef>
                <a:spcPts val="0"/>
              </a:spcBef>
              <a:spcAft>
                <a:spcPts val="1200"/>
              </a:spcAft>
              <a:buFont typeface="Wingdings" panose="05000000000000000000" pitchFamily="2" charset="2"/>
              <a:buChar char="p"/>
            </a:pPr>
            <a:r>
              <a:rPr lang="zh-CN" altLang="en-US" kern="0" dirty="0"/>
              <a:t>将该</a:t>
            </a:r>
            <a:r>
              <a:rPr lang="en-US" altLang="zh-CN" kern="0" dirty="0"/>
              <a:t>tar</a:t>
            </a:r>
            <a:r>
              <a:rPr lang="zh-CN" altLang="en-US" kern="0" dirty="0"/>
              <a:t>文件重命名为“学号</a:t>
            </a:r>
            <a:r>
              <a:rPr lang="en-US" altLang="zh-CN" kern="0" dirty="0"/>
              <a:t>+</a:t>
            </a:r>
            <a:r>
              <a:rPr lang="zh-CN" altLang="en-US" kern="0" dirty="0"/>
              <a:t>姓名</a:t>
            </a:r>
            <a:r>
              <a:rPr lang="en-US" altLang="zh-CN" kern="0" dirty="0"/>
              <a:t>.tar”</a:t>
            </a:r>
            <a:r>
              <a:rPr lang="zh-CN" altLang="en-US" kern="0" dirty="0"/>
              <a:t>后提交。 </a:t>
            </a:r>
            <a:endParaRPr lang="en-US" altLang="zh-CN" sz="2000" kern="0" dirty="0"/>
          </a:p>
        </p:txBody>
      </p:sp>
    </p:spTree>
    <p:extLst>
      <p:ext uri="{BB962C8B-B14F-4D97-AF65-F5344CB8AC3E}">
        <p14:creationId xmlns:p14="http://schemas.microsoft.com/office/powerpoint/2010/main" val="296187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18" y="381000"/>
            <a:ext cx="8786982" cy="762000"/>
          </a:xfrm>
        </p:spPr>
        <p:txBody>
          <a:bodyPr/>
          <a:lstStyle/>
          <a:p>
            <a:pPr algn="ctr"/>
            <a:r>
              <a:rPr lang="zh-CN" altLang="en-US" dirty="0"/>
              <a:t>五、实验报告格式</a:t>
            </a:r>
          </a:p>
        </p:txBody>
      </p:sp>
      <p:sp>
        <p:nvSpPr>
          <p:cNvPr id="3" name="内容占位符 2"/>
          <p:cNvSpPr>
            <a:spLocks noGrp="1"/>
          </p:cNvSpPr>
          <p:nvPr>
            <p:ph idx="1"/>
          </p:nvPr>
        </p:nvSpPr>
        <p:spPr/>
        <p:txBody>
          <a:bodyPr/>
          <a:lstStyle/>
          <a:p>
            <a:r>
              <a:rPr lang="zh-CN" altLang="en-US" sz="2800" dirty="0"/>
              <a:t>按照实验报告模板所要求的格式与内容提交。</a:t>
            </a:r>
            <a:endParaRPr lang="en-US" altLang="zh-CN" sz="2800" dirty="0"/>
          </a:p>
          <a:p>
            <a:r>
              <a:rPr lang="zh-CN" altLang="en-US" sz="2800" dirty="0"/>
              <a:t>实验后  一周内</a:t>
            </a:r>
            <a:r>
              <a:rPr lang="zh-CN" altLang="en-US" sz="2800" dirty="0">
                <a:solidFill>
                  <a:srgbClr val="FF0000"/>
                </a:solidFill>
              </a:rPr>
              <a:t> </a:t>
            </a:r>
            <a:r>
              <a:rPr lang="zh-CN" altLang="en-US" sz="2800" dirty="0"/>
              <a:t>提交至课代表并打包给授课教师。</a:t>
            </a:r>
            <a:endParaRPr lang="en-US" altLang="zh-CN" sz="2800" dirty="0"/>
          </a:p>
          <a:p>
            <a:r>
              <a:rPr lang="zh-CN" altLang="en-US" sz="2800" dirty="0"/>
              <a:t>本次实验成绩按</a:t>
            </a:r>
            <a:r>
              <a:rPr lang="en-US" altLang="zh-CN" sz="2800" dirty="0"/>
              <a:t>100</a:t>
            </a:r>
            <a:r>
              <a:rPr lang="zh-CN" altLang="en-US" sz="2800" dirty="0"/>
              <a:t>分计</a:t>
            </a:r>
            <a:endParaRPr lang="en-US" altLang="zh-CN" sz="2800" dirty="0"/>
          </a:p>
          <a:p>
            <a:pPr lvl="1"/>
            <a:r>
              <a:rPr lang="zh-CN" altLang="en-US" sz="2400" dirty="0"/>
              <a:t>按时上课，签到</a:t>
            </a:r>
            <a:r>
              <a:rPr lang="en-US" altLang="zh-CN" sz="2400" dirty="0"/>
              <a:t>5</a:t>
            </a:r>
            <a:r>
              <a:rPr lang="zh-CN" altLang="en-US" sz="2400" dirty="0"/>
              <a:t>分</a:t>
            </a:r>
            <a:endParaRPr lang="en-US" altLang="zh-CN" sz="2400" dirty="0"/>
          </a:p>
          <a:p>
            <a:pPr lvl="1"/>
            <a:r>
              <a:rPr lang="zh-CN" altLang="en-US" sz="2400" dirty="0"/>
              <a:t>按时下课，不早退</a:t>
            </a:r>
            <a:r>
              <a:rPr lang="en-US" altLang="zh-CN" sz="2400" dirty="0"/>
              <a:t>5</a:t>
            </a:r>
            <a:r>
              <a:rPr lang="zh-CN" altLang="en-US" sz="2400" dirty="0"/>
              <a:t>分</a:t>
            </a:r>
            <a:endParaRPr lang="en-US" altLang="zh-CN" sz="2400" dirty="0"/>
          </a:p>
          <a:p>
            <a:pPr lvl="1"/>
            <a:r>
              <a:rPr lang="zh-CN" altLang="en-US" sz="2400" dirty="0"/>
              <a:t>课堂表现：</a:t>
            </a:r>
            <a:r>
              <a:rPr lang="en-US" altLang="zh-CN" sz="2400" dirty="0"/>
              <a:t>10</a:t>
            </a:r>
            <a:r>
              <a:rPr lang="zh-CN" altLang="en-US" sz="2400" dirty="0"/>
              <a:t>分，不按操作规程、非法活动扣分。</a:t>
            </a:r>
            <a:endParaRPr lang="en-US" altLang="zh-CN" sz="2400" dirty="0"/>
          </a:p>
          <a:p>
            <a:pPr lvl="1"/>
            <a:r>
              <a:rPr lang="zh-CN" altLang="en-US" sz="2400" dirty="0"/>
              <a:t>实验报告：</a:t>
            </a:r>
            <a:r>
              <a:rPr lang="en-US" altLang="zh-CN" sz="2400" dirty="0"/>
              <a:t>80</a:t>
            </a:r>
            <a:r>
              <a:rPr lang="zh-CN" altLang="en-US" sz="2400" dirty="0"/>
              <a:t>分。具体参见实验报告各环节的分值</a:t>
            </a:r>
            <a:endParaRPr lang="en-US" altLang="zh-CN" sz="2400" dirty="0"/>
          </a:p>
          <a:p>
            <a:r>
              <a:rPr lang="zh-CN" altLang="en-US" sz="2800" dirty="0"/>
              <a:t>学生提交</a:t>
            </a:r>
            <a:r>
              <a:rPr lang="en-US" altLang="zh-CN" sz="2800" dirty="0"/>
              <a:t>1</a:t>
            </a:r>
            <a:r>
              <a:rPr lang="zh-CN" altLang="en-US" sz="2800" dirty="0"/>
              <a:t>个压缩包即可，课代表提交</a:t>
            </a:r>
            <a:r>
              <a:rPr lang="en-US" altLang="zh-CN" sz="2800" dirty="0"/>
              <a:t>1</a:t>
            </a:r>
            <a:r>
              <a:rPr lang="zh-CN" altLang="en-US" sz="2800" dirty="0"/>
              <a:t>个包</a:t>
            </a:r>
            <a:endParaRPr lang="en-US" altLang="zh-CN" sz="2800" dirty="0"/>
          </a:p>
          <a:p>
            <a:r>
              <a:rPr lang="zh-CN" altLang="en-US" sz="2800" dirty="0">
                <a:solidFill>
                  <a:srgbClr val="0000FF"/>
                </a:solidFill>
              </a:rPr>
              <a:t>在实验报告中，对你每一任务，按照要求用文字详细描述</a:t>
            </a:r>
            <a:endParaRPr lang="en-US" altLang="zh-CN" sz="2800" dirty="0">
              <a:solidFill>
                <a:srgbClr val="0000FF"/>
              </a:solidFill>
            </a:endParaRPr>
          </a:p>
          <a:p>
            <a:r>
              <a:rPr lang="zh-CN" altLang="en-US" sz="2800" dirty="0">
                <a:solidFill>
                  <a:srgbClr val="0000FF"/>
                </a:solidFill>
              </a:rPr>
              <a:t>杜绝抄袭！发现 全 </a:t>
            </a:r>
            <a:r>
              <a:rPr lang="en-US" altLang="zh-CN" sz="2800" dirty="0">
                <a:solidFill>
                  <a:srgbClr val="0000FF"/>
                </a:solidFill>
              </a:rPr>
              <a:t>0 </a:t>
            </a:r>
            <a:r>
              <a:rPr lang="zh-CN" altLang="en-US" sz="2800" dirty="0">
                <a:solidFill>
                  <a:srgbClr val="0000FF"/>
                </a:solidFill>
              </a:rPr>
              <a:t>分！</a:t>
            </a:r>
            <a:endParaRPr lang="en-US" altLang="zh-CN" sz="2800" dirty="0">
              <a:solidFill>
                <a:srgbClr val="0000FF"/>
              </a:solidFill>
            </a:endParaRPr>
          </a:p>
        </p:txBody>
      </p:sp>
    </p:spTree>
    <p:extLst>
      <p:ext uri="{BB962C8B-B14F-4D97-AF65-F5344CB8AC3E}">
        <p14:creationId xmlns:p14="http://schemas.microsoft.com/office/powerpoint/2010/main" val="2306497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457200"/>
            <a:ext cx="8594725" cy="6324600"/>
          </a:xfrm>
        </p:spPr>
        <p:txBody>
          <a:bodyPr/>
          <a:lstStyle/>
          <a:p>
            <a:r>
              <a:rPr lang="zh-CN" altLang="en-US" dirty="0"/>
              <a:t>实验学时：</a:t>
            </a:r>
            <a:r>
              <a:rPr lang="en-US" altLang="zh-CN" dirty="0"/>
              <a:t>3</a:t>
            </a:r>
            <a:r>
              <a:rPr lang="zh-CN" altLang="en-US" dirty="0"/>
              <a:t>，</a:t>
            </a:r>
            <a:r>
              <a:rPr lang="en-US" altLang="zh-CN" dirty="0"/>
              <a:t>15:40-18:10</a:t>
            </a:r>
          </a:p>
          <a:p>
            <a:r>
              <a:rPr lang="zh-CN" altLang="en-US" dirty="0"/>
              <a:t>实验学分：</a:t>
            </a:r>
            <a:r>
              <a:rPr lang="en-US" altLang="zh-CN" dirty="0"/>
              <a:t>3</a:t>
            </a:r>
            <a:r>
              <a:rPr lang="zh-CN" altLang="en-US" dirty="0"/>
              <a:t>，本次实验按</a:t>
            </a:r>
            <a:r>
              <a:rPr lang="en-US" altLang="zh-CN" dirty="0"/>
              <a:t>100</a:t>
            </a:r>
            <a:r>
              <a:rPr lang="zh-CN" altLang="en-US" dirty="0"/>
              <a:t>分计算，折合成总成绩的</a:t>
            </a:r>
            <a:r>
              <a:rPr lang="en-US" altLang="zh-CN" dirty="0"/>
              <a:t>3</a:t>
            </a:r>
            <a:r>
              <a:rPr lang="zh-CN" altLang="en-US" dirty="0"/>
              <a:t>分。</a:t>
            </a:r>
            <a:endParaRPr lang="en-US" altLang="zh-CN" dirty="0"/>
          </a:p>
          <a:p>
            <a:r>
              <a:rPr lang="zh-CN" altLang="en-US" dirty="0"/>
              <a:t>实验地点：</a:t>
            </a:r>
            <a:r>
              <a:rPr lang="en-US" altLang="zh-CN" dirty="0"/>
              <a:t>G712</a:t>
            </a:r>
            <a:r>
              <a:rPr lang="zh-CN" altLang="en-US" dirty="0"/>
              <a:t>、</a:t>
            </a:r>
            <a:r>
              <a:rPr lang="en-US" altLang="zh-CN" dirty="0"/>
              <a:t>G709</a:t>
            </a:r>
          </a:p>
          <a:p>
            <a:r>
              <a:rPr lang="zh-CN" altLang="en-US" dirty="0"/>
              <a:t>实验环境与工具：</a:t>
            </a:r>
            <a:endParaRPr lang="en-US" altLang="zh-CN" dirty="0"/>
          </a:p>
          <a:p>
            <a:pPr lvl="1"/>
            <a:r>
              <a:rPr lang="en-US" altLang="zh-CN" dirty="0"/>
              <a:t>X64 CPU</a:t>
            </a:r>
            <a:r>
              <a:rPr lang="zh-CN" altLang="en-US" dirty="0"/>
              <a:t>；</a:t>
            </a:r>
            <a:r>
              <a:rPr lang="en-US" altLang="zh-CN" dirty="0"/>
              <a:t>2GHz</a:t>
            </a:r>
            <a:r>
              <a:rPr lang="zh-CN" altLang="en-US" dirty="0"/>
              <a:t>；</a:t>
            </a:r>
            <a:r>
              <a:rPr lang="en-US" altLang="zh-CN" dirty="0"/>
              <a:t>2G RAM</a:t>
            </a:r>
            <a:r>
              <a:rPr lang="zh-CN" altLang="en-US" dirty="0"/>
              <a:t>；</a:t>
            </a:r>
            <a:r>
              <a:rPr lang="en-US" altLang="zh-CN" dirty="0"/>
              <a:t>256GHD Disk </a:t>
            </a:r>
            <a:r>
              <a:rPr lang="zh-CN" altLang="en-US" dirty="0"/>
              <a:t>以上</a:t>
            </a:r>
            <a:endParaRPr lang="en-US" altLang="zh-CN" dirty="0"/>
          </a:p>
          <a:p>
            <a:pPr lvl="1"/>
            <a:r>
              <a:rPr lang="en-US" altLang="zh-CN" dirty="0"/>
              <a:t>Windows7 64</a:t>
            </a:r>
            <a:r>
              <a:rPr lang="zh-CN" altLang="en-US" dirty="0"/>
              <a:t>位以上；</a:t>
            </a:r>
            <a:r>
              <a:rPr lang="en-US" altLang="zh-CN" dirty="0" err="1"/>
              <a:t>VirtualBox</a:t>
            </a:r>
            <a:r>
              <a:rPr lang="en-US" altLang="zh-CN" dirty="0"/>
              <a:t>/</a:t>
            </a:r>
            <a:r>
              <a:rPr lang="en-US" altLang="zh-CN" dirty="0" err="1"/>
              <a:t>Vmware</a:t>
            </a:r>
            <a:r>
              <a:rPr lang="en-US" altLang="zh-CN" dirty="0"/>
              <a:t> 11</a:t>
            </a:r>
            <a:r>
              <a:rPr lang="zh-CN" altLang="en-US" dirty="0"/>
              <a:t>以上；</a:t>
            </a:r>
            <a:r>
              <a:rPr lang="en-US" altLang="zh-CN" dirty="0"/>
              <a:t>Ubuntu 16.04 LTS 64</a:t>
            </a:r>
            <a:r>
              <a:rPr lang="zh-CN" altLang="en-US" dirty="0"/>
              <a:t>位</a:t>
            </a:r>
            <a:r>
              <a:rPr lang="en-US" altLang="zh-CN" dirty="0"/>
              <a:t>/</a:t>
            </a:r>
            <a:r>
              <a:rPr lang="zh-CN" altLang="en-US" dirty="0"/>
              <a:t>优麒麟 </a:t>
            </a:r>
            <a:r>
              <a:rPr lang="en-US" altLang="zh-CN" dirty="0"/>
              <a:t>64</a:t>
            </a:r>
            <a:r>
              <a:rPr lang="zh-CN" altLang="en-US" dirty="0"/>
              <a:t>位；</a:t>
            </a:r>
            <a:endParaRPr lang="en-US" altLang="zh-CN" dirty="0"/>
          </a:p>
          <a:p>
            <a:pPr lvl="1"/>
            <a:r>
              <a:rPr lang="en-US" altLang="zh-CN" dirty="0"/>
              <a:t>Visual Studio 2010 64</a:t>
            </a:r>
            <a:r>
              <a:rPr lang="zh-CN" altLang="en-US" dirty="0"/>
              <a:t>位以上；</a:t>
            </a:r>
            <a:r>
              <a:rPr lang="en-US" altLang="zh-CN" dirty="0" err="1"/>
              <a:t>TestStudio</a:t>
            </a:r>
            <a:r>
              <a:rPr lang="zh-CN" altLang="en-US" dirty="0"/>
              <a:t>；</a:t>
            </a:r>
            <a:r>
              <a:rPr lang="en-US" altLang="zh-CN" dirty="0" err="1"/>
              <a:t>Gprof;Valgrind</a:t>
            </a:r>
            <a:r>
              <a:rPr lang="zh-CN" altLang="en-US" dirty="0"/>
              <a:t>等</a:t>
            </a:r>
            <a:endParaRPr lang="en-US" altLang="zh-CN" dirty="0"/>
          </a:p>
          <a:p>
            <a:r>
              <a:rPr lang="zh-CN" altLang="en-US" dirty="0"/>
              <a:t>学生实验准备：</a:t>
            </a:r>
            <a:r>
              <a:rPr lang="zh-CN" altLang="zh-CN" dirty="0"/>
              <a:t>禁止准备不合格的学生做实验</a:t>
            </a:r>
            <a:endParaRPr lang="en-US" altLang="zh-CN" dirty="0"/>
          </a:p>
          <a:p>
            <a:pPr lvl="1"/>
            <a:r>
              <a:rPr lang="zh-CN" altLang="en-US" dirty="0"/>
              <a:t>个人笔记本电脑</a:t>
            </a:r>
            <a:endParaRPr lang="en-US" altLang="zh-CN" dirty="0"/>
          </a:p>
          <a:p>
            <a:pPr lvl="1"/>
            <a:r>
              <a:rPr lang="zh-CN" altLang="en-US" dirty="0"/>
              <a:t>实验环境与工具所列明软件</a:t>
            </a:r>
            <a:endParaRPr lang="en-US" altLang="zh-CN" dirty="0"/>
          </a:p>
          <a:p>
            <a:pPr lvl="1"/>
            <a:r>
              <a:rPr lang="zh-CN" altLang="en-US" dirty="0"/>
              <a:t>参考手册</a:t>
            </a:r>
            <a:r>
              <a:rPr lang="en-US" altLang="zh-CN" dirty="0"/>
              <a:t>:</a:t>
            </a:r>
            <a:r>
              <a:rPr lang="zh-CN" altLang="en-US" dirty="0"/>
              <a:t> </a:t>
            </a:r>
            <a:r>
              <a:rPr lang="en-US" altLang="zh-CN" dirty="0"/>
              <a:t>Linux</a:t>
            </a:r>
            <a:r>
              <a:rPr lang="zh-CN" altLang="en-US" dirty="0"/>
              <a:t>环境下的命令；</a:t>
            </a:r>
            <a:r>
              <a:rPr lang="en-US" altLang="zh-CN" dirty="0"/>
              <a:t>GCC</a:t>
            </a:r>
            <a:r>
              <a:rPr lang="zh-CN" altLang="en-US" dirty="0"/>
              <a:t>手册；</a:t>
            </a:r>
            <a:r>
              <a:rPr lang="en-US" altLang="zh-CN" dirty="0"/>
              <a:t>GDB</a:t>
            </a:r>
            <a:r>
              <a:rPr lang="zh-CN" altLang="en-US" dirty="0"/>
              <a:t>手册</a:t>
            </a:r>
            <a:endParaRPr lang="en-US" altLang="zh-CN" dirty="0"/>
          </a:p>
          <a:p>
            <a:pPr lvl="1"/>
            <a:r>
              <a:rPr lang="en-US" altLang="zh-CN" dirty="0">
                <a:solidFill>
                  <a:srgbClr val="FF0000"/>
                </a:solidFill>
                <a:hlinkClick r:id="rId2"/>
              </a:rPr>
              <a:t>http://docs.huihoo.com/c/linux-c-programming/</a:t>
            </a:r>
            <a:r>
              <a:rPr lang="en-US" altLang="zh-CN" dirty="0">
                <a:solidFill>
                  <a:srgbClr val="FF0000"/>
                </a:solidFill>
              </a:rPr>
              <a:t> C</a:t>
            </a:r>
            <a:r>
              <a:rPr lang="zh-CN" altLang="en-US" dirty="0">
                <a:solidFill>
                  <a:srgbClr val="FF0000"/>
                </a:solidFill>
              </a:rPr>
              <a:t>汇编</a:t>
            </a:r>
            <a:r>
              <a:rPr lang="en-US" altLang="zh-CN" dirty="0">
                <a:solidFill>
                  <a:srgbClr val="FF0000"/>
                </a:solidFill>
              </a:rPr>
              <a:t>Linux</a:t>
            </a:r>
            <a:r>
              <a:rPr lang="zh-CN" altLang="en-US" dirty="0">
                <a:solidFill>
                  <a:srgbClr val="FF0000"/>
                </a:solidFill>
              </a:rPr>
              <a:t>手册</a:t>
            </a:r>
            <a:endParaRPr lang="en-US" altLang="zh-CN" dirty="0">
              <a:solidFill>
                <a:srgbClr val="FF0000"/>
              </a:solidFill>
            </a:endParaRPr>
          </a:p>
          <a:p>
            <a:pPr lvl="1"/>
            <a:r>
              <a:rPr lang="en-US" altLang="zh-CN" u="sng" dirty="0">
                <a:solidFill>
                  <a:srgbClr val="FF0000"/>
                </a:solidFill>
              </a:rPr>
              <a:t>http://csapp.cs.cmu.edu/3e/labs.html </a:t>
            </a:r>
            <a:r>
              <a:rPr lang="en-US" altLang="zh-CN" dirty="0">
                <a:solidFill>
                  <a:srgbClr val="FF0000"/>
                </a:solidFill>
              </a:rPr>
              <a:t> CMU</a:t>
            </a:r>
            <a:r>
              <a:rPr lang="zh-CN" altLang="en-US" dirty="0">
                <a:solidFill>
                  <a:srgbClr val="FF0000"/>
                </a:solidFill>
              </a:rPr>
              <a:t>的实验参考</a:t>
            </a:r>
            <a:endParaRPr lang="en-US" altLang="zh-CN" dirty="0">
              <a:solidFill>
                <a:srgbClr val="FF0000"/>
              </a:solidFill>
            </a:endParaRPr>
          </a:p>
          <a:p>
            <a:pPr lvl="1"/>
            <a:r>
              <a:rPr lang="en-US" altLang="zh-CN" dirty="0">
                <a:hlinkClick r:id="rId3"/>
              </a:rPr>
              <a:t>http://www.linuxidc.com</a:t>
            </a:r>
            <a:r>
              <a:rPr lang="en-US" altLang="zh-CN" u="sng" dirty="0">
                <a:solidFill>
                  <a:srgbClr val="FF0000"/>
                </a:solidFill>
                <a:hlinkClick r:id="rId3"/>
              </a:rPr>
              <a:t>/</a:t>
            </a:r>
            <a:r>
              <a:rPr lang="en-US" altLang="zh-CN" u="sng" dirty="0">
                <a:solidFill>
                  <a:srgbClr val="FF0000"/>
                </a:solidFill>
              </a:rPr>
              <a:t>       </a:t>
            </a:r>
            <a:r>
              <a:rPr lang="en-US" altLang="zh-CN" u="sng" dirty="0">
                <a:solidFill>
                  <a:srgbClr val="FF0000"/>
                </a:solidFill>
                <a:hlinkClick r:id="rId4"/>
              </a:rPr>
              <a:t>http://cn.ubuntu.com/</a:t>
            </a:r>
            <a:r>
              <a:rPr lang="en-US" altLang="zh-CN" u="sng" dirty="0">
                <a:solidFill>
                  <a:srgbClr val="FF0000"/>
                </a:solidFill>
              </a:rPr>
              <a:t> http://forum.ubuntu.org.cn/</a:t>
            </a:r>
            <a:r>
              <a:rPr lang="en-US" altLang="zh-CN" dirty="0"/>
              <a:t/>
            </a:r>
            <a:br>
              <a:rPr lang="en-US" altLang="zh-CN" dirty="0"/>
            </a:b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2926372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7131" y="304800"/>
            <a:ext cx="8786982" cy="762000"/>
          </a:xfrm>
        </p:spPr>
        <p:txBody>
          <a:bodyPr/>
          <a:lstStyle/>
          <a:p>
            <a:pPr algn="ctr"/>
            <a:r>
              <a:rPr lang="zh-CN" altLang="en-US" dirty="0"/>
              <a:t>二、实验要求</a:t>
            </a:r>
          </a:p>
        </p:txBody>
      </p:sp>
      <p:sp>
        <p:nvSpPr>
          <p:cNvPr id="3" name="内容占位符 2"/>
          <p:cNvSpPr>
            <a:spLocks noGrp="1"/>
          </p:cNvSpPr>
          <p:nvPr>
            <p:ph idx="1"/>
          </p:nvPr>
        </p:nvSpPr>
        <p:spPr>
          <a:xfrm>
            <a:off x="313259" y="990600"/>
            <a:ext cx="8594725" cy="5562600"/>
          </a:xfrm>
        </p:spPr>
        <p:txBody>
          <a:bodyPr/>
          <a:lstStyle/>
          <a:p>
            <a:r>
              <a:rPr lang="zh-CN" altLang="en-US" dirty="0"/>
              <a:t>学生应穿鞋套进入实验室</a:t>
            </a:r>
            <a:endParaRPr lang="en-US" altLang="zh-CN" dirty="0"/>
          </a:p>
          <a:p>
            <a:r>
              <a:rPr lang="zh-CN" altLang="en-US" dirty="0"/>
              <a:t>进入实验室后在签到簿中签字</a:t>
            </a:r>
            <a:endParaRPr lang="en-US" altLang="zh-CN" dirty="0"/>
          </a:p>
          <a:p>
            <a:r>
              <a:rPr lang="zh-CN" altLang="en-US" dirty="0"/>
              <a:t>实验安全与注意事项</a:t>
            </a:r>
            <a:endParaRPr lang="en-US" altLang="zh-CN" dirty="0"/>
          </a:p>
          <a:p>
            <a:pPr lvl="1"/>
            <a:r>
              <a:rPr lang="zh-CN" altLang="en-US" dirty="0"/>
              <a:t>禁止使用笔记本电脑以外的设备</a:t>
            </a:r>
            <a:endParaRPr lang="en-US" altLang="zh-CN" dirty="0"/>
          </a:p>
          <a:p>
            <a:pPr lvl="1"/>
            <a:r>
              <a:rPr lang="zh-CN" altLang="en-US" dirty="0"/>
              <a:t>学行生不得自行开关空调、投影仪</a:t>
            </a:r>
            <a:endParaRPr lang="en-US" altLang="zh-CN" dirty="0"/>
          </a:p>
          <a:p>
            <a:pPr lvl="1"/>
            <a:r>
              <a:rPr lang="zh-CN" altLang="en-US" dirty="0"/>
              <a:t>学生不得自打开窗户</a:t>
            </a:r>
            <a:endParaRPr lang="en-US" altLang="zh-CN" dirty="0"/>
          </a:p>
          <a:p>
            <a:pPr lvl="1"/>
            <a:r>
              <a:rPr lang="zh-CN" altLang="en-US" dirty="0"/>
              <a:t>不得使用实验室内的其他实验箱、示波器、导线、工具、遥控器等</a:t>
            </a:r>
            <a:endParaRPr lang="en-US" altLang="zh-CN" dirty="0"/>
          </a:p>
          <a:p>
            <a:pPr lvl="1"/>
            <a:r>
              <a:rPr lang="zh-CN" altLang="en-US" dirty="0"/>
              <a:t>认真阅读消防安全撤离路线</a:t>
            </a:r>
            <a:endParaRPr lang="en-US" altLang="zh-CN" dirty="0"/>
          </a:p>
          <a:p>
            <a:pPr lvl="1"/>
            <a:r>
              <a:rPr lang="zh-CN" altLang="en-US" dirty="0"/>
              <a:t>突发事件处理：第一时间告知教师，同时关闭电源插排开关。</a:t>
            </a:r>
            <a:endParaRPr lang="en-US" altLang="zh-CN" dirty="0"/>
          </a:p>
          <a:p>
            <a:r>
              <a:rPr lang="zh-CN" altLang="zh-CN" dirty="0"/>
              <a:t>遵守学生实验守则，爱护</a:t>
            </a:r>
            <a:r>
              <a:rPr lang="zh-CN" altLang="en-US" dirty="0"/>
              <a:t>实验</a:t>
            </a:r>
            <a:r>
              <a:rPr lang="zh-CN" altLang="zh-CN" dirty="0"/>
              <a:t>设备，遵守操作规程，精心操作，注意安全，严禁乱拆乱动。</a:t>
            </a:r>
            <a:endParaRPr lang="en-US" altLang="zh-CN" dirty="0"/>
          </a:p>
          <a:p>
            <a:r>
              <a:rPr lang="zh-CN" altLang="zh-CN" dirty="0"/>
              <a:t>实验结束后要及时关掉电源，对所用</a:t>
            </a:r>
            <a:r>
              <a:rPr lang="zh-CN" altLang="en-US" dirty="0"/>
              <a:t>实验</a:t>
            </a:r>
            <a:r>
              <a:rPr lang="zh-CN" altLang="zh-CN" dirty="0"/>
              <a:t>设备进行整理，设备摆放和状态恢复到原始状态。</a:t>
            </a:r>
            <a:endParaRPr lang="en-US" altLang="zh-CN" dirty="0"/>
          </a:p>
          <a:p>
            <a:r>
              <a:rPr lang="zh-CN" altLang="en-US" dirty="0"/>
              <a:t>桌面整洁、椅子归位，</a:t>
            </a:r>
            <a:r>
              <a:rPr lang="zh-CN" altLang="zh-CN" dirty="0"/>
              <a:t>经实验指导教师允许后方可离开</a:t>
            </a:r>
            <a:endParaRPr lang="en-US" altLang="zh-CN" dirty="0"/>
          </a:p>
        </p:txBody>
      </p:sp>
    </p:spTree>
    <p:extLst>
      <p:ext uri="{BB962C8B-B14F-4D97-AF65-F5344CB8AC3E}">
        <p14:creationId xmlns:p14="http://schemas.microsoft.com/office/powerpoint/2010/main" val="2366291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2624" y="228599"/>
            <a:ext cx="8786982" cy="804333"/>
          </a:xfrm>
        </p:spPr>
        <p:txBody>
          <a:bodyPr/>
          <a:lstStyle/>
          <a:p>
            <a:pPr algn="ctr"/>
            <a:r>
              <a:rPr lang="zh-CN" altLang="en-US" dirty="0"/>
              <a:t>三、实验预习</a:t>
            </a:r>
          </a:p>
        </p:txBody>
      </p:sp>
      <p:sp>
        <p:nvSpPr>
          <p:cNvPr id="3" name="内容占位符 2"/>
          <p:cNvSpPr>
            <a:spLocks noGrp="1"/>
          </p:cNvSpPr>
          <p:nvPr>
            <p:ph idx="1"/>
          </p:nvPr>
        </p:nvSpPr>
        <p:spPr>
          <a:xfrm>
            <a:off x="318752" y="914400"/>
            <a:ext cx="8594725" cy="5562600"/>
          </a:xfrm>
        </p:spPr>
        <p:txBody>
          <a:bodyPr/>
          <a:lstStyle/>
          <a:p>
            <a:r>
              <a:rPr lang="zh-CN" altLang="zh-CN" dirty="0"/>
              <a:t>上实验课前，必须认真预习实验指导书</a:t>
            </a:r>
            <a:r>
              <a:rPr lang="zh-CN" altLang="en-US" dirty="0"/>
              <a:t>（</a:t>
            </a:r>
            <a:r>
              <a:rPr lang="en-US" altLang="zh-CN" dirty="0"/>
              <a:t>PPT</a:t>
            </a:r>
            <a:r>
              <a:rPr lang="zh-CN" altLang="en-US" dirty="0"/>
              <a:t>或</a:t>
            </a:r>
            <a:r>
              <a:rPr lang="en-US" altLang="zh-CN" dirty="0"/>
              <a:t>PDF</a:t>
            </a:r>
            <a:r>
              <a:rPr lang="zh-CN" altLang="en-US" dirty="0"/>
              <a:t>）</a:t>
            </a:r>
            <a:endParaRPr lang="en-US" altLang="zh-CN" dirty="0"/>
          </a:p>
          <a:p>
            <a:r>
              <a:rPr lang="zh-CN" altLang="zh-CN" dirty="0"/>
              <a:t>了解实验的目的、实验</a:t>
            </a:r>
            <a:r>
              <a:rPr lang="zh-CN" altLang="en-US" dirty="0"/>
              <a:t>环境与软硬件工具</a:t>
            </a:r>
            <a:r>
              <a:rPr lang="zh-CN" altLang="zh-CN" dirty="0"/>
              <a:t>、实验操作步骤，复习与实验有关的理论知识。</a:t>
            </a:r>
            <a:endParaRPr lang="en-US" altLang="zh-CN" dirty="0"/>
          </a:p>
          <a:p>
            <a:endParaRPr lang="en-US" altLang="zh-CN" dirty="0"/>
          </a:p>
          <a:p>
            <a:r>
              <a:rPr lang="zh-CN" altLang="en-US" dirty="0"/>
              <a:t>画出存储器的层级结构，标识其容量价格速度等指标变化</a:t>
            </a:r>
            <a:endParaRPr lang="en-US" altLang="zh-CN" dirty="0"/>
          </a:p>
          <a:p>
            <a:endParaRPr lang="en-US" altLang="zh-CN" dirty="0"/>
          </a:p>
          <a:p>
            <a:r>
              <a:rPr lang="zh-CN" altLang="en-US" dirty="0"/>
              <a:t>用</a:t>
            </a:r>
            <a:r>
              <a:rPr lang="en-US" altLang="zh-CN" dirty="0"/>
              <a:t>CPUZ</a:t>
            </a:r>
            <a:r>
              <a:rPr lang="zh-CN" altLang="en-US" dirty="0"/>
              <a:t>等查看你的计算机</a:t>
            </a:r>
            <a:r>
              <a:rPr lang="en-US" altLang="zh-CN" dirty="0"/>
              <a:t>Cache</a:t>
            </a:r>
            <a:r>
              <a:rPr lang="zh-CN" altLang="en-US" dirty="0"/>
              <a:t>各参数，写出</a:t>
            </a:r>
            <a:r>
              <a:rPr lang="en-US" altLang="zh-CN" dirty="0"/>
              <a:t>Cache</a:t>
            </a:r>
            <a:r>
              <a:rPr lang="zh-CN" altLang="en-US" dirty="0"/>
              <a:t>的基本结构与参数：</a:t>
            </a:r>
            <a:r>
              <a:rPr lang="en-US" altLang="zh-CN" dirty="0"/>
              <a:t>C S E B s e b</a:t>
            </a:r>
          </a:p>
          <a:p>
            <a:endParaRPr lang="en-US" altLang="zh-CN" dirty="0"/>
          </a:p>
          <a:p>
            <a:r>
              <a:rPr lang="zh-CN" altLang="en-US" dirty="0"/>
              <a:t>写出各类</a:t>
            </a:r>
            <a:r>
              <a:rPr lang="en-US" altLang="zh-CN" dirty="0"/>
              <a:t>Cache</a:t>
            </a:r>
            <a:r>
              <a:rPr lang="zh-CN" altLang="en-US" dirty="0"/>
              <a:t>的读策略与写策略</a:t>
            </a:r>
            <a:endParaRPr lang="en-US" altLang="zh-CN" dirty="0"/>
          </a:p>
          <a:p>
            <a:endParaRPr lang="en-US" altLang="zh-CN" dirty="0"/>
          </a:p>
          <a:p>
            <a:r>
              <a:rPr lang="zh-CN" altLang="en-US" dirty="0"/>
              <a:t>掌握</a:t>
            </a:r>
            <a:r>
              <a:rPr lang="en-US" altLang="zh-CN" dirty="0" err="1"/>
              <a:t>Valgrind</a:t>
            </a:r>
            <a:r>
              <a:rPr lang="zh-CN" altLang="en-US" dirty="0"/>
              <a:t>与</a:t>
            </a:r>
            <a:r>
              <a:rPr lang="en-US" altLang="zh-CN" dirty="0" err="1"/>
              <a:t>Gprof</a:t>
            </a:r>
            <a:r>
              <a:rPr lang="zh-CN" altLang="en-US" dirty="0"/>
              <a:t>的使用方法</a:t>
            </a:r>
            <a:endParaRPr lang="en-US" altLang="zh-CN" dirty="0"/>
          </a:p>
        </p:txBody>
      </p:sp>
    </p:spTree>
    <p:extLst>
      <p:ext uri="{BB962C8B-B14F-4D97-AF65-F5344CB8AC3E}">
        <p14:creationId xmlns:p14="http://schemas.microsoft.com/office/powerpoint/2010/main" val="108496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57200"/>
            <a:ext cx="8786982" cy="762000"/>
          </a:xfrm>
        </p:spPr>
        <p:txBody>
          <a:bodyPr/>
          <a:lstStyle/>
          <a:p>
            <a:pPr algn="ctr"/>
            <a:r>
              <a:rPr lang="zh-CN" altLang="en-US" dirty="0"/>
              <a:t>四、实验内容与步骤</a:t>
            </a:r>
          </a:p>
        </p:txBody>
      </p:sp>
      <p:sp>
        <p:nvSpPr>
          <p:cNvPr id="3" name="内容占位符 2"/>
          <p:cNvSpPr>
            <a:spLocks noGrp="1"/>
          </p:cNvSpPr>
          <p:nvPr>
            <p:ph idx="1"/>
          </p:nvPr>
        </p:nvSpPr>
        <p:spPr>
          <a:xfrm>
            <a:off x="396875" y="1362074"/>
            <a:ext cx="8594725" cy="5267325"/>
          </a:xfrm>
        </p:spPr>
        <p:txBody>
          <a:bodyPr/>
          <a:lstStyle/>
          <a:p>
            <a:r>
              <a:rPr lang="en-US" altLang="zh-CN" dirty="0"/>
              <a:t>1.</a:t>
            </a:r>
            <a:r>
              <a:rPr lang="zh-CN" altLang="en-US" dirty="0"/>
              <a:t>环境建立</a:t>
            </a:r>
            <a:endParaRPr lang="en-US" altLang="zh-CN" dirty="0"/>
          </a:p>
          <a:p>
            <a:pPr lvl="1"/>
            <a:r>
              <a:rPr lang="en-US" altLang="zh-CN" dirty="0"/>
              <a:t>Windows</a:t>
            </a:r>
            <a:r>
              <a:rPr lang="zh-CN" altLang="en-US" dirty="0"/>
              <a:t>下</a:t>
            </a:r>
            <a:r>
              <a:rPr lang="en-US" altLang="zh-CN" dirty="0"/>
              <a:t>Visual Studio 2010 64</a:t>
            </a:r>
            <a:r>
              <a:rPr lang="zh-CN" altLang="en-US" dirty="0"/>
              <a:t>位</a:t>
            </a:r>
            <a:endParaRPr lang="en-US" altLang="zh-CN" dirty="0"/>
          </a:p>
          <a:p>
            <a:pPr lvl="1"/>
            <a:r>
              <a:rPr lang="en-US" altLang="zh-CN" dirty="0"/>
              <a:t>Ubuntu</a:t>
            </a:r>
            <a:r>
              <a:rPr lang="zh-CN" altLang="en-US" dirty="0"/>
              <a:t>下</a:t>
            </a:r>
            <a:r>
              <a:rPr lang="en-US" altLang="zh-CN" dirty="0" err="1"/>
              <a:t>gcc</a:t>
            </a:r>
            <a:r>
              <a:rPr lang="zh-CN" altLang="en-US" dirty="0"/>
              <a:t>、</a:t>
            </a:r>
            <a:r>
              <a:rPr lang="en-US" altLang="zh-CN" dirty="0" err="1"/>
              <a:t>gprof,valgrind</a:t>
            </a:r>
            <a:endParaRPr lang="en-US" altLang="zh-CN" dirty="0"/>
          </a:p>
          <a:p>
            <a:r>
              <a:rPr lang="en-US" altLang="zh-CN" dirty="0"/>
              <a:t>2.</a:t>
            </a:r>
            <a:r>
              <a:rPr lang="zh-CN" altLang="en-US" dirty="0"/>
              <a:t>获得实验包</a:t>
            </a:r>
            <a:endParaRPr lang="en-US" altLang="zh-CN" dirty="0"/>
          </a:p>
          <a:p>
            <a:pPr lvl="1"/>
            <a:r>
              <a:rPr lang="zh-CN" altLang="en-US" dirty="0"/>
              <a:t>从实验教师处获得下 </a:t>
            </a:r>
            <a:r>
              <a:rPr lang="en-US" altLang="zh-CN" dirty="0"/>
              <a:t>cachelab-handout.tar</a:t>
            </a:r>
          </a:p>
          <a:p>
            <a:pPr lvl="1"/>
            <a:r>
              <a:rPr lang="zh-CN" altLang="en-US" dirty="0"/>
              <a:t>也可以从课程</a:t>
            </a:r>
            <a:r>
              <a:rPr lang="en-US" altLang="zh-CN" dirty="0"/>
              <a:t>QQ</a:t>
            </a:r>
            <a:r>
              <a:rPr lang="zh-CN" altLang="en-US" dirty="0"/>
              <a:t>群下载，也可以从其他同学处获取。</a:t>
            </a:r>
            <a:endParaRPr lang="en-US" altLang="zh-CN" dirty="0"/>
          </a:p>
          <a:p>
            <a:pPr lvl="1"/>
            <a:r>
              <a:rPr lang="en-US" altLang="zh-CN" dirty="0"/>
              <a:t>HIT</a:t>
            </a:r>
            <a:r>
              <a:rPr lang="zh-CN" altLang="en-US" dirty="0"/>
              <a:t>与</a:t>
            </a:r>
            <a:r>
              <a:rPr lang="en-US" altLang="zh-CN" dirty="0"/>
              <a:t>CMU</a:t>
            </a:r>
            <a:r>
              <a:rPr lang="zh-CN" altLang="en-US" dirty="0"/>
              <a:t>的不同</a:t>
            </a:r>
            <a:endParaRPr lang="en-US" altLang="zh-CN" dirty="0"/>
          </a:p>
          <a:p>
            <a:r>
              <a:rPr lang="en-US" altLang="zh-CN" dirty="0"/>
              <a:t>3.Windows</a:t>
            </a:r>
            <a:r>
              <a:rPr lang="zh-CN" altLang="en-US" dirty="0"/>
              <a:t>下性能分析</a:t>
            </a:r>
            <a:endParaRPr lang="en-US" altLang="zh-CN" dirty="0"/>
          </a:p>
          <a:p>
            <a:pPr lvl="1"/>
            <a:r>
              <a:rPr lang="zh-CN" altLang="en-US" dirty="0"/>
              <a:t>分析</a:t>
            </a:r>
            <a:r>
              <a:rPr lang="en-US" altLang="zh-CN" dirty="0"/>
              <a:t>analyzer</a:t>
            </a:r>
          </a:p>
          <a:p>
            <a:r>
              <a:rPr lang="en-US" altLang="zh-CN" dirty="0"/>
              <a:t>4.Ubuntu</a:t>
            </a:r>
            <a:r>
              <a:rPr lang="zh-CN" altLang="en-US" dirty="0"/>
              <a:t>下</a:t>
            </a:r>
            <a:r>
              <a:rPr lang="en-US" altLang="zh-CN" dirty="0" err="1"/>
              <a:t>gprof</a:t>
            </a:r>
            <a:r>
              <a:rPr lang="zh-CN" altLang="en-US" dirty="0"/>
              <a:t>的使用</a:t>
            </a:r>
            <a:endParaRPr lang="en-US" altLang="zh-CN" dirty="0"/>
          </a:p>
          <a:p>
            <a:pPr lvl="1"/>
            <a:r>
              <a:rPr lang="en-US" altLang="zh-CN" dirty="0" err="1"/>
              <a:t>gprof</a:t>
            </a:r>
            <a:r>
              <a:rPr lang="en-US" altLang="zh-CN" dirty="0"/>
              <a:t>  </a:t>
            </a:r>
            <a:r>
              <a:rPr lang="zh-CN" altLang="en-US" dirty="0"/>
              <a:t>教材上有</a:t>
            </a:r>
            <a:endParaRPr lang="en-US" altLang="zh-CN" dirty="0"/>
          </a:p>
          <a:p>
            <a:r>
              <a:rPr lang="en-US" altLang="zh-CN" dirty="0"/>
              <a:t>5. Ubuntu</a:t>
            </a:r>
            <a:r>
              <a:rPr lang="zh-CN" altLang="en-US" dirty="0"/>
              <a:t>下</a:t>
            </a:r>
            <a:r>
              <a:rPr lang="en-US" altLang="zh-CN" dirty="0" err="1"/>
              <a:t>valgrind</a:t>
            </a:r>
            <a:r>
              <a:rPr lang="zh-CN" altLang="en-US" dirty="0"/>
              <a:t>的使用</a:t>
            </a:r>
            <a:endParaRPr lang="en-US" altLang="zh-CN" dirty="0"/>
          </a:p>
          <a:p>
            <a:pPr lvl="1"/>
            <a:r>
              <a:rPr lang="en-US" altLang="zh-CN" dirty="0" err="1"/>
              <a:t>valgrind</a:t>
            </a:r>
            <a:endParaRPr lang="en-US" altLang="zh-CN" dirty="0"/>
          </a:p>
          <a:p>
            <a:pPr lvl="1"/>
            <a:endParaRPr lang="en-US" altLang="zh-CN" dirty="0"/>
          </a:p>
        </p:txBody>
      </p:sp>
    </p:spTree>
    <p:extLst>
      <p:ext uri="{BB962C8B-B14F-4D97-AF65-F5344CB8AC3E}">
        <p14:creationId xmlns:p14="http://schemas.microsoft.com/office/powerpoint/2010/main" val="3563186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838200"/>
            <a:ext cx="8534400" cy="5867400"/>
          </a:xfrm>
        </p:spPr>
        <p:txBody>
          <a:bodyPr/>
          <a:lstStyle/>
          <a:p>
            <a:r>
              <a:rPr lang="zh-CN" altLang="zh-CN" sz="2800" dirty="0"/>
              <a:t>解压</a:t>
            </a:r>
            <a:r>
              <a:rPr lang="zh-CN" altLang="en-US" sz="2800" dirty="0"/>
              <a:t>命令</a:t>
            </a:r>
            <a:r>
              <a:rPr lang="en-US" altLang="zh-CN" sz="3200" dirty="0"/>
              <a:t>   </a:t>
            </a:r>
            <a:r>
              <a:rPr lang="en-US" altLang="zh-CN" sz="3200" dirty="0">
                <a:solidFill>
                  <a:srgbClr val="FF0000"/>
                </a:solidFill>
              </a:rPr>
              <a:t>$ tar </a:t>
            </a:r>
            <a:r>
              <a:rPr lang="en-US" altLang="zh-CN" sz="3200" dirty="0" err="1">
                <a:solidFill>
                  <a:srgbClr val="FF0000"/>
                </a:solidFill>
              </a:rPr>
              <a:t>vxf</a:t>
            </a:r>
            <a:r>
              <a:rPr lang="en-US" altLang="zh-CN" sz="3200" dirty="0">
                <a:solidFill>
                  <a:srgbClr val="FF0000"/>
                </a:solidFill>
              </a:rPr>
              <a:t> cachelab-handout.tar</a:t>
            </a:r>
          </a:p>
          <a:p>
            <a:r>
              <a:rPr lang="zh-CN" altLang="en-US" sz="2800" dirty="0"/>
              <a:t>数据包中</a:t>
            </a:r>
            <a:r>
              <a:rPr lang="zh-CN" altLang="zh-CN" sz="2800" dirty="0"/>
              <a:t>包含下</a:t>
            </a:r>
            <a:r>
              <a:rPr lang="zh-CN" altLang="en-US" sz="2800" dirty="0"/>
              <a:t>面</a:t>
            </a:r>
            <a:r>
              <a:rPr lang="zh-CN" altLang="zh-CN" sz="2800" dirty="0"/>
              <a:t>文件：</a:t>
            </a:r>
            <a:endParaRPr lang="en-US" altLang="zh-CN" sz="2800" dirty="0"/>
          </a:p>
          <a:p>
            <a:pPr lvl="1">
              <a:buFont typeface="Wingdings" panose="05000000000000000000" pitchFamily="2" charset="2"/>
              <a:buChar char="n"/>
            </a:pPr>
            <a:r>
              <a:rPr lang="en-US" altLang="zh-CN" sz="2400" dirty="0" err="1">
                <a:solidFill>
                  <a:srgbClr val="FF0000"/>
                </a:solidFill>
              </a:rPr>
              <a:t>csim.c</a:t>
            </a:r>
            <a:r>
              <a:rPr lang="zh-CN" altLang="en-US" sz="2400" dirty="0">
                <a:solidFill>
                  <a:srgbClr val="FF0000"/>
                </a:solidFill>
              </a:rPr>
              <a:t>：</a:t>
            </a:r>
            <a:r>
              <a:rPr lang="zh-CN" altLang="en-US" sz="2400" dirty="0"/>
              <a:t>实验中需要修改和提交的</a:t>
            </a:r>
            <a:r>
              <a:rPr lang="en-US" altLang="zh-CN" sz="2400" dirty="0"/>
              <a:t>Cache</a:t>
            </a:r>
            <a:r>
              <a:rPr lang="zh-CN" altLang="en-US" sz="2400" dirty="0"/>
              <a:t>模拟程序</a:t>
            </a:r>
          </a:p>
          <a:p>
            <a:pPr lvl="1">
              <a:buFont typeface="Wingdings" panose="05000000000000000000" pitchFamily="2" charset="2"/>
              <a:buChar char="n"/>
            </a:pPr>
            <a:r>
              <a:rPr lang="en-US" altLang="zh-CN" sz="2400" dirty="0" err="1">
                <a:solidFill>
                  <a:srgbClr val="FF0000"/>
                </a:solidFill>
              </a:rPr>
              <a:t>trans.c</a:t>
            </a:r>
            <a:r>
              <a:rPr lang="zh-CN" altLang="en-US" sz="2400" dirty="0">
                <a:solidFill>
                  <a:srgbClr val="FF0000"/>
                </a:solidFill>
              </a:rPr>
              <a:t>：</a:t>
            </a:r>
            <a:r>
              <a:rPr lang="zh-CN" altLang="en-US" sz="2400" dirty="0"/>
              <a:t>实验中需要修改和提交的矩阵转置程序</a:t>
            </a:r>
            <a:endParaRPr lang="en-US" altLang="zh-CN" sz="2400" dirty="0"/>
          </a:p>
          <a:p>
            <a:pPr lvl="1">
              <a:buFont typeface="Wingdings" panose="05000000000000000000" pitchFamily="2" charset="2"/>
              <a:buChar char="n"/>
            </a:pPr>
            <a:r>
              <a:rPr lang="en-US" altLang="zh-CN" sz="2400" dirty="0" err="1">
                <a:solidFill>
                  <a:srgbClr val="FF0000"/>
                </a:solidFill>
              </a:rPr>
              <a:t>csim</a:t>
            </a:r>
            <a:r>
              <a:rPr lang="en-US" altLang="zh-CN" sz="2400" dirty="0">
                <a:solidFill>
                  <a:srgbClr val="FF0000"/>
                </a:solidFill>
              </a:rPr>
              <a:t>-ref</a:t>
            </a:r>
            <a:r>
              <a:rPr lang="zh-CN" altLang="en-US" sz="2400" dirty="0">
                <a:solidFill>
                  <a:srgbClr val="FF0000"/>
                </a:solidFill>
              </a:rPr>
              <a:t> ：</a:t>
            </a:r>
            <a:r>
              <a:rPr lang="zh-CN" altLang="en-US" sz="2400" dirty="0"/>
              <a:t>供参考的二进制可执行</a:t>
            </a:r>
            <a:r>
              <a:rPr lang="en-US" altLang="zh-CN" sz="2400" dirty="0"/>
              <a:t>Cache</a:t>
            </a:r>
            <a:r>
              <a:rPr lang="zh-CN" altLang="en-US" sz="2400" dirty="0"/>
              <a:t>模拟器（模拟一个具有任意大小、关联度和</a:t>
            </a:r>
            <a:r>
              <a:rPr lang="en-US" altLang="zh-CN" sz="2400" dirty="0"/>
              <a:t>LRU</a:t>
            </a:r>
            <a:r>
              <a:rPr lang="zh-CN" altLang="en-US" sz="2400" dirty="0"/>
              <a:t>（</a:t>
            </a:r>
            <a:r>
              <a:rPr lang="en-US" altLang="zh-CN" sz="2400" dirty="0"/>
              <a:t>least-recently used</a:t>
            </a:r>
            <a:r>
              <a:rPr lang="zh-CN" altLang="en-US" sz="2400" dirty="0"/>
              <a:t>）替换策略的</a:t>
            </a:r>
            <a:r>
              <a:rPr lang="en-US" altLang="zh-CN" sz="2400" dirty="0"/>
              <a:t>Cache</a:t>
            </a:r>
            <a:r>
              <a:rPr lang="zh-CN" altLang="en-US" sz="2400" dirty="0"/>
              <a:t>）</a:t>
            </a:r>
            <a:endParaRPr lang="en-US" altLang="zh-CN" sz="2400" dirty="0"/>
          </a:p>
          <a:p>
            <a:pPr lvl="1">
              <a:buFont typeface="Wingdings" panose="05000000000000000000" pitchFamily="2" charset="2"/>
              <a:buChar char="n"/>
            </a:pPr>
            <a:r>
              <a:rPr lang="en-US" altLang="zh-CN" sz="2400" dirty="0">
                <a:solidFill>
                  <a:srgbClr val="FF0000"/>
                </a:solidFill>
              </a:rPr>
              <a:t>traces</a:t>
            </a:r>
            <a:r>
              <a:rPr lang="zh-CN" altLang="en-US" sz="2400" dirty="0">
                <a:solidFill>
                  <a:srgbClr val="FF0000"/>
                </a:solidFill>
              </a:rPr>
              <a:t>子目录</a:t>
            </a:r>
            <a:r>
              <a:rPr lang="zh-CN" altLang="en-US" sz="2400" dirty="0"/>
              <a:t>：包含一组引用内存访问轨迹文件</a:t>
            </a:r>
            <a:r>
              <a:rPr lang="en-US" altLang="zh-CN" sz="2400" dirty="0"/>
              <a:t>-reference trace files-</a:t>
            </a:r>
            <a:r>
              <a:rPr lang="zh-CN" altLang="en-US" sz="2400" dirty="0"/>
              <a:t>由</a:t>
            </a:r>
            <a:r>
              <a:rPr lang="en-US" altLang="zh-CN" sz="2400" dirty="0" err="1"/>
              <a:t>valgrind</a:t>
            </a:r>
            <a:r>
              <a:rPr lang="zh-CN" altLang="en-US" sz="2400" dirty="0"/>
              <a:t>程序生成，用以评估</a:t>
            </a:r>
            <a:r>
              <a:rPr lang="en-US" altLang="zh-CN" sz="2400" dirty="0"/>
              <a:t>Cache</a:t>
            </a:r>
            <a:r>
              <a:rPr lang="zh-CN" altLang="en-US" sz="2400" dirty="0"/>
              <a:t>模拟器的正确性</a:t>
            </a:r>
            <a:endParaRPr lang="en-US" altLang="zh-CN" sz="2400" dirty="0"/>
          </a:p>
          <a:p>
            <a:pPr lvl="1">
              <a:buFont typeface="Wingdings" panose="05000000000000000000" pitchFamily="2" charset="2"/>
              <a:buChar char="n"/>
            </a:pPr>
            <a:r>
              <a:rPr lang="en-US" altLang="zh-CN" sz="2400" dirty="0">
                <a:solidFill>
                  <a:srgbClr val="FF0000"/>
                </a:solidFill>
              </a:rPr>
              <a:t>test-</a:t>
            </a:r>
            <a:r>
              <a:rPr lang="en-US" altLang="zh-CN" sz="2400" dirty="0" err="1">
                <a:solidFill>
                  <a:srgbClr val="FF0000"/>
                </a:solidFill>
              </a:rPr>
              <a:t>csim</a:t>
            </a:r>
            <a:r>
              <a:rPr lang="zh-CN" altLang="en-US" sz="2400" dirty="0">
                <a:solidFill>
                  <a:srgbClr val="FF0000"/>
                </a:solidFill>
              </a:rPr>
              <a:t>：</a:t>
            </a:r>
            <a:r>
              <a:rPr lang="zh-CN" altLang="en-US" sz="2400" dirty="0"/>
              <a:t>测试程序，用以验证</a:t>
            </a:r>
            <a:r>
              <a:rPr lang="en-US" altLang="zh-CN" sz="2400" dirty="0"/>
              <a:t>Cache</a:t>
            </a:r>
            <a:r>
              <a:rPr lang="zh-CN" altLang="en-US" sz="2400" dirty="0"/>
              <a:t>模拟器在上述引用内存访问轨迹上的正确性</a:t>
            </a:r>
            <a:endParaRPr lang="en-US" altLang="zh-CN" sz="2400" dirty="0"/>
          </a:p>
          <a:p>
            <a:pPr lvl="1">
              <a:buFont typeface="Wingdings" panose="05000000000000000000" pitchFamily="2" charset="2"/>
              <a:buChar char="n"/>
            </a:pPr>
            <a:r>
              <a:rPr lang="en-US" altLang="zh-CN" sz="2400" dirty="0">
                <a:solidFill>
                  <a:srgbClr val="FF0000"/>
                </a:solidFill>
              </a:rPr>
              <a:t>test-</a:t>
            </a:r>
            <a:r>
              <a:rPr lang="en-US" altLang="zh-CN" sz="2400" dirty="0" err="1">
                <a:solidFill>
                  <a:srgbClr val="FF0000"/>
                </a:solidFill>
              </a:rPr>
              <a:t>trans.c</a:t>
            </a:r>
            <a:r>
              <a:rPr lang="zh-CN" altLang="en-US" sz="2400" dirty="0">
                <a:solidFill>
                  <a:srgbClr val="FF0000"/>
                </a:solidFill>
              </a:rPr>
              <a:t>：</a:t>
            </a:r>
            <a:r>
              <a:rPr lang="zh-CN" altLang="en-US" sz="2400" dirty="0"/>
              <a:t>用以测试矩阵转置函数实现的正确性和性能的自动评估程序</a:t>
            </a:r>
            <a:endParaRPr lang="en-US" altLang="zh-CN" sz="2400" dirty="0"/>
          </a:p>
          <a:p>
            <a:pPr lvl="1"/>
            <a:endParaRPr lang="zh-CN" altLang="zh-CN" sz="2400" dirty="0"/>
          </a:p>
        </p:txBody>
      </p:sp>
      <p:sp>
        <p:nvSpPr>
          <p:cNvPr id="4" name="标题 1"/>
          <p:cNvSpPr>
            <a:spLocks noGrp="1"/>
          </p:cNvSpPr>
          <p:nvPr>
            <p:ph type="title"/>
          </p:nvPr>
        </p:nvSpPr>
        <p:spPr>
          <a:xfrm>
            <a:off x="228600" y="228600"/>
            <a:ext cx="8786982" cy="762000"/>
          </a:xfrm>
        </p:spPr>
        <p:txBody>
          <a:bodyPr/>
          <a:lstStyle/>
          <a:p>
            <a:r>
              <a:rPr lang="en-US" altLang="zh-CN" dirty="0"/>
              <a:t>6. </a:t>
            </a:r>
            <a:r>
              <a:rPr lang="zh-CN" altLang="en-US" dirty="0"/>
              <a:t>实验包分析</a:t>
            </a:r>
            <a:endParaRPr lang="en-US" altLang="zh-CN" dirty="0"/>
          </a:p>
        </p:txBody>
      </p:sp>
    </p:spTree>
    <p:extLst>
      <p:ext uri="{BB962C8B-B14F-4D97-AF65-F5344CB8AC3E}">
        <p14:creationId xmlns:p14="http://schemas.microsoft.com/office/powerpoint/2010/main" val="120604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53798" y="304800"/>
            <a:ext cx="8786982" cy="762000"/>
          </a:xfrm>
        </p:spPr>
        <p:txBody>
          <a:bodyPr/>
          <a:lstStyle/>
          <a:p>
            <a:r>
              <a:rPr lang="zh-CN" altLang="en-US" dirty="0"/>
              <a:t>内存访问轨迹文件</a:t>
            </a:r>
            <a:endParaRPr lang="en-US" altLang="zh-CN" dirty="0"/>
          </a:p>
        </p:txBody>
      </p:sp>
      <p:sp>
        <p:nvSpPr>
          <p:cNvPr id="2" name="内容占位符 1"/>
          <p:cNvSpPr>
            <a:spLocks noGrp="1"/>
          </p:cNvSpPr>
          <p:nvPr>
            <p:ph idx="1"/>
          </p:nvPr>
        </p:nvSpPr>
        <p:spPr>
          <a:xfrm>
            <a:off x="381000" y="990600"/>
            <a:ext cx="8594725" cy="5791200"/>
          </a:xfrm>
        </p:spPr>
        <p:txBody>
          <a:bodyPr/>
          <a:lstStyle/>
          <a:p>
            <a:pPr>
              <a:buFont typeface="Wingdings" panose="05000000000000000000" pitchFamily="2" charset="2"/>
              <a:buChar char="n"/>
            </a:pPr>
            <a:r>
              <a:rPr lang="zh-CN" altLang="en-US" dirty="0">
                <a:latin typeface="黑体" panose="02010609060101010101" pitchFamily="49" charset="-122"/>
              </a:rPr>
              <a:t>位于</a:t>
            </a:r>
            <a:r>
              <a:rPr lang="en-US" altLang="zh-CN" dirty="0">
                <a:latin typeface="黑体" panose="02010609060101010101" pitchFamily="49" charset="-122"/>
              </a:rPr>
              <a:t>traces</a:t>
            </a:r>
            <a:r>
              <a:rPr lang="zh-CN" altLang="en-US" dirty="0">
                <a:latin typeface="黑体" panose="02010609060101010101" pitchFamily="49" charset="-122"/>
              </a:rPr>
              <a:t>子目录中，用以评估</a:t>
            </a:r>
            <a:r>
              <a:rPr lang="en-US" altLang="zh-CN" dirty="0">
                <a:latin typeface="黑体" panose="02010609060101010101" pitchFamily="49" charset="-122"/>
              </a:rPr>
              <a:t>Cache</a:t>
            </a:r>
            <a:r>
              <a:rPr lang="zh-CN" altLang="en-US" dirty="0">
                <a:latin typeface="黑体" panose="02010609060101010101" pitchFamily="49" charset="-122"/>
              </a:rPr>
              <a:t>模拟器的正确性</a:t>
            </a:r>
            <a:endParaRPr lang="en-US" altLang="zh-CN" dirty="0">
              <a:latin typeface="黑体" panose="02010609060101010101" pitchFamily="49" charset="-122"/>
            </a:endParaRPr>
          </a:p>
          <a:p>
            <a:pPr>
              <a:buFont typeface="Wingdings" panose="05000000000000000000" pitchFamily="2" charset="2"/>
              <a:buChar char="n"/>
            </a:pPr>
            <a:r>
              <a:rPr lang="zh-CN" altLang="en-US" dirty="0">
                <a:latin typeface="黑体" panose="02010609060101010101" pitchFamily="49" charset="-122"/>
              </a:rPr>
              <a:t>记录了某一程序在运行过程中访问内存的序列及其参数（地址、大小等）</a:t>
            </a:r>
            <a:endParaRPr lang="en-US" altLang="zh-CN" dirty="0">
              <a:latin typeface="黑体" panose="02010609060101010101" pitchFamily="49" charset="-122"/>
            </a:endParaRPr>
          </a:p>
          <a:p>
            <a:pPr>
              <a:buFont typeface="Wingdings" panose="05000000000000000000" pitchFamily="2" charset="2"/>
              <a:buChar char="n"/>
            </a:pPr>
            <a:r>
              <a:rPr lang="zh-CN" altLang="en-US" dirty="0">
                <a:latin typeface="黑体" panose="02010609060101010101" pitchFamily="49" charset="-122"/>
              </a:rPr>
              <a:t>每行记录</a:t>
            </a:r>
            <a:r>
              <a:rPr lang="en-US" altLang="zh-CN" dirty="0">
                <a:latin typeface="黑体" panose="02010609060101010101" pitchFamily="49" charset="-122"/>
              </a:rPr>
              <a:t>1</a:t>
            </a:r>
            <a:r>
              <a:rPr lang="zh-CN" altLang="en-US" dirty="0">
                <a:latin typeface="黑体" panose="02010609060101010101" pitchFamily="49" charset="-122"/>
              </a:rPr>
              <a:t>或</a:t>
            </a:r>
            <a:r>
              <a:rPr lang="en-US" altLang="zh-CN" dirty="0">
                <a:latin typeface="黑体" panose="02010609060101010101" pitchFamily="49" charset="-122"/>
              </a:rPr>
              <a:t>2</a:t>
            </a:r>
            <a:r>
              <a:rPr lang="zh-CN" altLang="en-US" dirty="0">
                <a:latin typeface="黑体" panose="02010609060101010101" pitchFamily="49" charset="-122"/>
              </a:rPr>
              <a:t>次内存访问的信息，格式为：</a:t>
            </a:r>
            <a:endParaRPr lang="en-US" altLang="zh-CN" dirty="0">
              <a:latin typeface="黑体" panose="02010609060101010101" pitchFamily="49" charset="-122"/>
            </a:endParaRPr>
          </a:p>
          <a:p>
            <a:pPr marL="0" indent="-55563" algn="ctr">
              <a:buNone/>
            </a:pPr>
            <a:r>
              <a:rPr lang="en-US" altLang="zh-CN" dirty="0">
                <a:latin typeface="黑体" panose="02010609060101010101" pitchFamily="49" charset="-122"/>
              </a:rPr>
              <a:t>[0-1</a:t>
            </a:r>
            <a:r>
              <a:rPr lang="zh-CN" altLang="en-US" dirty="0">
                <a:latin typeface="黑体" panose="02010609060101010101" pitchFamily="49" charset="-122"/>
              </a:rPr>
              <a:t>个空格</a:t>
            </a:r>
            <a:r>
              <a:rPr lang="en-US" altLang="zh-CN" dirty="0">
                <a:latin typeface="黑体" panose="02010609060101010101" pitchFamily="49" charset="-122"/>
              </a:rPr>
              <a:t>]    </a:t>
            </a:r>
            <a:r>
              <a:rPr lang="en-US" altLang="zh-CN" dirty="0">
                <a:solidFill>
                  <a:srgbClr val="FF0000"/>
                </a:solidFill>
                <a:latin typeface="黑体" panose="02010609060101010101" pitchFamily="49" charset="-122"/>
              </a:rPr>
              <a:t>operation   </a:t>
            </a:r>
            <a:r>
              <a:rPr lang="en-US" altLang="zh-CN" dirty="0">
                <a:latin typeface="黑体" panose="02010609060101010101" pitchFamily="49" charset="-122"/>
              </a:rPr>
              <a:t> </a:t>
            </a:r>
            <a:r>
              <a:rPr lang="en-US" altLang="zh-CN" dirty="0">
                <a:solidFill>
                  <a:srgbClr val="00B050"/>
                </a:solidFill>
                <a:latin typeface="黑体" panose="02010609060101010101" pitchFamily="49" charset="-122"/>
              </a:rPr>
              <a:t>address</a:t>
            </a:r>
            <a:r>
              <a:rPr lang="en-US" altLang="zh-CN" dirty="0">
                <a:latin typeface="黑体" panose="02010609060101010101" pitchFamily="49" charset="-122"/>
              </a:rPr>
              <a:t>,    </a:t>
            </a:r>
            <a:r>
              <a:rPr lang="en-US" altLang="zh-CN" dirty="0">
                <a:solidFill>
                  <a:srgbClr val="00B0F0"/>
                </a:solidFill>
                <a:latin typeface="黑体" panose="02010609060101010101" pitchFamily="49" charset="-122"/>
              </a:rPr>
              <a:t>size</a:t>
            </a:r>
          </a:p>
          <a:p>
            <a:pPr marL="239712" lvl="1" indent="0">
              <a:buNone/>
            </a:pPr>
            <a:r>
              <a:rPr lang="en-US" altLang="zh-CN" b="1" dirty="0">
                <a:solidFill>
                  <a:srgbClr val="FF0000"/>
                </a:solidFill>
                <a:latin typeface="黑体" panose="02010609060101010101" pitchFamily="49" charset="-122"/>
              </a:rPr>
              <a:t>operation</a:t>
            </a:r>
            <a:r>
              <a:rPr lang="zh-CN" altLang="en-US" b="1" dirty="0">
                <a:solidFill>
                  <a:srgbClr val="FF0000"/>
                </a:solidFill>
                <a:latin typeface="黑体" panose="02010609060101010101" pitchFamily="49" charset="-122"/>
              </a:rPr>
              <a:t>（操作）</a:t>
            </a:r>
            <a:r>
              <a:rPr lang="zh-CN" altLang="en-US" b="1" dirty="0">
                <a:latin typeface="黑体" panose="02010609060101010101" pitchFamily="49" charset="-122"/>
              </a:rPr>
              <a:t>：内存访问的类型。</a:t>
            </a:r>
            <a:r>
              <a:rPr lang="en-US" altLang="zh-CN" b="1" dirty="0">
                <a:solidFill>
                  <a:srgbClr val="FF0000"/>
                </a:solidFill>
                <a:latin typeface="黑体" panose="02010609060101010101" pitchFamily="49" charset="-122"/>
              </a:rPr>
              <a:t>I-</a:t>
            </a:r>
            <a:r>
              <a:rPr lang="zh-CN" altLang="en-US" b="1" dirty="0">
                <a:latin typeface="黑体" panose="02010609060101010101" pitchFamily="49" charset="-122"/>
              </a:rPr>
              <a:t>指令装载，</a:t>
            </a:r>
            <a:r>
              <a:rPr lang="en-US" altLang="zh-CN" b="1" dirty="0">
                <a:solidFill>
                  <a:srgbClr val="FF0000"/>
                </a:solidFill>
                <a:latin typeface="黑体" panose="02010609060101010101" pitchFamily="49" charset="-122"/>
              </a:rPr>
              <a:t>L-</a:t>
            </a:r>
            <a:r>
              <a:rPr lang="zh-CN" altLang="en-US" b="1" dirty="0">
                <a:latin typeface="黑体" panose="02010609060101010101" pitchFamily="49" charset="-122"/>
              </a:rPr>
              <a:t>数据装载，</a:t>
            </a:r>
            <a:endParaRPr lang="en-US" altLang="zh-CN" b="1" dirty="0">
              <a:latin typeface="黑体" panose="02010609060101010101" pitchFamily="49" charset="-122"/>
            </a:endParaRPr>
          </a:p>
          <a:p>
            <a:pPr marL="239712" lvl="1" indent="0">
              <a:buNone/>
            </a:pPr>
            <a:r>
              <a:rPr lang="en-US" altLang="zh-CN" b="1" dirty="0">
                <a:solidFill>
                  <a:srgbClr val="FF0000"/>
                </a:solidFill>
                <a:latin typeface="黑体" panose="02010609060101010101" pitchFamily="49" charset="-122"/>
              </a:rPr>
              <a:t>              S-</a:t>
            </a:r>
            <a:r>
              <a:rPr lang="zh-CN" altLang="en-US" b="1" dirty="0">
                <a:latin typeface="黑体" panose="02010609060101010101" pitchFamily="49" charset="-122"/>
              </a:rPr>
              <a:t>数据存储，</a:t>
            </a:r>
            <a:r>
              <a:rPr lang="en-US" altLang="zh-CN" b="1" dirty="0">
                <a:solidFill>
                  <a:srgbClr val="FF0000"/>
                </a:solidFill>
                <a:latin typeface="黑体" panose="02010609060101010101" pitchFamily="49" charset="-122"/>
              </a:rPr>
              <a:t>M-</a:t>
            </a:r>
            <a:r>
              <a:rPr lang="zh-CN" altLang="en-US" b="1" dirty="0">
                <a:latin typeface="黑体" panose="02010609060101010101" pitchFamily="49" charset="-122"/>
              </a:rPr>
              <a:t>数据修改（即数据装载后接数据存储）</a:t>
            </a:r>
            <a:endParaRPr lang="en-US" altLang="zh-CN" b="1" dirty="0">
              <a:latin typeface="黑体" panose="02010609060101010101" pitchFamily="49" charset="-122"/>
            </a:endParaRPr>
          </a:p>
          <a:p>
            <a:pPr marL="239712" lvl="1" indent="0">
              <a:buNone/>
            </a:pPr>
            <a:r>
              <a:rPr lang="en-US" altLang="zh-CN" b="1" dirty="0">
                <a:solidFill>
                  <a:srgbClr val="00B050"/>
                </a:solidFill>
                <a:latin typeface="黑体" panose="02010609060101010101" pitchFamily="49" charset="-122"/>
              </a:rPr>
              <a:t>address</a:t>
            </a:r>
            <a:r>
              <a:rPr lang="zh-CN" altLang="en-US" b="1" dirty="0">
                <a:latin typeface="黑体" panose="02010609060101010101" pitchFamily="49" charset="-122"/>
              </a:rPr>
              <a:t>：所</a:t>
            </a:r>
            <a:r>
              <a:rPr lang="en-US" altLang="zh-CN" b="1" dirty="0">
                <a:latin typeface="黑体" panose="02010609060101010101" pitchFamily="49" charset="-122"/>
              </a:rPr>
              <a:t>64-bit</a:t>
            </a:r>
            <a:r>
              <a:rPr lang="zh-CN" altLang="en-US" b="1" dirty="0">
                <a:latin typeface="黑体" panose="02010609060101010101" pitchFamily="49" charset="-122"/>
              </a:rPr>
              <a:t>十六进制内存地址</a:t>
            </a:r>
            <a:endParaRPr lang="en-US" altLang="zh-CN" b="1" dirty="0">
              <a:latin typeface="黑体" panose="02010609060101010101" pitchFamily="49" charset="-122"/>
            </a:endParaRPr>
          </a:p>
          <a:p>
            <a:pPr marL="239712" lvl="1" indent="0">
              <a:buNone/>
            </a:pPr>
            <a:r>
              <a:rPr lang="en-US" altLang="zh-CN" b="1" dirty="0">
                <a:solidFill>
                  <a:srgbClr val="00B0F0"/>
                </a:solidFill>
                <a:latin typeface="黑体" panose="02010609060101010101" pitchFamily="49" charset="-122"/>
              </a:rPr>
              <a:t>size</a:t>
            </a:r>
            <a:r>
              <a:rPr lang="zh-CN" altLang="en-US" b="1" dirty="0">
                <a:latin typeface="黑体" panose="02010609060101010101" pitchFamily="49" charset="-122"/>
              </a:rPr>
              <a:t>：访问的内存字节数量</a:t>
            </a:r>
          </a:p>
          <a:p>
            <a:pPr>
              <a:buFont typeface="Wingdings" panose="05000000000000000000" pitchFamily="2" charset="2"/>
              <a:buChar char="n"/>
            </a:pPr>
            <a:r>
              <a:rPr lang="zh-CN" altLang="en-US" dirty="0">
                <a:latin typeface="黑体" panose="02010609060101010101" pitchFamily="49" charset="-122"/>
              </a:rPr>
              <a:t>示例：</a:t>
            </a:r>
            <a:endParaRPr lang="en-US" altLang="zh-CN" dirty="0">
              <a:latin typeface="黑体" panose="02010609060101010101" pitchFamily="49" charset="-122"/>
            </a:endParaRPr>
          </a:p>
          <a:p>
            <a:pPr marL="344487" lvl="1" indent="0">
              <a:buNone/>
            </a:pPr>
            <a:r>
              <a:rPr lang="en-US" altLang="zh-CN" b="1" dirty="0">
                <a:latin typeface="黑体" panose="02010609060101010101" pitchFamily="49" charset="-122"/>
              </a:rPr>
              <a:t>I	0400d7d4,8</a:t>
            </a:r>
          </a:p>
          <a:p>
            <a:pPr marL="344487" lvl="1" indent="0">
              <a:buNone/>
            </a:pPr>
            <a:r>
              <a:rPr lang="en-US" altLang="zh-CN" b="1" dirty="0">
                <a:latin typeface="黑体" panose="02010609060101010101" pitchFamily="49" charset="-122"/>
              </a:rPr>
              <a:t>   M	0421c7f0,4</a:t>
            </a:r>
          </a:p>
          <a:p>
            <a:pPr marL="344487" lvl="1" indent="0">
              <a:buNone/>
            </a:pPr>
            <a:r>
              <a:rPr lang="en-US" altLang="zh-CN" b="1" dirty="0">
                <a:latin typeface="黑体" panose="02010609060101010101" pitchFamily="49" charset="-122"/>
              </a:rPr>
              <a:t>   L	04f6b868,8</a:t>
            </a:r>
          </a:p>
          <a:p>
            <a:pPr marL="344487" lvl="1" indent="0">
              <a:buNone/>
            </a:pPr>
            <a:r>
              <a:rPr lang="en-US" altLang="zh-CN" b="1" dirty="0">
                <a:latin typeface="黑体" panose="02010609060101010101" pitchFamily="49" charset="-122"/>
              </a:rPr>
              <a:t>   S	7ff005c8,8</a:t>
            </a:r>
          </a:p>
        </p:txBody>
      </p:sp>
      <p:sp>
        <p:nvSpPr>
          <p:cNvPr id="19" name="文本框 18"/>
          <p:cNvSpPr txBox="1"/>
          <p:nvPr/>
        </p:nvSpPr>
        <p:spPr>
          <a:xfrm>
            <a:off x="3581401" y="5105400"/>
            <a:ext cx="5394324" cy="1200329"/>
          </a:xfrm>
          <a:prstGeom prst="rect">
            <a:avLst/>
          </a:prstGeom>
          <a:noFill/>
        </p:spPr>
        <p:txBody>
          <a:bodyPr wrap="square" rtlCol="0">
            <a:spAutoFit/>
          </a:bodyPr>
          <a:lstStyle/>
          <a:p>
            <a:r>
              <a:rPr lang="zh-CN" altLang="en-US" dirty="0"/>
              <a:t>注意：</a:t>
            </a:r>
            <a:r>
              <a:rPr lang="en-US" altLang="zh-CN" dirty="0"/>
              <a:t>I</a:t>
            </a:r>
            <a:r>
              <a:rPr lang="zh-CN" altLang="en-US" dirty="0"/>
              <a:t>符号前没有空格，而每个</a:t>
            </a:r>
            <a:r>
              <a:rPr lang="en-US" altLang="zh-CN" dirty="0"/>
              <a:t>M</a:t>
            </a:r>
            <a:r>
              <a:rPr lang="zh-CN" altLang="en-US" dirty="0"/>
              <a:t>、</a:t>
            </a:r>
            <a:r>
              <a:rPr lang="en-US" altLang="zh-CN" dirty="0"/>
              <a:t>L</a:t>
            </a:r>
            <a:r>
              <a:rPr lang="zh-CN" altLang="en-US" dirty="0"/>
              <a:t>、</a:t>
            </a:r>
            <a:r>
              <a:rPr lang="en-US" altLang="zh-CN" dirty="0"/>
              <a:t>S</a:t>
            </a:r>
            <a:r>
              <a:rPr lang="zh-CN" altLang="en-US" dirty="0"/>
              <a:t>符号前总有一个空格，代表对应的数据访问是由指令（执行）引起的</a:t>
            </a:r>
          </a:p>
        </p:txBody>
      </p:sp>
    </p:spTree>
    <p:extLst>
      <p:ext uri="{BB962C8B-B14F-4D97-AF65-F5344CB8AC3E}">
        <p14:creationId xmlns:p14="http://schemas.microsoft.com/office/powerpoint/2010/main" val="3014969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en-US" dirty="0"/>
              <a:t>编写</a:t>
            </a:r>
            <a:r>
              <a:rPr lang="en-US" altLang="zh-CN" dirty="0"/>
              <a:t>Cache</a:t>
            </a:r>
            <a:r>
              <a:rPr lang="zh-CN" altLang="en-US" dirty="0"/>
              <a:t>模拟器</a:t>
            </a:r>
          </a:p>
        </p:txBody>
      </p:sp>
      <p:sp>
        <p:nvSpPr>
          <p:cNvPr id="7" name="Rectangle 3"/>
          <p:cNvSpPr txBox="1">
            <a:spLocks noChangeArrowheads="1"/>
          </p:cNvSpPr>
          <p:nvPr/>
        </p:nvSpPr>
        <p:spPr bwMode="auto">
          <a:xfrm>
            <a:off x="152400" y="1219201"/>
            <a:ext cx="88392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0"/>
              </a:spcBef>
              <a:spcAft>
                <a:spcPts val="1200"/>
              </a:spcAft>
              <a:buFont typeface="Wingdings" panose="05000000000000000000" pitchFamily="2" charset="2"/>
              <a:buChar char="p"/>
            </a:pPr>
            <a:r>
              <a:rPr lang="zh-CN" altLang="en-US" kern="0" dirty="0"/>
              <a:t>任务：在</a:t>
            </a:r>
            <a:r>
              <a:rPr lang="en-US" altLang="zh-CN" kern="0" dirty="0" err="1"/>
              <a:t>csim.c</a:t>
            </a:r>
            <a:r>
              <a:rPr lang="zh-CN" altLang="en-US" kern="0" dirty="0"/>
              <a:t>提供的程序框架中，编写实现一个</a:t>
            </a:r>
            <a:r>
              <a:rPr lang="en-US" altLang="zh-CN" kern="0" dirty="0"/>
              <a:t>Cache</a:t>
            </a:r>
            <a:r>
              <a:rPr lang="zh-CN" altLang="en-US" kern="0" dirty="0"/>
              <a:t>模拟器：</a:t>
            </a:r>
            <a:endParaRPr lang="en-US" altLang="zh-CN" kern="0" dirty="0"/>
          </a:p>
          <a:p>
            <a:pPr lvl="1">
              <a:spcBef>
                <a:spcPts val="0"/>
              </a:spcBef>
              <a:spcAft>
                <a:spcPts val="1200"/>
              </a:spcAft>
              <a:buFont typeface="Wingdings" pitchFamily="2" charset="2"/>
              <a:buChar char="n"/>
            </a:pPr>
            <a:r>
              <a:rPr lang="zh-CN" altLang="en-US" b="1" kern="0" dirty="0"/>
              <a:t>输入：内存访问轨迹</a:t>
            </a:r>
          </a:p>
          <a:p>
            <a:pPr lvl="1">
              <a:spcBef>
                <a:spcPts val="0"/>
              </a:spcBef>
              <a:spcAft>
                <a:spcPts val="1200"/>
              </a:spcAft>
              <a:buFont typeface="Wingdings" pitchFamily="2" charset="2"/>
              <a:buChar char="n"/>
            </a:pPr>
            <a:r>
              <a:rPr lang="zh-CN" altLang="en-US" b="1" kern="0" dirty="0"/>
              <a:t>操作：模拟缓存相对内存访问轨迹的命中</a:t>
            </a:r>
            <a:r>
              <a:rPr lang="en-US" altLang="zh-CN" b="1" kern="0" dirty="0"/>
              <a:t>/</a:t>
            </a:r>
            <a:r>
              <a:rPr lang="zh-CN" altLang="en-US" b="1" kern="0" dirty="0"/>
              <a:t>缺失行为</a:t>
            </a:r>
          </a:p>
          <a:p>
            <a:pPr lvl="1">
              <a:spcBef>
                <a:spcPts val="0"/>
              </a:spcBef>
              <a:spcAft>
                <a:spcPts val="1200"/>
              </a:spcAft>
              <a:buFont typeface="Wingdings" pitchFamily="2" charset="2"/>
              <a:buChar char="n"/>
            </a:pPr>
            <a:r>
              <a:rPr lang="zh-CN" altLang="en-US" b="1" kern="0" dirty="0"/>
              <a:t>输出：命中、缺失和（缓存行）淘汰</a:t>
            </a:r>
            <a:r>
              <a:rPr lang="en-US" altLang="zh-CN" b="1" kern="0" dirty="0"/>
              <a:t>/</a:t>
            </a:r>
            <a:r>
              <a:rPr lang="zh-CN" altLang="en-US" b="1" kern="0" dirty="0"/>
              <a:t>驱逐（基于</a:t>
            </a:r>
            <a:r>
              <a:rPr lang="en-US" altLang="zh-CN" b="1" kern="0" dirty="0"/>
              <a:t>LRU</a:t>
            </a:r>
            <a:r>
              <a:rPr lang="zh-CN" altLang="en-US" b="1" kern="0" dirty="0"/>
              <a:t>算法）的总数</a:t>
            </a:r>
          </a:p>
          <a:p>
            <a:pPr>
              <a:spcBef>
                <a:spcPts val="0"/>
              </a:spcBef>
              <a:spcAft>
                <a:spcPts val="1800"/>
              </a:spcAft>
              <a:buFont typeface="Wingdings" panose="05000000000000000000" pitchFamily="2" charset="2"/>
              <a:buChar char="p"/>
            </a:pPr>
            <a:r>
              <a:rPr lang="zh-CN" altLang="en-US" kern="0" dirty="0"/>
              <a:t>具体要求：完成的</a:t>
            </a:r>
            <a:r>
              <a:rPr lang="en-US" altLang="zh-CN" kern="0" dirty="0" err="1"/>
              <a:t>csim.c</a:t>
            </a:r>
            <a:r>
              <a:rPr lang="zh-CN" altLang="en-US" kern="0" dirty="0"/>
              <a:t>文件应能接受与参考缓存模拟器</a:t>
            </a:r>
            <a:r>
              <a:rPr lang="en-US" altLang="zh-CN" kern="0" dirty="0" err="1"/>
              <a:t>csim</a:t>
            </a:r>
            <a:r>
              <a:rPr lang="en-US" altLang="zh-CN" kern="0" dirty="0"/>
              <a:t>-ref</a:t>
            </a:r>
            <a:r>
              <a:rPr lang="zh-CN" altLang="en-US" kern="0" dirty="0"/>
              <a:t>相同的命令行参数并产生一致的输出结果。</a:t>
            </a:r>
            <a:endParaRPr lang="en-US" altLang="zh-CN" sz="1800" b="0" kern="0" dirty="0"/>
          </a:p>
        </p:txBody>
      </p:sp>
      <p:sp>
        <p:nvSpPr>
          <p:cNvPr id="8" name="Rectangle 3"/>
          <p:cNvSpPr txBox="1">
            <a:spLocks noChangeArrowheads="1"/>
          </p:cNvSpPr>
          <p:nvPr/>
        </p:nvSpPr>
        <p:spPr bwMode="auto">
          <a:xfrm>
            <a:off x="76200" y="4038600"/>
            <a:ext cx="8229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eaLnBrk="1" hangingPunct="1">
              <a:spcBef>
                <a:spcPts val="0"/>
              </a:spcBef>
              <a:spcAft>
                <a:spcPts val="1200"/>
              </a:spcAft>
              <a:buFont typeface="Wingdings" panose="05000000000000000000" pitchFamily="2" charset="2"/>
              <a:buChar char="p"/>
            </a:pPr>
            <a:r>
              <a:rPr lang="zh-CN" altLang="en-US" sz="2400" b="1" kern="0" dirty="0"/>
              <a:t>命令行格式：</a:t>
            </a:r>
            <a:r>
              <a:rPr lang="pt-BR" altLang="zh-CN" sz="2400" kern="0" dirty="0">
                <a:solidFill>
                  <a:srgbClr val="00B050"/>
                </a:solidFill>
              </a:rPr>
              <a:t>csim-ref [-hv] -s &lt;s&gt; -E &lt;E&gt; -b &lt;b&gt; -t &lt;tracefile&gt;</a:t>
            </a:r>
            <a:endParaRPr lang="en-US" altLang="zh-CN" sz="2400" kern="0" dirty="0">
              <a:solidFill>
                <a:srgbClr val="00B050"/>
              </a:solidFill>
            </a:endParaRPr>
          </a:p>
          <a:p>
            <a:pPr lvl="1" eaLnBrk="1" hangingPunct="1">
              <a:spcBef>
                <a:spcPts val="0"/>
              </a:spcBef>
              <a:spcAft>
                <a:spcPts val="0"/>
              </a:spcAft>
              <a:buFont typeface="Wingdings" panose="05000000000000000000" pitchFamily="2" charset="2"/>
              <a:buChar char="n"/>
            </a:pPr>
            <a:r>
              <a:rPr lang="en-US" altLang="zh-CN" sz="2000" kern="0" dirty="0"/>
              <a:t>-h: </a:t>
            </a:r>
            <a:r>
              <a:rPr lang="zh-CN" altLang="en-US" sz="2000" kern="0" dirty="0"/>
              <a:t>显示帮助信息（可选）</a:t>
            </a:r>
          </a:p>
          <a:p>
            <a:pPr lvl="1" eaLnBrk="1" hangingPunct="1">
              <a:spcBef>
                <a:spcPts val="0"/>
              </a:spcBef>
              <a:spcAft>
                <a:spcPts val="0"/>
              </a:spcAft>
              <a:buFont typeface="Wingdings" panose="05000000000000000000" pitchFamily="2" charset="2"/>
              <a:buChar char="n"/>
            </a:pPr>
            <a:r>
              <a:rPr lang="en-US" altLang="zh-CN" sz="2000" kern="0" dirty="0"/>
              <a:t>-v: </a:t>
            </a:r>
            <a:r>
              <a:rPr lang="zh-CN" altLang="en-US" sz="2000" kern="0" dirty="0"/>
              <a:t>显示轨迹信息（可选）</a:t>
            </a:r>
            <a:endParaRPr lang="en-US" altLang="zh-CN" sz="2000" kern="0" dirty="0"/>
          </a:p>
          <a:p>
            <a:pPr lvl="1" eaLnBrk="1" hangingPunct="1">
              <a:spcBef>
                <a:spcPts val="0"/>
              </a:spcBef>
              <a:spcAft>
                <a:spcPts val="0"/>
              </a:spcAft>
              <a:buFont typeface="Wingdings" panose="05000000000000000000" pitchFamily="2" charset="2"/>
              <a:buChar char="n"/>
            </a:pPr>
            <a:r>
              <a:rPr lang="en-US" altLang="zh-CN" sz="2000" kern="0" dirty="0">
                <a:solidFill>
                  <a:srgbClr val="FF0000"/>
                </a:solidFill>
              </a:rPr>
              <a:t>-s &lt;s&gt;: </a:t>
            </a:r>
            <a:r>
              <a:rPr lang="zh-CN" altLang="en-US" sz="2000" kern="0" dirty="0">
                <a:solidFill>
                  <a:srgbClr val="FF0000"/>
                </a:solidFill>
              </a:rPr>
              <a:t>组索引位数</a:t>
            </a:r>
            <a:endParaRPr lang="en-US" altLang="zh-CN" sz="200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a:solidFill>
                  <a:srgbClr val="FF0000"/>
                </a:solidFill>
              </a:rPr>
              <a:t>-E &lt;E&gt;: </a:t>
            </a:r>
            <a:r>
              <a:rPr lang="zh-CN" altLang="en-US" sz="2000" kern="0" dirty="0">
                <a:solidFill>
                  <a:srgbClr val="FF0000"/>
                </a:solidFill>
              </a:rPr>
              <a:t>关联度（每组包含的缓存行数）</a:t>
            </a:r>
            <a:endParaRPr lang="en-US" altLang="zh-CN" sz="200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a:solidFill>
                  <a:srgbClr val="FF0000"/>
                </a:solidFill>
              </a:rPr>
              <a:t>-b &lt;b&gt;: </a:t>
            </a:r>
            <a:r>
              <a:rPr lang="zh-CN" altLang="en-US" sz="2000" kern="0" dirty="0">
                <a:solidFill>
                  <a:srgbClr val="FF0000"/>
                </a:solidFill>
              </a:rPr>
              <a:t>内存块内地址位数</a:t>
            </a:r>
            <a:endParaRPr lang="en-US" altLang="zh-CN" sz="200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a:t>-t &lt;</a:t>
            </a:r>
            <a:r>
              <a:rPr lang="en-US" altLang="zh-CN" sz="2000" kern="0" dirty="0" err="1"/>
              <a:t>tracefile</a:t>
            </a:r>
            <a:r>
              <a:rPr lang="en-US" altLang="zh-CN" sz="2000" kern="0" dirty="0"/>
              <a:t>&gt;: </a:t>
            </a:r>
            <a:r>
              <a:rPr lang="zh-CN" altLang="en-US" sz="2000" kern="0" dirty="0"/>
              <a:t>内存访问轨迹文件名</a:t>
            </a:r>
            <a:endParaRPr lang="en-US" altLang="zh-CN" sz="2000" kern="0" dirty="0"/>
          </a:p>
        </p:txBody>
      </p:sp>
      <p:sp>
        <p:nvSpPr>
          <p:cNvPr id="9" name="文本框 8"/>
          <p:cNvSpPr txBox="1"/>
          <p:nvPr/>
        </p:nvSpPr>
        <p:spPr>
          <a:xfrm>
            <a:off x="5205060" y="4419600"/>
            <a:ext cx="3862740" cy="2554545"/>
          </a:xfrm>
          <a:prstGeom prst="rect">
            <a:avLst/>
          </a:prstGeom>
          <a:noFill/>
        </p:spPr>
        <p:txBody>
          <a:bodyPr wrap="square" rtlCol="0">
            <a:spAutoFit/>
          </a:bodyPr>
          <a:lstStyle/>
          <a:p>
            <a:r>
              <a:rPr lang="zh-CN" altLang="en-US" sz="1600" dirty="0">
                <a:solidFill>
                  <a:srgbClr val="FF0000"/>
                </a:solidFill>
              </a:rPr>
              <a:t>示例：</a:t>
            </a:r>
            <a:endParaRPr lang="en-US" altLang="zh-CN" sz="1600" dirty="0">
              <a:solidFill>
                <a:srgbClr val="FF0000"/>
              </a:solidFill>
            </a:endParaRPr>
          </a:p>
          <a:p>
            <a:r>
              <a:rPr lang="en-US" altLang="zh-CN" sz="1600" dirty="0"/>
              <a:t>$&gt;./</a:t>
            </a:r>
            <a:r>
              <a:rPr lang="en-US" altLang="zh-CN" sz="1600" dirty="0" err="1"/>
              <a:t>csim</a:t>
            </a:r>
            <a:r>
              <a:rPr lang="en-US" altLang="zh-CN" sz="1600" dirty="0"/>
              <a:t>-ref -v -s 4 -E 1 -b 4 -t traces/</a:t>
            </a:r>
            <a:r>
              <a:rPr lang="en-US" altLang="zh-CN" sz="1600" dirty="0" err="1"/>
              <a:t>yi.trace</a:t>
            </a:r>
            <a:endParaRPr lang="en-US" altLang="zh-CN" sz="1600" dirty="0"/>
          </a:p>
          <a:p>
            <a:r>
              <a:rPr lang="en-US" altLang="zh-CN" sz="1600" dirty="0">
                <a:solidFill>
                  <a:srgbClr val="0000FF"/>
                </a:solidFill>
              </a:rPr>
              <a:t>L 10,1 miss </a:t>
            </a:r>
          </a:p>
          <a:p>
            <a:r>
              <a:rPr lang="en-US" altLang="zh-CN" sz="1600" dirty="0">
                <a:solidFill>
                  <a:srgbClr val="0000FF"/>
                </a:solidFill>
              </a:rPr>
              <a:t>M 20,1 miss hit </a:t>
            </a:r>
          </a:p>
          <a:p>
            <a:r>
              <a:rPr lang="en-US" altLang="zh-CN" sz="1600" dirty="0">
                <a:solidFill>
                  <a:srgbClr val="0000FF"/>
                </a:solidFill>
              </a:rPr>
              <a:t>L 22,1 hit </a:t>
            </a:r>
          </a:p>
          <a:p>
            <a:r>
              <a:rPr lang="en-US" altLang="zh-CN" sz="1600" dirty="0">
                <a:solidFill>
                  <a:srgbClr val="0000FF"/>
                </a:solidFill>
              </a:rPr>
              <a:t>S 18,1 hit </a:t>
            </a:r>
          </a:p>
          <a:p>
            <a:r>
              <a:rPr lang="en-US" altLang="zh-CN" sz="1600" dirty="0">
                <a:solidFill>
                  <a:srgbClr val="0000FF"/>
                </a:solidFill>
              </a:rPr>
              <a:t>L 110,1 miss eviction </a:t>
            </a:r>
          </a:p>
          <a:p>
            <a:r>
              <a:rPr lang="en-US" altLang="zh-CN" sz="1600" dirty="0">
                <a:solidFill>
                  <a:srgbClr val="0000FF"/>
                </a:solidFill>
              </a:rPr>
              <a:t>L 210,1 miss eviction </a:t>
            </a:r>
          </a:p>
          <a:p>
            <a:r>
              <a:rPr lang="en-US" altLang="zh-CN" sz="1600" dirty="0">
                <a:solidFill>
                  <a:srgbClr val="0000FF"/>
                </a:solidFill>
              </a:rPr>
              <a:t>M 12,1 miss eviction hit </a:t>
            </a:r>
          </a:p>
          <a:p>
            <a:r>
              <a:rPr lang="en-US" altLang="zh-CN" sz="1600" dirty="0">
                <a:solidFill>
                  <a:srgbClr val="0000FF"/>
                </a:solidFill>
              </a:rPr>
              <a:t>hits:4 misses:5 evictions:3</a:t>
            </a:r>
            <a:endParaRPr lang="zh-CN" altLang="en-US" sz="1600" dirty="0">
              <a:solidFill>
                <a:srgbClr val="0000FF"/>
              </a:solidFill>
            </a:endParaRPr>
          </a:p>
        </p:txBody>
      </p:sp>
    </p:spTree>
    <p:extLst>
      <p:ext uri="{BB962C8B-B14F-4D97-AF65-F5344CB8AC3E}">
        <p14:creationId xmlns:p14="http://schemas.microsoft.com/office/powerpoint/2010/main" val="1509177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6119</TotalTime>
  <Pages>0</Pages>
  <Words>2722</Words>
  <Characters>0</Characters>
  <Application>Microsoft Office PowerPoint</Application>
  <PresentationFormat>全屏显示(4:3)</PresentationFormat>
  <Lines>0</Lines>
  <Paragraphs>219</Paragraphs>
  <Slides>21</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Gill Sans</vt:lpstr>
      <vt:lpstr>ＭＳ Ｐゴシック</vt:lpstr>
      <vt:lpstr>黑体</vt:lpstr>
      <vt:lpstr>宋体</vt:lpstr>
      <vt:lpstr>Arial</vt:lpstr>
      <vt:lpstr>Arial Narrow</vt:lpstr>
      <vt:lpstr>Calibri</vt:lpstr>
      <vt:lpstr>Times New Roman</vt:lpstr>
      <vt:lpstr>Wingdings</vt:lpstr>
      <vt:lpstr>Wingdings 2</vt:lpstr>
      <vt:lpstr>template2007</vt:lpstr>
      <vt:lpstr> ICS-LAB5  Cachelab  高速缓冲器模拟</vt:lpstr>
      <vt:lpstr>一、实验基本信息</vt:lpstr>
      <vt:lpstr>PowerPoint 演示文稿</vt:lpstr>
      <vt:lpstr>二、实验要求</vt:lpstr>
      <vt:lpstr>三、实验预习</vt:lpstr>
      <vt:lpstr>四、实验内容与步骤</vt:lpstr>
      <vt:lpstr>6. 实验包分析</vt:lpstr>
      <vt:lpstr>内存访问轨迹文件</vt:lpstr>
      <vt:lpstr>7.编写Cache模拟器</vt:lpstr>
      <vt:lpstr>Cache模拟器编程要求</vt:lpstr>
      <vt:lpstr>csim.c代码框架分析</vt:lpstr>
      <vt:lpstr>8.Cache性能测试</vt:lpstr>
      <vt:lpstr>PowerPoint 演示文稿</vt:lpstr>
      <vt:lpstr>9.优化矩阵转置操作</vt:lpstr>
      <vt:lpstr>矩阵转置实现要求</vt:lpstr>
      <vt:lpstr>10.矩阵转置的性能测试</vt:lpstr>
      <vt:lpstr>PowerPoint 演示文稿</vt:lpstr>
      <vt:lpstr>PowerPoint 演示文稿</vt:lpstr>
      <vt:lpstr>矩阵转置的评分</vt:lpstr>
      <vt:lpstr>11.实验提交</vt:lpstr>
      <vt:lpstr>五、实验报告格式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cp:lastModifiedBy>周 述哲</cp:lastModifiedBy>
  <cp:revision>368</cp:revision>
  <cp:lastPrinted>2012-09-05T04:08:39Z</cp:lastPrinted>
  <dcterms:created xsi:type="dcterms:W3CDTF">2012-09-06T15:16:51Z</dcterms:created>
  <dcterms:modified xsi:type="dcterms:W3CDTF">2018-11-23T16:14:59Z</dcterms:modified>
</cp:coreProperties>
</file>