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32"/>
  </p:notesMasterIdLst>
  <p:handoutMasterIdLst>
    <p:handoutMasterId r:id="rId33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62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5" r:id="rId28"/>
    <p:sldId id="376" r:id="rId29"/>
    <p:sldId id="355" r:id="rId30"/>
    <p:sldId id="33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8" d="100"/>
          <a:sy n="78" d="100"/>
        </p:scale>
        <p:origin x="1764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 ICS-LAB3  </a:t>
            </a:r>
            <a:br>
              <a:rPr lang="en-US" altLang="zh-CN" sz="4800" dirty="0" smtClean="0"/>
            </a:br>
            <a:r>
              <a:rPr lang="en-US" altLang="zh-CN" sz="4800" dirty="0" err="1" smtClean="0"/>
              <a:t>BinaryBomb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二进制炸弹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/>
              <a:t>/m c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asm</a:t>
            </a:r>
            <a:r>
              <a:rPr lang="zh-CN" altLang="zh-CN" dirty="0" smtClean="0"/>
              <a:t>一起</a:t>
            </a:r>
            <a:r>
              <a:rPr lang="zh-CN" altLang="zh-CN" dirty="0"/>
              <a:t>排列</a:t>
            </a:r>
            <a:r>
              <a:rPr lang="en-US" altLang="zh-CN" dirty="0"/>
              <a:t>  /r </a:t>
            </a:r>
            <a:r>
              <a:rPr lang="zh-CN" altLang="zh-CN" dirty="0"/>
              <a:t>看</a:t>
            </a:r>
            <a:r>
              <a:rPr lang="en-US" altLang="zh-CN" dirty="0"/>
              <a:t>16</a:t>
            </a:r>
            <a:r>
              <a:rPr lang="zh-CN" altLang="zh-CN" dirty="0"/>
              <a:t>进制代码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86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OllyDBG</a:t>
            </a:r>
            <a:r>
              <a:rPr lang="en-US" altLang="zh-CN" dirty="0" smtClean="0"/>
              <a:t> 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EDB</a:t>
            </a:r>
            <a:r>
              <a:rPr lang="zh-CN" altLang="en-US" dirty="0" smtClean="0"/>
              <a:t>破解神器（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# </a:t>
            </a:r>
            <a:r>
              <a:rPr lang="en-US" altLang="zh-CN" dirty="0"/>
              <a:t>install </a:t>
            </a:r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</a:t>
            </a:r>
            <a:r>
              <a:rPr lang="en-US" altLang="zh-CN" dirty="0" smtClean="0"/>
              <a:t>      </a:t>
            </a:r>
            <a:r>
              <a:rPr lang="en-US" altLang="zh-CN" dirty="0"/>
              <a:t>qtbase5-dev         </a:t>
            </a:r>
            <a:r>
              <a:rPr lang="en-US" altLang="zh-CN" dirty="0" smtClean="0"/>
              <a:t>  </a:t>
            </a:r>
            <a:r>
              <a:rPr lang="en-US" altLang="zh-CN" dirty="0"/>
              <a:t>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 smtClean="0"/>
              <a:t>libgraphviz</a:t>
            </a:r>
            <a:r>
              <a:rPr lang="en-US" altLang="zh-CN" dirty="0" smtClean="0"/>
              <a:t>-dev            </a:t>
            </a:r>
            <a:r>
              <a:rPr lang="en-US" altLang="zh-CN" dirty="0" err="1" smtClean="0"/>
              <a:t>libcapstone</a:t>
            </a:r>
            <a:r>
              <a:rPr lang="en-US" altLang="zh-CN" dirty="0" smtClean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 smtClean="0"/>
              <a:t>edb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apt install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</a:t>
            </a:r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 smtClean="0"/>
              <a:t>edb</a:t>
            </a:r>
            <a:r>
              <a:rPr lang="zh-CN" altLang="en-US" dirty="0" smtClean="0"/>
              <a:t>                      </a:t>
            </a:r>
            <a:r>
              <a:rPr lang="en-US" altLang="zh-CN" dirty="0" smtClean="0"/>
              <a:t>--run </a:t>
            </a:r>
            <a:r>
              <a:rPr lang="zh-CN" altLang="en-US" dirty="0" smtClean="0"/>
              <a:t>执行程序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90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3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实验的</a:t>
            </a:r>
            <a:r>
              <a:rPr lang="zh-CN" altLang="en-US" sz="2800" dirty="0"/>
              <a:t>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 smtClean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阶段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每个阶段</a:t>
            </a:r>
            <a:r>
              <a:rPr lang="zh-CN" altLang="zh-CN" sz="2400" dirty="0"/>
              <a:t>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413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 smtClean="0"/>
              <a:t>炸弹</a:t>
            </a:r>
            <a:r>
              <a:rPr lang="zh-CN" altLang="en-US" sz="2400" dirty="0"/>
              <a:t>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 smtClean="0"/>
              <a:t>炸弹</a:t>
            </a:r>
            <a:r>
              <a:rPr lang="zh-CN" altLang="en-US" sz="2800" dirty="0"/>
              <a:t>文件</a:t>
            </a:r>
            <a:r>
              <a:rPr lang="zh-CN" altLang="en-US" sz="2800" dirty="0" smtClean="0"/>
              <a:t>包</a:t>
            </a:r>
            <a:r>
              <a:rPr lang="zh-CN" altLang="zh-CN" sz="2800" dirty="0" smtClean="0"/>
              <a:t>：</a:t>
            </a:r>
            <a:r>
              <a:rPr lang="zh-CN" altLang="en-US" sz="2800" dirty="0" smtClean="0"/>
              <a:t>（每位同学不一样）</a:t>
            </a:r>
            <a:endParaRPr lang="en-US" altLang="zh-CN" sz="2800" dirty="0" smtClean="0"/>
          </a:p>
          <a:p>
            <a:r>
              <a:rPr lang="en-US" altLang="zh-CN" sz="2800" dirty="0" smtClean="0"/>
              <a:t>$tar </a:t>
            </a:r>
            <a:r>
              <a:rPr lang="en-US" altLang="zh-CN" sz="2800" dirty="0" err="1" smtClean="0"/>
              <a:t>vxf</a:t>
            </a:r>
            <a:r>
              <a:rPr lang="en-US" altLang="zh-CN" sz="2800" dirty="0" smtClean="0"/>
              <a:t>  bomb.tar</a:t>
            </a:r>
            <a:endParaRPr lang="zh-CN" altLang="zh-CN" sz="2800" dirty="0"/>
          </a:p>
          <a:p>
            <a:pPr marL="1430338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338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</a:t>
            </a:r>
            <a:r>
              <a:rPr lang="zh-CN" altLang="zh-CN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430338" lvl="1"/>
            <a:r>
              <a:rPr lang="en-US" altLang="zh-CN" sz="2400" dirty="0" smtClean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bomb：linux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可</a:t>
            </a:r>
            <a:r>
              <a:rPr lang="zh-CN" altLang="zh-CN" sz="2800" dirty="0"/>
              <a:t>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</a:t>
            </a:r>
            <a:r>
              <a:rPr lang="zh-CN" altLang="zh-CN" sz="2800" dirty="0" smtClean="0"/>
              <a:t>参数</a:t>
            </a:r>
            <a:endParaRPr lang="en-US" altLang="zh-CN" sz="2800" dirty="0" smtClean="0"/>
          </a:p>
          <a:p>
            <a:pPr marL="1030288"/>
            <a:r>
              <a:rPr lang="zh-CN" altLang="zh-CN" dirty="0" smtClean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带</a:t>
            </a:r>
            <a:r>
              <a:rPr lang="zh-CN" altLang="zh-CN" dirty="0" smtClean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r>
              <a:rPr lang="zh-CN" altLang="zh-CN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</a:t>
            </a:r>
            <a:r>
              <a:rPr lang="zh-CN" altLang="zh-CN" dirty="0" smtClean="0">
                <a:solidFill>
                  <a:srgbClr val="FF0000"/>
                </a:solidFill>
              </a:rPr>
              <a:t>输入拆弹字符串，</a:t>
            </a:r>
            <a:r>
              <a:rPr lang="zh-CN" altLang="en-US" dirty="0" smtClean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030288"/>
            <a:r>
              <a:rPr lang="zh-CN" altLang="en-US" dirty="0" smtClean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 smtClean="0"/>
              <a:t>bomb.c：bomb</a:t>
            </a:r>
            <a:r>
              <a:rPr lang="zh-CN" altLang="en-US" sz="2800" dirty="0" smtClean="0"/>
              <a:t>主程序，帮助拆弹者了解代码框架，没有细节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 smtClean="0">
                  <a:latin typeface="+mj-lt"/>
                </a:rPr>
                <a:t>用文本编辑器打开看看就知道里面有什么了</a:t>
              </a:r>
              <a:endParaRPr lang="zh-CN" altLang="en-US" sz="1800" i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5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</a:t>
            </a:r>
            <a:r>
              <a:rPr lang="en-US" altLang="zh-CN" dirty="0"/>
              <a:t>bomb 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根据</a:t>
            </a:r>
            <a:r>
              <a:rPr lang="zh-CN" altLang="en-US" dirty="0">
                <a:solidFill>
                  <a:srgbClr val="FF0000"/>
                </a:solidFill>
              </a:rPr>
              <a:t>提示，逐</a:t>
            </a:r>
            <a:r>
              <a:rPr lang="zh-CN" altLang="en-US" dirty="0" smtClean="0">
                <a:solidFill>
                  <a:srgbClr val="FF0000"/>
                </a:solidFill>
              </a:rPr>
              <a:t>阶段手工输入拆弹</a:t>
            </a:r>
            <a:r>
              <a:rPr lang="zh-CN" altLang="en-US" dirty="0">
                <a:solidFill>
                  <a:srgbClr val="FF0000"/>
                </a:solidFill>
              </a:rPr>
              <a:t>字符串（见演示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$./bomb ans.txt     </a:t>
            </a:r>
            <a:r>
              <a:rPr lang="zh-CN" altLang="en-US" dirty="0" smtClean="0">
                <a:solidFill>
                  <a:srgbClr val="0000FF"/>
                </a:solidFill>
              </a:rPr>
              <a:t>（推荐）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ns.txt</a:t>
            </a:r>
            <a:r>
              <a:rPr lang="zh-CN" altLang="en-US" dirty="0" smtClean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文本文件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程序会检查每</a:t>
            </a:r>
            <a:r>
              <a:rPr lang="zh-CN" altLang="zh-CN" dirty="0">
                <a:solidFill>
                  <a:srgbClr val="FF0000"/>
                </a:solidFill>
              </a:rPr>
              <a:t>一阶段</a:t>
            </a:r>
            <a:r>
              <a:rPr lang="zh-CN" altLang="zh-CN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拆</a:t>
            </a:r>
            <a:r>
              <a:rPr lang="zh-CN" altLang="en-US" dirty="0" smtClean="0">
                <a:solidFill>
                  <a:srgbClr val="FF0000"/>
                </a:solidFill>
              </a:rPr>
              <a:t>弹密码字符串</a:t>
            </a:r>
            <a:r>
              <a:rPr lang="zh-CN" altLang="zh-CN" dirty="0" smtClean="0">
                <a:solidFill>
                  <a:srgbClr val="FF0000"/>
                </a:solidFill>
              </a:rPr>
              <a:t>来</a:t>
            </a:r>
            <a:r>
              <a:rPr lang="zh-CN" altLang="zh-CN" dirty="0">
                <a:solidFill>
                  <a:srgbClr val="FF0000"/>
                </a:solidFill>
              </a:rPr>
              <a:t>决定炸弹拆除成败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实验成果提交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</a:t>
            </a:r>
            <a:r>
              <a:rPr lang="zh-CN" altLang="en-US" sz="2800" dirty="0" smtClean="0"/>
              <a:t>提交：</a:t>
            </a:r>
            <a:r>
              <a:rPr lang="zh-CN" altLang="en-US" sz="2800" dirty="0"/>
              <a:t>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 smtClean="0">
                <a:solidFill>
                  <a:srgbClr val="0000FF"/>
                </a:solidFill>
              </a:rPr>
              <a:t>ans.txt，</a:t>
            </a:r>
            <a:r>
              <a:rPr lang="zh-CN" altLang="en-US" sz="2400" dirty="0" smtClean="0">
                <a:solidFill>
                  <a:srgbClr val="0000FF"/>
                </a:solidFill>
              </a:rPr>
              <a:t>重新命名如下：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班级</a:t>
            </a:r>
            <a:r>
              <a:rPr lang="en-US" altLang="zh-CN" dirty="0" smtClean="0">
                <a:solidFill>
                  <a:schemeClr val="tx1"/>
                </a:solidFill>
              </a:rPr>
              <a:t>_</a:t>
            </a:r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r>
              <a:rPr lang="en-US" altLang="zh-CN" dirty="0" smtClean="0">
                <a:solidFill>
                  <a:schemeClr val="tx1"/>
                </a:solidFill>
              </a:rPr>
              <a:t>.txt，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CS1601_1160310101.txt</a:t>
            </a:r>
            <a:endParaRPr lang="zh-CN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计算机</a:t>
            </a:r>
            <a:r>
              <a:rPr lang="en-US" altLang="zh-CN" dirty="0" smtClean="0"/>
              <a:t> CS1601-CS1610    </a:t>
            </a:r>
            <a:r>
              <a:rPr lang="zh-CN" altLang="en-US" dirty="0"/>
              <a:t>软</a:t>
            </a:r>
            <a:r>
              <a:rPr lang="zh-CN" altLang="en-US" dirty="0" smtClean="0"/>
              <a:t>工</a:t>
            </a:r>
            <a:r>
              <a:rPr lang="en-US" altLang="zh-CN" dirty="0" smtClean="0"/>
              <a:t>SE1601-SE1602  </a:t>
            </a:r>
            <a:r>
              <a:rPr lang="zh-CN" altLang="en-US" dirty="0" smtClean="0"/>
              <a:t> </a:t>
            </a:r>
            <a:r>
              <a:rPr lang="zh-CN" altLang="en-US" dirty="0"/>
              <a:t>英才</a:t>
            </a:r>
            <a:r>
              <a:rPr lang="zh-CN" altLang="zh-CN" dirty="0"/>
              <a:t>班</a:t>
            </a:r>
            <a:r>
              <a:rPr lang="en-US" altLang="zh-CN" dirty="0" smtClean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实验</a:t>
            </a:r>
            <a:r>
              <a:rPr lang="zh-CN" altLang="en-US" sz="2400" dirty="0">
                <a:solidFill>
                  <a:srgbClr val="0000FF"/>
                </a:solidFill>
              </a:rPr>
              <a:t>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</a:t>
            </a:r>
            <a:r>
              <a:rPr lang="zh-CN" altLang="en-US" sz="2400" dirty="0" smtClean="0">
                <a:solidFill>
                  <a:srgbClr val="0000FF"/>
                </a:solidFill>
              </a:rPr>
              <a:t>了</a:t>
            </a:r>
            <a:r>
              <a:rPr lang="zh-CN" altLang="en-US" sz="2400" dirty="0">
                <a:solidFill>
                  <a:srgbClr val="0000FF"/>
                </a:solidFill>
              </a:rPr>
              <a:t>炸弹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 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zh-CN" sz="2400" dirty="0"/>
              <a:t>班为单位集中打包发送至</a:t>
            </a:r>
            <a:r>
              <a:rPr lang="zh-CN" altLang="en-US" sz="2400" dirty="0"/>
              <a:t>指导</a:t>
            </a:r>
            <a:r>
              <a:rPr lang="zh-CN" altLang="en-US" sz="2400" dirty="0" smtClean="0"/>
              <a:t>教师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注意：及时记录每一步的地址、变量、函数、参数、数据结构、算法等等。以方便实验报告的撰写。</a:t>
            </a:r>
            <a:endParaRPr lang="en-US" altLang="zh-CN" sz="2800" dirty="0" smtClean="0"/>
          </a:p>
          <a:p>
            <a:pPr>
              <a:lnSpc>
                <a:spcPts val="3200"/>
              </a:lnSpc>
            </a:pPr>
            <a:r>
              <a:rPr lang="zh-CN" altLang="en-US" sz="2800" dirty="0" smtClean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 smtClean="0"/>
              <a:t>直接运行</a:t>
            </a:r>
            <a:r>
              <a:rPr lang="en-US" altLang="zh-CN" dirty="0" smtClean="0"/>
              <a:t>bomb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你的工作：猜这个密码？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下面</a:t>
            </a:r>
            <a:r>
              <a:rPr lang="zh-CN" altLang="zh-CN" sz="2400" dirty="0"/>
              <a:t>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在这个位置初入阶段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的拆弹密码，如：</a:t>
            </a:r>
            <a:r>
              <a:rPr lang="en-US" altLang="zh-CN" dirty="0" smtClean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zh-CN" altLang="zh-CN" dirty="0" smtClean="0"/>
              <a:t>实验步骤提示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实验步骤演示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8" y="1212094"/>
            <a:ext cx="8359080" cy="48866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 smtClean="0"/>
              <a:t>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</a:t>
            </a:r>
            <a:r>
              <a:rPr lang="en-US" altLang="zh-CN" b="1" dirty="0" smtClean="0">
                <a:solidFill>
                  <a:srgbClr val="FF0000"/>
                </a:solidFill>
              </a:rPr>
              <a:t>asm.txt                         </a:t>
            </a:r>
            <a:r>
              <a:rPr lang="en-US" altLang="zh-CN" dirty="0" smtClean="0"/>
              <a:t> </a:t>
            </a:r>
            <a:r>
              <a:rPr lang="en-US" altLang="zh-CN" dirty="0"/>
              <a:t>“&gt;”:</a:t>
            </a:r>
            <a:r>
              <a:rPr lang="zh-CN" altLang="en-US" dirty="0"/>
              <a:t>重定向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zh-CN" sz="2000" dirty="0" smtClean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</a:t>
            </a:r>
            <a:r>
              <a:rPr lang="zh-CN" altLang="zh-CN" sz="2000" dirty="0" smtClean="0"/>
              <a:t>汇编代码</a:t>
            </a:r>
            <a:r>
              <a:rPr lang="zh-CN" altLang="zh-CN" sz="2000" dirty="0"/>
              <a:t>输出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asm.txt</a:t>
            </a:r>
            <a:r>
              <a:rPr lang="zh-CN" altLang="zh-CN" sz="2000" dirty="0" smtClean="0"/>
              <a:t>中。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第二</a:t>
            </a:r>
            <a:r>
              <a:rPr lang="zh-CN" altLang="zh-CN" sz="2000" b="1" dirty="0"/>
              <a:t>步：</a:t>
            </a:r>
            <a:r>
              <a:rPr lang="zh-CN" altLang="zh-CN" sz="2000" dirty="0" smtClean="0"/>
              <a:t>查看汇编源代码</a:t>
            </a:r>
            <a:r>
              <a:rPr lang="en-US" altLang="zh-CN" sz="2000" dirty="0" smtClean="0"/>
              <a:t>asm.txt</a:t>
            </a:r>
            <a:r>
              <a:rPr lang="zh-CN" altLang="en-US" sz="2000" dirty="0" smtClean="0"/>
              <a:t>文件，</a:t>
            </a:r>
            <a:r>
              <a:rPr lang="zh-CN" altLang="zh-CN" sz="2000" dirty="0" smtClean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</a:t>
            </a:r>
            <a:r>
              <a:rPr lang="zh-CN" altLang="zh-CN" sz="2000" dirty="0" smtClean="0"/>
              <a:t>语句</a:t>
            </a:r>
            <a:endParaRPr lang="en-US" altLang="zh-CN" sz="2000" dirty="0" smtClean="0"/>
          </a:p>
          <a:p>
            <a:pPr marL="1706563" indent="-720725">
              <a:buNone/>
            </a:pPr>
            <a:r>
              <a:rPr lang="zh-CN" altLang="en-US" sz="2000" dirty="0" smtClean="0"/>
              <a:t>这里为</a:t>
            </a:r>
            <a:r>
              <a:rPr lang="en-US" altLang="zh-CN" sz="2000" dirty="0" smtClean="0"/>
              <a:t>phase1</a:t>
            </a:r>
            <a:r>
              <a:rPr lang="zh-CN" altLang="en-US" sz="2000" dirty="0" smtClean="0"/>
              <a:t>函数</a:t>
            </a:r>
            <a:r>
              <a:rPr lang="zh-CN" altLang="zh-CN" sz="2000" dirty="0" smtClean="0"/>
              <a:t>在</a:t>
            </a:r>
            <a:r>
              <a:rPr lang="en-US" altLang="zh-CN" sz="2000" dirty="0" smtClean="0"/>
              <a:t>main()</a:t>
            </a:r>
            <a:r>
              <a:rPr lang="zh-CN" altLang="zh-CN" sz="2000" dirty="0" smtClean="0"/>
              <a:t>函数</a:t>
            </a:r>
            <a:r>
              <a:rPr lang="zh-CN" altLang="en-US" sz="2000" dirty="0" smtClean="0"/>
              <a:t>中被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的位置）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1706563" indent="-720725">
              <a:buNone/>
            </a:pPr>
            <a:endParaRPr lang="en-US" altLang="zh-CN" sz="2000" dirty="0" smtClean="0"/>
          </a:p>
          <a:p>
            <a:pPr marL="0" indent="177800">
              <a:buNone/>
            </a:pPr>
            <a:r>
              <a:rPr lang="en-US" altLang="zh-CN" sz="2000" dirty="0" smtClean="0"/>
              <a:t>8048a4c:	c7 </a:t>
            </a:r>
            <a:r>
              <a:rPr lang="en-US" altLang="zh-CN" sz="2000" dirty="0"/>
              <a:t>04 24 01 00 00 00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movl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$0x1,(%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177800">
              <a:buNone/>
            </a:pPr>
            <a:r>
              <a:rPr lang="en-US" altLang="zh-CN" sz="2000" dirty="0"/>
              <a:t>8048a53:	e8 2c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ff</a:t>
            </a:r>
            <a:r>
              <a:rPr lang="en-US" altLang="zh-CN" sz="2000" dirty="0"/>
              <a:t>       	</a:t>
            </a:r>
            <a:r>
              <a:rPr lang="en-US" altLang="zh-CN" sz="2000" dirty="0" smtClean="0">
                <a:solidFill>
                  <a:srgbClr val="7030A0"/>
                </a:solidFill>
              </a:rPr>
              <a:t>call   </a:t>
            </a:r>
            <a:r>
              <a:rPr lang="en-US" altLang="zh-CN" sz="2000" dirty="0">
                <a:solidFill>
                  <a:srgbClr val="7030A0"/>
                </a:solidFill>
              </a:rPr>
              <a:t>8048784 &lt;__</a:t>
            </a:r>
            <a:r>
              <a:rPr lang="en-US" altLang="zh-CN" sz="2000" dirty="0" err="1">
                <a:solidFill>
                  <a:srgbClr val="7030A0"/>
                </a:solidFill>
              </a:rPr>
              <a:t>printf_chk@plt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8048a58:	e8 49 07 00 00       	</a:t>
            </a:r>
            <a:r>
              <a:rPr lang="en-US" altLang="zh-CN" sz="2000" dirty="0">
                <a:solidFill>
                  <a:srgbClr val="00B050"/>
                </a:solidFill>
              </a:rPr>
              <a:t>call   80491a6 &lt;</a:t>
            </a:r>
            <a:r>
              <a:rPr lang="en-US" altLang="zh-CN" sz="2000" dirty="0" err="1">
                <a:solidFill>
                  <a:srgbClr val="00B050"/>
                </a:solidFill>
              </a:rPr>
              <a:t>read_line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8048a5d:	89 04 24             	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%</a:t>
            </a:r>
            <a:r>
              <a:rPr lang="en-US" altLang="zh-CN" sz="2000" dirty="0" err="1">
                <a:solidFill>
                  <a:srgbClr val="00B050"/>
                </a:solidFill>
              </a:rPr>
              <a:t>eax</a:t>
            </a:r>
            <a:r>
              <a:rPr lang="en-US" altLang="zh-CN" sz="2000" dirty="0"/>
              <a:t>, </a:t>
            </a:r>
            <a:r>
              <a:rPr lang="en-US" altLang="zh-CN" sz="2000" dirty="0" smtClean="0">
                <a:solidFill>
                  <a:srgbClr val="0000FF"/>
                </a:solidFill>
              </a:rPr>
              <a:t>(%</a:t>
            </a:r>
            <a:r>
              <a:rPr lang="en-US" altLang="zh-CN" sz="2000" dirty="0" err="1">
                <a:solidFill>
                  <a:srgbClr val="0000FF"/>
                </a:solidFill>
              </a:rPr>
              <a:t>esp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177800">
              <a:buNone/>
            </a:pPr>
            <a:r>
              <a:rPr lang="en-US" altLang="zh-CN" sz="2000" b="1" dirty="0"/>
              <a:t>8048a60:	e8 a1 04 00 00       	call   8048f06 &lt;</a:t>
            </a:r>
            <a:r>
              <a:rPr lang="en-US" altLang="zh-CN" sz="2000" b="1" dirty="0">
                <a:solidFill>
                  <a:srgbClr val="FF0000"/>
                </a:solidFill>
              </a:rPr>
              <a:t>phase_1</a:t>
            </a:r>
            <a:r>
              <a:rPr lang="en-US" altLang="zh-CN" sz="2000" b="1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8048a65:	e8 4a 05 00 00       	call   8048fb4 &lt;</a:t>
            </a:r>
            <a:r>
              <a:rPr lang="en-US" altLang="zh-CN" sz="2000" dirty="0" err="1"/>
              <a:t>phase_defused</a:t>
            </a:r>
            <a:r>
              <a:rPr lang="en-US" altLang="zh-CN" sz="2000" dirty="0"/>
              <a:t>&gt;</a:t>
            </a:r>
          </a:p>
          <a:p>
            <a:pPr marL="0" indent="177800">
              <a:buNone/>
            </a:pPr>
            <a:r>
              <a:rPr lang="en-US" altLang="zh-CN" sz="2000" dirty="0"/>
              <a:t>8048a6a:	c7 44 24 04 40 a0 04 	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 $0x804a040,0x4(%</a:t>
            </a:r>
            <a:r>
              <a:rPr lang="en-US" altLang="zh-CN" sz="2000" dirty="0" err="1"/>
              <a:t>esp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实验类型：验证型实验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指令系统与寻址方式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en-US" altLang="zh-CN" dirty="0"/>
              <a:t>Linux</a:t>
            </a:r>
            <a:r>
              <a:rPr lang="zh-CN" altLang="en-US" dirty="0" smtClean="0"/>
              <a:t>下调试器的反汇编调试跟踪分析机器语言的方法</a:t>
            </a:r>
            <a:endParaRPr lang="en-US" altLang="zh-CN" dirty="0" smtClean="0"/>
          </a:p>
          <a:p>
            <a:pPr lvl="1"/>
            <a:r>
              <a:rPr lang="zh-CN" altLang="en-US" dirty="0"/>
              <a:t>增强对程序机器级表示、汇编语言、调试器和逆向工程</a:t>
            </a:r>
            <a:r>
              <a:rPr lang="zh-CN" altLang="en-US" dirty="0" smtClean="0"/>
              <a:t>等的理解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/>
              <a:t>1603010(37)</a:t>
            </a:r>
            <a:r>
              <a:rPr lang="zh-CN" altLang="en-US" dirty="0"/>
              <a:t>、</a:t>
            </a:r>
            <a:r>
              <a:rPr lang="en-US" altLang="zh-CN" dirty="0"/>
              <a:t>1637101(37)</a:t>
            </a:r>
            <a:r>
              <a:rPr lang="zh-CN" altLang="en-US" dirty="0"/>
              <a:t>、</a:t>
            </a:r>
            <a:r>
              <a:rPr lang="en-US" altLang="zh-CN" dirty="0"/>
              <a:t>1637102(33)</a:t>
            </a:r>
            <a:r>
              <a:rPr lang="zh-CN" altLang="en-US" dirty="0"/>
              <a:t>、</a:t>
            </a:r>
            <a:r>
              <a:rPr lang="en-US" altLang="zh-CN" dirty="0"/>
              <a:t>1636101(35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08" y="685800"/>
            <a:ext cx="8928992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zh-CN" b="1" dirty="0" smtClean="0"/>
              <a:t>第三步：</a:t>
            </a:r>
            <a:r>
              <a:rPr lang="zh-CN" altLang="zh-CN" dirty="0" smtClean="0"/>
              <a:t>在反汇编文件中继续查找</a:t>
            </a:r>
            <a:r>
              <a:rPr lang="en-US" altLang="zh-CN" dirty="0" smtClean="0"/>
              <a:t>phase_1</a:t>
            </a:r>
            <a:r>
              <a:rPr lang="zh-CN" altLang="zh-CN" dirty="0" smtClean="0"/>
              <a:t>的位置，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08048f06 &lt;phase_1&gt;: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8048f06:	55                  		push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8048f07:	89 e5                		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endParaRPr lang="en-US" altLang="zh-CN" sz="2000" b="1" kern="1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8048f09:	83 </a:t>
            </a:r>
            <a:r>
              <a:rPr lang="en-US" altLang="zh-CN" sz="2000" b="1" kern="1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18             		sub    $0x18,%esp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8048f0c:		c7 44 24 04 fc a0 04 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$0x804a0fc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0x4(%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8048f13:	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8048f14:	8b 45 08 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0x8(%</a:t>
            </a:r>
            <a:r>
              <a:rPr lang="en-US" altLang="zh-CN" sz="2000" b="1" kern="100" dirty="0" err="1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000" b="1" kern="100" dirty="0" smtClean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8048f17:	89 04 24             		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(%</a:t>
            </a:r>
            <a:r>
              <a:rPr lang="en-US" altLang="zh-CN" sz="2000" b="1" kern="100" dirty="0" err="1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esp</a:t>
            </a:r>
            <a:r>
              <a:rPr lang="en-US" altLang="zh-CN" sz="2000" b="1" kern="100" dirty="0" smtClean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8048f1a:	e8 2c 00 00 00         	call      8048f4b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8048f1f:		85 c0                 		test     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,%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0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8048f21:	74 05                 		je       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8048f28 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&lt;phase_1+0x22&gt;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8048f23:	e8 49 01 00 00       	call     8049071 &lt;</a:t>
            </a:r>
            <a:r>
              <a:rPr lang="en-US" altLang="zh-CN" sz="2000" b="1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explode_bomb</a:t>
            </a: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8048f28</a:t>
            </a: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	c9                   		leave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8048f29:	c3                   	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-294928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5608" y="2702024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15608" y="3638128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240396" y="2997189"/>
            <a:ext cx="3935052" cy="3240360"/>
            <a:chOff x="-227148" y="2276872"/>
            <a:chExt cx="3935052" cy="3240360"/>
          </a:xfrm>
        </p:grpSpPr>
        <p:sp>
          <p:nvSpPr>
            <p:cNvPr id="9" name="矩形 8"/>
            <p:cNvSpPr/>
            <p:nvPr/>
          </p:nvSpPr>
          <p:spPr>
            <a:xfrm>
              <a:off x="-227148" y="2276872"/>
              <a:ext cx="3935052" cy="324036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……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2564904"/>
              <a:ext cx="2160240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的参数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27584" y="28529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</a:rPr>
                <a:t>Main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中调用</a:t>
              </a:r>
              <a:r>
                <a:rPr lang="en-US" altLang="zh-CN" sz="1050" dirty="0" smtClean="0">
                  <a:solidFill>
                    <a:schemeClr val="tx1"/>
                  </a:solidFill>
                </a:rPr>
                <a:t>phase_1</a:t>
              </a:r>
              <a:r>
                <a:rPr lang="zh-CN" altLang="en-US" sz="1050" dirty="0" smtClean="0">
                  <a:solidFill>
                    <a:schemeClr val="tx1"/>
                  </a:solidFill>
                </a:rPr>
                <a:t>的返回地址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7584" y="4869160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000" dirty="0" err="1" smtClean="0">
                  <a:solidFill>
                    <a:srgbClr val="FF0000"/>
                  </a:solidFill>
                </a:rPr>
                <a:t>Strings_not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 _equal </a:t>
              </a:r>
              <a:r>
                <a:rPr lang="zh-CN" altLang="en-US" sz="1000" dirty="0" smtClean="0">
                  <a:solidFill>
                    <a:srgbClr val="FF0000"/>
                  </a:solidFill>
                </a:rPr>
                <a:t>参数</a:t>
              </a:r>
              <a:r>
                <a:rPr lang="en-US" altLang="zh-CN" sz="1000" dirty="0" smtClean="0">
                  <a:solidFill>
                    <a:srgbClr val="FF0000"/>
                  </a:solidFill>
                </a:rPr>
                <a:t>1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7584" y="3152836"/>
              <a:ext cx="2160240" cy="32403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solidFill>
                    <a:schemeClr val="tx1"/>
                  </a:solidFill>
                </a:rPr>
                <a:t>旧</a:t>
              </a:r>
              <a:r>
                <a:rPr lang="en-US" altLang="zh-CN" sz="1050" dirty="0" err="1" smtClean="0">
                  <a:solidFill>
                    <a:schemeClr val="tx1"/>
                  </a:solidFill>
                </a:rPr>
                <a:t>ebp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467544" y="331236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227148" y="309593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ebp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7584" y="4653136"/>
              <a:ext cx="2160240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0x804a0fc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>
              <a:stCxn id="11" idx="3"/>
            </p:cNvCxnSpPr>
            <p:nvPr/>
          </p:nvCxnSpPr>
          <p:spPr>
            <a:xfrm>
              <a:off x="2987824" y="270892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635896" y="2708920"/>
              <a:ext cx="0" cy="226825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H="1">
              <a:off x="2987824" y="4977172"/>
              <a:ext cx="64807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67544" y="4977172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227148" y="473608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esp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584" y="3465262"/>
              <a:ext cx="2160240" cy="118787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rgbClr val="FF0000"/>
                  </a:solidFill>
                </a:rPr>
                <a:t>….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5615608" y="3948226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95528" y="5629328"/>
            <a:ext cx="3888432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1600" i="0" dirty="0" smtClean="0">
                <a:latin typeface="+mj-lt"/>
              </a:rPr>
              <a:t>&lt;</a:t>
            </a:r>
            <a:r>
              <a:rPr lang="en-US" altLang="zh-CN" sz="1600" i="0" dirty="0" err="1">
                <a:latin typeface="+mj-lt"/>
              </a:rPr>
              <a:t>strings_not_equal</a:t>
            </a:r>
            <a:r>
              <a:rPr lang="en-US" altLang="zh-CN" sz="1600" i="0" dirty="0" smtClean="0">
                <a:latin typeface="+mj-lt"/>
              </a:rPr>
              <a:t>&gt;</a:t>
            </a:r>
            <a:r>
              <a:rPr lang="zh-CN" altLang="en-US" sz="1600" i="0" dirty="0" smtClean="0">
                <a:latin typeface="+mj-lt"/>
              </a:rPr>
              <a:t>函数</a:t>
            </a:r>
            <a:r>
              <a:rPr lang="zh-CN" altLang="zh-CN" sz="1600" i="0" dirty="0" smtClean="0">
                <a:latin typeface="+mj-lt"/>
              </a:rPr>
              <a:t>两个</a:t>
            </a:r>
            <a:r>
              <a:rPr lang="zh-CN" altLang="en-US" sz="1600" i="0" dirty="0" smtClean="0">
                <a:latin typeface="+mj-lt"/>
              </a:rPr>
              <a:t>参数</a:t>
            </a:r>
            <a:endParaRPr lang="en-US" altLang="zh-CN" sz="1600" i="0" dirty="0" smtClean="0">
              <a:latin typeface="+mj-lt"/>
            </a:endParaRPr>
          </a:p>
          <a:p>
            <a:pPr algn="l"/>
            <a:r>
              <a:rPr lang="zh-CN" altLang="zh-CN" sz="1600" i="0" dirty="0" smtClean="0">
                <a:latin typeface="+mj-lt"/>
              </a:rPr>
              <a:t>存在</a:t>
            </a:r>
            <a:r>
              <a:rPr lang="zh-CN" altLang="zh-CN" sz="1600" i="0" dirty="0">
                <a:latin typeface="+mj-lt"/>
              </a:rPr>
              <a:t>于</a:t>
            </a:r>
            <a:r>
              <a:rPr lang="en-US" altLang="zh-CN" sz="1600" i="0" dirty="0">
                <a:latin typeface="+mj-lt"/>
              </a:rPr>
              <a:t>%</a:t>
            </a:r>
            <a:r>
              <a:rPr lang="en-US" altLang="zh-CN" sz="1600" i="0" dirty="0" err="1">
                <a:latin typeface="+mj-lt"/>
              </a:rPr>
              <a:t>esp</a:t>
            </a:r>
            <a:r>
              <a:rPr lang="zh-CN" altLang="zh-CN" sz="1600" i="0" dirty="0">
                <a:latin typeface="+mj-lt"/>
              </a:rPr>
              <a:t>所指向的堆栈存储单元</a:t>
            </a:r>
            <a:r>
              <a:rPr lang="zh-CN" altLang="zh-CN" sz="1600" i="0" dirty="0" smtClean="0">
                <a:latin typeface="+mj-lt"/>
              </a:rPr>
              <a:t>里。</a:t>
            </a:r>
            <a:endParaRPr lang="zh-CN" altLang="zh-CN" sz="1600" i="0" dirty="0"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39344" y="1859288"/>
            <a:ext cx="2376264" cy="635853"/>
            <a:chOff x="3131840" y="2154216"/>
            <a:chExt cx="2376264" cy="635853"/>
          </a:xfrm>
        </p:grpSpPr>
        <p:sp>
          <p:nvSpPr>
            <p:cNvPr id="27" name="矩形 26"/>
            <p:cNvSpPr/>
            <p:nvPr/>
          </p:nvSpPr>
          <p:spPr>
            <a:xfrm>
              <a:off x="3131840" y="2154216"/>
              <a:ext cx="1224136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FF0000"/>
                  </a:solidFill>
                  <a:latin typeface="+mj-lt"/>
                </a:rPr>
                <a:t>数据区地址</a:t>
              </a:r>
              <a:endParaRPr lang="zh-CN" altLang="zh-CN" sz="1600" i="0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355976" y="2476891"/>
              <a:ext cx="1152128" cy="313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383360" y="3275814"/>
            <a:ext cx="2664296" cy="642710"/>
            <a:chOff x="3275856" y="3570742"/>
            <a:chExt cx="2664296" cy="642710"/>
          </a:xfrm>
        </p:grpSpPr>
        <p:sp>
          <p:nvSpPr>
            <p:cNvPr id="36" name="矩形 35"/>
            <p:cNvSpPr/>
            <p:nvPr/>
          </p:nvSpPr>
          <p:spPr>
            <a:xfrm>
              <a:off x="3275856" y="3874898"/>
              <a:ext cx="1296144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FF00FF"/>
                  </a:solidFill>
                  <a:latin typeface="+mj-lt"/>
                </a:rPr>
                <a:t>Phase1</a:t>
              </a:r>
              <a:r>
                <a:rPr lang="zh-CN" altLang="en-US" sz="1600" i="0" dirty="0" smtClean="0">
                  <a:solidFill>
                    <a:srgbClr val="FF00FF"/>
                  </a:solidFill>
                  <a:latin typeface="+mj-lt"/>
                </a:rPr>
                <a:t>参数</a:t>
              </a:r>
              <a:endParaRPr lang="zh-CN" altLang="zh-CN" sz="1600" i="0" dirty="0">
                <a:solidFill>
                  <a:srgbClr val="FF00FF"/>
                </a:solidFill>
                <a:latin typeface="+mj-lt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499992" y="3570742"/>
              <a:ext cx="1440160" cy="316365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415808" y="1864589"/>
            <a:ext cx="1476890" cy="554826"/>
            <a:chOff x="7308304" y="2159517"/>
            <a:chExt cx="1476890" cy="554826"/>
          </a:xfrm>
        </p:grpSpPr>
        <p:sp>
          <p:nvSpPr>
            <p:cNvPr id="33" name="矩形 32"/>
            <p:cNvSpPr/>
            <p:nvPr/>
          </p:nvSpPr>
          <p:spPr>
            <a:xfrm>
              <a:off x="8028384" y="21595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7308304" y="2476891"/>
              <a:ext cx="72008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888741" y="3090683"/>
            <a:ext cx="1523710" cy="406729"/>
            <a:chOff x="6781237" y="3385611"/>
            <a:chExt cx="1523710" cy="406729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 smtClean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>
              <a:off x="6781237" y="3554888"/>
              <a:ext cx="766900" cy="23745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6047657" y="4468351"/>
            <a:ext cx="2364794" cy="842263"/>
            <a:chOff x="5940153" y="4763279"/>
            <a:chExt cx="2364794" cy="842263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8554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 smtClean="0">
                  <a:solidFill>
                    <a:srgbClr val="00B050"/>
                  </a:solidFill>
                  <a:latin typeface="+mj-lt"/>
                </a:rPr>
                <a:t>判断是否成功</a:t>
              </a:r>
              <a:endParaRPr lang="zh-CN" altLang="zh-CN" sz="1600" i="0" dirty="0">
                <a:solidFill>
                  <a:srgbClr val="00B050"/>
                </a:solidFill>
                <a:latin typeface="+mj-lt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80728"/>
            <a:ext cx="856895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i="0" kern="0" dirty="0" smtClean="0"/>
              <a:t>也许你看到的程序和前面的不一样，而是这样的：</a:t>
            </a:r>
            <a:endParaRPr lang="en-US" altLang="zh-CN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i="0" kern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i="0" kern="0" dirty="0" err="1" smtClean="0">
                <a:solidFill>
                  <a:srgbClr val="FF0000"/>
                </a:solidFill>
              </a:rPr>
              <a:t>gcc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可以不使用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，程序不</a:t>
            </a:r>
            <a:r>
              <a:rPr lang="zh-CN" altLang="en-US" b="1" i="0" kern="0" dirty="0">
                <a:solidFill>
                  <a:srgbClr val="FF0000"/>
                </a:solidFill>
              </a:rPr>
              <a:t>需要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保存、修改、恢复</a:t>
            </a:r>
            <a:r>
              <a:rPr lang="en-US" altLang="zh-CN" b="1" i="0" kern="0" dirty="0" err="1" smtClean="0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。这样</a:t>
            </a:r>
            <a:r>
              <a:rPr lang="en-US" altLang="zh-CN" b="1" i="0" kern="0" dirty="0" err="1">
                <a:solidFill>
                  <a:srgbClr val="FF0000"/>
                </a:solidFill>
              </a:rPr>
              <a:t>ebp</a:t>
            </a:r>
            <a:r>
              <a:rPr lang="zh-CN" altLang="en-US" b="1" i="0" kern="0" dirty="0" smtClean="0">
                <a:solidFill>
                  <a:srgbClr val="FF0000"/>
                </a:solidFill>
              </a:rPr>
              <a:t>也可以当通用寄存器使用</a:t>
            </a:r>
            <a:endParaRPr lang="en-US" b="1" i="0" kern="0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" y="1628800"/>
            <a:ext cx="8997923" cy="309634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</a:t>
            </a:r>
            <a:r>
              <a:rPr lang="zh-CN" altLang="zh-CN" b="1" dirty="0" smtClean="0"/>
              <a:t>：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en-US" altLang="zh-CN" dirty="0"/>
              <a:t>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的汇编代码</a:t>
            </a:r>
            <a:r>
              <a:rPr lang="zh-CN" altLang="zh-CN" dirty="0" smtClean="0"/>
              <a:t>中</a:t>
            </a:r>
            <a:r>
              <a:rPr lang="zh-CN" altLang="zh-CN" dirty="0"/>
              <a:t>，可以进一步找到：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8048a58</a:t>
            </a:r>
            <a:r>
              <a:rPr lang="en-US" altLang="zh-CN" sz="2000" b="1" dirty="0">
                <a:solidFill>
                  <a:srgbClr val="FF0000"/>
                </a:solidFill>
              </a:rPr>
              <a:t>:	e8 49 07 00 00     	call   	80491a6 &lt;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read_line</a:t>
            </a:r>
            <a:r>
              <a:rPr lang="en-US" altLang="zh-CN" sz="2000" b="1" dirty="0">
                <a:solidFill>
                  <a:srgbClr val="FF0000"/>
                </a:solidFill>
              </a:rPr>
              <a:t>&gt;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8048a5d</a:t>
            </a:r>
            <a:r>
              <a:rPr lang="en-US" altLang="zh-CN" sz="2000" b="1" dirty="0">
                <a:solidFill>
                  <a:srgbClr val="FF0000"/>
                </a:solidFill>
              </a:rPr>
              <a:t>:	89 04 24             	</a:t>
            </a:r>
            <a:r>
              <a:rPr lang="en-US" altLang="zh-CN" sz="2000" b="1" dirty="0" err="1">
                <a:solidFill>
                  <a:srgbClr val="FF0000"/>
                </a:solidFill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</a:rPr>
              <a:t>   	%</a:t>
            </a:r>
            <a:r>
              <a:rPr lang="en-US" altLang="zh-CN" sz="2000" b="1" dirty="0" err="1">
                <a:solidFill>
                  <a:srgbClr val="FF0000"/>
                </a:solidFill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</a:rPr>
              <a:t>,(%</a:t>
            </a:r>
            <a:r>
              <a:rPr lang="en-US" altLang="zh-CN" sz="2000" b="1" dirty="0" err="1">
                <a:solidFill>
                  <a:srgbClr val="FF0000"/>
                </a:solidFill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%</a:t>
            </a:r>
            <a:r>
              <a:rPr lang="en-US" altLang="zh-CN" dirty="0" err="1"/>
              <a:t>eax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dirty="0"/>
              <a:t>0x804a0fc</a:t>
            </a:r>
            <a:r>
              <a:rPr lang="zh-CN" altLang="en-US" dirty="0"/>
              <a:t>，因为调用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</a:rPr>
              <a:t>8048f0c:  c7 </a:t>
            </a:r>
            <a:r>
              <a:rPr lang="en-US" altLang="zh-CN" sz="2000" b="1" dirty="0">
                <a:solidFill>
                  <a:srgbClr val="0000FF"/>
                </a:solidFill>
              </a:rPr>
              <a:t>44 24 04 fc a0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04</a:t>
            </a:r>
            <a:r>
              <a:rPr lang="en-US" altLang="zh-CN" sz="2000" b="1" dirty="0">
                <a:solidFill>
                  <a:srgbClr val="0000FF"/>
                </a:solidFill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</a:rPr>
              <a:t>movl</a:t>
            </a:r>
            <a:r>
              <a:rPr lang="en-US" altLang="zh-CN" sz="2000" b="1" dirty="0">
                <a:solidFill>
                  <a:srgbClr val="0000FF"/>
                </a:solidFill>
              </a:rPr>
              <a:t>   $0x</a:t>
            </a:r>
            <a:r>
              <a:rPr lang="en-US" altLang="zh-CN" sz="2000" b="1" dirty="0">
                <a:solidFill>
                  <a:srgbClr val="FF0000"/>
                </a:solidFill>
              </a:rPr>
              <a:t>804a0fc</a:t>
            </a:r>
            <a:r>
              <a:rPr lang="en-US" altLang="zh-CN" sz="2000" b="1" dirty="0">
                <a:solidFill>
                  <a:srgbClr val="0000FF"/>
                </a:solidFill>
              </a:rPr>
              <a:t>,0x4(%</a:t>
            </a:r>
            <a:r>
              <a:rPr lang="en-US" altLang="zh-CN" sz="2000" b="1" dirty="0" err="1">
                <a:solidFill>
                  <a:srgbClr val="0000FF"/>
                </a:solidFill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0x804a0fc</a:t>
            </a:r>
            <a:r>
              <a:rPr lang="zh-CN" altLang="en-US" dirty="0" smtClean="0"/>
              <a:t>里存放是是什么呢？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gdb</a:t>
            </a:r>
            <a:r>
              <a:rPr lang="zh-CN" altLang="zh-CN" dirty="0"/>
              <a:t>查看这个地址存储的数据内容。具体过程如下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b="1" dirty="0"/>
              <a:t>第五步：执行</a:t>
            </a:r>
            <a:r>
              <a:rPr lang="zh-CN" altLang="zh-CN" b="1" dirty="0" smtClean="0"/>
              <a:t>：</a:t>
            </a:r>
            <a:r>
              <a:rPr lang="en-US" altLang="zh-CN" b="1" dirty="0" err="1" smtClean="0"/>
              <a:t>gdb</a:t>
            </a:r>
            <a:r>
              <a:rPr lang="en-US" altLang="zh-CN" b="1" dirty="0" smtClean="0"/>
              <a:t> </a:t>
            </a:r>
            <a:r>
              <a:rPr lang="en-US" altLang="zh-CN" b="1" dirty="0"/>
              <a:t>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0000"/>
                </a:solidFill>
              </a:rPr>
              <a:t>b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main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</a:t>
            </a:r>
            <a:r>
              <a:rPr lang="zh-CN" altLang="en-US" sz="2000" dirty="0" smtClean="0">
                <a:solidFill>
                  <a:srgbClr val="00B050"/>
                </a:solidFill>
              </a:rPr>
              <a:t>断点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0x80489a5: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Starting </a:t>
            </a:r>
            <a:r>
              <a:rPr lang="en-US" altLang="zh-CN" sz="2000" dirty="0">
                <a:solidFill>
                  <a:schemeClr val="bg1"/>
                </a:solidFill>
              </a:rPr>
              <a:t>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Breakpoint </a:t>
            </a:r>
            <a:r>
              <a:rPr lang="en-US" altLang="zh-CN" sz="2000" dirty="0">
                <a:solidFill>
                  <a:schemeClr val="bg1"/>
                </a:solidFill>
              </a:rPr>
              <a:t>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45	    if 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 smtClean="0">
                <a:solidFill>
                  <a:srgbClr val="FF0000"/>
                </a:solidFill>
              </a:rPr>
              <a:t>ni </a:t>
            </a:r>
            <a:r>
              <a:rPr lang="fr-FR" altLang="zh-CN" sz="2000" b="1" dirty="0" smtClean="0">
                <a:solidFill>
                  <a:schemeClr val="bg1"/>
                </a:solidFill>
              </a:rPr>
              <a:t> 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单步执行机器指令</a:t>
            </a: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0x080489a8</a:t>
            </a:r>
            <a:r>
              <a:rPr lang="fr-FR" altLang="zh-CN" sz="2000" dirty="0">
                <a:solidFill>
                  <a:schemeClr val="bg1"/>
                </a:solidFill>
              </a:rPr>
              <a:t>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fr-FR" altLang="zh-CN" sz="2000" b="1" dirty="0">
                <a:solidFill>
                  <a:srgbClr val="FF0000"/>
                </a:solidFill>
              </a:rPr>
              <a:t>ni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</a:t>
            </a:r>
            <a:r>
              <a:rPr lang="fr-FR" altLang="zh-CN" sz="2000" dirty="0" smtClean="0">
                <a:solidFill>
                  <a:schemeClr val="bg1"/>
                </a:solidFill>
              </a:rPr>
              <a:t>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 smtClean="0">
                <a:solidFill>
                  <a:schemeClr val="bg1"/>
                </a:solidFill>
              </a:rPr>
              <a:t>(gdb) </a:t>
            </a:r>
            <a:r>
              <a:rPr lang="fr-FR" altLang="zh-CN" sz="2000" dirty="0" smtClean="0">
                <a:solidFill>
                  <a:srgbClr val="FF0000"/>
                </a:solidFill>
              </a:rPr>
              <a:t>ni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047" y="980728"/>
            <a:ext cx="8593433" cy="3888432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73</a:t>
            </a:r>
            <a:r>
              <a:rPr lang="en-US" altLang="zh-CN" sz="2000" dirty="0">
                <a:solidFill>
                  <a:schemeClr val="bg1"/>
                </a:solidFill>
              </a:rPr>
              <a:t>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</a:rPr>
              <a:t>ni</a:t>
            </a:r>
            <a:r>
              <a:rPr lang="en-US" altLang="zh-CN" sz="20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 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74	    phase_1(input</a:t>
            </a:r>
            <a:r>
              <a:rPr lang="en-US" altLang="zh-CN" sz="2000" dirty="0">
                <a:solidFill>
                  <a:schemeClr val="bg1"/>
                </a:solidFill>
              </a:rPr>
              <a:t>);                  /* Run the phase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*/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x/2s </a:t>
            </a:r>
            <a:r>
              <a:rPr lang="en-US" altLang="zh-CN" sz="2000" dirty="0" smtClean="0">
                <a:solidFill>
                  <a:srgbClr val="FF0000"/>
                </a:solidFill>
              </a:rPr>
              <a:t>0x804a0fc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查看</a:t>
            </a:r>
            <a:r>
              <a:rPr lang="zh-CN" altLang="en-US" sz="2000" dirty="0">
                <a:solidFill>
                  <a:srgbClr val="00B050"/>
                </a:solidFill>
              </a:rPr>
              <a:t>地址</a:t>
            </a:r>
            <a:r>
              <a:rPr lang="en-US" altLang="zh-CN" sz="2000" dirty="0">
                <a:solidFill>
                  <a:srgbClr val="00B050"/>
                </a:solidFill>
              </a:rPr>
              <a:t>0x804a0fc</a:t>
            </a:r>
            <a:r>
              <a:rPr lang="zh-CN" altLang="en-US" sz="2000" dirty="0" smtClean="0">
                <a:solidFill>
                  <a:srgbClr val="00B050"/>
                </a:solidFill>
              </a:rPr>
              <a:t>处两个字符串：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0x804a0fc</a:t>
            </a:r>
            <a:r>
              <a:rPr lang="en-US" altLang="zh-CN" sz="2000" dirty="0">
                <a:solidFill>
                  <a:schemeClr val="bg1"/>
                </a:solidFill>
              </a:rPr>
              <a:t>:	" </a:t>
            </a:r>
            <a:r>
              <a:rPr lang="en-US" altLang="zh-CN" sz="2000" dirty="0">
                <a:solidFill>
                  <a:srgbClr val="FFFF00"/>
                </a:solidFill>
              </a:rPr>
              <a:t>I am just a renegade hockey mom </a:t>
            </a:r>
            <a:r>
              <a:rPr lang="en-US" altLang="zh-CN" sz="2000" dirty="0">
                <a:solidFill>
                  <a:schemeClr val="bg1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0x804a132:	""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</a:rPr>
              <a:t>q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--start-address=0x804a0fc –s </a:t>
            </a:r>
            <a:r>
              <a:rPr lang="en-US" altLang="zh-CN" sz="2000" dirty="0" smtClean="0">
                <a:solidFill>
                  <a:srgbClr val="FF0000"/>
                </a:solidFill>
              </a:rPr>
              <a:t>bomb   </a:t>
            </a:r>
            <a:r>
              <a:rPr lang="en-US" altLang="zh-CN" sz="2000" dirty="0" smtClean="0">
                <a:solidFill>
                  <a:srgbClr val="00B050"/>
                </a:solidFill>
              </a:rPr>
              <a:t>#</a:t>
            </a:r>
            <a:r>
              <a:rPr lang="zh-CN" altLang="en-US" sz="2000" dirty="0" smtClean="0">
                <a:solidFill>
                  <a:srgbClr val="00B050"/>
                </a:solidFill>
              </a:rPr>
              <a:t>方法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9047" y="5157192"/>
            <a:ext cx="8640960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i="0" kern="0" dirty="0" smtClean="0"/>
              <a:t>“</a:t>
            </a:r>
            <a:r>
              <a:rPr lang="en-US" altLang="zh-CN" sz="2000" i="0" kern="0" dirty="0" smtClean="0"/>
              <a:t>I am just a renegade hockey mom.”</a:t>
            </a:r>
            <a:r>
              <a:rPr lang="zh-CN" altLang="en-US" sz="2000" i="0" kern="0" dirty="0" smtClean="0"/>
              <a:t>就是第一个密码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000" i="0" kern="0" dirty="0" smtClean="0"/>
          </a:p>
          <a:p>
            <a:pPr marL="0" indent="0">
              <a:buFont typeface="Wingdings" pitchFamily="2" charset="2"/>
              <a:buNone/>
            </a:pPr>
            <a:endParaRPr lang="zh-CN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0737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正确拆弹的另一个实例的显示（阶段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 smtClean="0">
                <a:latin typeface="+mj-lt"/>
              </a:rPr>
              <a:t>拆弹失败的显示（阶段</a:t>
            </a:r>
            <a:r>
              <a:rPr lang="en-US" altLang="zh-CN" sz="2400" i="0" dirty="0" smtClean="0">
                <a:latin typeface="+mj-lt"/>
              </a:rPr>
              <a:t>1</a:t>
            </a:r>
            <a:r>
              <a:rPr lang="zh-CN" altLang="en-US" sz="2400" i="0" dirty="0" smtClean="0">
                <a:latin typeface="+mj-lt"/>
              </a:rPr>
              <a:t>）：</a:t>
            </a:r>
            <a:endParaRPr lang="zh-CN" altLang="en-US" sz="24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5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1）gdb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bomb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：	（</a:t>
            </a:r>
            <a:r>
              <a:rPr lang="en-US" altLang="zh-CN" dirty="0"/>
              <a:t>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：	（</a:t>
            </a:r>
            <a:r>
              <a:rPr lang="en-US" altLang="zh-CN" dirty="0"/>
              <a:t>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 smtClean="0"/>
              <a:t>在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：	(run</a:t>
            </a:r>
            <a:r>
              <a:rPr lang="en-US" altLang="zh-CN" dirty="0"/>
              <a:t>)</a:t>
            </a:r>
            <a:r>
              <a:rPr lang="zh-CN" altLang="en-US" dirty="0"/>
              <a:t>执行，直到第一个断点处，若没有断点，就一直执行下去直至结束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err="1" smtClean="0">
                <a:solidFill>
                  <a:srgbClr val="FF0000"/>
                </a:solidFill>
              </a:rPr>
              <a:t>ni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stepi</a:t>
            </a:r>
            <a:r>
              <a:rPr lang="en-US" altLang="zh-CN" dirty="0" smtClean="0"/>
              <a:t>：（next/step instructor）</a:t>
            </a:r>
            <a:r>
              <a:rPr lang="zh-CN" altLang="en-US" dirty="0" smtClean="0"/>
              <a:t>单步执行机器指令</a:t>
            </a:r>
            <a:endParaRPr lang="en-US" altLang="zh-CN" dirty="0" smtClean="0"/>
          </a:p>
          <a:p>
            <a:pPr marL="1076325" indent="-62865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n/step</a:t>
            </a:r>
            <a:r>
              <a:rPr lang="en-US" altLang="zh-CN" dirty="0" smtClean="0"/>
              <a:t>：	（next/step）</a:t>
            </a:r>
            <a:r>
              <a:rPr lang="zh-CN" altLang="en-US" dirty="0" smtClean="0"/>
              <a:t>单步执行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 smtClean="0"/>
              <a:t>拆弹现场演示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1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：</a:t>
            </a:r>
            <a:r>
              <a:rPr lang="zh-CN" altLang="en-US" dirty="0">
                <a:ea typeface="宋体" pitchFamily="2" charset="-122"/>
              </a:rPr>
              <a:t>显示</a:t>
            </a:r>
            <a:r>
              <a:rPr lang="zh-CN" altLang="en-US" dirty="0" smtClean="0">
                <a:ea typeface="宋体" pitchFamily="2" charset="-122"/>
              </a:rPr>
              <a:t>内存内容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基本用法：以十六进制的形式显式</a:t>
            </a:r>
            <a:r>
              <a:rPr lang="en-US" altLang="zh-CN" dirty="0" smtClean="0">
                <a:ea typeface="宋体" pitchFamily="2" charset="-122"/>
              </a:rPr>
              <a:t>0x804a0fc</a:t>
            </a:r>
            <a:r>
              <a:rPr lang="zh-CN" altLang="en-US" dirty="0" smtClean="0">
                <a:ea typeface="宋体" pitchFamily="2" charset="-122"/>
              </a:rPr>
              <a:t>处开始的</a:t>
            </a:r>
            <a:r>
              <a:rPr lang="en-US" altLang="zh-CN" dirty="0" smtClean="0">
                <a:ea typeface="宋体" pitchFamily="2" charset="-122"/>
              </a:rPr>
              <a:t>20</a:t>
            </a:r>
            <a:r>
              <a:rPr lang="zh-CN" altLang="en-US" dirty="0" smtClean="0">
                <a:ea typeface="宋体" pitchFamily="2" charset="-122"/>
              </a:rPr>
              <a:t>个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         </a:t>
            </a:r>
            <a:r>
              <a:rPr lang="zh-CN" altLang="en-US" dirty="0" smtClean="0">
                <a:ea typeface="宋体" pitchFamily="2" charset="-122"/>
              </a:rPr>
              <a:t>字节的内容：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 smtClean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</a:t>
            </a:r>
            <a:r>
              <a:rPr lang="en-US" altLang="zh-CN" b="1" dirty="0" smtClean="0"/>
              <a:t>0x804a0fc</a:t>
            </a:r>
          </a:p>
          <a:p>
            <a:r>
              <a:rPr lang="en-US" altLang="zh-CN" sz="1600" dirty="0" smtClean="0"/>
              <a:t>0x804a0fc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0x6d612049	0x73756a20	</a:t>
            </a:r>
            <a:r>
              <a:rPr lang="en-US" altLang="zh-CN" sz="1600" b="1" dirty="0" smtClean="0"/>
              <a:t>0x20612074 	0x656e6572</a:t>
            </a:r>
            <a:endParaRPr lang="zh-CN" altLang="zh-CN" sz="1600" dirty="0" smtClean="0"/>
          </a:p>
          <a:p>
            <a:r>
              <a:rPr lang="en-US" altLang="zh-CN" sz="1600" dirty="0" smtClean="0"/>
              <a:t>0x804a10c:	</a:t>
            </a:r>
            <a:r>
              <a:rPr lang="en-US" altLang="zh-CN" sz="1600" b="1" dirty="0" smtClean="0"/>
              <a:t>0x65646167	0x636f6820	0x2079656b	0x2e6d6f6d</a:t>
            </a:r>
            <a:endParaRPr lang="zh-CN" altLang="zh-CN" sz="1600" dirty="0" smtClean="0"/>
          </a:p>
          <a:p>
            <a:r>
              <a:rPr lang="en-US" altLang="zh-CN" sz="1600" dirty="0" smtClean="0"/>
              <a:t>0x804a11c</a:t>
            </a:r>
            <a:r>
              <a:rPr lang="en-US" altLang="zh-CN" sz="1600" dirty="0"/>
              <a:t>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</a:t>
            </a:r>
            <a:r>
              <a:rPr lang="en-US" altLang="zh-CN" sz="1600" dirty="0" smtClean="0"/>
              <a:t>0x0000000e</a:t>
            </a:r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：</a:t>
            </a:r>
            <a:r>
              <a:rPr lang="zh-CN" altLang="en-US" dirty="0" smtClean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 smtClean="0"/>
              <a:t>其他命令的用法</a:t>
            </a:r>
            <a:r>
              <a:rPr lang="zh-CN" altLang="en-US" dirty="0"/>
              <a:t>详见使用</a:t>
            </a:r>
            <a:r>
              <a:rPr lang="zh-CN" altLang="en-US" dirty="0" smtClean="0"/>
              <a:t>手册，或联机</a:t>
            </a:r>
            <a:r>
              <a:rPr lang="en-US" altLang="zh-CN" dirty="0" smtClean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sz="2800" dirty="0"/>
              <a:t>最终提交文件名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>
                <a:solidFill>
                  <a:srgbClr val="0000FF"/>
                </a:solidFill>
              </a:rPr>
              <a:t>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/>
              <a:t>       班级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.txt，</a:t>
            </a:r>
            <a:r>
              <a:rPr lang="zh-CN" altLang="en-US" dirty="0"/>
              <a:t>如</a:t>
            </a:r>
            <a:r>
              <a:rPr lang="en-US" altLang="zh-CN" dirty="0"/>
              <a:t>CS1601_1160310101.txt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计算机</a:t>
            </a:r>
            <a:r>
              <a:rPr lang="en-US" altLang="zh-CN" dirty="0"/>
              <a:t> CS1601-CS1610    </a:t>
            </a:r>
            <a:r>
              <a:rPr lang="zh-CN" altLang="en-US" dirty="0"/>
              <a:t>软工</a:t>
            </a:r>
            <a:r>
              <a:rPr lang="en-US" altLang="zh-CN" dirty="0"/>
              <a:t>SE1601-SE1602  </a:t>
            </a:r>
            <a:r>
              <a:rPr lang="zh-CN" altLang="en-US" dirty="0"/>
              <a:t> 英才</a:t>
            </a:r>
            <a:r>
              <a:rPr lang="zh-CN" altLang="zh-CN" dirty="0"/>
              <a:t>班</a:t>
            </a:r>
            <a:r>
              <a:rPr lang="en-US" altLang="zh-CN" dirty="0"/>
              <a:t>YC1601</a:t>
            </a:r>
            <a:endParaRPr lang="zh-CN" altLang="zh-CN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</a:t>
            </a:r>
            <a:r>
              <a:rPr lang="zh-CN" altLang="en-US" sz="2400" dirty="0" smtClean="0">
                <a:solidFill>
                  <a:srgbClr val="0000FF"/>
                </a:solidFill>
              </a:rPr>
              <a:t>炸弹的</a:t>
            </a:r>
            <a:r>
              <a:rPr lang="zh-CN" altLang="en-US" sz="2400" dirty="0">
                <a:solidFill>
                  <a:srgbClr val="0000FF"/>
                </a:solidFill>
              </a:rPr>
              <a:t>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0"/>
            <a:r>
              <a:rPr lang="zh-CN" altLang="zh-CN" dirty="0" smtClean="0"/>
              <a:t>班</a:t>
            </a:r>
            <a:r>
              <a:rPr lang="zh-CN" altLang="zh-CN" dirty="0"/>
              <a:t>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zh-CN" altLang="en-US" dirty="0"/>
              <a:t>网上</a:t>
            </a:r>
            <a:r>
              <a:rPr lang="zh-CN" altLang="en-US" dirty="0" smtClean="0"/>
              <a:t>提交，比赛每个阶段的提交时间与完成的阶段</a:t>
            </a:r>
            <a:r>
              <a:rPr lang="zh-CN" altLang="en-US" dirty="0" smtClean="0"/>
              <a:t>数，看评分。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破解，修改</a:t>
            </a:r>
            <a:r>
              <a:rPr lang="en-US" altLang="zh-CN" dirty="0" smtClean="0"/>
              <a:t>bomb</a:t>
            </a:r>
            <a:r>
              <a:rPr lang="zh-CN" altLang="en-US" dirty="0" smtClean="0"/>
              <a:t>，不用输入密码，直接都</a:t>
            </a:r>
            <a:r>
              <a:rPr lang="en-US" altLang="zh-CN" dirty="0" smtClean="0"/>
              <a:t>ok</a:t>
            </a:r>
          </a:p>
          <a:p>
            <a:pPr lvl="1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smtClean="0"/>
              <a:t>GDB/OBJDUMP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KDD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 smtClean="0"/>
              <a:t>后  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zh-CN" altLang="en-US" smtClean="0">
                <a:solidFill>
                  <a:srgbClr val="FF0000"/>
                </a:solidFill>
              </a:rPr>
              <a:t>周内 </a:t>
            </a:r>
            <a:r>
              <a:rPr lang="zh-CN" altLang="en-US" smtClean="0"/>
              <a:t>提交</a:t>
            </a:r>
            <a:r>
              <a:rPr lang="zh-CN" altLang="en-US" dirty="0" smtClean="0"/>
              <a:t>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CS1601_H160301099.txt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ans.txt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CS1601_H160301099_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请</a:t>
            </a:r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语言下包含字符串比较、循环、分支（含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）、函数调用、递归、指针、结构、链表等的例子程序</a:t>
            </a:r>
            <a:r>
              <a:rPr lang="en-US" altLang="zh-CN" dirty="0" err="1" smtClean="0"/>
              <a:t>sample.c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生成执行程序</a:t>
            </a:r>
            <a:r>
              <a:rPr lang="en-US" altLang="zh-CN" dirty="0" err="1" smtClean="0"/>
              <a:t>sample.out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OBJDUMP</a:t>
            </a:r>
            <a:r>
              <a:rPr lang="zh-CN" altLang="en-US" dirty="0" smtClean="0"/>
              <a:t>等，反汇编，比较。</a:t>
            </a:r>
            <a:endParaRPr lang="en-US" altLang="zh-CN" dirty="0" smtClean="0"/>
          </a:p>
          <a:p>
            <a:r>
              <a:rPr lang="zh-CN" altLang="en-US" dirty="0" smtClean="0"/>
              <a:t>列出每一部分的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语言对应的汇编语言。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-O (</a:t>
            </a:r>
            <a:r>
              <a:rPr lang="zh-CN" altLang="en-US" dirty="0" smtClean="0"/>
              <a:t>缺省</a:t>
            </a:r>
            <a:r>
              <a:rPr lang="en-US" altLang="zh-CN" dirty="0" smtClean="0"/>
              <a:t>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-m32/m64</a:t>
            </a:r>
            <a:r>
              <a:rPr lang="zh-CN" altLang="en-US" dirty="0" smtClean="0"/>
              <a:t>。再次查看生成的汇编语言与原来的区别。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O1</a:t>
            </a:r>
            <a:r>
              <a:rPr lang="zh-CN" altLang="en-US" dirty="0" smtClean="0"/>
              <a:t>之后无栈帧，</a:t>
            </a:r>
            <a:r>
              <a:rPr lang="en-US" altLang="zh-CN" dirty="0" smtClean="0"/>
              <a:t>EBP</a:t>
            </a:r>
            <a:r>
              <a:rPr lang="zh-CN" altLang="en-US" dirty="0" smtClean="0"/>
              <a:t>做别的用途。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fno</a:t>
            </a:r>
            <a:r>
              <a:rPr lang="en-US" altLang="zh-CN" dirty="0" smtClean="0"/>
              <a:t>-omit-frame-pointer</a:t>
            </a:r>
            <a:r>
              <a:rPr lang="zh-CN" altLang="en-US" dirty="0" smtClean="0"/>
              <a:t>加上栈指针。</a:t>
            </a:r>
            <a:endParaRPr lang="en-US" altLang="zh-CN" dirty="0" smtClean="0"/>
          </a:p>
          <a:p>
            <a:r>
              <a:rPr lang="en-US" altLang="zh-CN" dirty="0" smtClean="0"/>
              <a:t>GDB</a:t>
            </a:r>
            <a:r>
              <a:rPr lang="zh-CN" altLang="en-US" dirty="0" smtClean="0"/>
              <a:t>命令详解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tui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^XA</a:t>
            </a:r>
            <a:r>
              <a:rPr lang="zh-CN" altLang="en-US" dirty="0" smtClean="0"/>
              <a:t>切换 </a:t>
            </a:r>
            <a:r>
              <a:rPr lang="en-US" altLang="zh-CN" dirty="0"/>
              <a:t> 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改变等等</a:t>
            </a:r>
            <a:endParaRPr lang="en-US" altLang="zh-CN" dirty="0" smtClean="0"/>
          </a:p>
          <a:p>
            <a:r>
              <a:rPr lang="zh-CN" altLang="en-US" dirty="0" smtClean="0"/>
              <a:t>有目的</a:t>
            </a:r>
            <a:r>
              <a:rPr lang="zh-CN" altLang="en-US" dirty="0"/>
              <a:t>地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看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的功能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命令用什么？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 </a:t>
            </a:r>
            <a:r>
              <a:rPr lang="en-US" altLang="zh-CN" dirty="0" err="1" smtClean="0"/>
              <a:t>OllyDbg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下的破解神器</a:t>
            </a:r>
            <a:r>
              <a:rPr lang="en-US" altLang="zh-CN" dirty="0" smtClean="0"/>
              <a:t>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EDB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版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有源程序！）</a:t>
            </a:r>
            <a:endParaRPr lang="en-US" altLang="zh-CN" dirty="0" smtClean="0"/>
          </a:p>
          <a:p>
            <a:pPr lvl="1"/>
            <a:r>
              <a:rPr lang="en-US" altLang="zh-CN" dirty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GDB</a:t>
            </a:r>
            <a:r>
              <a:rPr lang="zh-CN" altLang="en-US" dirty="0" smtClean="0"/>
              <a:t>调试环境、</a:t>
            </a:r>
            <a:r>
              <a:rPr lang="en-US" altLang="zh-CN" dirty="0" err="1" smtClean="0"/>
              <a:t>OBjDUMP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/>
              <a:t>bomb</a:t>
            </a:r>
            <a:r>
              <a:rPr lang="en-US" altLang="zh-CN" dirty="0" smtClean="0"/>
              <a:t>.tar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每人的包都不同，一定要注意，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的不同。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的网站只有一个炸弹。</a:t>
            </a:r>
            <a:endParaRPr lang="en-US" altLang="zh-CN" dirty="0" smtClean="0"/>
          </a:p>
          <a:p>
            <a:r>
              <a:rPr lang="en-US" altLang="zh-CN" dirty="0" smtClean="0"/>
              <a:t>3.GDB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zh-CN" altLang="en-US" dirty="0"/>
              <a:t>设置断点、执行指令</a:t>
            </a:r>
            <a:r>
              <a:rPr lang="zh-CN" altLang="en-US" dirty="0" smtClean="0"/>
              <a:t>、看指令、看调用栈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查看内存（全局变量）、看堆栈（局部变量、返回地址等）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 smtClean="0"/>
              <a:t>4.sample.c</a:t>
            </a:r>
            <a:r>
              <a:rPr lang="zh-CN" altLang="en-US" sz="2800" dirty="0" smtClean="0"/>
              <a:t>的调试训练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下用</a:t>
            </a:r>
            <a:r>
              <a:rPr lang="en-US" altLang="zh-CN" sz="2400" dirty="0" smtClean="0"/>
              <a:t>VS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，调试方法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zh-CN" altLang="en-US" sz="2400" dirty="0" smtClean="0"/>
              <a:t>用</a:t>
            </a:r>
            <a:r>
              <a:rPr lang="en-US" altLang="zh-CN" sz="2400" dirty="0"/>
              <a:t>OD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 smtClean="0"/>
              <a:t>VS</a:t>
            </a:r>
            <a:r>
              <a:rPr lang="zh-CN" altLang="en-US" sz="2400" dirty="0" smtClean="0"/>
              <a:t>编译去掉调试信息，包括符号表等，再用</a:t>
            </a:r>
            <a:r>
              <a:rPr lang="en-US" altLang="zh-CN" sz="2400" dirty="0" smtClean="0"/>
              <a:t>OD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调试，注意查看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，熟练掌握命令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CB</a:t>
            </a:r>
            <a:r>
              <a:rPr lang="zh-CN" altLang="en-US" sz="2400" dirty="0"/>
              <a:t>编译去掉调试信息，包括符号表</a:t>
            </a:r>
            <a:r>
              <a:rPr lang="zh-CN" altLang="en-US" sz="2400" dirty="0" smtClean="0"/>
              <a:t>等，</a:t>
            </a:r>
            <a:r>
              <a:rPr lang="zh-CN" altLang="en-US" sz="2400" dirty="0"/>
              <a:t>再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GDB</a:t>
            </a:r>
            <a:r>
              <a:rPr lang="zh-CN" altLang="en-US" sz="2400" dirty="0" smtClean="0"/>
              <a:t>调试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EDB</a:t>
            </a:r>
            <a:r>
              <a:rPr lang="zh-CN" altLang="en-US" sz="2400" dirty="0" smtClean="0"/>
              <a:t>调试</a:t>
            </a:r>
            <a:r>
              <a:rPr lang="zh-CN" altLang="en-US" sz="2400" dirty="0"/>
              <a:t>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 smtClean="0"/>
              <a:t>ASM</a:t>
            </a:r>
            <a:r>
              <a:rPr lang="zh-CN" altLang="en-US" sz="2400" dirty="0" smtClean="0"/>
              <a:t>，熟练掌握调试方法</a:t>
            </a:r>
            <a:endParaRPr lang="en-US" altLang="zh-CN" sz="2400" dirty="0" smtClean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 smtClean="0"/>
              <a:t>可以增加</a:t>
            </a:r>
            <a:r>
              <a:rPr lang="en-US" altLang="zh-CN" sz="2400" dirty="0" smtClean="0"/>
              <a:t>Ox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32/64</a:t>
            </a:r>
            <a:r>
              <a:rPr lang="zh-CN" altLang="en-US" sz="2400" dirty="0" smtClean="0"/>
              <a:t>位与</a:t>
            </a:r>
            <a:r>
              <a:rPr lang="zh-CN" altLang="en-US" sz="2400" dirty="0"/>
              <a:t>栈</a:t>
            </a:r>
            <a:r>
              <a:rPr lang="zh-CN" altLang="en-US" sz="2400" dirty="0" smtClean="0"/>
              <a:t>帧选项后再次查看程序。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4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9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</TotalTime>
  <Pages>0</Pages>
  <Words>2483</Words>
  <Characters>0</Characters>
  <Application>Microsoft Office PowerPoint</Application>
  <PresentationFormat>全屏显示(4:3)</PresentationFormat>
  <Lines>0</Lines>
  <Paragraphs>354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xianjun shi</cp:lastModifiedBy>
  <cp:revision>297</cp:revision>
  <cp:lastPrinted>2012-09-05T04:08:39Z</cp:lastPrinted>
  <dcterms:created xsi:type="dcterms:W3CDTF">2012-09-06T15:16:51Z</dcterms:created>
  <dcterms:modified xsi:type="dcterms:W3CDTF">2017-10-24T04:51:11Z</dcterms:modified>
</cp:coreProperties>
</file>