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277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49C78E-C5D7-4F83-B2E6-79438EAE628B}">
          <p14:sldIdLst>
            <p14:sldId id="315"/>
            <p14:sldId id="316"/>
            <p14:sldId id="317"/>
            <p14:sldId id="318"/>
            <p14:sldId id="319"/>
            <p14:sldId id="320"/>
            <p14:sldId id="277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Раздел без заголовка" id="{782D3C0E-7546-4A28-A49F-454B4205638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4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A86A-D62E-45B1-8283-B30683502ED8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5156-81B3-4F8C-B029-A39284102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9480551" y="517525"/>
            <a:ext cx="1008063" cy="2873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9659938" y="461964"/>
            <a:ext cx="1008062" cy="2873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57348" name="Line 7"/>
          <p:cNvSpPr>
            <a:spLocks noChangeShapeType="1"/>
          </p:cNvSpPr>
          <p:nvPr/>
        </p:nvSpPr>
        <p:spPr bwMode="auto">
          <a:xfrm>
            <a:off x="2782889" y="446088"/>
            <a:ext cx="70580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2782889" y="6203951"/>
            <a:ext cx="936625" cy="360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solidFill>
                <a:srgbClr val="000000"/>
              </a:solidFill>
            </a:endParaRPr>
          </a:p>
        </p:txBody>
      </p:sp>
      <p:sp>
        <p:nvSpPr>
          <p:cNvPr id="57350" name="Line 10"/>
          <p:cNvSpPr>
            <a:spLocks noChangeShapeType="1"/>
          </p:cNvSpPr>
          <p:nvPr/>
        </p:nvSpPr>
        <p:spPr bwMode="auto">
          <a:xfrm>
            <a:off x="3825875" y="6778625"/>
            <a:ext cx="6624638" cy="0"/>
          </a:xfrm>
          <a:prstGeom prst="line">
            <a:avLst/>
          </a:prstGeom>
          <a:noFill/>
          <a:ln w="9525">
            <a:solidFill>
              <a:srgbClr val="0072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Rectangle 12"/>
          <p:cNvSpPr>
            <a:spLocks noGrp="1" noChangeArrowheads="1"/>
          </p:cNvSpPr>
          <p:nvPr/>
        </p:nvSpPr>
        <p:spPr bwMode="auto">
          <a:xfrm>
            <a:off x="2566988" y="488951"/>
            <a:ext cx="81010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ru-RU" sz="3200" b="1" kern="0" dirty="0">
                <a:solidFill>
                  <a:srgbClr val="007235"/>
                </a:solidFill>
              </a:rPr>
              <a:t>Постановление Правительства РФ </a:t>
            </a:r>
            <a:br>
              <a:rPr lang="ru-RU" sz="3200" b="1" kern="0" dirty="0">
                <a:solidFill>
                  <a:srgbClr val="007235"/>
                </a:solidFill>
              </a:rPr>
            </a:br>
            <a:r>
              <a:rPr lang="ru-RU" sz="3200" b="1" kern="0" dirty="0">
                <a:solidFill>
                  <a:srgbClr val="007235"/>
                </a:solidFill>
              </a:rPr>
              <a:t>от 01.11.2012 № 1119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2782889" y="1633539"/>
            <a:ext cx="7489825" cy="497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Arial" panose="020B0604020202020204" pitchFamily="34" charset="0"/>
              </a:rPr>
              <a:t>Требования </a:t>
            </a:r>
            <a:endParaRPr lang="ru-RU" altLang="ru-RU" sz="2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2400" b="1">
                <a:solidFill>
                  <a:srgbClr val="000000"/>
                </a:solidFill>
                <a:latin typeface="Arial" panose="020B0604020202020204" pitchFamily="34" charset="0"/>
              </a:rPr>
              <a:t>к защите персональных данных при их обработке в информационных системах персональных данных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1. Настоящий документ устанавливает </a:t>
            </a:r>
            <a:r>
              <a:rPr lang="ru-RU" altLang="ru-RU" sz="2400" b="1">
                <a:solidFill>
                  <a:srgbClr val="007235"/>
                </a:solidFill>
                <a:latin typeface="Arial" panose="020B0604020202020204" pitchFamily="34" charset="0"/>
              </a:rPr>
              <a:t>требования к защите</a:t>
            </a: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 персональных данных при их обработке в информационных системах персональных данных (далее - информационные системы) и </a:t>
            </a:r>
            <a:r>
              <a:rPr lang="ru-RU" altLang="ru-RU" sz="2400" b="1">
                <a:solidFill>
                  <a:srgbClr val="007235"/>
                </a:solidFill>
                <a:latin typeface="Arial" panose="020B0604020202020204" pitchFamily="34" charset="0"/>
              </a:rPr>
              <a:t>уровни защищенности </a:t>
            </a: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таких данных.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2. Безопасность персональных данных при </a:t>
            </a:r>
            <a:b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их обработке в информационной системе обеспечивается с помощью </a:t>
            </a:r>
            <a:r>
              <a:rPr lang="ru-RU" altLang="ru-RU" sz="2400" b="1">
                <a:solidFill>
                  <a:srgbClr val="007235"/>
                </a:solidFill>
                <a:latin typeface="Arial" panose="020B0604020202020204" pitchFamily="34" charset="0"/>
              </a:rPr>
              <a:t>системы защиты </a:t>
            </a: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персональных данных, </a:t>
            </a:r>
            <a:r>
              <a:rPr lang="ru-RU" altLang="ru-RU" sz="2400" b="1">
                <a:solidFill>
                  <a:srgbClr val="007235"/>
                </a:solidFill>
                <a:latin typeface="Arial" panose="020B0604020202020204" pitchFamily="34" charset="0"/>
              </a:rPr>
              <a:t>нейтрализующей актуальные угрозы</a:t>
            </a: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, определенные </a:t>
            </a:r>
            <a:b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в соответствии </a:t>
            </a:r>
            <a:r>
              <a:rPr lang="ru-RU" altLang="ru-RU" sz="2400" b="1">
                <a:solidFill>
                  <a:srgbClr val="007235"/>
                </a:solidFill>
                <a:latin typeface="Arial" panose="020B0604020202020204" pitchFamily="34" charset="0"/>
              </a:rPr>
              <a:t>с частью 5 статьи 19 </a:t>
            </a:r>
            <a:r>
              <a:rPr lang="ru-RU" altLang="ru-RU" sz="2400">
                <a:solidFill>
                  <a:srgbClr val="000000"/>
                </a:solidFill>
                <a:latin typeface="Arial" panose="020B0604020202020204" pitchFamily="34" charset="0"/>
              </a:rPr>
              <a:t>Федерального закона «О персональных данных».</a:t>
            </a:r>
            <a:endParaRPr lang="ru-RU" altLang="ru-RU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44" y="588873"/>
            <a:ext cx="9644789" cy="58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87" y="242820"/>
            <a:ext cx="9049562" cy="64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" y="1178148"/>
            <a:ext cx="10937150" cy="44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7" y="274749"/>
            <a:ext cx="7645066" cy="65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16" y="548961"/>
            <a:ext cx="9981878" cy="58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090"/>
          <a:stretch/>
        </p:blipFill>
        <p:spPr>
          <a:xfrm>
            <a:off x="1567339" y="89887"/>
            <a:ext cx="8787275" cy="67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5" y="-12879"/>
            <a:ext cx="6183201" cy="68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34" y="1108119"/>
            <a:ext cx="7387443" cy="21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60" y="79433"/>
            <a:ext cx="5901341" cy="67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4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Прямоугольник 3"/>
          <p:cNvSpPr>
            <a:spLocks noChangeArrowheads="1"/>
          </p:cNvSpPr>
          <p:nvPr/>
        </p:nvSpPr>
        <p:spPr bwMode="auto">
          <a:xfrm>
            <a:off x="1847851" y="836613"/>
            <a:ext cx="86407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Категории обрабатываемых персональных данных (ПДн), подразделяются на 4 группы: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 группа — </a:t>
            </a:r>
            <a:r>
              <a:rPr lang="ru-RU" altLang="ru-RU" b="1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специальные категории ПДн</a:t>
            </a: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к которым относятся информация о национальной и расовой принадлежности субъекта, о религиозных, философских либо политических убеждениях, информацию о здоровье и интимной жизни субъекта;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 группа — </a:t>
            </a:r>
            <a:r>
              <a:rPr lang="ru-RU" altLang="ru-RU" b="1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биометрические ПДн</a:t>
            </a: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то есть данные, характеризующие биологические или физиологические особенности субъекта и используемые для установления личности, например, фотография или отпечатки пальцев;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 группа — </a:t>
            </a:r>
            <a:r>
              <a:rPr lang="ru-RU" altLang="ru-RU" b="1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общедоступные ПДн</a:t>
            </a: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то есть сведения о субъекте, полный и неограниченный доступ к которым предоставлен самим субъектом;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 группа — </a:t>
            </a:r>
            <a:r>
              <a:rPr lang="ru-RU" altLang="ru-RU" b="1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иные категории ПДн</a:t>
            </a:r>
            <a:r>
              <a:rPr lang="ru-RU" altLang="ru-RU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не представленные в трех предыдущих группах.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Прямоугольник 3"/>
          <p:cNvSpPr>
            <a:spLocks noChangeArrowheads="1"/>
          </p:cNvSpPr>
          <p:nvPr/>
        </p:nvSpPr>
        <p:spPr bwMode="auto">
          <a:xfrm>
            <a:off x="1774825" y="1028700"/>
            <a:ext cx="86423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ru-RU" altLang="ru-RU" sz="2000">
                <a:solidFill>
                  <a:srgbClr val="222222"/>
                </a:solidFill>
                <a:latin typeface="Roboto"/>
              </a:rPr>
              <a:t>По форме отношений между вашей организацией и субъектами обработка подразделяется на 2 вида:</a:t>
            </a:r>
          </a:p>
          <a:p>
            <a:pPr algn="just"/>
            <a:endParaRPr lang="ru-RU" altLang="ru-RU" sz="2000">
              <a:solidFill>
                <a:srgbClr val="222222"/>
              </a:solidFill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rgbClr val="222222"/>
                </a:solidFill>
                <a:latin typeface="Roboto"/>
              </a:rPr>
              <a:t>обработка персональных данных работников (субъектов, с которыми ваша организация связана трудовыми отношениями);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rgbClr val="222222"/>
                </a:solidFill>
                <a:latin typeface="Roboto"/>
              </a:rPr>
              <a:t>обработка персональных данных субъектов, не являющихся работниками вашей организации.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altLang="ru-RU" sz="2000">
              <a:solidFill>
                <a:srgbClr val="222222"/>
              </a:solidFill>
              <a:latin typeface="Roboto"/>
            </a:endParaRPr>
          </a:p>
          <a:p>
            <a:pPr algn="just"/>
            <a:r>
              <a:rPr lang="ru-RU" altLang="ru-RU" sz="2000">
                <a:solidFill>
                  <a:srgbClr val="222222"/>
                </a:solidFill>
                <a:latin typeface="Roboto"/>
              </a:rPr>
              <a:t>По количеству субъектов, ПДн которых обрабатываются, нормативным актом определены лишь 2 категории: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rgbClr val="222222"/>
                </a:solidFill>
                <a:latin typeface="Roboto"/>
              </a:rPr>
              <a:t>менее 100 000 субъектов;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rgbClr val="222222"/>
                </a:solidFill>
                <a:latin typeface="Roboto"/>
              </a:rPr>
              <a:t>более 100 000 субъектов;</a:t>
            </a:r>
          </a:p>
          <a:p>
            <a:pPr algn="just"/>
            <a:r>
              <a:rPr lang="ru-RU" altLang="ru-RU" sz="2000"/>
              <a:t/>
            </a:r>
            <a:br>
              <a:rPr lang="ru-RU" altLang="ru-RU" sz="2000"/>
            </a:b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2893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7"/>
          <p:cNvSpPr>
            <a:spLocks noChangeShapeType="1"/>
          </p:cNvSpPr>
          <p:nvPr/>
        </p:nvSpPr>
        <p:spPr bwMode="auto">
          <a:xfrm>
            <a:off x="2782889" y="446088"/>
            <a:ext cx="70580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19" name="Line 10"/>
          <p:cNvSpPr>
            <a:spLocks noChangeShapeType="1"/>
          </p:cNvSpPr>
          <p:nvPr/>
        </p:nvSpPr>
        <p:spPr bwMode="auto">
          <a:xfrm>
            <a:off x="3825875" y="6778625"/>
            <a:ext cx="6624638" cy="0"/>
          </a:xfrm>
          <a:prstGeom prst="line">
            <a:avLst/>
          </a:prstGeom>
          <a:noFill/>
          <a:ln w="9525">
            <a:solidFill>
              <a:srgbClr val="0072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420" name="Rectangle 12"/>
          <p:cNvSpPr>
            <a:spLocks noGrp="1" noChangeArrowheads="1"/>
          </p:cNvSpPr>
          <p:nvPr/>
        </p:nvSpPr>
        <p:spPr bwMode="auto">
          <a:xfrm>
            <a:off x="2576514" y="490538"/>
            <a:ext cx="80914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7235"/>
                </a:solidFill>
                <a:latin typeface="Arial" panose="020B0604020202020204" pitchFamily="34" charset="0"/>
              </a:rPr>
              <a:t>Типы угроз персональным данным</a:t>
            </a:r>
          </a:p>
        </p:txBody>
      </p:sp>
      <p:pic>
        <p:nvPicPr>
          <p:cNvPr id="60421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1633539"/>
            <a:ext cx="76327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Уровни защищенности персональных данных в ИСПДн - таблица и классификация  защиты ПД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692150"/>
            <a:ext cx="904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s://uni.dtln.ru/files/digest/images/2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404814"/>
            <a:ext cx="8924925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7" y="154546"/>
            <a:ext cx="9485416" cy="23515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946"/>
          <a:stretch/>
        </p:blipFill>
        <p:spPr>
          <a:xfrm>
            <a:off x="514876" y="2610596"/>
            <a:ext cx="9620797" cy="42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51" y="143814"/>
            <a:ext cx="9841502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466"/>
          <a:stretch/>
        </p:blipFill>
        <p:spPr>
          <a:xfrm>
            <a:off x="1917476" y="322508"/>
            <a:ext cx="9518964" cy="62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</Words>
  <Application>Microsoft Office PowerPoint</Application>
  <PresentationFormat>Широкоэкранный</PresentationFormat>
  <Paragraphs>20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Кафедра ИУ10</dc:creator>
  <cp:lastModifiedBy>Кафедра ИУ10</cp:lastModifiedBy>
  <cp:revision>42</cp:revision>
  <dcterms:created xsi:type="dcterms:W3CDTF">2022-02-16T06:56:06Z</dcterms:created>
  <dcterms:modified xsi:type="dcterms:W3CDTF">2022-09-12T10:31:07Z</dcterms:modified>
</cp:coreProperties>
</file>