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6"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554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097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765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8788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780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484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744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861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060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44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673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6271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42102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236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401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58317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772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1250922"/>
      </p:ext>
    </p:extLst>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 id="21474841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943" y="0"/>
            <a:ext cx="8915399" cy="2262781"/>
          </a:xfrm>
        </p:spPr>
        <p:txBody>
          <a:bodyPr>
            <a:noAutofit/>
          </a:bodyPr>
          <a:lstStyle/>
          <a:p>
            <a:r>
              <a:rPr lang="en-GB" sz="3600" dirty="0" smtClean="0"/>
              <a:t>Group 14 </a:t>
            </a:r>
            <a:br>
              <a:rPr lang="en-GB" sz="3600" dirty="0" smtClean="0"/>
            </a:br>
            <a:r>
              <a:rPr lang="en-GB" sz="3600" dirty="0" smtClean="0"/>
              <a:t>AI Coursework 2 </a:t>
            </a:r>
            <a:br>
              <a:rPr lang="en-GB" sz="3600" dirty="0" smtClean="0"/>
            </a:br>
            <a:r>
              <a:rPr lang="en-GB" sz="3600" dirty="0" smtClean="0"/>
              <a:t>(Group Task)</a:t>
            </a:r>
            <a:endParaRPr lang="en-GB" sz="3600" dirty="0"/>
          </a:p>
        </p:txBody>
      </p:sp>
      <p:sp>
        <p:nvSpPr>
          <p:cNvPr id="3" name="Subtitle 2"/>
          <p:cNvSpPr>
            <a:spLocks noGrp="1"/>
          </p:cNvSpPr>
          <p:nvPr>
            <p:ph type="subTitle" idx="1"/>
          </p:nvPr>
        </p:nvSpPr>
        <p:spPr>
          <a:xfrm>
            <a:off x="1876424" y="3602037"/>
            <a:ext cx="9120439" cy="2670425"/>
          </a:xfrm>
        </p:spPr>
        <p:txBody>
          <a:bodyPr>
            <a:normAutofit fontScale="92500" lnSpcReduction="10000"/>
          </a:bodyPr>
          <a:lstStyle/>
          <a:p>
            <a:r>
              <a:rPr lang="en-GB" dirty="0" smtClean="0"/>
              <a:t>Authors:</a:t>
            </a:r>
          </a:p>
          <a:p>
            <a:pPr algn="just"/>
            <a:r>
              <a:rPr lang="en-GB" dirty="0"/>
              <a:t>Ali, Hasan</a:t>
            </a:r>
          </a:p>
          <a:p>
            <a:pPr algn="just"/>
            <a:r>
              <a:rPr lang="en-GB" dirty="0"/>
              <a:t>Hussain, Jumail</a:t>
            </a:r>
          </a:p>
          <a:p>
            <a:r>
              <a:rPr lang="en-GB" dirty="0"/>
              <a:t>Mahmood, Abdul-Wahab</a:t>
            </a:r>
          </a:p>
          <a:p>
            <a:pPr algn="just"/>
            <a:r>
              <a:rPr lang="en-GB" dirty="0" smtClean="0"/>
              <a:t>Shimizu </a:t>
            </a:r>
            <a:r>
              <a:rPr lang="en-GB" dirty="0" err="1" smtClean="0"/>
              <a:t>Felisberto</a:t>
            </a:r>
            <a:r>
              <a:rPr lang="en-GB" dirty="0" smtClean="0"/>
              <a:t>, Matheus</a:t>
            </a:r>
          </a:p>
          <a:p>
            <a:pPr algn="just"/>
            <a:r>
              <a:rPr lang="en-GB" dirty="0" smtClean="0"/>
              <a:t>Zhang, Yufei</a:t>
            </a:r>
          </a:p>
        </p:txBody>
      </p:sp>
    </p:spTree>
    <p:extLst>
      <p:ext uri="{BB962C8B-B14F-4D97-AF65-F5344CB8AC3E}">
        <p14:creationId xmlns:p14="http://schemas.microsoft.com/office/powerpoint/2010/main" val="7718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WhatsApp 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End</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a:t>
            </a:r>
            <a:r>
              <a:rPr lang="en-GB" dirty="0" smtClean="0"/>
              <a:t>     Jumail</a:t>
            </a:r>
            <a:endParaRPr lang="en-GB" dirty="0" smtClean="0"/>
          </a:p>
          <a:p>
            <a:r>
              <a:rPr lang="en-GB" dirty="0" smtClean="0"/>
              <a:t>Uniform Cost:             </a:t>
            </a:r>
            <a:r>
              <a:rPr lang="en-GB" dirty="0" smtClean="0"/>
              <a:t>     </a:t>
            </a:r>
            <a:r>
              <a:rPr lang="en-GB" dirty="0" smtClean="0"/>
              <a:t>Matheus and Abdul-Wahab</a:t>
            </a:r>
          </a:p>
          <a:p>
            <a:pPr algn="just"/>
            <a:r>
              <a:rPr lang="en-GB" dirty="0" smtClean="0"/>
              <a:t>Best-First:                        Hasan and Yufei</a:t>
            </a:r>
          </a:p>
          <a:p>
            <a:pPr marL="0" indent="0" algn="just">
              <a:buNone/>
            </a:pPr>
            <a:endParaRPr lang="en-GB" dirty="0" smtClean="0"/>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a:t>
            </a:r>
            <a:r>
              <a:rPr lang="en-GB" dirty="0" smtClean="0"/>
              <a:t>: </a:t>
            </a:r>
            <a:r>
              <a:rPr lang="en-GB" dirty="0"/>
              <a:t>Explanation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depth-first search is a state space/graph searching strategy in which a limited version of the DFS is run over and over again while increasing the depth limits until the eventual goal is found. The search start is just as optimal as breadth-first search, however it uses less memory and at every iteration, each node within the search tree is visited the same as DFS, but the increasing order is which the nodes are visited one by one is breadth-first as its most effective.</a:t>
            </a:r>
            <a:endParaRPr lang="en-GB" dirty="0"/>
          </a:p>
        </p:txBody>
      </p:sp>
    </p:spTree>
    <p:extLst>
      <p:ext uri="{BB962C8B-B14F-4D97-AF65-F5344CB8AC3E}">
        <p14:creationId xmlns:p14="http://schemas.microsoft.com/office/powerpoint/2010/main" val="394614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 </a:t>
            </a:r>
            <a:r>
              <a:rPr lang="en-GB" dirty="0" smtClean="0"/>
              <a:t>Results</a:t>
            </a:r>
            <a:r>
              <a:rPr lang="en-GB" dirty="0"/>
              <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16526" y="3958601"/>
            <a:ext cx="5155412" cy="2306053"/>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b="68012"/>
          <a:stretch/>
        </p:blipFill>
        <p:spPr bwMode="auto">
          <a:xfrm>
            <a:off x="6210048" y="4703189"/>
            <a:ext cx="5727700" cy="1561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3272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a:t>
            </a:r>
            <a:r>
              <a:rPr lang="en-GB" dirty="0" smtClean="0"/>
              <a:t>Explanation</a:t>
            </a:r>
            <a:endParaRPr lang="en-GB" dirty="0"/>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a:t>
            </a:r>
            <a:r>
              <a:rPr lang="en-GB" dirty="0"/>
              <a:t>It demands the use of priority queues, such as DFS(Depth-first Search) and BFS(Breadth-first Search). This </a:t>
            </a:r>
            <a:r>
              <a:rPr lang="en-GB" dirty="0" smtClean="0"/>
              <a:t>means that it doesn’t now work through layers but through nodes in the way of DFS or BFS. So this means that the algorithm will not look through all the children nodes of the selected node instead it will simply choose the shortest path each time.</a:t>
            </a:r>
          </a:p>
          <a:p>
            <a:endParaRPr lang="en-GB" dirty="0"/>
          </a:p>
          <a:p>
            <a:endParaRPr lang="en-GB" dirty="0" smtClean="0"/>
          </a:p>
        </p:txBody>
      </p:sp>
    </p:spTree>
    <p:extLst>
      <p:ext uri="{BB962C8B-B14F-4D97-AF65-F5344CB8AC3E}">
        <p14:creationId xmlns:p14="http://schemas.microsoft.com/office/powerpoint/2010/main" val="220361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97" y="1321709"/>
            <a:ext cx="6492054" cy="3448161"/>
          </a:xfrm>
        </p:spPr>
      </p:pic>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2367" t="10344" r="53753" b="7659"/>
          <a:stretch/>
        </p:blipFill>
        <p:spPr>
          <a:xfrm>
            <a:off x="3693199" y="3812416"/>
            <a:ext cx="2712576" cy="2692232"/>
          </a:xfrm>
          <a:prstGeom prst="rect">
            <a:avLst/>
          </a:prstGeom>
          <a:ln w="57150">
            <a:solidFill>
              <a:schemeClr val="accent1"/>
            </a:solidFill>
          </a:ln>
        </p:spPr>
      </p:pic>
      <p:cxnSp>
        <p:nvCxnSpPr>
          <p:cNvPr id="8" name="Straight Connector 7"/>
          <p:cNvCxnSpPr>
            <a:stCxn id="10" idx="6"/>
          </p:cNvCxnSpPr>
          <p:nvPr/>
        </p:nvCxnSpPr>
        <p:spPr>
          <a:xfrm>
            <a:off x="3533775" y="3497370"/>
            <a:ext cx="2912375" cy="3150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0" idx="2"/>
          </p:cNvCxnSpPr>
          <p:nvPr/>
        </p:nvCxnSpPr>
        <p:spPr>
          <a:xfrm>
            <a:off x="829037" y="3497370"/>
            <a:ext cx="2864162" cy="300727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Donut 9"/>
          <p:cNvSpPr/>
          <p:nvPr/>
        </p:nvSpPr>
        <p:spPr>
          <a:xfrm>
            <a:off x="829037" y="2867277"/>
            <a:ext cx="2704738" cy="1260185"/>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375" y="1336123"/>
            <a:ext cx="3248025" cy="268605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5854" y="4190040"/>
            <a:ext cx="4548789" cy="1936984"/>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75" y="4809664"/>
            <a:ext cx="2933700" cy="1447800"/>
          </a:xfrm>
          <a:prstGeom prst="rect">
            <a:avLst/>
          </a:prstGeom>
        </p:spPr>
      </p:pic>
    </p:spTree>
    <p:extLst>
      <p:ext uri="{BB962C8B-B14F-4D97-AF65-F5344CB8AC3E}">
        <p14:creationId xmlns:p14="http://schemas.microsoft.com/office/powerpoint/2010/main" val="242819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Explanation</a:t>
            </a:r>
            <a:endParaRPr lang="en-GB" dirty="0"/>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endParaRPr lang="en-GB" dirty="0" smtClean="0"/>
          </a:p>
          <a:p>
            <a:endParaRPr lang="en-GB" dirty="0"/>
          </a:p>
          <a:p>
            <a:endParaRPr lang="en-GB" dirty="0"/>
          </a:p>
        </p:txBody>
      </p:sp>
    </p:spTree>
    <p:extLst>
      <p:ext uri="{BB962C8B-B14F-4D97-AF65-F5344CB8AC3E}">
        <p14:creationId xmlns:p14="http://schemas.microsoft.com/office/powerpoint/2010/main" val="3739338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6" name="Picture 5"/>
          <p:cNvPicPr>
            <a:picLocks noChangeAspect="1"/>
          </p:cNvPicPr>
          <p:nvPr/>
        </p:nvPicPr>
        <p:blipFill rotWithShape="1">
          <a:blip r:embed="rId2"/>
          <a:srcRect l="12147" t="21299" r="56378" b="41549"/>
          <a:stretch/>
        </p:blipFill>
        <p:spPr>
          <a:xfrm>
            <a:off x="8688135" y="1264555"/>
            <a:ext cx="3292384" cy="2319115"/>
          </a:xfrm>
          <a:prstGeom prst="rect">
            <a:avLst/>
          </a:prstGeom>
        </p:spPr>
      </p:pic>
      <p:pic>
        <p:nvPicPr>
          <p:cNvPr id="7" name="Picture 6"/>
          <p:cNvPicPr>
            <a:picLocks noChangeAspect="1"/>
          </p:cNvPicPr>
          <p:nvPr/>
        </p:nvPicPr>
        <p:blipFill rotWithShape="1">
          <a:blip r:embed="rId2"/>
          <a:srcRect l="11836" t="57344" r="68756" b="22879"/>
          <a:stretch/>
        </p:blipFill>
        <p:spPr>
          <a:xfrm>
            <a:off x="8699445" y="3770709"/>
            <a:ext cx="3269763" cy="2018501"/>
          </a:xfrm>
          <a:prstGeom prst="rect">
            <a:avLst/>
          </a:prstGeom>
        </p:spPr>
      </p:pic>
      <p:pic>
        <p:nvPicPr>
          <p:cNvPr id="3" name="Picture 2"/>
          <p:cNvPicPr>
            <a:picLocks noChangeAspect="1"/>
          </p:cNvPicPr>
          <p:nvPr/>
        </p:nvPicPr>
        <p:blipFill>
          <a:blip r:embed="rId3"/>
          <a:stretch>
            <a:fillRect/>
          </a:stretch>
        </p:blipFill>
        <p:spPr>
          <a:xfrm>
            <a:off x="1772081" y="1264555"/>
            <a:ext cx="6681934" cy="4037002"/>
          </a:xfrm>
          <a:prstGeom prst="rect">
            <a:avLst/>
          </a:prstGeom>
        </p:spPr>
      </p:pic>
      <p:pic>
        <p:nvPicPr>
          <p:cNvPr id="8" name="Picture 7"/>
          <p:cNvPicPr>
            <a:picLocks noChangeAspect="1"/>
          </p:cNvPicPr>
          <p:nvPr/>
        </p:nvPicPr>
        <p:blipFill rotWithShape="1">
          <a:blip r:embed="rId3"/>
          <a:srcRect t="70315" r="70420"/>
          <a:stretch/>
        </p:blipFill>
        <p:spPr>
          <a:xfrm>
            <a:off x="3938328" y="3676804"/>
            <a:ext cx="4515687" cy="2737845"/>
          </a:xfrm>
          <a:prstGeom prst="rect">
            <a:avLst/>
          </a:prstGeom>
          <a:ln w="57150">
            <a:solidFill>
              <a:schemeClr val="accent1"/>
            </a:solidFill>
          </a:ln>
        </p:spPr>
      </p:pic>
      <p:cxnSp>
        <p:nvCxnSpPr>
          <p:cNvPr id="11" name="Straight Connector 10"/>
          <p:cNvCxnSpPr>
            <a:stCxn id="4" idx="1"/>
          </p:cNvCxnSpPr>
          <p:nvPr/>
        </p:nvCxnSpPr>
        <p:spPr>
          <a:xfrm flipV="1">
            <a:off x="1842737" y="3676805"/>
            <a:ext cx="2095591" cy="50034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p:cNvCxnSpPr>
          <p:nvPr/>
        </p:nvCxnSpPr>
        <p:spPr>
          <a:xfrm>
            <a:off x="1842737" y="5068234"/>
            <a:ext cx="2095591" cy="136854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Donut 3"/>
          <p:cNvSpPr/>
          <p:nvPr/>
        </p:nvSpPr>
        <p:spPr>
          <a:xfrm>
            <a:off x="1560966" y="3992599"/>
            <a:ext cx="1924050" cy="1260185"/>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2327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 Analysis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Best first search takes to account the children of the node selected meaning you cannot go back up a branch that has been discovers/used, </a:t>
            </a:r>
          </a:p>
          <a:p>
            <a:r>
              <a:rPr lang="en-GB" dirty="0" smtClean="0"/>
              <a:t>However uniform cost takes a look at all the nodes and select the cheapest node to travel down but allows backtracking up nodes to check the overall cheapest path from the parent node to the child. This therefore show that uniform cost search is more accurate compared to BFS which is quicker but less accurate.</a:t>
            </a:r>
          </a:p>
          <a:p>
            <a:r>
              <a:rPr lang="en-GB" dirty="0" smtClean="0"/>
              <a:t>Iterative Deepening is the slowest way of the three, however it is still very accurate as it checks all the possible paths.</a:t>
            </a:r>
          </a:p>
          <a:p>
            <a:r>
              <a:rPr lang="en-GB" dirty="0" smtClean="0"/>
              <a:t>Therefore BFS is the Quickest algorithm, iterative deepening is the most accurate but Uniform cost is a combination of the two meaning it is the quickest with the best results compared to the others.</a:t>
            </a:r>
            <a:endParaRPr lang="en-GB" dirty="0"/>
          </a:p>
        </p:txBody>
      </p:sp>
    </p:spTree>
    <p:extLst>
      <p:ext uri="{BB962C8B-B14F-4D97-AF65-F5344CB8AC3E}">
        <p14:creationId xmlns:p14="http://schemas.microsoft.com/office/powerpoint/2010/main" val="3340658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262</TotalTime>
  <Words>606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Group 14  AI Coursework 2  (Group Task)</vt:lpstr>
      <vt:lpstr>Roles:</vt:lpstr>
      <vt:lpstr>Iterative Deepening: Explanation  </vt:lpstr>
      <vt:lpstr>Iterative Deepening: Results </vt:lpstr>
      <vt:lpstr>Uniform Cost: Explanation</vt:lpstr>
      <vt:lpstr>Uniform Cost: Results</vt:lpstr>
      <vt:lpstr>Best-First: Explanation</vt:lpstr>
      <vt:lpstr>Best-First: Results</vt:lpstr>
      <vt:lpstr>Comparison / Analysis</vt:lpstr>
      <vt:lpstr>Evidence of Group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Abdul-Wahab Mahmood</cp:lastModifiedBy>
  <cp:revision>47</cp:revision>
  <dcterms:created xsi:type="dcterms:W3CDTF">2019-03-29T12:02:34Z</dcterms:created>
  <dcterms:modified xsi:type="dcterms:W3CDTF">2019-04-04T14:32:39Z</dcterms:modified>
</cp:coreProperties>
</file>