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46"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2457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95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3760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3496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597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287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9184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3611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664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95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31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98924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04421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15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161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139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573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4/4/2019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041042"/>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 id="2147484259" r:id="rId13"/>
    <p:sldLayoutId id="2147484260" r:id="rId14"/>
    <p:sldLayoutId id="2147484261" r:id="rId15"/>
    <p:sldLayoutId id="2147484262" r:id="rId16"/>
    <p:sldLayoutId id="214748426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4227" y="0"/>
            <a:ext cx="8915399" cy="2262781"/>
          </a:xfrm>
        </p:spPr>
        <p:txBody>
          <a:bodyPr>
            <a:noAutofit/>
          </a:bodyPr>
          <a:lstStyle/>
          <a:p>
            <a:pPr algn="l"/>
            <a:r>
              <a:rPr lang="en-GB" sz="3600" dirty="0" smtClean="0"/>
              <a:t>Group 14 </a:t>
            </a:r>
            <a:br>
              <a:rPr lang="en-GB" sz="3600" dirty="0" smtClean="0"/>
            </a:br>
            <a:r>
              <a:rPr lang="en-GB" sz="3600" dirty="0" smtClean="0"/>
              <a:t>AI Coursework </a:t>
            </a:r>
            <a:r>
              <a:rPr lang="en-GB" sz="3600" dirty="0" smtClean="0"/>
              <a:t>2</a:t>
            </a:r>
            <a:endParaRPr lang="en-GB" sz="3600" dirty="0"/>
          </a:p>
        </p:txBody>
      </p:sp>
      <p:sp>
        <p:nvSpPr>
          <p:cNvPr id="3" name="Subtitle 2"/>
          <p:cNvSpPr>
            <a:spLocks noGrp="1"/>
          </p:cNvSpPr>
          <p:nvPr>
            <p:ph type="subTitle" idx="1"/>
          </p:nvPr>
        </p:nvSpPr>
        <p:spPr>
          <a:xfrm>
            <a:off x="944227" y="2655552"/>
            <a:ext cx="9120439" cy="2670425"/>
          </a:xfrm>
        </p:spPr>
        <p:txBody>
          <a:bodyPr>
            <a:normAutofit/>
          </a:bodyPr>
          <a:lstStyle/>
          <a:p>
            <a:pPr algn="l"/>
            <a:r>
              <a:rPr lang="en-GB" sz="2000" dirty="0" smtClean="0"/>
              <a:t>Members:</a:t>
            </a:r>
          </a:p>
          <a:p>
            <a:r>
              <a:rPr lang="en-GB" sz="2000" dirty="0"/>
              <a:t>Abdul-</a:t>
            </a:r>
            <a:r>
              <a:rPr lang="en-GB" sz="2000" dirty="0" err="1"/>
              <a:t>Wahab</a:t>
            </a:r>
            <a:r>
              <a:rPr lang="en-GB" sz="2000" dirty="0"/>
              <a:t> </a:t>
            </a:r>
            <a:r>
              <a:rPr lang="en-GB" sz="2000" dirty="0" smtClean="0"/>
              <a:t>Mahmood</a:t>
            </a:r>
            <a:endParaRPr lang="en-GB" sz="2000" dirty="0" smtClean="0"/>
          </a:p>
          <a:p>
            <a:pPr algn="l"/>
            <a:r>
              <a:rPr lang="en-GB" sz="2000" dirty="0" smtClean="0"/>
              <a:t>Hasan ALI</a:t>
            </a:r>
          </a:p>
          <a:p>
            <a:r>
              <a:rPr lang="en-GB" sz="2000" dirty="0" err="1"/>
              <a:t>Matheus</a:t>
            </a:r>
            <a:r>
              <a:rPr lang="en-GB" sz="2000" dirty="0"/>
              <a:t> Shimizu </a:t>
            </a:r>
            <a:r>
              <a:rPr lang="en-GB" sz="2000" dirty="0" err="1" smtClean="0"/>
              <a:t>Felisberto</a:t>
            </a:r>
            <a:endParaRPr lang="en-GB" sz="2000" dirty="0"/>
          </a:p>
          <a:p>
            <a:r>
              <a:rPr lang="en-GB" sz="2000" dirty="0"/>
              <a:t>Mohammed Jumail </a:t>
            </a:r>
            <a:r>
              <a:rPr lang="en-GB" sz="2000" dirty="0" smtClean="0"/>
              <a:t>Hussain</a:t>
            </a:r>
            <a:endParaRPr lang="en-GB" sz="2000" dirty="0" smtClean="0"/>
          </a:p>
          <a:p>
            <a:r>
              <a:rPr lang="en-GB" sz="2000" dirty="0" err="1" smtClean="0"/>
              <a:t>Yufei</a:t>
            </a:r>
            <a:r>
              <a:rPr lang="en-GB" sz="2000" dirty="0" smtClean="0"/>
              <a:t> Zhang</a:t>
            </a:r>
            <a:endParaRPr lang="en-GB" sz="2000" dirty="0" smtClean="0"/>
          </a:p>
        </p:txBody>
      </p:sp>
    </p:spTree>
    <p:extLst>
      <p:ext uri="{BB962C8B-B14F-4D97-AF65-F5344CB8AC3E}">
        <p14:creationId xmlns:p14="http://schemas.microsoft.com/office/powerpoint/2010/main" val="77188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normAutofit/>
          </a:bodyPr>
          <a:lstStyle/>
          <a:p>
            <a:r>
              <a:rPr lang="en-GB" sz="2000" dirty="0" smtClean="0"/>
              <a:t>A WhatsApp </a:t>
            </a:r>
            <a:r>
              <a:rPr lang="en-GB" sz="2000" dirty="0" smtClean="0"/>
              <a:t>group chat </a:t>
            </a:r>
            <a:r>
              <a:rPr lang="en-GB" sz="2000" dirty="0" smtClean="0"/>
              <a:t>was created to </a:t>
            </a:r>
            <a:r>
              <a:rPr lang="en-GB" sz="2000" dirty="0" smtClean="0"/>
              <a:t>discuss the </a:t>
            </a:r>
            <a:r>
              <a:rPr lang="en-GB" sz="2000" dirty="0" smtClean="0"/>
              <a:t>timing and location of our meetings, which was confirmed to be 12-1 on Thursday and Friday. We had a couple meetings and in each we discussed the strategies, the implementation and anything else that was on our mind.</a:t>
            </a:r>
            <a:endParaRPr lang="en-GB" sz="2000" dirty="0" smtClean="0"/>
          </a:p>
          <a:p>
            <a:r>
              <a:rPr lang="en-GB" sz="2000" dirty="0" smtClean="0"/>
              <a:t>During our 1</a:t>
            </a:r>
            <a:r>
              <a:rPr lang="en-GB" sz="2000" baseline="30000" dirty="0" smtClean="0"/>
              <a:t>st</a:t>
            </a:r>
            <a:r>
              <a:rPr lang="en-GB" sz="2000" dirty="0" smtClean="0"/>
              <a:t> meeting as a team, a GitHub Repository was set up so we could upload all our individual work and work on another members tasks if we had completed our own, this helped us complete the work on time for the deadline and also gave us time to improve.</a:t>
            </a:r>
            <a:endParaRPr lang="en-GB" sz="2000" dirty="0" smtClean="0"/>
          </a:p>
        </p:txBody>
      </p:sp>
    </p:spTree>
    <p:extLst>
      <p:ext uri="{BB962C8B-B14F-4D97-AF65-F5344CB8AC3E}">
        <p14:creationId xmlns:p14="http://schemas.microsoft.com/office/powerpoint/2010/main" val="3263706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sz="2000" dirty="0"/>
              <a:t>Best-First Search: Hasan Ali and </a:t>
            </a:r>
            <a:r>
              <a:rPr lang="en-GB" sz="2000" dirty="0" err="1"/>
              <a:t>Yufei</a:t>
            </a:r>
            <a:r>
              <a:rPr lang="en-GB" sz="2000" dirty="0"/>
              <a:t> </a:t>
            </a:r>
            <a:r>
              <a:rPr lang="en-GB" sz="2000" dirty="0" smtClean="0"/>
              <a:t>Zhang</a:t>
            </a:r>
            <a:endParaRPr lang="en-GB" sz="2000" dirty="0" smtClean="0"/>
          </a:p>
          <a:p>
            <a:r>
              <a:rPr lang="en-GB" sz="2000" dirty="0" smtClean="0"/>
              <a:t>Iterative Deepening: Mohammed Jumail Hussain</a:t>
            </a:r>
            <a:endParaRPr lang="en-GB" sz="2000" dirty="0" smtClean="0"/>
          </a:p>
          <a:p>
            <a:r>
              <a:rPr lang="en-GB" sz="2000" dirty="0" smtClean="0"/>
              <a:t>Uniform Cost</a:t>
            </a:r>
            <a:r>
              <a:rPr lang="en-GB" sz="2000" dirty="0"/>
              <a:t>: Abdul-</a:t>
            </a:r>
            <a:r>
              <a:rPr lang="en-GB" sz="2000" dirty="0" err="1"/>
              <a:t>Wahab</a:t>
            </a:r>
            <a:r>
              <a:rPr lang="en-GB" sz="2000" dirty="0"/>
              <a:t> </a:t>
            </a:r>
            <a:r>
              <a:rPr lang="en-GB" sz="2000" dirty="0" smtClean="0"/>
              <a:t>Mahmood and </a:t>
            </a:r>
            <a:r>
              <a:rPr lang="en-GB" sz="2000" dirty="0" err="1" smtClean="0"/>
              <a:t>Matheus</a:t>
            </a:r>
            <a:r>
              <a:rPr lang="en-GB" sz="2000" dirty="0" smtClean="0"/>
              <a:t> </a:t>
            </a:r>
            <a:r>
              <a:rPr lang="en-GB" sz="2000" dirty="0"/>
              <a:t>Shimizu </a:t>
            </a:r>
            <a:r>
              <a:rPr lang="en-GB" sz="2000" smtClean="0"/>
              <a:t>Felisberto</a:t>
            </a:r>
            <a:endParaRPr lang="en-GB" sz="2000" dirty="0"/>
          </a:p>
        </p:txBody>
      </p:sp>
    </p:spTree>
    <p:extLst>
      <p:ext uri="{BB962C8B-B14F-4D97-AF65-F5344CB8AC3E}">
        <p14:creationId xmlns:p14="http://schemas.microsoft.com/office/powerpoint/2010/main" val="3743639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a:t>
            </a:r>
            <a:r>
              <a:rPr lang="en-GB" dirty="0" smtClean="0"/>
              <a:t>: </a:t>
            </a:r>
            <a:r>
              <a:rPr lang="en-GB" dirty="0"/>
              <a:t>Explanation </a:t>
            </a:r>
            <a:br>
              <a:rPr lang="en-GB" dirty="0"/>
            </a:br>
            <a:endParaRPr lang="en-GB" dirty="0"/>
          </a:p>
        </p:txBody>
      </p:sp>
      <p:sp>
        <p:nvSpPr>
          <p:cNvPr id="3" name="Content Placeholder 2"/>
          <p:cNvSpPr>
            <a:spLocks noGrp="1"/>
          </p:cNvSpPr>
          <p:nvPr>
            <p:ph idx="1"/>
          </p:nvPr>
        </p:nvSpPr>
        <p:spPr/>
        <p:txBody>
          <a:bodyPr>
            <a:normAutofit/>
          </a:bodyPr>
          <a:lstStyle/>
          <a:p>
            <a:r>
              <a:rPr lang="en-GB" sz="2000" dirty="0" smtClean="0"/>
              <a:t>Iterative deepening depth-first search is a state space/graph searching strategy in which a limited version of the DFS is run over and over again while increasing the depth limits until the eventual goal is found</a:t>
            </a:r>
            <a:r>
              <a:rPr lang="en-GB" sz="2000" dirty="0" smtClean="0"/>
              <a:t>.</a:t>
            </a:r>
            <a:endParaRPr lang="en-GB" sz="2000" dirty="0"/>
          </a:p>
        </p:txBody>
      </p:sp>
    </p:spTree>
    <p:extLst>
      <p:ext uri="{BB962C8B-B14F-4D97-AF65-F5344CB8AC3E}">
        <p14:creationId xmlns:p14="http://schemas.microsoft.com/office/powerpoint/2010/main" val="3946140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 </a:t>
            </a:r>
            <a:r>
              <a:rPr lang="en-GB" dirty="0" smtClean="0"/>
              <a:t>Results</a:t>
            </a:r>
            <a:r>
              <a:rPr lang="en-GB" dirty="0"/>
              <a:t/>
            </a:r>
            <a:br>
              <a:rPr lang="en-GB" dirty="0"/>
            </a:br>
            <a:endParaRPr lang="en-GB"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77334" y="1424472"/>
            <a:ext cx="4508128" cy="2306053"/>
          </a:xfrm>
          <a:prstGeom prst="rect">
            <a:avLst/>
          </a:prstGeom>
        </p:spPr>
      </p:pic>
      <p:pic>
        <p:nvPicPr>
          <p:cNvPr id="6" name="Picture 5"/>
          <p:cNvPicPr/>
          <p:nvPr/>
        </p:nvPicPr>
        <p:blipFill rotWithShape="1">
          <a:blip r:embed="rId3" cstate="print">
            <a:extLst>
              <a:ext uri="{28A0092B-C50C-407E-A947-70E740481C1C}">
                <a14:useLocalDpi xmlns:a14="http://schemas.microsoft.com/office/drawing/2010/main" val="0"/>
              </a:ext>
            </a:extLst>
          </a:blip>
          <a:srcRect b="68012"/>
          <a:stretch/>
        </p:blipFill>
        <p:spPr bwMode="auto">
          <a:xfrm>
            <a:off x="2523684" y="3845126"/>
            <a:ext cx="5323555" cy="1561465"/>
          </a:xfrm>
          <a:prstGeom prst="rect">
            <a:avLst/>
          </a:prstGeom>
          <a:ln>
            <a:noFill/>
          </a:ln>
          <a:extLst>
            <a:ext uri="{53640926-AAD7-44D8-BBD7-CCE9431645EC}">
              <a14:shadowObscured xmlns:a14="http://schemas.microsoft.com/office/drawing/2010/main"/>
            </a:ext>
          </a:extLst>
        </p:spPr>
      </p:pic>
      <p:pic>
        <p:nvPicPr>
          <p:cNvPr id="4" name="Picture 3"/>
          <p:cNvPicPr>
            <a:picLocks noChangeAspect="1"/>
          </p:cNvPicPr>
          <p:nvPr/>
        </p:nvPicPr>
        <p:blipFill>
          <a:blip r:embed="rId4"/>
          <a:stretch>
            <a:fillRect/>
          </a:stretch>
        </p:blipFill>
        <p:spPr>
          <a:xfrm>
            <a:off x="677334" y="3845126"/>
            <a:ext cx="1724025" cy="2152650"/>
          </a:xfrm>
          <a:prstGeom prst="rect">
            <a:avLst/>
          </a:prstGeom>
          <a:ln w="28575">
            <a:solidFill>
              <a:schemeClr val="tx1"/>
            </a:solidFill>
          </a:ln>
        </p:spPr>
      </p:pic>
    </p:spTree>
    <p:extLst>
      <p:ext uri="{BB962C8B-B14F-4D97-AF65-F5344CB8AC3E}">
        <p14:creationId xmlns:p14="http://schemas.microsoft.com/office/powerpoint/2010/main" val="3083272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a:t>
            </a:r>
            <a:r>
              <a:rPr lang="en-GB" dirty="0" smtClean="0"/>
              <a:t>Explanation</a:t>
            </a:r>
            <a:endParaRPr lang="en-GB" dirty="0"/>
          </a:p>
        </p:txBody>
      </p:sp>
      <p:sp>
        <p:nvSpPr>
          <p:cNvPr id="3" name="Content Placeholder 2"/>
          <p:cNvSpPr>
            <a:spLocks noGrp="1"/>
          </p:cNvSpPr>
          <p:nvPr>
            <p:ph idx="1"/>
          </p:nvPr>
        </p:nvSpPr>
        <p:spPr/>
        <p:txBody>
          <a:bodyPr>
            <a:normAutofit/>
          </a:bodyPr>
          <a:lstStyle/>
          <a:p>
            <a:r>
              <a:rPr lang="en-GB" sz="2000" dirty="0" smtClean="0"/>
              <a:t>Uniform </a:t>
            </a:r>
            <a:r>
              <a:rPr lang="en-GB" sz="2000" dirty="0"/>
              <a:t>Cost Search is the best algorithm for </a:t>
            </a:r>
            <a:r>
              <a:rPr lang="en-GB" sz="2000" dirty="0" smtClean="0"/>
              <a:t>a search</a:t>
            </a:r>
            <a:r>
              <a:rPr lang="en-GB" sz="2000" dirty="0"/>
              <a:t> problem, which does not involve the use of heuristics. It can solve any general graph for </a:t>
            </a:r>
            <a:r>
              <a:rPr lang="en-GB" sz="2000" dirty="0" smtClean="0"/>
              <a:t>optimal cost. It uses priority queues such as DFS and BFS which means it does not work through layers, but it works through nodes using the above searching algorithms. In simple terms, it doesn’t look through all nodes, it just chooses the shortest path every time.</a:t>
            </a:r>
            <a:endParaRPr lang="en-GB" sz="2000" dirty="0" smtClean="0"/>
          </a:p>
          <a:p>
            <a:endParaRPr lang="en-GB" dirty="0"/>
          </a:p>
          <a:p>
            <a:endParaRPr lang="en-GB" dirty="0" smtClean="0"/>
          </a:p>
        </p:txBody>
      </p:sp>
    </p:spTree>
    <p:extLst>
      <p:ext uri="{BB962C8B-B14F-4D97-AF65-F5344CB8AC3E}">
        <p14:creationId xmlns:p14="http://schemas.microsoft.com/office/powerpoint/2010/main" val="2203614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08217"/>
            <a:ext cx="5952625" cy="3161651"/>
          </a:xfrm>
        </p:spPr>
      </p:pic>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2367" t="10344" r="53753" b="7659"/>
          <a:stretch/>
        </p:blipFill>
        <p:spPr>
          <a:xfrm>
            <a:off x="3726581" y="4127462"/>
            <a:ext cx="2273991" cy="2256936"/>
          </a:xfrm>
          <a:prstGeom prst="rect">
            <a:avLst/>
          </a:prstGeom>
          <a:ln w="57150">
            <a:solidFill>
              <a:schemeClr val="accent1"/>
            </a:solidFill>
          </a:ln>
        </p:spPr>
      </p:pic>
      <p:cxnSp>
        <p:nvCxnSpPr>
          <p:cNvPr id="8" name="Straight Connector 7"/>
          <p:cNvCxnSpPr>
            <a:stCxn id="10" idx="6"/>
            <a:endCxn id="6" idx="0"/>
          </p:cNvCxnSpPr>
          <p:nvPr/>
        </p:nvCxnSpPr>
        <p:spPr>
          <a:xfrm>
            <a:off x="3097820" y="3605320"/>
            <a:ext cx="1765757" cy="5221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0" idx="2"/>
            <a:endCxn id="6" idx="2"/>
          </p:cNvCxnSpPr>
          <p:nvPr/>
        </p:nvCxnSpPr>
        <p:spPr>
          <a:xfrm>
            <a:off x="677334" y="3605320"/>
            <a:ext cx="4186243" cy="277907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Donut 9"/>
          <p:cNvSpPr/>
          <p:nvPr/>
        </p:nvSpPr>
        <p:spPr>
          <a:xfrm>
            <a:off x="677334" y="3149503"/>
            <a:ext cx="2420486" cy="91163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016" y="1608217"/>
            <a:ext cx="3248025" cy="2435635"/>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2016" y="4127462"/>
            <a:ext cx="3468475" cy="1476960"/>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4" y="4936599"/>
            <a:ext cx="2933700" cy="1447800"/>
          </a:xfrm>
          <a:prstGeom prst="rect">
            <a:avLst/>
          </a:prstGeom>
        </p:spPr>
      </p:pic>
    </p:spTree>
    <p:extLst>
      <p:ext uri="{BB962C8B-B14F-4D97-AF65-F5344CB8AC3E}">
        <p14:creationId xmlns:p14="http://schemas.microsoft.com/office/powerpoint/2010/main" val="242819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Explanation</a:t>
            </a:r>
            <a:endParaRPr lang="en-GB" dirty="0"/>
          </a:p>
        </p:txBody>
      </p:sp>
      <p:sp>
        <p:nvSpPr>
          <p:cNvPr id="3" name="Content Placeholder 2"/>
          <p:cNvSpPr>
            <a:spLocks noGrp="1"/>
          </p:cNvSpPr>
          <p:nvPr>
            <p:ph idx="1"/>
          </p:nvPr>
        </p:nvSpPr>
        <p:spPr/>
        <p:txBody>
          <a:bodyPr>
            <a:normAutofit/>
          </a:bodyPr>
          <a:lstStyle/>
          <a:p>
            <a:r>
              <a:rPr lang="en-GB" sz="2000" dirty="0" smtClean="0"/>
              <a:t>Best-first </a:t>
            </a:r>
            <a:r>
              <a:rPr lang="en-GB" sz="2000" dirty="0"/>
              <a:t>search is a search algorithm which explores a graph by expanding the most promising node chosen according to a specified rule</a:t>
            </a:r>
            <a:r>
              <a:rPr lang="en-GB" sz="2000" dirty="0" smtClean="0"/>
              <a:t>. As shown in our implementation, it starts from the node S and it ends at the node G1. The first node that is searched for is the smallest value which in this case ‘C’ and then it moves to the next value which is ‘J’ and the last value is ‘G1’ and then the searching stops here.</a:t>
            </a:r>
            <a:endParaRPr lang="en-GB" sz="2000" dirty="0"/>
          </a:p>
        </p:txBody>
      </p:sp>
    </p:spTree>
    <p:extLst>
      <p:ext uri="{BB962C8B-B14F-4D97-AF65-F5344CB8AC3E}">
        <p14:creationId xmlns:p14="http://schemas.microsoft.com/office/powerpoint/2010/main" val="3739338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Results</a:t>
            </a:r>
            <a:endParaRPr lang="en-GB" dirty="0"/>
          </a:p>
        </p:txBody>
      </p:sp>
      <p:pic>
        <p:nvPicPr>
          <p:cNvPr id="6" name="Picture 5"/>
          <p:cNvPicPr>
            <a:picLocks noChangeAspect="1"/>
          </p:cNvPicPr>
          <p:nvPr/>
        </p:nvPicPr>
        <p:blipFill rotWithShape="1">
          <a:blip r:embed="rId2"/>
          <a:srcRect l="12147" t="21299" r="56378" b="41549"/>
          <a:stretch/>
        </p:blipFill>
        <p:spPr>
          <a:xfrm>
            <a:off x="7459230" y="1660358"/>
            <a:ext cx="3093160" cy="2059017"/>
          </a:xfrm>
          <a:prstGeom prst="rect">
            <a:avLst/>
          </a:prstGeom>
        </p:spPr>
      </p:pic>
      <p:pic>
        <p:nvPicPr>
          <p:cNvPr id="7" name="Picture 6"/>
          <p:cNvPicPr>
            <a:picLocks noChangeAspect="1"/>
          </p:cNvPicPr>
          <p:nvPr/>
        </p:nvPicPr>
        <p:blipFill rotWithShape="1">
          <a:blip r:embed="rId2"/>
          <a:srcRect l="11836" t="57344" r="68756" b="22879"/>
          <a:stretch/>
        </p:blipFill>
        <p:spPr>
          <a:xfrm>
            <a:off x="7459230" y="3795359"/>
            <a:ext cx="3269763" cy="2018501"/>
          </a:xfrm>
          <a:prstGeom prst="rect">
            <a:avLst/>
          </a:prstGeom>
        </p:spPr>
      </p:pic>
      <p:pic>
        <p:nvPicPr>
          <p:cNvPr id="3" name="Picture 2"/>
          <p:cNvPicPr>
            <a:picLocks noChangeAspect="1"/>
          </p:cNvPicPr>
          <p:nvPr/>
        </p:nvPicPr>
        <p:blipFill>
          <a:blip r:embed="rId3"/>
          <a:stretch>
            <a:fillRect/>
          </a:stretch>
        </p:blipFill>
        <p:spPr>
          <a:xfrm>
            <a:off x="677334" y="1588169"/>
            <a:ext cx="6681934" cy="3753494"/>
          </a:xfrm>
          <a:prstGeom prst="rect">
            <a:avLst/>
          </a:prstGeom>
        </p:spPr>
      </p:pic>
      <p:pic>
        <p:nvPicPr>
          <p:cNvPr id="8" name="Picture 7"/>
          <p:cNvPicPr>
            <a:picLocks noChangeAspect="1"/>
          </p:cNvPicPr>
          <p:nvPr/>
        </p:nvPicPr>
        <p:blipFill rotWithShape="1">
          <a:blip r:embed="rId3"/>
          <a:srcRect t="70315" r="70420"/>
          <a:stretch/>
        </p:blipFill>
        <p:spPr>
          <a:xfrm>
            <a:off x="2502318" y="4098278"/>
            <a:ext cx="3031966" cy="1838270"/>
          </a:xfrm>
          <a:prstGeom prst="rect">
            <a:avLst/>
          </a:prstGeom>
          <a:ln w="57150">
            <a:solidFill>
              <a:schemeClr val="accent1"/>
            </a:solidFill>
          </a:ln>
        </p:spPr>
      </p:pic>
      <p:cxnSp>
        <p:nvCxnSpPr>
          <p:cNvPr id="11" name="Straight Connector 10"/>
          <p:cNvCxnSpPr>
            <a:stCxn id="4" idx="6"/>
            <a:endCxn id="8" idx="1"/>
          </p:cNvCxnSpPr>
          <p:nvPr/>
        </p:nvCxnSpPr>
        <p:spPr>
          <a:xfrm>
            <a:off x="2061411" y="4491789"/>
            <a:ext cx="440907" cy="5256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a:endCxn id="8" idx="1"/>
          </p:cNvCxnSpPr>
          <p:nvPr/>
        </p:nvCxnSpPr>
        <p:spPr>
          <a:xfrm>
            <a:off x="1319392" y="4804610"/>
            <a:ext cx="1182926" cy="21280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Donut 3"/>
          <p:cNvSpPr/>
          <p:nvPr/>
        </p:nvSpPr>
        <p:spPr>
          <a:xfrm>
            <a:off x="577372" y="4178967"/>
            <a:ext cx="1484039" cy="62564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2327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 Analysis</a:t>
            </a:r>
            <a:endParaRPr lang="en-GB" dirty="0"/>
          </a:p>
        </p:txBody>
      </p:sp>
      <p:sp>
        <p:nvSpPr>
          <p:cNvPr id="3" name="Content Placeholder 2"/>
          <p:cNvSpPr>
            <a:spLocks noGrp="1"/>
          </p:cNvSpPr>
          <p:nvPr>
            <p:ph idx="1"/>
          </p:nvPr>
        </p:nvSpPr>
        <p:spPr>
          <a:xfrm>
            <a:off x="1154955" y="2603499"/>
            <a:ext cx="8761412" cy="3909595"/>
          </a:xfrm>
        </p:spPr>
        <p:txBody>
          <a:bodyPr>
            <a:noAutofit/>
          </a:bodyPr>
          <a:lstStyle/>
          <a:p>
            <a:r>
              <a:rPr lang="en-GB" sz="2000" dirty="0" smtClean="0"/>
              <a:t>Best-first </a:t>
            </a:r>
            <a:r>
              <a:rPr lang="en-GB" sz="2000" dirty="0" smtClean="0"/>
              <a:t>s</a:t>
            </a:r>
            <a:r>
              <a:rPr lang="en-GB" sz="2000" dirty="0" smtClean="0"/>
              <a:t>earch </a:t>
            </a:r>
            <a:r>
              <a:rPr lang="en-GB" sz="2000" dirty="0" smtClean="0"/>
              <a:t>takes </a:t>
            </a:r>
            <a:r>
              <a:rPr lang="en-GB" sz="2000" dirty="0" smtClean="0"/>
              <a:t>the </a:t>
            </a:r>
            <a:r>
              <a:rPr lang="en-GB" sz="2000" dirty="0" smtClean="0"/>
              <a:t>children of </a:t>
            </a:r>
            <a:r>
              <a:rPr lang="en-GB" sz="2000" dirty="0" smtClean="0"/>
              <a:t>any node </a:t>
            </a:r>
            <a:r>
              <a:rPr lang="en-GB" sz="2000" dirty="0" smtClean="0"/>
              <a:t>selected meaning you cannot go back up a branch that has been </a:t>
            </a:r>
            <a:r>
              <a:rPr lang="en-GB" sz="2000" dirty="0" smtClean="0"/>
              <a:t>discovered or used</a:t>
            </a:r>
            <a:r>
              <a:rPr lang="en-GB" sz="2000" dirty="0"/>
              <a:t>.</a:t>
            </a:r>
            <a:endParaRPr lang="en-GB" sz="2000" dirty="0" smtClean="0"/>
          </a:p>
          <a:p>
            <a:r>
              <a:rPr lang="en-GB" sz="2000" dirty="0" smtClean="0"/>
              <a:t>U</a:t>
            </a:r>
            <a:r>
              <a:rPr lang="en-GB" sz="2000" dirty="0" smtClean="0"/>
              <a:t>niform </a:t>
            </a:r>
            <a:r>
              <a:rPr lang="en-GB" sz="2000" dirty="0"/>
              <a:t>C</a:t>
            </a:r>
            <a:r>
              <a:rPr lang="en-GB" sz="2000" dirty="0" smtClean="0"/>
              <a:t>ost </a:t>
            </a:r>
            <a:r>
              <a:rPr lang="en-GB" sz="2000" dirty="0" smtClean="0"/>
              <a:t>takes a look at all the nodes and </a:t>
            </a:r>
            <a:r>
              <a:rPr lang="en-GB" sz="2000" dirty="0" smtClean="0"/>
              <a:t>selects </a:t>
            </a:r>
            <a:r>
              <a:rPr lang="en-GB" sz="2000" dirty="0" smtClean="0"/>
              <a:t>the </a:t>
            </a:r>
            <a:r>
              <a:rPr lang="en-GB" sz="2000" dirty="0" smtClean="0"/>
              <a:t>smallest </a:t>
            </a:r>
            <a:r>
              <a:rPr lang="en-GB" sz="2000" dirty="0" smtClean="0"/>
              <a:t>node to </a:t>
            </a:r>
            <a:r>
              <a:rPr lang="en-GB" sz="2000" dirty="0" smtClean="0"/>
              <a:t>use </a:t>
            </a:r>
            <a:r>
              <a:rPr lang="en-GB" sz="2000" dirty="0" smtClean="0"/>
              <a:t>but </a:t>
            </a:r>
            <a:r>
              <a:rPr lang="en-GB" sz="2000" dirty="0" smtClean="0"/>
              <a:t>allows </a:t>
            </a:r>
            <a:r>
              <a:rPr lang="en-GB" sz="2000" dirty="0" smtClean="0"/>
              <a:t>going back </a:t>
            </a:r>
            <a:r>
              <a:rPr lang="en-GB" sz="2000" dirty="0" smtClean="0"/>
              <a:t>up nodes to check the </a:t>
            </a:r>
            <a:r>
              <a:rPr lang="en-GB" sz="2000" dirty="0" smtClean="0"/>
              <a:t>path from parent </a:t>
            </a:r>
            <a:r>
              <a:rPr lang="en-GB" sz="2000" dirty="0" smtClean="0"/>
              <a:t>node to the child. </a:t>
            </a:r>
            <a:endParaRPr lang="en-GB" sz="2000" dirty="0" smtClean="0"/>
          </a:p>
          <a:p>
            <a:r>
              <a:rPr lang="en-GB" sz="2000" dirty="0" smtClean="0"/>
              <a:t>Iterative </a:t>
            </a:r>
            <a:r>
              <a:rPr lang="en-GB" sz="2000" dirty="0" smtClean="0"/>
              <a:t>Deepening is the slowest </a:t>
            </a:r>
            <a:r>
              <a:rPr lang="en-GB" sz="2000" dirty="0" smtClean="0"/>
              <a:t>strategy </a:t>
            </a:r>
            <a:r>
              <a:rPr lang="en-GB" sz="2000" dirty="0" smtClean="0"/>
              <a:t>of the </a:t>
            </a:r>
            <a:r>
              <a:rPr lang="en-GB" sz="2000" dirty="0" smtClean="0"/>
              <a:t>three as it works in iterations but it very accurate as all paths are checked.</a:t>
            </a:r>
            <a:endParaRPr lang="en-GB" sz="2000" dirty="0" smtClean="0"/>
          </a:p>
          <a:p>
            <a:r>
              <a:rPr lang="en-GB" sz="2000" dirty="0" smtClean="0"/>
              <a:t>So </a:t>
            </a:r>
            <a:r>
              <a:rPr lang="en-GB" sz="2000" dirty="0" smtClean="0"/>
              <a:t>BFS is the </a:t>
            </a:r>
            <a:r>
              <a:rPr lang="en-GB" sz="2000" dirty="0" smtClean="0"/>
              <a:t>quickest strategy, </a:t>
            </a:r>
            <a:r>
              <a:rPr lang="en-GB" sz="2000" dirty="0" smtClean="0"/>
              <a:t>I</a:t>
            </a:r>
            <a:r>
              <a:rPr lang="en-GB" sz="2000" dirty="0" smtClean="0"/>
              <a:t>D is </a:t>
            </a:r>
            <a:r>
              <a:rPr lang="en-GB" sz="2000" dirty="0" smtClean="0"/>
              <a:t>the most accurate but </a:t>
            </a:r>
            <a:r>
              <a:rPr lang="en-GB" sz="2000" dirty="0" smtClean="0"/>
              <a:t>lengthy and U</a:t>
            </a:r>
            <a:r>
              <a:rPr lang="en-GB" sz="2000" dirty="0" smtClean="0"/>
              <a:t>C</a:t>
            </a:r>
            <a:r>
              <a:rPr lang="en-GB" sz="2000" dirty="0" smtClean="0"/>
              <a:t> </a:t>
            </a:r>
            <a:r>
              <a:rPr lang="en-GB" sz="2000" dirty="0" smtClean="0"/>
              <a:t>is a combination of the two meaning it is the quickest with the </a:t>
            </a:r>
            <a:r>
              <a:rPr lang="en-GB" sz="2000" dirty="0" smtClean="0"/>
              <a:t>best possible results.</a:t>
            </a:r>
            <a:endParaRPr lang="en-GB" sz="2000" dirty="0"/>
          </a:p>
        </p:txBody>
      </p:sp>
    </p:spTree>
    <p:extLst>
      <p:ext uri="{BB962C8B-B14F-4D97-AF65-F5344CB8AC3E}">
        <p14:creationId xmlns:p14="http://schemas.microsoft.com/office/powerpoint/2010/main" val="3340658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328</TotalTime>
  <Words>332</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Group 14  AI Coursework 2</vt:lpstr>
      <vt:lpstr>Roles:</vt:lpstr>
      <vt:lpstr>Iterative Deepening: Explanation  </vt:lpstr>
      <vt:lpstr>Iterative Deepening: Results </vt:lpstr>
      <vt:lpstr>Uniform Cost: Explanation</vt:lpstr>
      <vt:lpstr>Uniform Cost: Results</vt:lpstr>
      <vt:lpstr>Best-First: Explanation</vt:lpstr>
      <vt:lpstr>Best-First: Results</vt:lpstr>
      <vt:lpstr>Comparison / Analysis</vt:lpstr>
      <vt:lpstr>Evidence of Group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Jumail Hussain</cp:lastModifiedBy>
  <cp:revision>66</cp:revision>
  <dcterms:created xsi:type="dcterms:W3CDTF">2019-03-29T12:02:34Z</dcterms:created>
  <dcterms:modified xsi:type="dcterms:W3CDTF">2019-04-04T16:17:59Z</dcterms:modified>
</cp:coreProperties>
</file>