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7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0910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874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7308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47091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05787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7948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8637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744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0442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5305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020485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12993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8343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656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161361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9384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93374394"/>
      </p:ext>
    </p:extLst>
  </p:cSld>
  <p:clrMap bg1="dk1" tx1="lt1" bg2="dk2" tx2="lt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 id="2147484091" r:id="rId12"/>
    <p:sldLayoutId id="2147484092" r:id="rId13"/>
    <p:sldLayoutId id="2147484093" r:id="rId14"/>
    <p:sldLayoutId id="2147484094" r:id="rId15"/>
    <p:sldLayoutId id="214748409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8943" y="0"/>
            <a:ext cx="8915399" cy="2262781"/>
          </a:xfrm>
        </p:spPr>
        <p:txBody>
          <a:bodyPr>
            <a:noAutofit/>
          </a:bodyPr>
          <a:lstStyle/>
          <a:p>
            <a:r>
              <a:rPr lang="en-GB" sz="3600" dirty="0" smtClean="0"/>
              <a:t>Group 14 </a:t>
            </a:r>
            <a:br>
              <a:rPr lang="en-GB" sz="3600" dirty="0" smtClean="0"/>
            </a:br>
            <a:r>
              <a:rPr lang="en-GB" sz="3600" dirty="0" smtClean="0"/>
              <a:t>AI Coursework 2 </a:t>
            </a:r>
            <a:br>
              <a:rPr lang="en-GB" sz="3600" dirty="0" smtClean="0"/>
            </a:br>
            <a:r>
              <a:rPr lang="en-GB" sz="3600" dirty="0" smtClean="0"/>
              <a:t>(Group Task)</a:t>
            </a:r>
            <a:endParaRPr lang="en-GB" sz="3600" dirty="0"/>
          </a:p>
        </p:txBody>
      </p:sp>
      <p:sp>
        <p:nvSpPr>
          <p:cNvPr id="3" name="Subtitle 2"/>
          <p:cNvSpPr>
            <a:spLocks noGrp="1"/>
          </p:cNvSpPr>
          <p:nvPr>
            <p:ph type="subTitle" idx="1"/>
          </p:nvPr>
        </p:nvSpPr>
        <p:spPr>
          <a:xfrm>
            <a:off x="1876424" y="3602037"/>
            <a:ext cx="9120439" cy="2670425"/>
          </a:xfrm>
        </p:spPr>
        <p:txBody>
          <a:bodyPr>
            <a:normAutofit/>
          </a:bodyPr>
          <a:lstStyle/>
          <a:p>
            <a:r>
              <a:rPr lang="en-GB" dirty="0" smtClean="0"/>
              <a:t>Authors:</a:t>
            </a:r>
          </a:p>
          <a:p>
            <a:pPr algn="just"/>
            <a:r>
              <a:rPr lang="en-GB" dirty="0" smtClean="0"/>
              <a:t>Shimizu </a:t>
            </a:r>
            <a:r>
              <a:rPr lang="en-GB" dirty="0" err="1" smtClean="0"/>
              <a:t>Felisberto</a:t>
            </a:r>
            <a:r>
              <a:rPr lang="en-GB" dirty="0" smtClean="0"/>
              <a:t>, Matheus</a:t>
            </a:r>
          </a:p>
          <a:p>
            <a:pPr algn="just"/>
            <a:r>
              <a:rPr lang="en-GB" dirty="0" smtClean="0"/>
              <a:t>Ali, Hasan</a:t>
            </a:r>
          </a:p>
          <a:p>
            <a:pPr algn="just"/>
            <a:r>
              <a:rPr lang="en-GB" dirty="0" smtClean="0"/>
              <a:t>Zhang, Yufei</a:t>
            </a:r>
          </a:p>
          <a:p>
            <a:pPr algn="just"/>
            <a:r>
              <a:rPr lang="en-GB" dirty="0" smtClean="0"/>
              <a:t>Mahmood, Abdul-Wahab</a:t>
            </a:r>
          </a:p>
          <a:p>
            <a:pPr algn="just"/>
            <a:r>
              <a:rPr lang="en-GB" dirty="0" smtClean="0"/>
              <a:t>Hussain, Jumail</a:t>
            </a:r>
            <a:endParaRPr lang="en-GB" dirty="0"/>
          </a:p>
          <a:p>
            <a:endParaRPr lang="en-GB" dirty="0"/>
          </a:p>
        </p:txBody>
      </p:sp>
    </p:spTree>
    <p:extLst>
      <p:ext uri="{BB962C8B-B14F-4D97-AF65-F5344CB8AC3E}">
        <p14:creationId xmlns:p14="http://schemas.microsoft.com/office/powerpoint/2010/main" val="771884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The End</a:t>
            </a:r>
            <a:endParaRPr lang="en-GB" dirty="0"/>
          </a:p>
        </p:txBody>
      </p:sp>
      <p:sp>
        <p:nvSpPr>
          <p:cNvPr id="3" name="Content Placeholder 2"/>
          <p:cNvSpPr>
            <a:spLocks noGrp="1"/>
          </p:cNvSpPr>
          <p:nvPr>
            <p:ph idx="1"/>
          </p:nvPr>
        </p:nvSpPr>
        <p:spPr/>
        <p:txBody>
          <a:bodyPr/>
          <a:lstStyle/>
          <a:p>
            <a:r>
              <a:rPr lang="en-GB" dirty="0" smtClean="0"/>
              <a:t>Questions?</a:t>
            </a:r>
            <a:endParaRPr lang="en-GB" dirty="0"/>
          </a:p>
        </p:txBody>
      </p:sp>
    </p:spTree>
    <p:extLst>
      <p:ext uri="{BB962C8B-B14F-4D97-AF65-F5344CB8AC3E}">
        <p14:creationId xmlns:p14="http://schemas.microsoft.com/office/powerpoint/2010/main" val="63415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Roles:</a:t>
            </a:r>
            <a:endParaRPr lang="en-GB" dirty="0"/>
          </a:p>
        </p:txBody>
      </p:sp>
      <p:sp>
        <p:nvSpPr>
          <p:cNvPr id="3" name="Content Placeholder 2"/>
          <p:cNvSpPr>
            <a:spLocks noGrp="1"/>
          </p:cNvSpPr>
          <p:nvPr>
            <p:ph idx="1"/>
          </p:nvPr>
        </p:nvSpPr>
        <p:spPr/>
        <p:txBody>
          <a:bodyPr>
            <a:normAutofit/>
          </a:bodyPr>
          <a:lstStyle/>
          <a:p>
            <a:r>
              <a:rPr lang="en-GB" dirty="0" smtClean="0"/>
              <a:t>Iterative Deepening: Jumail</a:t>
            </a:r>
          </a:p>
          <a:p>
            <a:r>
              <a:rPr lang="en-GB" dirty="0" smtClean="0"/>
              <a:t>Uniform Cost: Matheus and Abdul-Wahab</a:t>
            </a:r>
          </a:p>
          <a:p>
            <a:pPr algn="just"/>
            <a:r>
              <a:rPr lang="en-GB" dirty="0" smtClean="0"/>
              <a:t>Best-First: Hasan and Yufei</a:t>
            </a:r>
          </a:p>
          <a:p>
            <a:pPr marL="0" indent="0" algn="just">
              <a:buNone/>
            </a:pPr>
            <a:endParaRPr lang="en-GB" dirty="0" smtClean="0"/>
          </a:p>
          <a:p>
            <a:pPr algn="just"/>
            <a:r>
              <a:rPr lang="en-GB" dirty="0" smtClean="0"/>
              <a:t>Research For tasks: </a:t>
            </a:r>
          </a:p>
          <a:p>
            <a:pPr algn="just"/>
            <a:r>
              <a:rPr lang="en-GB" sz="1200" dirty="0" smtClean="0"/>
              <a:t>(ID)Jumail, (UC)Abdul-Wahab, </a:t>
            </a:r>
            <a:r>
              <a:rPr lang="en-GB" sz="1200" dirty="0"/>
              <a:t>(</a:t>
            </a:r>
            <a:r>
              <a:rPr lang="en-GB" sz="1200" dirty="0" smtClean="0"/>
              <a:t>BF)Hasan</a:t>
            </a:r>
          </a:p>
          <a:p>
            <a:pPr algn="just"/>
            <a:r>
              <a:rPr lang="en-GB" dirty="0" smtClean="0"/>
              <a:t>Code for tasks:</a:t>
            </a:r>
          </a:p>
          <a:p>
            <a:pPr algn="just"/>
            <a:r>
              <a:rPr lang="en-GB" dirty="0" smtClean="0"/>
              <a:t> </a:t>
            </a:r>
            <a:r>
              <a:rPr lang="en-GB" sz="1200" dirty="0" smtClean="0"/>
              <a:t>(BF)Yufei</a:t>
            </a:r>
            <a:r>
              <a:rPr lang="en-GB" sz="1200" dirty="0"/>
              <a:t>, (</a:t>
            </a:r>
            <a:r>
              <a:rPr lang="en-GB" sz="1200" dirty="0" smtClean="0"/>
              <a:t>BF)Hasan, </a:t>
            </a:r>
            <a:r>
              <a:rPr lang="en-GB" sz="1200" dirty="0"/>
              <a:t>(UC)</a:t>
            </a:r>
            <a:r>
              <a:rPr lang="en-GB" sz="1200" dirty="0" smtClean="0"/>
              <a:t>Matheus, </a:t>
            </a:r>
            <a:r>
              <a:rPr lang="en-GB" sz="1200" dirty="0"/>
              <a:t>(UC)Abdul-Wahab, (ID)Jumail</a:t>
            </a:r>
          </a:p>
          <a:p>
            <a:pPr marL="0" indent="0" algn="just">
              <a:buNone/>
            </a:pPr>
            <a:endParaRPr lang="en-GB" dirty="0"/>
          </a:p>
          <a:p>
            <a:endParaRPr lang="en-GB" dirty="0" smtClean="0"/>
          </a:p>
          <a:p>
            <a:endParaRPr lang="en-GB" dirty="0"/>
          </a:p>
        </p:txBody>
      </p:sp>
    </p:spTree>
    <p:extLst>
      <p:ext uri="{BB962C8B-B14F-4D97-AF65-F5344CB8AC3E}">
        <p14:creationId xmlns:p14="http://schemas.microsoft.com/office/powerpoint/2010/main" val="374363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Iterative Deepening</a:t>
            </a:r>
            <a:r>
              <a:rPr lang="en-GB" dirty="0" smtClean="0"/>
              <a:t>: Implementation </a:t>
            </a:r>
            <a:r>
              <a:rPr lang="en-GB" dirty="0"/>
              <a:t/>
            </a:r>
            <a:br>
              <a:rPr lang="en-GB" dirty="0"/>
            </a:br>
            <a:endParaRPr lang="en-GB" dirty="0"/>
          </a:p>
        </p:txBody>
      </p:sp>
      <p:sp>
        <p:nvSpPr>
          <p:cNvPr id="3" name="Content Placeholder 2"/>
          <p:cNvSpPr>
            <a:spLocks noGrp="1"/>
          </p:cNvSpPr>
          <p:nvPr>
            <p:ph idx="1"/>
          </p:nvPr>
        </p:nvSpPr>
        <p:spPr/>
        <p:txBody>
          <a:bodyPr/>
          <a:lstStyle/>
          <a:p>
            <a:r>
              <a:rPr lang="en-GB" dirty="0" smtClean="0"/>
              <a:t>Iterative deepening depth-first search is a state space/graph searching strategy in which a limited version of the DFS is run over and over again while increasing the depth limits until the eventual goal is found. The search start is just as optimal as breadth-first search, however it uses less memory and at every iteration, each node within the search tree is visited the same as DFS, but the increasing order is which the nodes are visited one by one is breadth-first as its most effective.</a:t>
            </a:r>
            <a:endParaRPr lang="en-GB" dirty="0"/>
          </a:p>
        </p:txBody>
      </p:sp>
    </p:spTree>
    <p:extLst>
      <p:ext uri="{BB962C8B-B14F-4D97-AF65-F5344CB8AC3E}">
        <p14:creationId xmlns:p14="http://schemas.microsoft.com/office/powerpoint/2010/main" val="3946140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Iterative Deepening: </a:t>
            </a:r>
            <a:r>
              <a:rPr lang="en-GB" dirty="0" smtClean="0"/>
              <a:t>Results</a:t>
            </a:r>
            <a:r>
              <a:rPr lang="en-GB" dirty="0"/>
              <a:t/>
            </a:r>
            <a:br>
              <a:rPr lang="en-GB" dirty="0"/>
            </a:br>
            <a:endParaRPr lang="en-GB" dirty="0"/>
          </a:p>
        </p:txBody>
      </p:sp>
      <p:sp>
        <p:nvSpPr>
          <p:cNvPr id="3" name="Content Placeholder 2"/>
          <p:cNvSpPr>
            <a:spLocks noGrp="1"/>
          </p:cNvSpPr>
          <p:nvPr>
            <p:ph idx="1"/>
          </p:nvPr>
        </p:nvSpPr>
        <p:spPr/>
        <p:txBody>
          <a:bodyPr/>
          <a:lstStyle/>
          <a:p>
            <a:r>
              <a:rPr lang="en-GB" dirty="0" smtClean="0"/>
              <a:t>Insert code results</a:t>
            </a:r>
            <a:endParaRPr lang="en-GB" dirty="0"/>
          </a:p>
        </p:txBody>
      </p:sp>
    </p:spTree>
    <p:extLst>
      <p:ext uri="{BB962C8B-B14F-4D97-AF65-F5344CB8AC3E}">
        <p14:creationId xmlns:p14="http://schemas.microsoft.com/office/powerpoint/2010/main" val="308327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a:t>
            </a:r>
            <a:r>
              <a:rPr lang="en-GB" dirty="0" smtClean="0"/>
              <a:t>:</a:t>
            </a:r>
            <a:r>
              <a:rPr lang="en-GB" dirty="0"/>
              <a:t> Implementation</a:t>
            </a:r>
          </a:p>
        </p:txBody>
      </p:sp>
      <p:sp>
        <p:nvSpPr>
          <p:cNvPr id="3" name="Content Placeholder 2"/>
          <p:cNvSpPr>
            <a:spLocks noGrp="1"/>
          </p:cNvSpPr>
          <p:nvPr>
            <p:ph idx="1"/>
          </p:nvPr>
        </p:nvSpPr>
        <p:spPr/>
        <p:txBody>
          <a:bodyPr/>
          <a:lstStyle/>
          <a:p>
            <a:r>
              <a:rPr lang="en-GB" dirty="0" smtClean="0"/>
              <a:t>Uniform cost is considered the best search algorithm that doesn’t involve a heuristic method type. It demands the use of priority queues, such as DFS(Depth-first Search) and BFS(Breadth-first Search). Matheus and Abdul have chosen to use a open stream reader in order to read the nodes and give the corresponding result.</a:t>
            </a:r>
            <a:endParaRPr lang="en-GB" dirty="0"/>
          </a:p>
        </p:txBody>
      </p:sp>
    </p:spTree>
    <p:extLst>
      <p:ext uri="{BB962C8B-B14F-4D97-AF65-F5344CB8AC3E}">
        <p14:creationId xmlns:p14="http://schemas.microsoft.com/office/powerpoint/2010/main" val="2203614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Uniform Cost</a:t>
            </a:r>
            <a:r>
              <a:rPr lang="en-GB" dirty="0" smtClean="0"/>
              <a:t>: Results</a:t>
            </a:r>
            <a:endParaRPr lang="en-GB" dirty="0"/>
          </a:p>
        </p:txBody>
      </p:sp>
      <p:sp>
        <p:nvSpPr>
          <p:cNvPr id="3" name="Content Placeholder 2"/>
          <p:cNvSpPr>
            <a:spLocks noGrp="1"/>
          </p:cNvSpPr>
          <p:nvPr>
            <p:ph idx="1"/>
          </p:nvPr>
        </p:nvSpPr>
        <p:spPr/>
        <p:txBody>
          <a:bodyPr/>
          <a:lstStyle/>
          <a:p>
            <a:r>
              <a:rPr lang="en-GB" dirty="0"/>
              <a:t>Insert code results</a:t>
            </a:r>
          </a:p>
          <a:p>
            <a:endParaRPr lang="en-GB" dirty="0"/>
          </a:p>
        </p:txBody>
      </p:sp>
    </p:spTree>
    <p:extLst>
      <p:ext uri="{BB962C8B-B14F-4D97-AF65-F5344CB8AC3E}">
        <p14:creationId xmlns:p14="http://schemas.microsoft.com/office/powerpoint/2010/main" val="242819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Best-First</a:t>
            </a:r>
            <a:r>
              <a:rPr lang="en-GB" dirty="0" smtClean="0"/>
              <a:t>: </a:t>
            </a:r>
            <a:r>
              <a:rPr lang="en-GB" dirty="0"/>
              <a:t>Implementation</a:t>
            </a:r>
          </a:p>
        </p:txBody>
      </p:sp>
      <p:sp>
        <p:nvSpPr>
          <p:cNvPr id="3" name="Content Placeholder 2"/>
          <p:cNvSpPr>
            <a:spLocks noGrp="1"/>
          </p:cNvSpPr>
          <p:nvPr>
            <p:ph idx="1"/>
          </p:nvPr>
        </p:nvSpPr>
        <p:spPr/>
        <p:txBody>
          <a:bodyPr>
            <a:normAutofit/>
          </a:bodyPr>
          <a:lstStyle/>
          <a:p>
            <a:r>
              <a:rPr lang="en-GB" dirty="0" smtClean="0"/>
              <a:t>Best </a:t>
            </a:r>
            <a:r>
              <a:rPr lang="en-GB" dirty="0"/>
              <a:t>first searches the node for the lowest value until its searches the last node of the branch, it will continue the search until it has found the node it is looking for. In our implementation it starts from the node ‘S’ and finishes at the node ‘G1’. From the tree diagram it will search for the lowest node which in this case is ‘C’ it will then continue the search and move down a branch and search for the next value which will be ‘J’ the next node will be ‘G1’ as the cost is 0 and so the program will stop as it has found the node.  </a:t>
            </a:r>
          </a:p>
          <a:p>
            <a:endParaRPr lang="en-GB" dirty="0"/>
          </a:p>
        </p:txBody>
      </p:sp>
    </p:spTree>
    <p:extLst>
      <p:ext uri="{BB962C8B-B14F-4D97-AF65-F5344CB8AC3E}">
        <p14:creationId xmlns:p14="http://schemas.microsoft.com/office/powerpoint/2010/main" val="3739338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Best-First</a:t>
            </a:r>
            <a:r>
              <a:rPr lang="en-GB" dirty="0" smtClean="0"/>
              <a:t>: Results</a:t>
            </a:r>
            <a:endParaRPr lang="en-GB" dirty="0"/>
          </a:p>
        </p:txBody>
      </p:sp>
      <p:pic>
        <p:nvPicPr>
          <p:cNvPr id="5" name="Picture 4" descr="https://lh5.googleusercontent.com/H3t91Cn6_Wg7XijycArhFL8UIqVqefxkmvJhlaWpbY5k4TCm0NCP21o7lIEMKY4tOBcKPrzrNUaZPIA_H43cTsZ5BhkaXLJPKHHk-yFIXoK60QD0fcu2XEhsgYWXoi1JSZWNXz-p"/>
          <p:cNvPicPr/>
          <p:nvPr/>
        </p:nvPicPr>
        <p:blipFill>
          <a:blip r:embed="rId2">
            <a:extLst>
              <a:ext uri="{28A0092B-C50C-407E-A947-70E740481C1C}">
                <a14:useLocalDpi xmlns:a14="http://schemas.microsoft.com/office/drawing/2010/main" val="0"/>
              </a:ext>
            </a:extLst>
          </a:blip>
          <a:srcRect/>
          <a:stretch>
            <a:fillRect/>
          </a:stretch>
        </p:blipFill>
        <p:spPr bwMode="auto">
          <a:xfrm>
            <a:off x="2024724" y="4735811"/>
            <a:ext cx="5943600" cy="1362075"/>
          </a:xfrm>
          <a:prstGeom prst="rect">
            <a:avLst/>
          </a:prstGeom>
          <a:noFill/>
          <a:ln>
            <a:noFill/>
          </a:ln>
        </p:spPr>
      </p:pic>
      <p:pic>
        <p:nvPicPr>
          <p:cNvPr id="6" name="Picture 5"/>
          <p:cNvPicPr>
            <a:picLocks noChangeAspect="1"/>
          </p:cNvPicPr>
          <p:nvPr/>
        </p:nvPicPr>
        <p:blipFill rotWithShape="1">
          <a:blip r:embed="rId3"/>
          <a:srcRect l="12147" t="21299" r="56378" b="41549"/>
          <a:stretch/>
        </p:blipFill>
        <p:spPr>
          <a:xfrm>
            <a:off x="2024724" y="1476427"/>
            <a:ext cx="4384097" cy="3088105"/>
          </a:xfrm>
          <a:prstGeom prst="rect">
            <a:avLst/>
          </a:prstGeom>
        </p:spPr>
      </p:pic>
      <p:pic>
        <p:nvPicPr>
          <p:cNvPr id="7" name="Picture 6"/>
          <p:cNvPicPr>
            <a:picLocks noChangeAspect="1"/>
          </p:cNvPicPr>
          <p:nvPr/>
        </p:nvPicPr>
        <p:blipFill rotWithShape="1">
          <a:blip r:embed="rId3"/>
          <a:srcRect l="11836" t="57344" r="68756" b="22879"/>
          <a:stretch/>
        </p:blipFill>
        <p:spPr>
          <a:xfrm>
            <a:off x="6512221" y="1476427"/>
            <a:ext cx="3564218" cy="2200275"/>
          </a:xfrm>
          <a:prstGeom prst="rect">
            <a:avLst/>
          </a:prstGeom>
        </p:spPr>
      </p:pic>
    </p:spTree>
    <p:extLst>
      <p:ext uri="{BB962C8B-B14F-4D97-AF65-F5344CB8AC3E}">
        <p14:creationId xmlns:p14="http://schemas.microsoft.com/office/powerpoint/2010/main" val="3923271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Evidence of Group Work</a:t>
            </a:r>
            <a:endParaRPr lang="en-GB" dirty="0"/>
          </a:p>
        </p:txBody>
      </p:sp>
      <p:sp>
        <p:nvSpPr>
          <p:cNvPr id="3" name="Content Placeholder 2"/>
          <p:cNvSpPr>
            <a:spLocks noGrp="1"/>
          </p:cNvSpPr>
          <p:nvPr>
            <p:ph idx="1"/>
          </p:nvPr>
        </p:nvSpPr>
        <p:spPr/>
        <p:txBody>
          <a:bodyPr/>
          <a:lstStyle/>
          <a:p>
            <a:r>
              <a:rPr lang="en-GB" dirty="0" smtClean="0"/>
              <a:t>Initially we set up a WhatsApp group chat to discuss the time and whereabouts of the meetings. He agreement came to Thursdays from 11:00 til 12:00 and Fridays 12:00 til 1:00. We had 4 group meetings in total where strategies, implementation and any code related discussion took place.</a:t>
            </a:r>
          </a:p>
          <a:p>
            <a:r>
              <a:rPr lang="en-GB" dirty="0" smtClean="0"/>
              <a:t>During the first group meeting, a GitHub repository was also set up so we could share our code and work so we could all work on the tasks in our spare time to make the most of our time and ensure the deadline would be met.</a:t>
            </a:r>
          </a:p>
        </p:txBody>
      </p:sp>
    </p:spTree>
    <p:extLst>
      <p:ext uri="{BB962C8B-B14F-4D97-AF65-F5344CB8AC3E}">
        <p14:creationId xmlns:p14="http://schemas.microsoft.com/office/powerpoint/2010/main" val="32637061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72</TotalTime>
  <Words>472</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Group 14  AI Coursework 2  (Group Task)</vt:lpstr>
      <vt:lpstr>Roles:</vt:lpstr>
      <vt:lpstr>Iterative Deepening: Implementation  </vt:lpstr>
      <vt:lpstr>Iterative Deepening: Results </vt:lpstr>
      <vt:lpstr>Uniform Cost: Implementation</vt:lpstr>
      <vt:lpstr>Uniform Cost: Results</vt:lpstr>
      <vt:lpstr>Best-First: Implementation</vt:lpstr>
      <vt:lpstr>Best-First: Results</vt:lpstr>
      <vt:lpstr>Evidence of Group Work</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14  AI Coursework 2  (Group Task)</dc:title>
  <dc:creator>Abdul-Wahab Mahmood</dc:creator>
  <cp:lastModifiedBy>Abdul-Wahab Mahmood</cp:lastModifiedBy>
  <cp:revision>22</cp:revision>
  <dcterms:created xsi:type="dcterms:W3CDTF">2019-03-29T12:02:34Z</dcterms:created>
  <dcterms:modified xsi:type="dcterms:W3CDTF">2019-04-01T11:49:42Z</dcterms:modified>
</cp:coreProperties>
</file>