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2" d="100"/>
          <a:sy n="72" d="100"/>
        </p:scale>
        <p:origin x="534" y="96"/>
      </p:cViewPr>
      <p:guideLst>
        <p:guide orient="horz" pos="213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4227" y="0"/>
            <a:ext cx="8915399" cy="2262781"/>
          </a:xfrm>
        </p:spPr>
        <p:txBody>
          <a:bodyPr>
            <a:noAutofit/>
          </a:bodyPr>
          <a:lstStyle/>
          <a:p>
            <a:pPr algn="l"/>
            <a:r>
              <a:rPr lang="en-GB" sz="3600" dirty="0"/>
              <a:t>Group 14 </a:t>
            </a:r>
            <a:br>
              <a:rPr lang="en-GB" sz="3600" dirty="0"/>
            </a:br>
            <a:r>
              <a:rPr lang="en-GB" sz="2800" dirty="0"/>
              <a:t>Computational Modelling and AI </a:t>
            </a:r>
            <a:r>
              <a:rPr lang="en-GB" sz="2800"/>
              <a:t>Coursework 2</a:t>
            </a:r>
            <a:endParaRPr lang="en-GB" sz="3600" dirty="0"/>
          </a:p>
        </p:txBody>
      </p:sp>
      <p:sp>
        <p:nvSpPr>
          <p:cNvPr id="3" name="Subtitle 2"/>
          <p:cNvSpPr>
            <a:spLocks noGrp="1"/>
          </p:cNvSpPr>
          <p:nvPr>
            <p:ph type="subTitle" idx="1"/>
          </p:nvPr>
        </p:nvSpPr>
        <p:spPr>
          <a:xfrm>
            <a:off x="944227" y="2655552"/>
            <a:ext cx="9120439" cy="2670425"/>
          </a:xfrm>
        </p:spPr>
        <p:txBody>
          <a:bodyPr>
            <a:normAutofit/>
          </a:bodyPr>
          <a:lstStyle/>
          <a:p>
            <a:pPr algn="l"/>
            <a:r>
              <a:rPr lang="en-GB" sz="2000" dirty="0"/>
              <a:t>Members:</a:t>
            </a:r>
            <a:endParaRPr lang="en-GB" sz="2000" dirty="0"/>
          </a:p>
          <a:p>
            <a:r>
              <a:rPr lang="en-GB" sz="2000" dirty="0"/>
              <a:t>Abdul-</a:t>
            </a:r>
            <a:r>
              <a:rPr lang="en-GB" sz="2000" dirty="0" err="1"/>
              <a:t>Wahab</a:t>
            </a:r>
            <a:r>
              <a:rPr lang="en-GB" sz="2000" dirty="0"/>
              <a:t> Mahmood</a:t>
            </a:r>
            <a:endParaRPr lang="en-GB" sz="2000" dirty="0"/>
          </a:p>
          <a:p>
            <a:pPr algn="l"/>
            <a:r>
              <a:rPr lang="en-GB" sz="2000" dirty="0"/>
              <a:t>Hasan ALI</a:t>
            </a:r>
            <a:endParaRPr lang="en-GB" sz="2000" dirty="0"/>
          </a:p>
          <a:p>
            <a:r>
              <a:rPr lang="en-GB" sz="2000" dirty="0" err="1"/>
              <a:t>Matheus</a:t>
            </a:r>
            <a:r>
              <a:rPr lang="en-GB" sz="2000" dirty="0"/>
              <a:t> Shimizu </a:t>
            </a:r>
            <a:r>
              <a:rPr lang="en-GB" sz="2000" dirty="0" err="1"/>
              <a:t>Felisberto</a:t>
            </a:r>
            <a:endParaRPr lang="en-GB" sz="2000" dirty="0"/>
          </a:p>
          <a:p>
            <a:r>
              <a:rPr lang="en-GB" sz="2000" dirty="0"/>
              <a:t>Mohammed Jumail Hussain</a:t>
            </a:r>
            <a:endParaRPr lang="en-GB" sz="2000" dirty="0"/>
          </a:p>
          <a:p>
            <a:r>
              <a:rPr lang="en-GB" sz="2000" dirty="0" err="1"/>
              <a:t>Yufei</a:t>
            </a:r>
            <a:r>
              <a:rPr lang="en-GB" sz="2000" dirty="0"/>
              <a:t> Zhang</a:t>
            </a:r>
            <a:endParaRPr lang="en-GB"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Evidence of Group Work</a:t>
            </a:r>
            <a:endParaRPr lang="en-GB" dirty="0"/>
          </a:p>
        </p:txBody>
      </p:sp>
      <p:sp>
        <p:nvSpPr>
          <p:cNvPr id="3" name="Content Placeholder 2"/>
          <p:cNvSpPr>
            <a:spLocks noGrp="1"/>
          </p:cNvSpPr>
          <p:nvPr>
            <p:ph idx="1"/>
          </p:nvPr>
        </p:nvSpPr>
        <p:spPr/>
        <p:txBody>
          <a:bodyPr>
            <a:normAutofit/>
          </a:bodyPr>
          <a:lstStyle/>
          <a:p>
            <a:r>
              <a:rPr lang="en-GB" sz="2000" dirty="0"/>
              <a:t>A WhatsApp group chat was created to discuss the timing and location of our meetings, which was confirmed to be 12-1 on Thursday and Friday. We had a couple meetings and in each we discussed the strategies, the implementation and anything else that was on our mind.</a:t>
            </a:r>
            <a:endParaRPr lang="en-GB" sz="2000" dirty="0"/>
          </a:p>
          <a:p>
            <a:r>
              <a:rPr lang="en-GB" sz="2000" dirty="0"/>
              <a:t>During our 1</a:t>
            </a:r>
            <a:r>
              <a:rPr lang="en-GB" sz="2000" baseline="30000" dirty="0"/>
              <a:t>st</a:t>
            </a:r>
            <a:r>
              <a:rPr lang="en-GB" sz="2000" dirty="0"/>
              <a:t> meeting as a team, a GitHub Repository was set up so we could upload all our individual work and work on another members tasks if we had completed our own, this helped us complete the work on time for the deadline and also gave us time to improve.</a:t>
            </a:r>
            <a:endParaRPr lang="en-GB"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a:t>
            </a:r>
            <a:endParaRPr lang="en-GB" dirty="0"/>
          </a:p>
        </p:txBody>
      </p:sp>
      <p:sp>
        <p:nvSpPr>
          <p:cNvPr id="3" name="Content Placeholder 2"/>
          <p:cNvSpPr>
            <a:spLocks noGrp="1"/>
          </p:cNvSpPr>
          <p:nvPr>
            <p:ph idx="1"/>
          </p:nvPr>
        </p:nvSpPr>
        <p:spPr/>
        <p:txBody>
          <a:bodyPr>
            <a:normAutofit/>
          </a:bodyPr>
          <a:lstStyle/>
          <a:p>
            <a:r>
              <a:rPr lang="en-GB" sz="2000" dirty="0"/>
              <a:t>Best-First Search: Hasan Ali and </a:t>
            </a:r>
            <a:r>
              <a:rPr lang="en-GB" sz="2000" dirty="0" err="1"/>
              <a:t>Yufei</a:t>
            </a:r>
            <a:r>
              <a:rPr lang="en-GB" sz="2000" dirty="0"/>
              <a:t> Zhang</a:t>
            </a:r>
            <a:endParaRPr lang="en-GB" sz="2000" dirty="0"/>
          </a:p>
          <a:p>
            <a:r>
              <a:rPr lang="en-GB" sz="2000" dirty="0"/>
              <a:t>Iterative Deepening: Mohammed Jumail Hussain</a:t>
            </a:r>
            <a:endParaRPr lang="en-GB" sz="2000" dirty="0"/>
          </a:p>
          <a:p>
            <a:r>
              <a:rPr lang="en-GB" sz="2000" dirty="0"/>
              <a:t>Uniform Cost: Abdul-</a:t>
            </a:r>
            <a:r>
              <a:rPr lang="en-GB" sz="2000" dirty="0" err="1"/>
              <a:t>Wahab</a:t>
            </a:r>
            <a:r>
              <a:rPr lang="en-GB" sz="2000" dirty="0"/>
              <a:t> Mahmood and </a:t>
            </a:r>
            <a:r>
              <a:rPr lang="en-GB" sz="2000" dirty="0" err="1"/>
              <a:t>Matheus</a:t>
            </a:r>
            <a:r>
              <a:rPr lang="en-GB" sz="2000" dirty="0"/>
              <a:t> Shimizu </a:t>
            </a:r>
            <a:r>
              <a:rPr lang="en-GB" sz="2000" dirty="0" err="1"/>
              <a:t>Felisberto</a:t>
            </a:r>
            <a:endParaRPr lang="en-GB"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 Explanation </a:t>
            </a:r>
            <a:br>
              <a:rPr lang="en-GB" dirty="0"/>
            </a:br>
            <a:endParaRPr lang="en-GB" dirty="0"/>
          </a:p>
        </p:txBody>
      </p:sp>
      <p:sp>
        <p:nvSpPr>
          <p:cNvPr id="3" name="Content Placeholder 2"/>
          <p:cNvSpPr>
            <a:spLocks noGrp="1"/>
          </p:cNvSpPr>
          <p:nvPr>
            <p:ph idx="1"/>
          </p:nvPr>
        </p:nvSpPr>
        <p:spPr/>
        <p:txBody>
          <a:bodyPr>
            <a:normAutofit/>
          </a:bodyPr>
          <a:lstStyle/>
          <a:p>
            <a:r>
              <a:rPr lang="en-GB" sz="2000" dirty="0"/>
              <a:t>Iterative deepening depth-first search is a state space/graph searching strategy in which a limited version of the DFS is run over and over again while increasing the depth limits until the eventual goal is found.</a:t>
            </a:r>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 Results</a:t>
            </a:r>
            <a:br>
              <a:rPr lang="en-GB" dirty="0"/>
            </a:br>
            <a:endParaRPr lang="en-GB" dirty="0"/>
          </a:p>
        </p:txBody>
      </p:sp>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677333" y="2319805"/>
            <a:ext cx="4508128" cy="2306053"/>
          </a:xfrm>
          <a:prstGeom prst="rect">
            <a:avLst/>
          </a:prstGeom>
        </p:spPr>
      </p:pic>
      <p:pic>
        <p:nvPicPr>
          <p:cNvPr id="6" name="Picture 5"/>
          <p:cNvPicPr/>
          <p:nvPr/>
        </p:nvPicPr>
        <p:blipFill rotWithShape="1">
          <a:blip r:embed="rId2" cstate="print">
            <a:extLst>
              <a:ext uri="{28A0092B-C50C-407E-A947-70E740481C1C}">
                <a14:useLocalDpi xmlns:a14="http://schemas.microsoft.com/office/drawing/2010/main" val="0"/>
              </a:ext>
            </a:extLst>
          </a:blip>
          <a:srcRect b="68012"/>
          <a:stretch>
            <a:fillRect/>
          </a:stretch>
        </p:blipFill>
        <p:spPr bwMode="auto">
          <a:xfrm>
            <a:off x="677333" y="4743484"/>
            <a:ext cx="5323555" cy="1561465"/>
          </a:xfrm>
          <a:prstGeom prst="rect">
            <a:avLst/>
          </a:prstGeom>
          <a:ln>
            <a:noFill/>
          </a:ln>
        </p:spPr>
      </p:pic>
      <p:pic>
        <p:nvPicPr>
          <p:cNvPr id="4" name="Picture 3"/>
          <p:cNvPicPr>
            <a:picLocks noChangeAspect="1"/>
          </p:cNvPicPr>
          <p:nvPr/>
        </p:nvPicPr>
        <p:blipFill>
          <a:blip r:embed="rId3"/>
          <a:stretch>
            <a:fillRect/>
          </a:stretch>
        </p:blipFill>
        <p:spPr>
          <a:xfrm>
            <a:off x="9916366" y="2396506"/>
            <a:ext cx="1724025" cy="2152650"/>
          </a:xfrm>
          <a:prstGeom prst="rect">
            <a:avLst/>
          </a:prstGeom>
          <a:ln w="28575">
            <a:solidFill>
              <a:schemeClr val="accent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Explanation</a:t>
            </a:r>
            <a:endParaRPr lang="en-GB" dirty="0"/>
          </a:p>
        </p:txBody>
      </p:sp>
      <p:sp>
        <p:nvSpPr>
          <p:cNvPr id="3" name="Content Placeholder 2"/>
          <p:cNvSpPr>
            <a:spLocks noGrp="1"/>
          </p:cNvSpPr>
          <p:nvPr>
            <p:ph idx="1"/>
          </p:nvPr>
        </p:nvSpPr>
        <p:spPr/>
        <p:txBody>
          <a:bodyPr>
            <a:normAutofit/>
          </a:bodyPr>
          <a:lstStyle/>
          <a:p>
            <a:r>
              <a:rPr lang="en-GB" sz="2000" dirty="0"/>
              <a:t>Uniform Cost Search is the best algorithm for a search problem, which does not involve the use of heuristics. It can solve any general graph for optimal cost. It uses priority queues such as DFS and BFS which means it does not work through layers, but it works through nodes using the above searching algorithms. In simple terms, it doesn’t look through all nodes, it just chooses the shortest path every time.</a:t>
            </a:r>
            <a:endParaRPr lang="en-GB" sz="2000" dirty="0"/>
          </a:p>
          <a:p>
            <a:endParaRPr lang="en-GB"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Results</a:t>
            </a:r>
            <a:endParaRPr lang="en-GB"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2278972"/>
            <a:ext cx="5952625" cy="3069935"/>
          </a:xfrm>
        </p:spPr>
      </p:pic>
      <p:cxnSp>
        <p:nvCxnSpPr>
          <p:cNvPr id="8" name="Straight Connector 7"/>
          <p:cNvCxnSpPr>
            <a:stCxn id="10" idx="6"/>
            <a:endCxn id="6" idx="0"/>
          </p:cNvCxnSpPr>
          <p:nvPr/>
        </p:nvCxnSpPr>
        <p:spPr>
          <a:xfrm>
            <a:off x="3097820" y="3605320"/>
            <a:ext cx="3648415" cy="45581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0" idx="2"/>
            <a:endCxn id="6" idx="2"/>
          </p:cNvCxnSpPr>
          <p:nvPr/>
        </p:nvCxnSpPr>
        <p:spPr>
          <a:xfrm>
            <a:off x="677334" y="3605320"/>
            <a:ext cx="6068901" cy="311431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Content Placeholder 4"/>
          <p:cNvPicPr>
            <a:picLocks noChangeAspect="1"/>
          </p:cNvPicPr>
          <p:nvPr/>
        </p:nvPicPr>
        <p:blipFill rotWithShape="1">
          <a:blip r:embed="rId1">
            <a:extLst>
              <a:ext uri="{28A0092B-C50C-407E-A947-70E740481C1C}">
                <a14:useLocalDpi xmlns:a14="http://schemas.microsoft.com/office/drawing/2010/main" val="0"/>
              </a:ext>
            </a:extLst>
          </a:blip>
          <a:srcRect l="2367" t="15127" r="53753" b="25107"/>
          <a:stretch>
            <a:fillRect/>
          </a:stretch>
        </p:blipFill>
        <p:spPr>
          <a:xfrm>
            <a:off x="4908765" y="4061136"/>
            <a:ext cx="3674939" cy="2658494"/>
          </a:xfrm>
          <a:prstGeom prst="rect">
            <a:avLst/>
          </a:prstGeom>
          <a:ln w="57150">
            <a:solidFill>
              <a:schemeClr val="accent1"/>
            </a:solidFill>
          </a:ln>
        </p:spPr>
      </p:pic>
      <p:sp>
        <p:nvSpPr>
          <p:cNvPr id="10" name="Donut 9"/>
          <p:cNvSpPr/>
          <p:nvPr/>
        </p:nvSpPr>
        <p:spPr>
          <a:xfrm>
            <a:off x="677334" y="3149503"/>
            <a:ext cx="2420486" cy="91163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531" y="4303063"/>
            <a:ext cx="3248025" cy="2435635"/>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798" y="2297237"/>
            <a:ext cx="3904143" cy="1662478"/>
          </a:xfrm>
          <a:prstGeom prst="rect">
            <a:avLst/>
          </a:prstGeom>
        </p:spPr>
      </p:pic>
      <p:sp>
        <p:nvSpPr>
          <p:cNvPr id="19" name="Donut 9"/>
          <p:cNvSpPr/>
          <p:nvPr/>
        </p:nvSpPr>
        <p:spPr>
          <a:xfrm>
            <a:off x="561058" y="4415561"/>
            <a:ext cx="2023116" cy="91163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3" name="Straight Connector 22"/>
          <p:cNvCxnSpPr>
            <a:stCxn id="19" idx="6"/>
            <a:endCxn id="22" idx="0"/>
          </p:cNvCxnSpPr>
          <p:nvPr/>
        </p:nvCxnSpPr>
        <p:spPr>
          <a:xfrm flipH="1">
            <a:off x="2572572" y="4871378"/>
            <a:ext cx="11602" cy="51728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773" y="5388663"/>
            <a:ext cx="2735597" cy="1350035"/>
          </a:xfrm>
          <a:prstGeom prst="rect">
            <a:avLst/>
          </a:prstGeom>
          <a:ln w="38100">
            <a:solidFill>
              <a:schemeClr val="accent1"/>
            </a:solidFill>
          </a:ln>
        </p:spPr>
      </p:pic>
      <p:cxnSp>
        <p:nvCxnSpPr>
          <p:cNvPr id="24" name="Straight Connector 23"/>
          <p:cNvCxnSpPr>
            <a:stCxn id="19" idx="2"/>
            <a:endCxn id="22" idx="1"/>
          </p:cNvCxnSpPr>
          <p:nvPr/>
        </p:nvCxnSpPr>
        <p:spPr>
          <a:xfrm>
            <a:off x="561058" y="4871378"/>
            <a:ext cx="643715" cy="1192303"/>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 Explanation</a:t>
            </a:r>
            <a:endParaRPr lang="en-GB" dirty="0"/>
          </a:p>
        </p:txBody>
      </p:sp>
      <p:sp>
        <p:nvSpPr>
          <p:cNvPr id="3" name="Content Placeholder 2"/>
          <p:cNvSpPr>
            <a:spLocks noGrp="1"/>
          </p:cNvSpPr>
          <p:nvPr>
            <p:ph idx="1"/>
          </p:nvPr>
        </p:nvSpPr>
        <p:spPr/>
        <p:txBody>
          <a:bodyPr>
            <a:normAutofit/>
          </a:bodyPr>
          <a:lstStyle/>
          <a:p>
            <a:r>
              <a:rPr lang="en-GB" sz="2000" dirty="0"/>
              <a:t>Best-first search is a search algorithm which explores a graph by expanding the most promising node chosen according to a specified rule. As shown in our implementation, it starts from the node S and it ends at the node G1. The first node that is searched for is the smallest value which in this case ‘C’ and then it moves to the next value which is ‘J’ and the last value is ‘G1’ and then the searching stops here.</a:t>
            </a:r>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QQ浏览器截图20190405194641"/>
          <p:cNvPicPr>
            <a:picLocks noChangeAspect="1"/>
          </p:cNvPicPr>
          <p:nvPr/>
        </p:nvPicPr>
        <p:blipFill>
          <a:blip r:embed="rId1"/>
          <a:stretch>
            <a:fillRect/>
          </a:stretch>
        </p:blipFill>
        <p:spPr>
          <a:xfrm>
            <a:off x="367030" y="2275205"/>
            <a:ext cx="4342765" cy="4227195"/>
          </a:xfrm>
          <a:prstGeom prst="rect">
            <a:avLst/>
          </a:prstGeom>
        </p:spPr>
      </p:pic>
      <p:sp>
        <p:nvSpPr>
          <p:cNvPr id="2" name="Title 1"/>
          <p:cNvSpPr>
            <a:spLocks noGrp="1"/>
          </p:cNvSpPr>
          <p:nvPr>
            <p:ph type="title"/>
          </p:nvPr>
        </p:nvSpPr>
        <p:spPr/>
        <p:txBody>
          <a:bodyPr/>
          <a:lstStyle/>
          <a:p>
            <a:r>
              <a:rPr lang="en-GB" dirty="0"/>
              <a:t>Best-First: Results</a:t>
            </a:r>
            <a:endParaRPr lang="en-GB" dirty="0"/>
          </a:p>
        </p:txBody>
      </p:sp>
      <p:cxnSp>
        <p:nvCxnSpPr>
          <p:cNvPr id="11" name="Straight Connector 10"/>
          <p:cNvCxnSpPr>
            <a:stCxn id="4" idx="6"/>
          </p:cNvCxnSpPr>
          <p:nvPr/>
        </p:nvCxnSpPr>
        <p:spPr>
          <a:xfrm>
            <a:off x="2702560" y="3243580"/>
            <a:ext cx="2493645" cy="4679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6"/>
          </p:cNvCxnSpPr>
          <p:nvPr/>
        </p:nvCxnSpPr>
        <p:spPr>
          <a:xfrm flipV="1">
            <a:off x="2702560" y="2876550"/>
            <a:ext cx="2552700" cy="36703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Donut 3"/>
          <p:cNvSpPr/>
          <p:nvPr/>
        </p:nvSpPr>
        <p:spPr>
          <a:xfrm>
            <a:off x="470535" y="2552065"/>
            <a:ext cx="2232025" cy="1383030"/>
          </a:xfrm>
          <a:prstGeom prst="donut">
            <a:avLst>
              <a:gd name="adj" fmla="val 1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085" t="72742" r="57514"/>
          <a:stretch>
            <a:fillRect/>
          </a:stretch>
        </p:blipFill>
        <p:spPr bwMode="auto">
          <a:xfrm>
            <a:off x="4753610" y="2329180"/>
            <a:ext cx="2878455" cy="2200275"/>
          </a:xfrm>
          <a:prstGeom prst="rect">
            <a:avLst/>
          </a:prstGeom>
          <a:noFill/>
          <a:ln w="57150">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5" name="图片 4" descr="QQ浏览器截图20190405194940"/>
          <p:cNvPicPr>
            <a:picLocks noChangeAspect="1"/>
          </p:cNvPicPr>
          <p:nvPr/>
        </p:nvPicPr>
        <p:blipFill>
          <a:blip r:embed="rId3"/>
          <a:stretch>
            <a:fillRect/>
          </a:stretch>
        </p:blipFill>
        <p:spPr>
          <a:xfrm>
            <a:off x="4753610" y="2328545"/>
            <a:ext cx="2878455" cy="2200910"/>
          </a:xfrm>
          <a:prstGeom prst="rect">
            <a:avLst/>
          </a:prstGeom>
        </p:spPr>
      </p:pic>
      <p:pic>
        <p:nvPicPr>
          <p:cNvPr id="8" name="图片 7" descr="QQ浏览器截图20190405195042"/>
          <p:cNvPicPr>
            <a:picLocks noChangeAspect="1"/>
          </p:cNvPicPr>
          <p:nvPr/>
        </p:nvPicPr>
        <p:blipFill>
          <a:blip r:embed="rId4"/>
          <a:stretch>
            <a:fillRect/>
          </a:stretch>
        </p:blipFill>
        <p:spPr>
          <a:xfrm>
            <a:off x="4709795" y="5471795"/>
            <a:ext cx="3055620" cy="1030605"/>
          </a:xfrm>
          <a:prstGeom prst="rect">
            <a:avLst/>
          </a:prstGeom>
        </p:spPr>
      </p:pic>
      <p:sp>
        <p:nvSpPr>
          <p:cNvPr id="9" name="文本框 8"/>
          <p:cNvSpPr txBox="1"/>
          <p:nvPr/>
        </p:nvSpPr>
        <p:spPr>
          <a:xfrm>
            <a:off x="5104130" y="4826635"/>
            <a:ext cx="2176780" cy="645160"/>
          </a:xfrm>
          <a:prstGeom prst="rect">
            <a:avLst/>
          </a:prstGeom>
          <a:noFill/>
        </p:spPr>
        <p:txBody>
          <a:bodyPr wrap="square" rtlCol="0">
            <a:spAutoFit/>
          </a:bodyPr>
          <a:p>
            <a:r>
              <a:rPr lang="en-US" altLang="zh-CN"/>
              <a:t>Result of Greedy </a:t>
            </a:r>
            <a:endParaRPr lang="en-US" altLang="zh-CN"/>
          </a:p>
          <a:p>
            <a:r>
              <a:rPr lang="en-US" altLang="zh-CN"/>
              <a:t>Best-First search</a:t>
            </a:r>
            <a:endParaRPr lang="en-US" altLang="zh-CN"/>
          </a:p>
        </p:txBody>
      </p:sp>
      <p:pic>
        <p:nvPicPr>
          <p:cNvPr id="12" name="图片 11" descr="QQ浏览器截图20190405195503"/>
          <p:cNvPicPr>
            <a:picLocks noChangeAspect="1"/>
          </p:cNvPicPr>
          <p:nvPr/>
        </p:nvPicPr>
        <p:blipFill>
          <a:blip r:embed="rId5"/>
          <a:stretch>
            <a:fillRect/>
          </a:stretch>
        </p:blipFill>
        <p:spPr>
          <a:xfrm>
            <a:off x="8352790" y="2329180"/>
            <a:ext cx="2890520" cy="2199640"/>
          </a:xfrm>
          <a:prstGeom prst="rect">
            <a:avLst/>
          </a:prstGeom>
        </p:spPr>
      </p:pic>
      <p:pic>
        <p:nvPicPr>
          <p:cNvPr id="15" name="图片 14" descr="QQ浏览器截图20190405195832"/>
          <p:cNvPicPr>
            <a:picLocks noChangeAspect="1"/>
          </p:cNvPicPr>
          <p:nvPr/>
        </p:nvPicPr>
        <p:blipFill>
          <a:blip r:embed="rId6"/>
          <a:stretch>
            <a:fillRect/>
          </a:stretch>
        </p:blipFill>
        <p:spPr>
          <a:xfrm>
            <a:off x="8642350" y="4528820"/>
            <a:ext cx="2926080" cy="1932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 Analysis</a:t>
            </a:r>
            <a:endParaRPr lang="en-GB" dirty="0"/>
          </a:p>
        </p:txBody>
      </p:sp>
      <p:sp>
        <p:nvSpPr>
          <p:cNvPr id="3" name="Content Placeholder 2"/>
          <p:cNvSpPr>
            <a:spLocks noGrp="1"/>
          </p:cNvSpPr>
          <p:nvPr>
            <p:ph idx="1"/>
          </p:nvPr>
        </p:nvSpPr>
        <p:spPr>
          <a:xfrm>
            <a:off x="1154955" y="2603499"/>
            <a:ext cx="8761412" cy="3909595"/>
          </a:xfrm>
        </p:spPr>
        <p:txBody>
          <a:bodyPr>
            <a:noAutofit/>
          </a:bodyPr>
          <a:lstStyle/>
          <a:p>
            <a:r>
              <a:rPr lang="en-GB" sz="2000" dirty="0"/>
              <a:t>Best-first search takes the children of any node selected meaning you cannot go back up a branch that has been discovered or used.</a:t>
            </a:r>
            <a:endParaRPr lang="en-GB" sz="2000" dirty="0"/>
          </a:p>
          <a:p>
            <a:r>
              <a:rPr lang="en-GB" sz="2000" dirty="0"/>
              <a:t>Uniform Cost takes a look at all the nodes and selects the smallest node to use but allows going back up nodes to check the path from parent node to the child. </a:t>
            </a:r>
            <a:endParaRPr lang="en-GB" sz="2000" dirty="0"/>
          </a:p>
          <a:p>
            <a:r>
              <a:rPr lang="en-GB" sz="2000" dirty="0"/>
              <a:t>Iterative Deepening is the slowest strategy of the three as it works in iterations but it very accurate as all paths are checked.</a:t>
            </a:r>
            <a:endParaRPr lang="en-GB" sz="2000" dirty="0"/>
          </a:p>
          <a:p>
            <a:r>
              <a:rPr lang="en-GB" sz="2000" dirty="0"/>
              <a:t>So BFS is the quickest strategy, ID is the most accurate but lengthy and UC is a combination of the two meaning it is the quickest with the best possible results.</a:t>
            </a:r>
            <a:endParaRPr lang="en-GB"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2691</Words>
  <Application>WPS 演示</Application>
  <PresentationFormat>Widescreen</PresentationFormat>
  <Paragraphs>52</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Wingdings 3</vt:lpstr>
      <vt:lpstr>Arial</vt:lpstr>
      <vt:lpstr>Century Gothic</vt:lpstr>
      <vt:lpstr>Segoe Print</vt:lpstr>
      <vt:lpstr>微软雅黑</vt:lpstr>
      <vt:lpstr>Arial Unicode MS</vt:lpstr>
      <vt:lpstr>Calibri</vt:lpstr>
      <vt:lpstr>Symbol</vt:lpstr>
      <vt:lpstr>Ion Boardroom</vt:lpstr>
      <vt:lpstr>Group 14  Computational Modelling and AI Coursework 2</vt:lpstr>
      <vt:lpstr>Roles:</vt:lpstr>
      <vt:lpstr>Iterative Deepening: Explanation  </vt:lpstr>
      <vt:lpstr>Iterative Deepening: Results </vt:lpstr>
      <vt:lpstr>Uniform Cost: Explanation</vt:lpstr>
      <vt:lpstr>Uniform Cost: Results</vt:lpstr>
      <vt:lpstr>Best-First: Explanation</vt:lpstr>
      <vt:lpstr>Best-First: Results</vt:lpstr>
      <vt:lpstr>Comparison / Analysis</vt:lpstr>
      <vt:lpstr>Evidence of Group Work</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袜子套在耳朵上</cp:lastModifiedBy>
  <cp:revision>74</cp:revision>
  <dcterms:created xsi:type="dcterms:W3CDTF">2019-03-29T12:02:00Z</dcterms:created>
  <dcterms:modified xsi:type="dcterms:W3CDTF">2019-04-05T12:00:36Z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