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98" r:id="rId3"/>
    <p:sldId id="257" r:id="rId4"/>
    <p:sldId id="299" r:id="rId5"/>
    <p:sldId id="302" r:id="rId6"/>
    <p:sldId id="300" r:id="rId7"/>
    <p:sldId id="304" r:id="rId8"/>
    <p:sldId id="301" r:id="rId9"/>
    <p:sldId id="305" r:id="rId10"/>
    <p:sldId id="306" r:id="rId11"/>
    <p:sldId id="303" r:id="rId12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Righteous" panose="020B0604020202020204" charset="0"/>
      <p:regular r:id="rId18"/>
    </p:embeddedFont>
    <p:embeddedFont>
      <p:font typeface="Work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C358C-B6A7-4BB4-9124-03042073344E}">
  <a:tblStyle styleId="{6DAC358C-B6A7-4BB4-9124-030420733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0F15E-C293-42CE-9C87-44252B7256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24625" y="-4578150"/>
            <a:ext cx="6109800" cy="61098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18450" y="-4363425"/>
            <a:ext cx="7487700" cy="49680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6456650" y="-2641925"/>
            <a:ext cx="7487700" cy="49680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7156350" y="3305475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-3144175" y="2672325"/>
            <a:ext cx="6823500" cy="70008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3478700" y="-2158175"/>
            <a:ext cx="5043000" cy="50463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2072000" y="5022900"/>
            <a:ext cx="4448400" cy="44514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3771225" y="2884675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5183325" y="-2906750"/>
            <a:ext cx="4724400" cy="47277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219575" y="535000"/>
            <a:ext cx="6704700" cy="12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730850" y="1819300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715050" y="2430050"/>
            <a:ext cx="7713900" cy="1983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/>
          <p:nvPr/>
        </p:nvSpPr>
        <p:spPr>
          <a:xfrm rot="5400000">
            <a:off x="7358596" y="4882393"/>
            <a:ext cx="96900" cy="9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7845282" y="4882393"/>
            <a:ext cx="96900" cy="9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8331969" y="4882393"/>
            <a:ext cx="96900" cy="9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219500" y="395669"/>
            <a:ext cx="35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219500" y="515470"/>
            <a:ext cx="35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399200" y="839993"/>
            <a:ext cx="0" cy="357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7490063" y="342700"/>
            <a:ext cx="192300" cy="1923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38902" y="342700"/>
            <a:ext cx="192300" cy="1923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987742" y="342700"/>
            <a:ext cx="192300" cy="1923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236581" y="342700"/>
            <a:ext cx="192300" cy="1923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-3956775" y="2371675"/>
            <a:ext cx="9011100" cy="90111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5400000">
            <a:off x="5639700" y="-3856175"/>
            <a:ext cx="7487700" cy="49680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5400000">
            <a:off x="1800" y="4474225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 rot="5400000">
            <a:off x="6986275" y="-3750"/>
            <a:ext cx="10689600" cy="106971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5400000">
            <a:off x="786150" y="-5092725"/>
            <a:ext cx="6739200" cy="67437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5400000">
            <a:off x="-2747275" y="1647225"/>
            <a:ext cx="4448400" cy="44514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5400000">
            <a:off x="-1514600" y="-3606900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5400000">
            <a:off x="8006825" y="-929600"/>
            <a:ext cx="4724400" cy="47277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-1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337775" y="328893"/>
            <a:ext cx="206100" cy="206100"/>
          </a:xfrm>
          <a:prstGeom prst="star4">
            <a:avLst>
              <a:gd name="adj" fmla="val 1890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600910" y="372400"/>
            <a:ext cx="119100" cy="119100"/>
          </a:xfrm>
          <a:prstGeom prst="star4">
            <a:avLst>
              <a:gd name="adj" fmla="val 1890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8365896" y="4391531"/>
            <a:ext cx="677812" cy="709200"/>
            <a:chOff x="8428821" y="4391531"/>
            <a:chExt cx="677812" cy="709200"/>
          </a:xfrm>
        </p:grpSpPr>
        <p:sp>
          <p:nvSpPr>
            <p:cNvPr id="67" name="Google Shape;67;p4"/>
            <p:cNvSpPr/>
            <p:nvPr/>
          </p:nvSpPr>
          <p:spPr>
            <a:xfrm rot="5400000">
              <a:off x="8428821" y="439153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rot="5400000">
              <a:off x="8719282" y="439153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5400000">
              <a:off x="8428821" y="469768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8719282" y="469768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8428821" y="500383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8719282" y="500383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9009732" y="439153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9009732" y="4697681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009732" y="5003831"/>
              <a:ext cx="96900" cy="96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" name="Google Shape;76;p4"/>
          <p:cNvCxnSpPr/>
          <p:nvPr/>
        </p:nvCxnSpPr>
        <p:spPr>
          <a:xfrm>
            <a:off x="1023500" y="431950"/>
            <a:ext cx="99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 flipH="1">
            <a:off x="5853050" y="648775"/>
            <a:ext cx="9011100" cy="90111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 rot="-5400000" flipH="1">
            <a:off x="-7006625" y="-5942850"/>
            <a:ext cx="10689600" cy="106971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 rot="-5400000" flipH="1">
            <a:off x="-4141425" y="346050"/>
            <a:ext cx="6266700" cy="44514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 rot="-5400000" flipH="1">
            <a:off x="275200" y="-2976575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 rot="-5400000" flipH="1">
            <a:off x="4673500" y="3662900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 rot="10800000" flipH="1">
            <a:off x="242925" y="4608494"/>
            <a:ext cx="3366900" cy="119801"/>
            <a:chOff x="8608050" y="395669"/>
            <a:chExt cx="3366900" cy="119801"/>
          </a:xfrm>
        </p:grpSpPr>
        <p:cxnSp>
          <p:nvCxnSpPr>
            <p:cNvPr id="132" name="Google Shape;132;p8"/>
            <p:cNvCxnSpPr/>
            <p:nvPr/>
          </p:nvCxnSpPr>
          <p:spPr>
            <a:xfrm>
              <a:off x="8608050" y="395669"/>
              <a:ext cx="336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8608050" y="515470"/>
              <a:ext cx="35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Google Shape;134;p8"/>
          <p:cNvSpPr/>
          <p:nvPr/>
        </p:nvSpPr>
        <p:spPr>
          <a:xfrm>
            <a:off x="6751975" y="328893"/>
            <a:ext cx="206100" cy="206100"/>
          </a:xfrm>
          <a:prstGeom prst="star4">
            <a:avLst>
              <a:gd name="adj" fmla="val 1890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7015110" y="372400"/>
            <a:ext cx="119100" cy="119100"/>
          </a:xfrm>
          <a:prstGeom prst="star4">
            <a:avLst>
              <a:gd name="adj" fmla="val 1890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8"/>
          <p:cNvCxnSpPr/>
          <p:nvPr/>
        </p:nvCxnSpPr>
        <p:spPr>
          <a:xfrm>
            <a:off x="7437700" y="431950"/>
            <a:ext cx="99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 flipH="1">
            <a:off x="4732450" y="1706525"/>
            <a:ext cx="9011100" cy="90111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-5400000" flipH="1">
            <a:off x="-6754500" y="24275"/>
            <a:ext cx="10689600" cy="106971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 rot="-5400000" flipH="1">
            <a:off x="7511375" y="-103700"/>
            <a:ext cx="4448400" cy="44514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 rot="-5400000" flipH="1">
            <a:off x="-3646850" y="-1449775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-1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8428900" y="3899306"/>
            <a:ext cx="387350" cy="709200"/>
            <a:chOff x="8565175" y="180406"/>
            <a:chExt cx="387350" cy="709200"/>
          </a:xfrm>
        </p:grpSpPr>
        <p:sp>
          <p:nvSpPr>
            <p:cNvPr id="146" name="Google Shape;146;p9"/>
            <p:cNvSpPr/>
            <p:nvPr/>
          </p:nvSpPr>
          <p:spPr>
            <a:xfrm rot="-5400000" flipH="1">
              <a:off x="8855625" y="180406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rot="-5400000" flipH="1">
              <a:off x="8855625" y="486556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rot="-5400000" flipH="1">
              <a:off x="8855625" y="792706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rot="-5400000" flipH="1">
              <a:off x="8565175" y="180406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 rot="-5400000" flipH="1">
              <a:off x="8565175" y="486556"/>
              <a:ext cx="96900" cy="9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rot="-5400000" flipH="1">
              <a:off x="8565175" y="792706"/>
              <a:ext cx="96900" cy="96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" name="Google Shape;152;p9"/>
          <p:cNvCxnSpPr/>
          <p:nvPr/>
        </p:nvCxnSpPr>
        <p:spPr>
          <a:xfrm rot="10800000">
            <a:off x="4914400" y="333950"/>
            <a:ext cx="35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153;p9"/>
          <p:cNvGrpSpPr/>
          <p:nvPr/>
        </p:nvGrpSpPr>
        <p:grpSpPr>
          <a:xfrm rot="-5400000" flipH="1">
            <a:off x="-70219" y="908250"/>
            <a:ext cx="938819" cy="192300"/>
            <a:chOff x="353775" y="342700"/>
            <a:chExt cx="938819" cy="192300"/>
          </a:xfrm>
        </p:grpSpPr>
        <p:sp>
          <p:nvSpPr>
            <p:cNvPr id="154" name="Google Shape;154;p9"/>
            <p:cNvSpPr/>
            <p:nvPr/>
          </p:nvSpPr>
          <p:spPr>
            <a:xfrm>
              <a:off x="353775" y="342700"/>
              <a:ext cx="192300" cy="1923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02615" y="342700"/>
              <a:ext cx="192300" cy="1923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51454" y="342700"/>
              <a:ext cx="192300" cy="1923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100294" y="342700"/>
              <a:ext cx="192300" cy="1923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/>
          <p:nvPr/>
        </p:nvSpPr>
        <p:spPr>
          <a:xfrm flipH="1">
            <a:off x="6287275" y="-1755025"/>
            <a:ext cx="9011100" cy="90111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5"/>
          <p:cNvSpPr/>
          <p:nvPr/>
        </p:nvSpPr>
        <p:spPr>
          <a:xfrm rot="-5400000">
            <a:off x="-3408550" y="-2779550"/>
            <a:ext cx="5801700" cy="58056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 rot="-5400000">
            <a:off x="-444500" y="-3451825"/>
            <a:ext cx="5495100" cy="54987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 rot="-5400000" flipH="1">
            <a:off x="7675800" y="-2570350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-1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25"/>
          <p:cNvCxnSpPr/>
          <p:nvPr/>
        </p:nvCxnSpPr>
        <p:spPr>
          <a:xfrm>
            <a:off x="1605194" y="3505550"/>
            <a:ext cx="0" cy="24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25"/>
          <p:cNvSpPr/>
          <p:nvPr/>
        </p:nvSpPr>
        <p:spPr>
          <a:xfrm>
            <a:off x="3119604" y="4652000"/>
            <a:ext cx="119100" cy="119100"/>
          </a:xfrm>
          <a:prstGeom prst="star4">
            <a:avLst>
              <a:gd name="adj" fmla="val 1890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/>
          <p:nvPr/>
        </p:nvSpPr>
        <p:spPr>
          <a:xfrm flipH="1">
            <a:off x="3404194" y="4608493"/>
            <a:ext cx="206100" cy="206100"/>
          </a:xfrm>
          <a:prstGeom prst="star4">
            <a:avLst>
              <a:gd name="adj" fmla="val 189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/>
          <p:nvPr/>
        </p:nvSpPr>
        <p:spPr>
          <a:xfrm rot="-5400000" flipH="1">
            <a:off x="8331998" y="534993"/>
            <a:ext cx="96900" cy="9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5"/>
          <p:cNvSpPr/>
          <p:nvPr/>
        </p:nvSpPr>
        <p:spPr>
          <a:xfrm rot="-5400000" flipH="1">
            <a:off x="7845311" y="534993"/>
            <a:ext cx="96900" cy="9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 rot="-5400000" flipH="1">
            <a:off x="7358625" y="534993"/>
            <a:ext cx="96900" cy="9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/>
          <p:nvPr/>
        </p:nvSpPr>
        <p:spPr>
          <a:xfrm rot="10800000">
            <a:off x="2810063" y="2730225"/>
            <a:ext cx="6109800" cy="61098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6"/>
          <p:cNvSpPr/>
          <p:nvPr/>
        </p:nvSpPr>
        <p:spPr>
          <a:xfrm rot="10800000">
            <a:off x="-694037" y="3797975"/>
            <a:ext cx="7487700" cy="49680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"/>
          <p:cNvSpPr/>
          <p:nvPr/>
        </p:nvSpPr>
        <p:spPr>
          <a:xfrm rot="5400000" flipH="1">
            <a:off x="6866413" y="-2970450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6"/>
          <p:cNvSpPr/>
          <p:nvPr/>
        </p:nvSpPr>
        <p:spPr>
          <a:xfrm rot="5400000" flipH="1">
            <a:off x="-3362437" y="-1874075"/>
            <a:ext cx="5043000" cy="50463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"/>
          <p:cNvSpPr/>
          <p:nvPr/>
        </p:nvSpPr>
        <p:spPr>
          <a:xfrm rot="5400000" flipH="1">
            <a:off x="7157213" y="-1847225"/>
            <a:ext cx="4989000" cy="4992600"/>
          </a:xfrm>
          <a:prstGeom prst="ellipse">
            <a:avLst/>
          </a:prstGeom>
          <a:gradFill>
            <a:gsLst>
              <a:gs pos="0">
                <a:schemeClr val="lt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6"/>
          <p:cNvSpPr/>
          <p:nvPr/>
        </p:nvSpPr>
        <p:spPr>
          <a:xfrm rot="5400000" flipH="1">
            <a:off x="-1686900" y="-3839550"/>
            <a:ext cx="5207400" cy="5238600"/>
          </a:xfrm>
          <a:prstGeom prst="ellipse">
            <a:avLst/>
          </a:prstGeom>
          <a:gradFill>
            <a:gsLst>
              <a:gs pos="0">
                <a:schemeClr val="dk2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Google Shape;469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-1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26"/>
          <p:cNvCxnSpPr/>
          <p:nvPr/>
        </p:nvCxnSpPr>
        <p:spPr>
          <a:xfrm rot="10800000">
            <a:off x="8744850" y="726976"/>
            <a:ext cx="0" cy="357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1" name="Google Shape;471;p26"/>
          <p:cNvGrpSpPr/>
          <p:nvPr/>
        </p:nvGrpSpPr>
        <p:grpSpPr>
          <a:xfrm rot="5400000" flipH="1">
            <a:off x="149531" y="4042950"/>
            <a:ext cx="938819" cy="192300"/>
            <a:chOff x="353775" y="342700"/>
            <a:chExt cx="938819" cy="192300"/>
          </a:xfrm>
        </p:grpSpPr>
        <p:sp>
          <p:nvSpPr>
            <p:cNvPr id="472" name="Google Shape;472;p26"/>
            <p:cNvSpPr/>
            <p:nvPr/>
          </p:nvSpPr>
          <p:spPr>
            <a:xfrm>
              <a:off x="353775" y="342700"/>
              <a:ext cx="192300" cy="1923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02615" y="342700"/>
              <a:ext cx="192300" cy="1923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851454" y="342700"/>
              <a:ext cx="192300" cy="1923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1100294" y="342700"/>
              <a:ext cx="192300" cy="1923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6" name="Google Shape;476;p26"/>
          <p:cNvCxnSpPr/>
          <p:nvPr/>
        </p:nvCxnSpPr>
        <p:spPr>
          <a:xfrm>
            <a:off x="8565150" y="395669"/>
            <a:ext cx="35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26"/>
          <p:cNvCxnSpPr/>
          <p:nvPr/>
        </p:nvCxnSpPr>
        <p:spPr>
          <a:xfrm>
            <a:off x="8565150" y="515470"/>
            <a:ext cx="35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>
            <a:spLocks noGrp="1"/>
          </p:cNvSpPr>
          <p:nvPr>
            <p:ph type="ctrTitle"/>
          </p:nvPr>
        </p:nvSpPr>
        <p:spPr>
          <a:xfrm>
            <a:off x="1219650" y="1004391"/>
            <a:ext cx="6704700" cy="530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effectLst/>
                <a:latin typeface="Righteous" panose="020B0604020202020204" charset="0"/>
                <a:cs typeface="Poppins" panose="020B0502040204020203" pitchFamily="2" charset="0"/>
              </a:rPr>
              <a:t> </a:t>
            </a:r>
            <a:r>
              <a:rPr lang="en-US" sz="3200" b="0" i="0" u="none" strike="noStrike" dirty="0">
                <a:effectLst/>
                <a:latin typeface="Righteous" panose="020B0604020202020204" charset="0"/>
                <a:cs typeface="Poppins" panose="020B0502040204020203" pitchFamily="2" charset="0"/>
              </a:rPr>
              <a:t>AI based career prediction</a:t>
            </a:r>
            <a:endParaRPr sz="3200" dirty="0">
              <a:latin typeface="Righteous" panose="020B0604020202020204" charset="0"/>
              <a:cs typeface="Poppins" panose="020B0502040204020203" pitchFamily="2" charset="0"/>
            </a:endParaRPr>
          </a:p>
        </p:txBody>
      </p:sp>
      <p:pic>
        <p:nvPicPr>
          <p:cNvPr id="490" name="Google Shape;490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7060" b="27065"/>
          <a:stretch/>
        </p:blipFill>
        <p:spPr>
          <a:xfrm>
            <a:off x="715050" y="2430050"/>
            <a:ext cx="7713900" cy="1983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849472C-DB94-4D44-305D-9DA69678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850" y="1652385"/>
            <a:ext cx="5682300" cy="409500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Smart India Hackathon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E9CA-37E2-C9D0-EE80-DF24E8EE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04EB-665C-D107-D286-D0E54CFCA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The scores will be calculated and it is analyzed by the trained model, the further career guidance will be taken.</a:t>
            </a:r>
          </a:p>
          <a:p>
            <a:pPr algn="l"/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The front end development is done using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StreamLit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Humalect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StreamLit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is a framework for creating interactive web apps.  is a platform for deploying and hosting web apps</a:t>
            </a:r>
          </a:p>
          <a:p>
            <a:pPr algn="l"/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The prototype model is a good starting point for out model. It is able to achieve a high classification accuracy and it is relatively considered easy to implement. However, the prototype model can be improved by using a larger dataset of labelled career choice and thus improving a more sophisticated environment for career guidance system.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9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774-5DCF-BD06-4D8E-6CCC1B0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96BC-0174-1ABD-8EEB-3E6CD02A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5847"/>
            <a:ext cx="7704000" cy="361500"/>
          </a:xfrm>
        </p:spPr>
        <p:txBody>
          <a:bodyPr/>
          <a:lstStyle/>
          <a:p>
            <a:pPr marL="139700" indent="0" algn="l">
              <a:buNone/>
            </a:pP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      Machine Learning and Data Analytics:</a:t>
            </a:r>
          </a:p>
          <a:p>
            <a:pPr algn="l"/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Machine learning libraries and frameworks like TensorFlow, </a:t>
            </a:r>
            <a:r>
              <a:rPr lang="en-IN" sz="1600" dirty="0" err="1">
                <a:latin typeface="Poppins" panose="00000500000000000000" pitchFamily="2" charset="0"/>
                <a:cs typeface="Poppins" panose="00000500000000000000" pitchFamily="2" charset="0"/>
              </a:rPr>
              <a:t>PyTorch</a:t>
            </a: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, or scikit-learn for building recommendation models.</a:t>
            </a:r>
          </a:p>
          <a:p>
            <a:pPr algn="l"/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Data analytics tools to process and </a:t>
            </a:r>
            <a:r>
              <a:rPr lang="en-IN" sz="1600" dirty="0" err="1">
                <a:latin typeface="Poppins" panose="00000500000000000000" pitchFamily="2" charset="0"/>
                <a:cs typeface="Poppins" panose="00000500000000000000" pitchFamily="2" charset="0"/>
              </a:rPr>
              <a:t>analyze</a:t>
            </a: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 user data, such as Python's pandas and NumPy libraries.</a:t>
            </a:r>
          </a:p>
          <a:p>
            <a:pPr algn="l"/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 algn="l">
              <a:buNone/>
            </a:pP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      Natural Language Processing (NLP):</a:t>
            </a:r>
          </a:p>
          <a:p>
            <a:pPr algn="l"/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NLP libraries and frameworks, like </a:t>
            </a:r>
            <a:r>
              <a:rPr lang="en-IN" sz="1600" dirty="0" err="1">
                <a:latin typeface="Poppins" panose="00000500000000000000" pitchFamily="2" charset="0"/>
                <a:cs typeface="Poppins" panose="00000500000000000000" pitchFamily="2" charset="0"/>
              </a:rPr>
              <a:t>spaCy</a:t>
            </a: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, NLTK, or Hugging Face Transformers, for text analysis and understanding user input.</a:t>
            </a:r>
          </a:p>
          <a:p>
            <a:pPr algn="l"/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Pretrained language models for text generation, sentiment analysis, and entity recognition.</a:t>
            </a:r>
          </a:p>
          <a:p>
            <a:pPr algn="l"/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A3E8-1A22-625A-4B5C-9DA216B2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3DC5-A08D-0F9E-8B35-B8CA3A1B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714" y="1377445"/>
            <a:ext cx="7704000" cy="3455811"/>
          </a:xfrm>
        </p:spPr>
        <p:txBody>
          <a:bodyPr/>
          <a:lstStyle/>
          <a:p>
            <a:pPr marL="76200" indent="0" algn="l">
              <a:buNone/>
            </a:pP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Ministry:</a:t>
            </a: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		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Ministry of Education</a:t>
            </a:r>
          </a:p>
          <a:p>
            <a:pPr marL="76200" indent="0" algn="l">
              <a:buNone/>
            </a:pP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PS Code: 		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SIH1434</a:t>
            </a:r>
            <a:b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Statement: 	</a:t>
            </a:r>
            <a:r>
              <a:rPr lang="en-US" sz="1800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Making career choices and AI based 				counselling accessible to every child at 				secondary level along with aptitude tests 			and detailed career paths.</a:t>
            </a:r>
            <a:b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Name : 		</a:t>
            </a:r>
            <a:r>
              <a:rPr lang="en-US" sz="1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EduXperts</a:t>
            </a:r>
            <a:endParaRPr lang="en-US" sz="1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6200" indent="0" algn="l">
              <a:buNone/>
            </a:pP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Leader Name: 	</a:t>
            </a:r>
            <a:r>
              <a:rPr lang="en-US" sz="1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Vijesh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Pethuram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</a:t>
            </a:r>
          </a:p>
          <a:p>
            <a:pPr marL="76200" indent="0" algn="l">
              <a:buNone/>
            </a:pP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Institute Code : 	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9517</a:t>
            </a:r>
          </a:p>
          <a:p>
            <a:pPr marL="76200" indent="0" algn="l">
              <a:buNone/>
            </a:pP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Institute Name: 	</a:t>
            </a:r>
            <a:r>
              <a:rPr lang="en-US" sz="1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Mepco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Schlenk Engineering College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Theme: 		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Education</a:t>
            </a:r>
            <a:endParaRPr lang="en-IN" sz="180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Details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ED7D64-998A-8B3D-1828-B7DFD98A6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42126"/>
              </p:ext>
            </p:extLst>
          </p:nvPr>
        </p:nvGraphicFramePr>
        <p:xfrm>
          <a:off x="1475977" y="1270348"/>
          <a:ext cx="6192046" cy="20974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174366">
                  <a:extLst>
                    <a:ext uri="{9D8B030D-6E8A-4147-A177-3AD203B41FA5}">
                      <a16:colId xmlns:a16="http://schemas.microsoft.com/office/drawing/2014/main" val="1005596181"/>
                    </a:ext>
                  </a:extLst>
                </a:gridCol>
                <a:gridCol w="1771128">
                  <a:extLst>
                    <a:ext uri="{9D8B030D-6E8A-4147-A177-3AD203B41FA5}">
                      <a16:colId xmlns:a16="http://schemas.microsoft.com/office/drawing/2014/main" val="3979075637"/>
                    </a:ext>
                  </a:extLst>
                </a:gridCol>
                <a:gridCol w="2246552">
                  <a:extLst>
                    <a:ext uri="{9D8B030D-6E8A-4147-A177-3AD203B41FA5}">
                      <a16:colId xmlns:a16="http://schemas.microsoft.com/office/drawing/2014/main" val="2928715291"/>
                    </a:ext>
                  </a:extLst>
                </a:gridCol>
              </a:tblGrid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Team Member Name</a:t>
                      </a:r>
                      <a:endParaRPr lang="en-IN" sz="1200" b="1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Branch</a:t>
                      </a:r>
                      <a:endParaRPr lang="en-IN" sz="1200" b="1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Stream</a:t>
                      </a:r>
                      <a:endParaRPr lang="en-IN" sz="1200" b="1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875832262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Vijesh</a:t>
                      </a: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 </a:t>
                      </a:r>
                      <a:r>
                        <a:rPr lang="en-IN" sz="1200" dirty="0" err="1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Pethuram</a:t>
                      </a: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 K </a:t>
                      </a:r>
                      <a:r>
                        <a:rPr lang="en-IN" sz="1200" b="1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(Leader)</a:t>
                      </a:r>
                      <a:endParaRPr lang="en-IN" sz="1200" b="1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Bachelor Of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Information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4181437615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Prabhu R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Bachelor Of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Information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1228027179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Vignesh S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Bachelor Of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Information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363764775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Sanchith</a:t>
                      </a: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 R S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Bachelor Of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Information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19837743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A</a:t>
                      </a:r>
                      <a:r>
                        <a:rPr lang="en-IN" sz="1200" dirty="0" err="1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binaya</a:t>
                      </a: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 S M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Bachelor Of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Information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916448221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D</a:t>
                      </a:r>
                      <a:r>
                        <a:rPr lang="en-IN" sz="1200" dirty="0" err="1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eepalakhsmi</a:t>
                      </a: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 N J S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Bachelor Of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Information Technology</a:t>
                      </a:r>
                      <a:endParaRPr lang="en-IN" sz="1200" dirty="0">
                        <a:ln>
                          <a:solidFill>
                            <a:schemeClr val="tx1"/>
                          </a:solidFill>
                        </a:ln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2877288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1D1951-F85A-911C-B4D1-A9F164BF2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46835"/>
              </p:ext>
            </p:extLst>
          </p:nvPr>
        </p:nvGraphicFramePr>
        <p:xfrm>
          <a:off x="1475976" y="3505644"/>
          <a:ext cx="6192047" cy="119283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460983">
                  <a:extLst>
                    <a:ext uri="{9D8B030D-6E8A-4147-A177-3AD203B41FA5}">
                      <a16:colId xmlns:a16="http://schemas.microsoft.com/office/drawing/2014/main" val="2795231141"/>
                    </a:ext>
                  </a:extLst>
                </a:gridCol>
                <a:gridCol w="942054">
                  <a:extLst>
                    <a:ext uri="{9D8B030D-6E8A-4147-A177-3AD203B41FA5}">
                      <a16:colId xmlns:a16="http://schemas.microsoft.com/office/drawing/2014/main" val="265324994"/>
                    </a:ext>
                  </a:extLst>
                </a:gridCol>
                <a:gridCol w="2307235">
                  <a:extLst>
                    <a:ext uri="{9D8B030D-6E8A-4147-A177-3AD203B41FA5}">
                      <a16:colId xmlns:a16="http://schemas.microsoft.com/office/drawing/2014/main" val="3895707290"/>
                    </a:ext>
                  </a:extLst>
                </a:gridCol>
                <a:gridCol w="1481775">
                  <a:extLst>
                    <a:ext uri="{9D8B030D-6E8A-4147-A177-3AD203B41FA5}">
                      <a16:colId xmlns:a16="http://schemas.microsoft.com/office/drawing/2014/main" val="2166381298"/>
                    </a:ext>
                  </a:extLst>
                </a:gridCol>
              </a:tblGrid>
              <a:tr h="537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Team Mentor Name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Category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Expertise Domain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Domain Experience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797519780"/>
                  </a:ext>
                </a:extLst>
              </a:tr>
              <a:tr h="277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Dr.G.Yogarajan</a:t>
                      </a:r>
                      <a:r>
                        <a:rPr lang="en-US" sz="1200" b="1" dirty="0">
                          <a:effectLst/>
                        </a:rPr>
                        <a:t>                 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Academic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Networking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18 years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851888357"/>
                  </a:ext>
                </a:extLst>
              </a:tr>
              <a:tr h="378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3558962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AAAC-F489-11D0-26BE-9110106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7487B-8FCA-9F82-9504-BA0BA108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2304"/>
            <a:ext cx="7704000" cy="3136496"/>
          </a:xfrm>
        </p:spPr>
        <p:txBody>
          <a:bodyPr/>
          <a:lstStyle/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 Recommend a suitable career for the students based on Aptitude Tests and previous marks.</a:t>
            </a:r>
          </a:p>
          <a:p>
            <a:pPr algn="l"/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student will then be allowed to chat with a Chatbot through which his careers are predicted and refined.</a:t>
            </a:r>
          </a:p>
          <a:p>
            <a:pPr algn="l"/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It is planned to have real-time career insights and providing career suggestions based on it.</a:t>
            </a:r>
          </a:p>
          <a:p>
            <a:pPr algn="l"/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Speech-to-text is used for people with disabilities to access the application and Text-to-speech is used to access the application in audio format.</a:t>
            </a:r>
          </a:p>
          <a:p>
            <a:pPr algn="l"/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B986-60E7-F3D5-9931-288EFE3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4720-8676-2940-6462-342993E41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208F-68DC-387A-957D-79A4981A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C86C-BB4B-0D62-8464-D27CE9A3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86C7A7E-A768-D312-D0B0-E6D7DE282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36"/>
          <a:stretch/>
        </p:blipFill>
        <p:spPr>
          <a:xfrm>
            <a:off x="753998" y="1434059"/>
            <a:ext cx="7636003" cy="311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4577-3EE5-25AA-D29E-CC3FACF5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Design(contd.)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2B77-C90C-03E0-D625-AE1C6B368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6C2E7-BB96-EEFC-A0AC-80361EAB3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73"/>
          <a:stretch/>
        </p:blipFill>
        <p:spPr>
          <a:xfrm>
            <a:off x="720000" y="1509439"/>
            <a:ext cx="7704000" cy="30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B5AE-2FA2-DD53-45CE-1005306C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Design(contd.)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9442-83B2-FBBF-E388-5D09D900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5046"/>
            <a:ext cx="7704000" cy="361500"/>
          </a:xfrm>
        </p:spPr>
        <p:txBody>
          <a:bodyPr/>
          <a:lstStyle/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As from the given criteria, we are going to implement the model as web application. </a:t>
            </a:r>
          </a:p>
          <a:p>
            <a:pPr algn="l"/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Django and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Humalect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is considered to implement the model for web application. </a:t>
            </a:r>
          </a:p>
          <a:p>
            <a:pPr algn="l"/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REST Framework is a flexible toolkit for building Web APIs which can be used to machine learning model deployment by calling an API endpoint.</a:t>
            </a:r>
          </a:p>
          <a:p>
            <a:pPr algn="l"/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7467-6660-53C9-D84E-0086445E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Design(contd.)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DFF9-F1EC-406B-FE6B-06A00E5C8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As we are analyzing their career based on their marks in aptitude tests and previous marks, we are going to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implement them by classification through supervised learning. </a:t>
            </a:r>
          </a:p>
          <a:p>
            <a:pPr algn="l"/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For the other miscellaneous activities like hobbies and area of interest, we are going to implement through clustering through unsupervised learning.</a:t>
            </a:r>
          </a:p>
          <a:p>
            <a:pPr algn="l"/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This results will be further processed and analysed and followed by the student will be interacted with </a:t>
            </a:r>
            <a:r>
              <a:rPr lang="en-IN" sz="1800" dirty="0" err="1">
                <a:latin typeface="Poppins" panose="00000500000000000000" pitchFamily="2" charset="0"/>
                <a:cs typeface="Poppins" panose="00000500000000000000" pitchFamily="2" charset="0"/>
              </a:rPr>
              <a:t>ChatBot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04865"/>
      </p:ext>
    </p:extLst>
  </p:cSld>
  <p:clrMapOvr>
    <a:masterClrMapping/>
  </p:clrMapOvr>
</p:sld>
</file>

<file path=ppt/theme/theme1.xml><?xml version="1.0" encoding="utf-8"?>
<a:theme xmlns:a="http://schemas.openxmlformats.org/drawingml/2006/main" name="Lofi Music Promotion Social Media Strategy by Slidesgo">
  <a:themeElements>
    <a:clrScheme name="Simple Light">
      <a:dk1>
        <a:srgbClr val="FFFFFF"/>
      </a:dk1>
      <a:lt1>
        <a:srgbClr val="361B9A"/>
      </a:lt1>
      <a:dk2>
        <a:srgbClr val="C568FF"/>
      </a:dk2>
      <a:lt2>
        <a:srgbClr val="9ADEE7"/>
      </a:lt2>
      <a:accent1>
        <a:srgbClr val="926DD6"/>
      </a:accent1>
      <a:accent2>
        <a:srgbClr val="7878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594</Words>
  <Application>Microsoft Office PowerPoint</Application>
  <PresentationFormat>On-screen Show (16:9)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Work Sans</vt:lpstr>
      <vt:lpstr>Times New Roman</vt:lpstr>
      <vt:lpstr>Righteous</vt:lpstr>
      <vt:lpstr>Poppins</vt:lpstr>
      <vt:lpstr>Lofi Music Promotion Social Media Strategy by Slidesgo</vt:lpstr>
      <vt:lpstr> AI based career prediction</vt:lpstr>
      <vt:lpstr>Problem Description</vt:lpstr>
      <vt:lpstr>Team Members Details</vt:lpstr>
      <vt:lpstr>Proposed Ideas</vt:lpstr>
      <vt:lpstr>Use case</vt:lpstr>
      <vt:lpstr>System Design</vt:lpstr>
      <vt:lpstr>System Design(contd.)</vt:lpstr>
      <vt:lpstr>System Design(contd.)</vt:lpstr>
      <vt:lpstr>System Design(contd.)</vt:lpstr>
      <vt:lpstr>Prototype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career choices and AI based counselling accessible to every child at secondary level along with aptitude tests and detailed career paths.</dc:title>
  <cp:lastModifiedBy>Sanju R.S</cp:lastModifiedBy>
  <cp:revision>30</cp:revision>
  <dcterms:modified xsi:type="dcterms:W3CDTF">2023-09-12T12:36:51Z</dcterms:modified>
</cp:coreProperties>
</file>