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5" r:id="rId4"/>
    <p:sldId id="286" r:id="rId5"/>
    <p:sldId id="267" r:id="rId6"/>
    <p:sldId id="259" r:id="rId7"/>
  </p:sldIdLst>
  <p:sldSz cx="9144000" cy="5143500" type="screen16x9"/>
  <p:notesSz cx="6858000" cy="9144000"/>
  <p:embeddedFontLst>
    <p:embeddedFont>
      <p:font typeface="Nixie One" panose="020B0604020202020204" charset="0"/>
      <p:regular r:id="rId9"/>
    </p:embeddedFont>
    <p:embeddedFont>
      <p:font typeface="Varela Round" panose="00000500000000000000" pitchFamily="2" charset="-79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02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 idx="4294967295"/>
          </p:nvPr>
        </p:nvSpPr>
        <p:spPr>
          <a:xfrm>
            <a:off x="2438479" y="325880"/>
            <a:ext cx="6757987" cy="760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 PROBLEM STATEMENT</a:t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6F52-BCDF-499E-B399-87B60CD8BE6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038661" y="822325"/>
            <a:ext cx="6757987" cy="3498850"/>
          </a:xfrm>
        </p:spPr>
        <p:txBody>
          <a:bodyPr/>
          <a:lstStyle/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Ministry: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School Education &amp; Literacy (DoSEL), Ministry of Education.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Code: 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RK790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Education - education delivery for specially-abled students Innovations in improving the delivery of education to students with special needs to improve the learning outcome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Techie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Phoenix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Sheron S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Code (AISHE):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1-3516234145</a:t>
            </a:r>
          </a:p>
          <a:p>
            <a:pPr marL="7620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Name: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Mepco Schlenk Engineering College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Name: 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pPr marL="76200" indent="0"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FBFB2-AC9E-41D7-BF1E-4448DC5E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107" y="236537"/>
            <a:ext cx="2409444" cy="1171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488258" y="672919"/>
            <a:ext cx="7697683" cy="4142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 Interface’s (UI) are  created so that people with different disorder can access and learn from the application independently.</a:t>
            </a:r>
          </a:p>
          <a:p>
            <a:pPr marL="269875" indent="-269875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blind people to access the application and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blind people to access the book in audio format (Visual User Interface).</a:t>
            </a:r>
          </a:p>
          <a:p>
            <a:pPr marL="269875" indent="-269875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ball movement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detected to control the cursor on the UI, so that paralyzed people (who cannot use voice and hand to control UI) can access the application.</a:t>
            </a:r>
          </a:p>
          <a:p>
            <a:pPr marL="269875" indent="-269875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quizzes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provided to assess the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Quotient (IQ)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dyslexia or low IQ people in order to provide learning units customized to their level.</a:t>
            </a:r>
          </a:p>
          <a:p>
            <a:pPr marL="269875" indent="-269875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is loaded with learning units of different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levels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accessed easier by dyslexia/disabled students.</a:t>
            </a:r>
          </a:p>
          <a:p>
            <a:pPr marL="269875" indent="-269875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are also continuously monitored of their progress and provided with modified and updated learning units to increase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25D86-1A33-4409-A30D-91ED941261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3007" y="259375"/>
            <a:ext cx="5686425" cy="827088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/ APPROACH DETAILS 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36" name="Google Shape;536;p42"/>
          <p:cNvSpPr/>
          <p:nvPr/>
        </p:nvSpPr>
        <p:spPr>
          <a:xfrm>
            <a:off x="524656" y="1041238"/>
            <a:ext cx="3688146" cy="146754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257434" y="1041238"/>
            <a:ext cx="4218551" cy="150251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Deaf can access through normal UI (touching). The learning units will be in the form of pictorial representation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524656" y="2599785"/>
            <a:ext cx="3669946" cy="15602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Varela Round"/>
              <a:cs typeface="Times New Roman" panose="02020603050405020304" pitchFamily="18" charset="0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Varela Round"/>
                <a:cs typeface="Times New Roman" panose="02020603050405020304" pitchFamily="18" charset="0"/>
                <a:sym typeface="Varela Round"/>
              </a:rPr>
              <a:t>Physically disabled people can access through eye ball movement. The learning units will be in the normal 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b="1" dirty="0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247445" y="2599785"/>
            <a:ext cx="4307555" cy="156025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having learning difficulty can access the through normal UI. They have an IQ based quiz to assess them and provide learning units accordingly.</a:t>
            </a:r>
          </a:p>
        </p:txBody>
      </p:sp>
      <p:sp>
        <p:nvSpPr>
          <p:cNvPr id="540" name="Google Shape;540;p42"/>
          <p:cNvSpPr/>
          <p:nvPr/>
        </p:nvSpPr>
        <p:spPr>
          <a:xfrm>
            <a:off x="3231735" y="1491949"/>
            <a:ext cx="1885447" cy="1961099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351806" y="1491949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337193" y="167627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179761" y="1679124"/>
            <a:ext cx="1955398" cy="1961099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42"/>
          <p:cNvSpPr/>
          <p:nvPr/>
        </p:nvSpPr>
        <p:spPr>
          <a:xfrm>
            <a:off x="3953274" y="1729740"/>
            <a:ext cx="482293" cy="4517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sz="500"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4376682" y="2404511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lt1"/>
              </a:solidFill>
              <a:latin typeface="Arial"/>
            </a:endParaRP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304453" y="59480"/>
            <a:ext cx="8065294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E345C-A425-48B1-B6E6-3116D33B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73" y="1804970"/>
            <a:ext cx="578938" cy="535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B5C94-E861-4889-A5BA-2C125FB2C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20" y="1814678"/>
            <a:ext cx="563068" cy="563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6AF5D-7702-4EDD-88A1-40B077EBB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262" y="2750734"/>
            <a:ext cx="668685" cy="526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36F0EE-1744-4B12-966A-B1FA52929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893" y="2758318"/>
            <a:ext cx="638136" cy="4869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656422-B856-449D-BBB4-330697FAA342}"/>
              </a:ext>
            </a:extLst>
          </p:cNvPr>
          <p:cNvSpPr txBox="1"/>
          <p:nvPr/>
        </p:nvSpPr>
        <p:spPr>
          <a:xfrm>
            <a:off x="639975" y="1236403"/>
            <a:ext cx="26893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Blind can access through speech recognition. The learning units will be available in the form of audio.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4407694" y="162786"/>
            <a:ext cx="3667376" cy="709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4ACF43-F649-4B14-8CC6-80177EB5F2F3}"/>
              </a:ext>
            </a:extLst>
          </p:cNvPr>
          <p:cNvSpPr txBox="1"/>
          <p:nvPr/>
        </p:nvSpPr>
        <p:spPr>
          <a:xfrm>
            <a:off x="500063" y="216316"/>
            <a:ext cx="413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DEPENDENCIES</a:t>
            </a:r>
            <a:endParaRPr lang="en-IN" sz="2400" dirty="0"/>
          </a:p>
        </p:txBody>
      </p:sp>
      <p:sp>
        <p:nvSpPr>
          <p:cNvPr id="9" name="Google Shape;286;p24">
            <a:extLst>
              <a:ext uri="{FF2B5EF4-FFF2-40B4-BE49-F238E27FC236}">
                <a16:creationId xmlns:a16="http://schemas.microsoft.com/office/drawing/2014/main" id="{CD6EA6B9-8FC3-4A73-8969-ACF22CA2B69E}"/>
              </a:ext>
            </a:extLst>
          </p:cNvPr>
          <p:cNvSpPr/>
          <p:nvPr/>
        </p:nvSpPr>
        <p:spPr>
          <a:xfrm>
            <a:off x="0" y="1055744"/>
            <a:ext cx="2953062" cy="3347001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Libraries: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a. Open CV</a:t>
            </a:r>
          </a:p>
          <a:p>
            <a:pPr marL="900113" indent="-900113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b. Natural Language Processing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c. Front End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  <a:p>
            <a:pPr marL="900113" indent="-900113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d. Back End - Nodejs , MongoDB</a:t>
            </a:r>
          </a:p>
          <a:p>
            <a:pPr marL="762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Dependencies:</a:t>
            </a:r>
          </a:p>
          <a:p>
            <a:pPr marL="719138" indent="-642938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React : Speech                          Recognition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b. React : Text - Speech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DB239-00E5-484C-B4E8-28FFDAA5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062" y="1055744"/>
            <a:ext cx="5861154" cy="35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117987" y="123970"/>
            <a:ext cx="6438225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  <a:endParaRPr sz="2400" dirty="0"/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EF2E1-5AB4-46CB-8A4E-CE988B87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4" y="1042987"/>
            <a:ext cx="4490127" cy="3110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7656B-11D0-43B1-A0FD-0318FE5FFF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" t="1838" r="37365" b="3284"/>
          <a:stretch/>
        </p:blipFill>
        <p:spPr>
          <a:xfrm>
            <a:off x="5066675" y="990340"/>
            <a:ext cx="3649543" cy="3162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415FD3-646E-446F-92D1-898D4C7E4A50}"/>
              </a:ext>
            </a:extLst>
          </p:cNvPr>
          <p:cNvSpPr txBox="1"/>
          <p:nvPr/>
        </p:nvSpPr>
        <p:spPr>
          <a:xfrm>
            <a:off x="4975902" y="4221962"/>
            <a:ext cx="3893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Controlling the cursor using eye ball movement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9E685B-9A12-4B80-A493-42B991A89A91}"/>
              </a:ext>
            </a:extLst>
          </p:cNvPr>
          <p:cNvSpPr txBox="1"/>
          <p:nvPr/>
        </p:nvSpPr>
        <p:spPr>
          <a:xfrm>
            <a:off x="753607" y="4221962"/>
            <a:ext cx="3936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Navigating the UI using voice commands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4294967295"/>
          </p:nvPr>
        </p:nvSpPr>
        <p:spPr>
          <a:xfrm>
            <a:off x="1144418" y="200080"/>
            <a:ext cx="5597525" cy="785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DETAILS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15936B-1FC0-4750-9EA4-BDCC3C58E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61228"/>
              </p:ext>
            </p:extLst>
          </p:nvPr>
        </p:nvGraphicFramePr>
        <p:xfrm>
          <a:off x="1371599" y="1086787"/>
          <a:ext cx="6192046" cy="2097410"/>
        </p:xfrm>
        <a:graphic>
          <a:graphicData uri="http://schemas.openxmlformats.org/drawingml/2006/table">
            <a:tbl>
              <a:tblPr firstRow="1" firstCol="1" bandRow="1">
                <a:tableStyleId>{242A20BD-2505-46DF-82F6-A791D1CCFF51}</a:tableStyleId>
              </a:tblPr>
              <a:tblGrid>
                <a:gridCol w="1947507">
                  <a:extLst>
                    <a:ext uri="{9D8B030D-6E8A-4147-A177-3AD203B41FA5}">
                      <a16:colId xmlns:a16="http://schemas.microsoft.com/office/drawing/2014/main" val="1005596181"/>
                    </a:ext>
                  </a:extLst>
                </a:gridCol>
                <a:gridCol w="1997987">
                  <a:extLst>
                    <a:ext uri="{9D8B030D-6E8A-4147-A177-3AD203B41FA5}">
                      <a16:colId xmlns:a16="http://schemas.microsoft.com/office/drawing/2014/main" val="3979075637"/>
                    </a:ext>
                  </a:extLst>
                </a:gridCol>
                <a:gridCol w="2246552">
                  <a:extLst>
                    <a:ext uri="{9D8B030D-6E8A-4147-A177-3AD203B41FA5}">
                      <a16:colId xmlns:a16="http://schemas.microsoft.com/office/drawing/2014/main" val="2928715291"/>
                    </a:ext>
                  </a:extLst>
                </a:gridCol>
              </a:tblGrid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875832262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Sheron S </a:t>
                      </a: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(Leader)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418143761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Aadith Thillai Arasu 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1228027179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Stalin Raj 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363764775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Umar M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19837743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Smitha Rajini 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3916448221"/>
                  </a:ext>
                </a:extLst>
              </a:tr>
              <a:tr h="299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S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Bachelor Of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Engineering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210" marR="63210" marT="0" marB="0"/>
                </a:tc>
                <a:extLst>
                  <a:ext uri="{0D108BD9-81ED-4DB2-BD59-A6C34878D82A}">
                    <a16:rowId xmlns:a16="http://schemas.microsoft.com/office/drawing/2014/main" val="2877288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6DDC2-70C9-4BE5-BFF4-2EA2AC897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5764"/>
              </p:ext>
            </p:extLst>
          </p:nvPr>
        </p:nvGraphicFramePr>
        <p:xfrm>
          <a:off x="1371600" y="3367758"/>
          <a:ext cx="6192047" cy="1136785"/>
        </p:xfrm>
        <a:graphic>
          <a:graphicData uri="http://schemas.openxmlformats.org/drawingml/2006/table">
            <a:tbl>
              <a:tblPr firstRow="1" firstCol="1" bandRow="1">
                <a:tableStyleId>{242A20BD-2505-46DF-82F6-A791D1CCFF51}</a:tableStyleId>
              </a:tblPr>
              <a:tblGrid>
                <a:gridCol w="1460983">
                  <a:extLst>
                    <a:ext uri="{9D8B030D-6E8A-4147-A177-3AD203B41FA5}">
                      <a16:colId xmlns:a16="http://schemas.microsoft.com/office/drawing/2014/main" val="2795231141"/>
                    </a:ext>
                  </a:extLst>
                </a:gridCol>
                <a:gridCol w="942054">
                  <a:extLst>
                    <a:ext uri="{9D8B030D-6E8A-4147-A177-3AD203B41FA5}">
                      <a16:colId xmlns:a16="http://schemas.microsoft.com/office/drawing/2014/main" val="265324994"/>
                    </a:ext>
                  </a:extLst>
                </a:gridCol>
                <a:gridCol w="2307235">
                  <a:extLst>
                    <a:ext uri="{9D8B030D-6E8A-4147-A177-3AD203B41FA5}">
                      <a16:colId xmlns:a16="http://schemas.microsoft.com/office/drawing/2014/main" val="3895707290"/>
                    </a:ext>
                  </a:extLst>
                </a:gridCol>
                <a:gridCol w="1481775">
                  <a:extLst>
                    <a:ext uri="{9D8B030D-6E8A-4147-A177-3AD203B41FA5}">
                      <a16:colId xmlns:a16="http://schemas.microsoft.com/office/drawing/2014/main" val="2166381298"/>
                    </a:ext>
                  </a:extLst>
                </a:gridCol>
              </a:tblGrid>
              <a:tr h="4553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Mentor Name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Expertise Domain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Experience</a:t>
                      </a:r>
                      <a:endParaRPr lang="en-IN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1797519780"/>
                  </a:ext>
                </a:extLst>
              </a:tr>
              <a:tr h="2882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Dr.G.Yogarajan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 years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2851888357"/>
                  </a:ext>
                </a:extLst>
              </a:tr>
              <a:tr h="3932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Dr.S.Priyadharsini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Processing, Deep Learning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years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47" marR="63847" marT="0" marB="0"/>
                </a:tc>
                <a:extLst>
                  <a:ext uri="{0D108BD9-81ED-4DB2-BD59-A6C34878D82A}">
                    <a16:rowId xmlns:a16="http://schemas.microsoft.com/office/drawing/2014/main" val="3558962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509</Words>
  <Application>Microsoft Office PowerPoint</Application>
  <PresentationFormat>On-screen Show (16:9)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Wingdings</vt:lpstr>
      <vt:lpstr>Arial</vt:lpstr>
      <vt:lpstr>Nixie One</vt:lpstr>
      <vt:lpstr>Varela Round</vt:lpstr>
      <vt:lpstr>Puck template</vt:lpstr>
      <vt:lpstr>BASIC DETAILS OF THE TEAM  AND THE PROBLEM STATEMENT </vt:lpstr>
      <vt:lpstr>IDEA / APPROACH DETAILS  </vt:lpstr>
      <vt:lpstr>USECASE</vt:lpstr>
      <vt:lpstr> SYSTEM DESIGN</vt:lpstr>
      <vt:lpstr>IMPLEMENTATION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SHERON</dc:creator>
  <cp:lastModifiedBy>Sheron S</cp:lastModifiedBy>
  <cp:revision>22</cp:revision>
  <dcterms:modified xsi:type="dcterms:W3CDTF">2022-03-31T08:00:48Z</dcterms:modified>
</cp:coreProperties>
</file>