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notesMasterIdLst>
    <p:notesMasterId r:id="rId40"/>
  </p:notesMasterIdLst>
  <p:sldIdLst>
    <p:sldId id="256" r:id="rId2"/>
    <p:sldId id="257" r:id="rId3"/>
    <p:sldId id="258" r:id="rId4"/>
    <p:sldId id="276" r:id="rId5"/>
    <p:sldId id="274" r:id="rId6"/>
    <p:sldId id="260" r:id="rId7"/>
    <p:sldId id="261" r:id="rId8"/>
    <p:sldId id="262" r:id="rId9"/>
    <p:sldId id="275" r:id="rId10"/>
    <p:sldId id="281" r:id="rId11"/>
    <p:sldId id="283" r:id="rId12"/>
    <p:sldId id="284" r:id="rId13"/>
    <p:sldId id="285" r:id="rId14"/>
    <p:sldId id="286" r:id="rId15"/>
    <p:sldId id="287" r:id="rId16"/>
    <p:sldId id="288" r:id="rId17"/>
    <p:sldId id="289" r:id="rId18"/>
    <p:sldId id="268" r:id="rId19"/>
    <p:sldId id="269" r:id="rId20"/>
    <p:sldId id="277" r:id="rId21"/>
    <p:sldId id="290" r:id="rId22"/>
    <p:sldId id="271" r:id="rId23"/>
    <p:sldId id="272" r:id="rId24"/>
    <p:sldId id="280" r:id="rId25"/>
    <p:sldId id="291" r:id="rId26"/>
    <p:sldId id="282" r:id="rId27"/>
    <p:sldId id="273" r:id="rId28"/>
    <p:sldId id="292" r:id="rId29"/>
    <p:sldId id="293" r:id="rId30"/>
    <p:sldId id="294" r:id="rId31"/>
    <p:sldId id="295" r:id="rId32"/>
    <p:sldId id="296" r:id="rId33"/>
    <p:sldId id="297" r:id="rId34"/>
    <p:sldId id="264" r:id="rId35"/>
    <p:sldId id="298" r:id="rId36"/>
    <p:sldId id="299" r:id="rId37"/>
    <p:sldId id="300" r:id="rId38"/>
    <p:sldId id="30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76880" autoAdjust="0"/>
  </p:normalViewPr>
  <p:slideViewPr>
    <p:cSldViewPr snapToGrid="0">
      <p:cViewPr varScale="1">
        <p:scale>
          <a:sx n="54" d="100"/>
          <a:sy n="54" d="100"/>
        </p:scale>
        <p:origin x="1848"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1A215-BCD5-4DC0-AD5F-CCF43ADD7BB8}" type="datetimeFigureOut">
              <a:rPr lang="zh-TW" altLang="en-US" smtClean="0"/>
              <a:t>2025/4/2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F67FC0-AF81-4B35-B844-73A475DD7F33}" type="slidenum">
              <a:rPr lang="zh-TW" altLang="en-US" smtClean="0"/>
              <a:t>‹#›</a:t>
            </a:fld>
            <a:endParaRPr lang="zh-TW" altLang="en-US"/>
          </a:p>
        </p:txBody>
      </p:sp>
    </p:spTree>
    <p:extLst>
      <p:ext uri="{BB962C8B-B14F-4D97-AF65-F5344CB8AC3E}">
        <p14:creationId xmlns:p14="http://schemas.microsoft.com/office/powerpoint/2010/main" val="19781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標楷體" panose="03000509000000000000" pitchFamily="65" charset="-120"/>
                <a:ea typeface="標楷體" panose="03000509000000000000" pitchFamily="65" charset="-120"/>
              </a:rPr>
              <a:t>yelp</a:t>
            </a:r>
            <a:r>
              <a:rPr lang="zh-TW" altLang="zh-TW" sz="1200" dirty="0">
                <a:latin typeface="標楷體" panose="03000509000000000000" pitchFamily="65" charset="-120"/>
                <a:ea typeface="標楷體" panose="03000509000000000000" pitchFamily="65" charset="-120"/>
              </a:rPr>
              <a:t>網站之</a:t>
            </a:r>
            <a:r>
              <a:rPr lang="zh-TW" altLang="en-US" sz="1200" dirty="0">
                <a:latin typeface="標楷體" panose="03000509000000000000" pitchFamily="65" charset="-120"/>
                <a:ea typeface="標楷體" panose="03000509000000000000" pitchFamily="65" charset="-120"/>
              </a:rPr>
              <a:t>旅館相關</a:t>
            </a:r>
            <a:r>
              <a:rPr lang="zh-TW" altLang="zh-TW" sz="1200" dirty="0">
                <a:latin typeface="標楷體" panose="03000509000000000000" pitchFamily="65" charset="-120"/>
                <a:ea typeface="標楷體" panose="03000509000000000000" pitchFamily="65" charset="-120"/>
              </a:rPr>
              <a:t>評論，</a:t>
            </a:r>
            <a:r>
              <a:rPr lang="zh-TW" altLang="en-US" sz="1200" dirty="0">
                <a:latin typeface="標楷體" panose="03000509000000000000" pitchFamily="65" charset="-120"/>
                <a:ea typeface="標楷體" panose="03000509000000000000" pitchFamily="65" charset="-120"/>
              </a:rPr>
              <a:t>資料內容包含旅客對於旅店之文字心得評論，以及住客給予該旅店之星星數量。</a:t>
            </a:r>
          </a:p>
          <a:p>
            <a:endParaRPr lang="zh-TW" altLang="en-US" dirty="0"/>
          </a:p>
        </p:txBody>
      </p:sp>
      <p:sp>
        <p:nvSpPr>
          <p:cNvPr id="4" name="投影片編號版面配置區 3"/>
          <p:cNvSpPr>
            <a:spLocks noGrp="1"/>
          </p:cNvSpPr>
          <p:nvPr>
            <p:ph type="sldNum" sz="quarter" idx="5"/>
          </p:nvPr>
        </p:nvSpPr>
        <p:spPr/>
        <p:txBody>
          <a:bodyPr/>
          <a:lstStyle/>
          <a:p>
            <a:fld id="{1DF67FC0-AF81-4B35-B844-73A475DD7F33}" type="slidenum">
              <a:rPr lang="zh-TW" altLang="en-US" smtClean="0"/>
              <a:t>10</a:t>
            </a:fld>
            <a:endParaRPr lang="zh-TW" altLang="en-US"/>
          </a:p>
        </p:txBody>
      </p:sp>
    </p:spTree>
    <p:extLst>
      <p:ext uri="{BB962C8B-B14F-4D97-AF65-F5344CB8AC3E}">
        <p14:creationId xmlns:p14="http://schemas.microsoft.com/office/powerpoint/2010/main" val="2617140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標楷體" panose="03000509000000000000" pitchFamily="65" charset="-120"/>
                <a:ea typeface="標楷體" panose="03000509000000000000" pitchFamily="65" charset="-120"/>
              </a:rPr>
              <a:t>yelp</a:t>
            </a:r>
            <a:r>
              <a:rPr lang="zh-TW" altLang="zh-TW" sz="1200" dirty="0">
                <a:latin typeface="標楷體" panose="03000509000000000000" pitchFamily="65" charset="-120"/>
                <a:ea typeface="標楷體" panose="03000509000000000000" pitchFamily="65" charset="-120"/>
              </a:rPr>
              <a:t>網站之</a:t>
            </a:r>
            <a:r>
              <a:rPr lang="zh-TW" altLang="en-US" sz="1200" dirty="0">
                <a:latin typeface="標楷體" panose="03000509000000000000" pitchFamily="65" charset="-120"/>
                <a:ea typeface="標楷體" panose="03000509000000000000" pitchFamily="65" charset="-120"/>
              </a:rPr>
              <a:t>旅館相關</a:t>
            </a:r>
            <a:r>
              <a:rPr lang="zh-TW" altLang="zh-TW" sz="1200" dirty="0">
                <a:latin typeface="標楷體" panose="03000509000000000000" pitchFamily="65" charset="-120"/>
                <a:ea typeface="標楷體" panose="03000509000000000000" pitchFamily="65" charset="-120"/>
              </a:rPr>
              <a:t>評論，</a:t>
            </a:r>
            <a:r>
              <a:rPr lang="zh-TW" altLang="en-US" sz="1200" dirty="0">
                <a:latin typeface="標楷體" panose="03000509000000000000" pitchFamily="65" charset="-120"/>
                <a:ea typeface="標楷體" panose="03000509000000000000" pitchFamily="65" charset="-120"/>
              </a:rPr>
              <a:t>資料內容包含旅客對於旅店之文字心得評論，以及住客給予該旅店之星星數量。</a:t>
            </a:r>
          </a:p>
          <a:p>
            <a:endParaRPr lang="zh-TW" altLang="en-US" dirty="0"/>
          </a:p>
        </p:txBody>
      </p:sp>
      <p:sp>
        <p:nvSpPr>
          <p:cNvPr id="4" name="投影片編號版面配置區 3"/>
          <p:cNvSpPr>
            <a:spLocks noGrp="1"/>
          </p:cNvSpPr>
          <p:nvPr>
            <p:ph type="sldNum" sz="quarter" idx="5"/>
          </p:nvPr>
        </p:nvSpPr>
        <p:spPr/>
        <p:txBody>
          <a:bodyPr/>
          <a:lstStyle/>
          <a:p>
            <a:fld id="{1DF67FC0-AF81-4B35-B844-73A475DD7F33}" type="slidenum">
              <a:rPr lang="zh-TW" altLang="en-US" smtClean="0"/>
              <a:t>11</a:t>
            </a:fld>
            <a:endParaRPr lang="zh-TW" altLang="en-US"/>
          </a:p>
        </p:txBody>
      </p:sp>
    </p:spTree>
    <p:extLst>
      <p:ext uri="{BB962C8B-B14F-4D97-AF65-F5344CB8AC3E}">
        <p14:creationId xmlns:p14="http://schemas.microsoft.com/office/powerpoint/2010/main" val="415711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DF67FC0-AF81-4B35-B844-73A475DD7F33}" type="slidenum">
              <a:rPr lang="zh-TW" altLang="en-US" smtClean="0"/>
              <a:t>13</a:t>
            </a:fld>
            <a:endParaRPr lang="zh-TW" altLang="en-US"/>
          </a:p>
        </p:txBody>
      </p:sp>
    </p:spTree>
    <p:extLst>
      <p:ext uri="{BB962C8B-B14F-4D97-AF65-F5344CB8AC3E}">
        <p14:creationId xmlns:p14="http://schemas.microsoft.com/office/powerpoint/2010/main" val="2618193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a:t>
            </a:r>
            <a:r>
              <a:rPr lang="zh-TW" altLang="en-US" dirty="0"/>
              <a:t>調和平均術</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Auc</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AUC</a:t>
            </a:r>
            <a:r>
              <a:rPr lang="zh-TW" altLang="zh-TW" dirty="0">
                <a:latin typeface="標楷體" panose="03000509000000000000" pitchFamily="65" charset="-120"/>
                <a:ea typeface="標楷體" panose="03000509000000000000" pitchFamily="65" charset="-120"/>
              </a:rPr>
              <a:t>主要用於衡量二分類問題中機器學習演算法效能或者泛化能力。</a:t>
            </a:r>
            <a:r>
              <a:rPr lang="zh-TW" altLang="en-US" dirty="0">
                <a:latin typeface="標楷體" panose="03000509000000000000" pitchFamily="65" charset="-120"/>
                <a:ea typeface="標楷體" panose="03000509000000000000" pitchFamily="65" charset="-120"/>
              </a:rPr>
              <a:t>越往左上移動</a:t>
            </a:r>
            <a:endParaRPr lang="zh-TW" altLang="zh-TW" dirty="0">
              <a:latin typeface="標楷體" panose="03000509000000000000" pitchFamily="65" charset="-120"/>
              <a:ea typeface="標楷體" panose="03000509000000000000" pitchFamily="65" charset="-120"/>
            </a:endParaRPr>
          </a:p>
          <a:p>
            <a:endParaRPr lang="zh-TW" altLang="en-US" dirty="0"/>
          </a:p>
        </p:txBody>
      </p:sp>
      <p:sp>
        <p:nvSpPr>
          <p:cNvPr id="4" name="投影片編號版面配置區 3"/>
          <p:cNvSpPr>
            <a:spLocks noGrp="1"/>
          </p:cNvSpPr>
          <p:nvPr>
            <p:ph type="sldNum" sz="quarter" idx="5"/>
          </p:nvPr>
        </p:nvSpPr>
        <p:spPr/>
        <p:txBody>
          <a:bodyPr/>
          <a:lstStyle/>
          <a:p>
            <a:fld id="{1DF67FC0-AF81-4B35-B844-73A475DD7F33}" type="slidenum">
              <a:rPr lang="zh-TW" altLang="en-US" smtClean="0"/>
              <a:t>20</a:t>
            </a:fld>
            <a:endParaRPr lang="zh-TW" altLang="en-US"/>
          </a:p>
        </p:txBody>
      </p:sp>
    </p:spTree>
    <p:extLst>
      <p:ext uri="{BB962C8B-B14F-4D97-AF65-F5344CB8AC3E}">
        <p14:creationId xmlns:p14="http://schemas.microsoft.com/office/powerpoint/2010/main" val="786145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Mcc</a:t>
            </a:r>
            <a:r>
              <a:rPr lang="en-US" altLang="zh-TW" dirty="0"/>
              <a:t>:</a:t>
            </a:r>
            <a:r>
              <a:rPr lang="zh-TW" altLang="en-US" dirty="0"/>
              <a:t>預測全為正確其值為</a:t>
            </a:r>
            <a:r>
              <a:rPr lang="en-US" altLang="zh-TW" dirty="0"/>
              <a:t>1</a:t>
            </a:r>
            <a:r>
              <a:rPr lang="zh-TW" altLang="en-US" dirty="0"/>
              <a:t>；全為錯誤其值為</a:t>
            </a:r>
            <a:r>
              <a:rPr lang="en-US" altLang="zh-TW" dirty="0"/>
              <a:t>-1</a:t>
            </a:r>
            <a:r>
              <a:rPr lang="zh-TW" altLang="en-US" dirty="0"/>
              <a:t>；若隨機胡亂猜測則其值為</a:t>
            </a:r>
            <a:endParaRPr lang="en-US" altLang="zh-TW" dirty="0"/>
          </a:p>
          <a:p>
            <a:r>
              <a:rPr lang="en-US" altLang="zh-TW" b="1" dirty="0"/>
              <a:t>Cohen’s kappa coefficient</a:t>
            </a:r>
            <a:r>
              <a:rPr lang="zh-TW" altLang="en-US" dirty="0"/>
              <a:t>是一種統計量化指標，平衡類別之間正確性的一種指標，簡單說就是要把</a:t>
            </a:r>
            <a:r>
              <a:rPr lang="zh-TW" altLang="en-US" b="1" dirty="0"/>
              <a:t>大者恆大的影響消除掉的指標</a:t>
            </a:r>
            <a:r>
              <a:rPr lang="zh-TW" altLang="en-US" dirty="0"/>
              <a:t>。什麼意思呢，假設我們今天有分類結果如下</a:t>
            </a:r>
            <a:r>
              <a:rPr lang="en-US" altLang="zh-TW" dirty="0"/>
              <a:t>:</a:t>
            </a:r>
            <a:endParaRPr lang="zh-TW" altLang="en-US" dirty="0"/>
          </a:p>
        </p:txBody>
      </p:sp>
      <p:sp>
        <p:nvSpPr>
          <p:cNvPr id="4" name="投影片編號版面配置區 3"/>
          <p:cNvSpPr>
            <a:spLocks noGrp="1"/>
          </p:cNvSpPr>
          <p:nvPr>
            <p:ph type="sldNum" sz="quarter" idx="5"/>
          </p:nvPr>
        </p:nvSpPr>
        <p:spPr/>
        <p:txBody>
          <a:bodyPr/>
          <a:lstStyle/>
          <a:p>
            <a:fld id="{1DF67FC0-AF81-4B35-B844-73A475DD7F33}" type="slidenum">
              <a:rPr lang="zh-TW" altLang="en-US" smtClean="0"/>
              <a:t>21</a:t>
            </a:fld>
            <a:endParaRPr lang="zh-TW" altLang="en-US"/>
          </a:p>
        </p:txBody>
      </p:sp>
    </p:spTree>
    <p:extLst>
      <p:ext uri="{BB962C8B-B14F-4D97-AF65-F5344CB8AC3E}">
        <p14:creationId xmlns:p14="http://schemas.microsoft.com/office/powerpoint/2010/main" val="3426367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3B011DF1-DE21-417B-B2C3-0C80A1DABAD1}" type="datetimeFigureOut">
              <a:rPr lang="zh-TW" altLang="en-US" smtClean="0"/>
              <a:t>2025/4/2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06D4867-08AA-4D1C-A1FA-6F5180A0827C}" type="slidenum">
              <a:rPr lang="zh-TW" altLang="en-US" smtClean="0"/>
              <a:t>‹#›</a:t>
            </a:fld>
            <a:endParaRPr lang="zh-TW"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4611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Date Placeholder 2"/>
          <p:cNvSpPr>
            <a:spLocks noGrp="1"/>
          </p:cNvSpPr>
          <p:nvPr>
            <p:ph type="dt" sz="half" idx="10"/>
          </p:nvPr>
        </p:nvSpPr>
        <p:spPr/>
        <p:txBody>
          <a:bodyPr/>
          <a:lstStyle/>
          <a:p>
            <a:fld id="{3B011DF1-DE21-417B-B2C3-0C80A1DABAD1}" type="datetimeFigureOut">
              <a:rPr lang="zh-TW" altLang="en-US" smtClean="0"/>
              <a:t>2025/4/2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06D4867-08AA-4D1C-A1FA-6F5180A0827C}" type="slidenum">
              <a:rPr lang="zh-TW" altLang="en-US" smtClean="0"/>
              <a:t>‹#›</a:t>
            </a:fld>
            <a:endParaRPr lang="zh-TW" altLang="en-US"/>
          </a:p>
        </p:txBody>
      </p:sp>
    </p:spTree>
    <p:extLst>
      <p:ext uri="{BB962C8B-B14F-4D97-AF65-F5344CB8AC3E}">
        <p14:creationId xmlns:p14="http://schemas.microsoft.com/office/powerpoint/2010/main" val="2263589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3B011DF1-DE21-417B-B2C3-0C80A1DABAD1}" type="datetimeFigureOut">
              <a:rPr lang="zh-TW" altLang="en-US" smtClean="0"/>
              <a:t>2025/4/2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06D4867-08AA-4D1C-A1FA-6F5180A0827C}" type="slidenum">
              <a:rPr lang="zh-TW" altLang="en-US" smtClean="0"/>
              <a:t>‹#›</a:t>
            </a:fld>
            <a:endParaRPr lang="zh-TW" altLang="en-US"/>
          </a:p>
        </p:txBody>
      </p:sp>
    </p:spTree>
    <p:extLst>
      <p:ext uri="{BB962C8B-B14F-4D97-AF65-F5344CB8AC3E}">
        <p14:creationId xmlns:p14="http://schemas.microsoft.com/office/powerpoint/2010/main" val="2134794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3B011DF1-DE21-417B-B2C3-0C80A1DABAD1}" type="datetimeFigureOut">
              <a:rPr lang="zh-TW" altLang="en-US" smtClean="0"/>
              <a:t>2025/4/2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06D4867-08AA-4D1C-A1FA-6F5180A0827C}" type="slidenum">
              <a:rPr lang="zh-TW" altLang="en-US" smtClean="0"/>
              <a:t>‹#›</a:t>
            </a:fld>
            <a:endParaRPr lang="zh-TW"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78846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3B011DF1-DE21-417B-B2C3-0C80A1DABAD1}" type="datetimeFigureOut">
              <a:rPr lang="zh-TW" altLang="en-US" smtClean="0"/>
              <a:t>2025/4/2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06D4867-08AA-4D1C-A1FA-6F5180A0827C}" type="slidenum">
              <a:rPr lang="zh-TW" altLang="en-US" smtClean="0"/>
              <a:t>‹#›</a:t>
            </a:fld>
            <a:endParaRPr lang="zh-TW" altLang="en-US"/>
          </a:p>
        </p:txBody>
      </p:sp>
    </p:spTree>
    <p:extLst>
      <p:ext uri="{BB962C8B-B14F-4D97-AF65-F5344CB8AC3E}">
        <p14:creationId xmlns:p14="http://schemas.microsoft.com/office/powerpoint/2010/main" val="3837493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3B011DF1-DE21-417B-B2C3-0C80A1DABAD1}" type="datetimeFigureOut">
              <a:rPr lang="zh-TW" altLang="en-US" smtClean="0"/>
              <a:t>2025/4/2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06D4867-08AA-4D1C-A1FA-6F5180A0827C}" type="slidenum">
              <a:rPr lang="zh-TW" altLang="en-US" smtClean="0"/>
              <a:t>‹#›</a:t>
            </a:fld>
            <a:endParaRPr lang="zh-TW"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13290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TW" altLang="en-US"/>
              <a:t>編輯母片文字樣式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3B011DF1-DE21-417B-B2C3-0C80A1DABAD1}" type="datetimeFigureOut">
              <a:rPr lang="zh-TW" altLang="en-US" smtClean="0"/>
              <a:t>2025/4/2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06D4867-08AA-4D1C-A1FA-6F5180A0827C}" type="slidenum">
              <a:rPr lang="zh-TW" altLang="en-US" smtClean="0"/>
              <a:t>‹#›</a:t>
            </a:fld>
            <a:endParaRPr lang="zh-TW" altLang="en-US"/>
          </a:p>
        </p:txBody>
      </p:sp>
    </p:spTree>
    <p:extLst>
      <p:ext uri="{BB962C8B-B14F-4D97-AF65-F5344CB8AC3E}">
        <p14:creationId xmlns:p14="http://schemas.microsoft.com/office/powerpoint/2010/main" val="4162548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B011DF1-DE21-417B-B2C3-0C80A1DABAD1}" type="datetimeFigureOut">
              <a:rPr lang="zh-TW" altLang="en-US" smtClean="0"/>
              <a:t>2025/4/2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06D4867-08AA-4D1C-A1FA-6F5180A0827C}" type="slidenum">
              <a:rPr lang="zh-TW" altLang="en-US" smtClean="0"/>
              <a:t>‹#›</a:t>
            </a:fld>
            <a:endParaRPr lang="zh-TW" altLang="en-US"/>
          </a:p>
        </p:txBody>
      </p:sp>
    </p:spTree>
    <p:extLst>
      <p:ext uri="{BB962C8B-B14F-4D97-AF65-F5344CB8AC3E}">
        <p14:creationId xmlns:p14="http://schemas.microsoft.com/office/powerpoint/2010/main" val="1981457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B011DF1-DE21-417B-B2C3-0C80A1DABAD1}" type="datetimeFigureOut">
              <a:rPr lang="zh-TW" altLang="en-US" smtClean="0"/>
              <a:t>2025/4/2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06D4867-08AA-4D1C-A1FA-6F5180A0827C}" type="slidenum">
              <a:rPr lang="zh-TW" altLang="en-US" smtClean="0"/>
              <a:t>‹#›</a:t>
            </a:fld>
            <a:endParaRPr lang="zh-TW" altLang="en-US"/>
          </a:p>
        </p:txBody>
      </p:sp>
    </p:spTree>
    <p:extLst>
      <p:ext uri="{BB962C8B-B14F-4D97-AF65-F5344CB8AC3E}">
        <p14:creationId xmlns:p14="http://schemas.microsoft.com/office/powerpoint/2010/main" val="99171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B011DF1-DE21-417B-B2C3-0C80A1DABAD1}" type="datetimeFigureOut">
              <a:rPr lang="zh-TW" altLang="en-US" smtClean="0"/>
              <a:t>2025/4/2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06D4867-08AA-4D1C-A1FA-6F5180A0827C}" type="slidenum">
              <a:rPr lang="zh-TW" altLang="en-US" smtClean="0"/>
              <a:t>‹#›</a:t>
            </a:fld>
            <a:endParaRPr lang="zh-TW" altLang="en-US"/>
          </a:p>
        </p:txBody>
      </p:sp>
    </p:spTree>
    <p:extLst>
      <p:ext uri="{BB962C8B-B14F-4D97-AF65-F5344CB8AC3E}">
        <p14:creationId xmlns:p14="http://schemas.microsoft.com/office/powerpoint/2010/main" val="1692751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3B011DF1-DE21-417B-B2C3-0C80A1DABAD1}" type="datetimeFigureOut">
              <a:rPr lang="zh-TW" altLang="en-US" smtClean="0"/>
              <a:t>2025/4/2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06D4867-08AA-4D1C-A1FA-6F5180A0827C}" type="slidenum">
              <a:rPr lang="zh-TW" altLang="en-US" smtClean="0"/>
              <a:t>‹#›</a:t>
            </a:fld>
            <a:endParaRPr lang="zh-TW" altLang="en-US"/>
          </a:p>
        </p:txBody>
      </p:sp>
    </p:spTree>
    <p:extLst>
      <p:ext uri="{BB962C8B-B14F-4D97-AF65-F5344CB8AC3E}">
        <p14:creationId xmlns:p14="http://schemas.microsoft.com/office/powerpoint/2010/main" val="3550724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3B011DF1-DE21-417B-B2C3-0C80A1DABAD1}" type="datetimeFigureOut">
              <a:rPr lang="zh-TW" altLang="en-US" smtClean="0"/>
              <a:t>2025/4/2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06D4867-08AA-4D1C-A1FA-6F5180A0827C}" type="slidenum">
              <a:rPr lang="zh-TW" altLang="en-US" smtClean="0"/>
              <a:t>‹#›</a:t>
            </a:fld>
            <a:endParaRPr lang="zh-TW" altLang="en-US"/>
          </a:p>
        </p:txBody>
      </p:sp>
    </p:spTree>
    <p:extLst>
      <p:ext uri="{BB962C8B-B14F-4D97-AF65-F5344CB8AC3E}">
        <p14:creationId xmlns:p14="http://schemas.microsoft.com/office/powerpoint/2010/main" val="84107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3B011DF1-DE21-417B-B2C3-0C80A1DABAD1}" type="datetimeFigureOut">
              <a:rPr lang="zh-TW" altLang="en-US" smtClean="0"/>
              <a:t>2025/4/2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06D4867-08AA-4D1C-A1FA-6F5180A0827C}" type="slidenum">
              <a:rPr lang="zh-TW" altLang="en-US" smtClean="0"/>
              <a:t>‹#›</a:t>
            </a:fld>
            <a:endParaRPr lang="zh-TW" altLang="en-US"/>
          </a:p>
        </p:txBody>
      </p:sp>
    </p:spTree>
    <p:extLst>
      <p:ext uri="{BB962C8B-B14F-4D97-AF65-F5344CB8AC3E}">
        <p14:creationId xmlns:p14="http://schemas.microsoft.com/office/powerpoint/2010/main" val="1884643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B011DF1-DE21-417B-B2C3-0C80A1DABAD1}" type="datetimeFigureOut">
              <a:rPr lang="zh-TW" altLang="en-US" smtClean="0"/>
              <a:t>2025/4/2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06D4867-08AA-4D1C-A1FA-6F5180A0827C}" type="slidenum">
              <a:rPr lang="zh-TW" altLang="en-US" smtClean="0"/>
              <a:t>‹#›</a:t>
            </a:fld>
            <a:endParaRPr lang="zh-TW" altLang="en-US"/>
          </a:p>
        </p:txBody>
      </p:sp>
    </p:spTree>
    <p:extLst>
      <p:ext uri="{BB962C8B-B14F-4D97-AF65-F5344CB8AC3E}">
        <p14:creationId xmlns:p14="http://schemas.microsoft.com/office/powerpoint/2010/main" val="395908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011DF1-DE21-417B-B2C3-0C80A1DABAD1}" type="datetimeFigureOut">
              <a:rPr lang="zh-TW" altLang="en-US" smtClean="0"/>
              <a:t>2025/4/2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06D4867-08AA-4D1C-A1FA-6F5180A0827C}" type="slidenum">
              <a:rPr lang="zh-TW" altLang="en-US" smtClean="0"/>
              <a:t>‹#›</a:t>
            </a:fld>
            <a:endParaRPr lang="zh-TW" altLang="en-US"/>
          </a:p>
        </p:txBody>
      </p:sp>
    </p:spTree>
    <p:extLst>
      <p:ext uri="{BB962C8B-B14F-4D97-AF65-F5344CB8AC3E}">
        <p14:creationId xmlns:p14="http://schemas.microsoft.com/office/powerpoint/2010/main" val="2954142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3B011DF1-DE21-417B-B2C3-0C80A1DABAD1}" type="datetimeFigureOut">
              <a:rPr lang="zh-TW" altLang="en-US" smtClean="0"/>
              <a:t>2025/4/2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06D4867-08AA-4D1C-A1FA-6F5180A0827C}" type="slidenum">
              <a:rPr lang="zh-TW" altLang="en-US" smtClean="0"/>
              <a:t>‹#›</a:t>
            </a:fld>
            <a:endParaRPr lang="zh-TW" altLang="en-US"/>
          </a:p>
        </p:txBody>
      </p:sp>
    </p:spTree>
    <p:extLst>
      <p:ext uri="{BB962C8B-B14F-4D97-AF65-F5344CB8AC3E}">
        <p14:creationId xmlns:p14="http://schemas.microsoft.com/office/powerpoint/2010/main" val="102230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3B011DF1-DE21-417B-B2C3-0C80A1DABAD1}" type="datetimeFigureOut">
              <a:rPr lang="zh-TW" altLang="en-US" smtClean="0"/>
              <a:t>2025/4/2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06D4867-08AA-4D1C-A1FA-6F5180A0827C}" type="slidenum">
              <a:rPr lang="zh-TW" altLang="en-US" smtClean="0"/>
              <a:t>‹#›</a:t>
            </a:fld>
            <a:endParaRPr lang="zh-TW" altLang="en-US"/>
          </a:p>
        </p:txBody>
      </p:sp>
    </p:spTree>
    <p:extLst>
      <p:ext uri="{BB962C8B-B14F-4D97-AF65-F5344CB8AC3E}">
        <p14:creationId xmlns:p14="http://schemas.microsoft.com/office/powerpoint/2010/main" val="2581390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ea typeface="標楷體" panose="03000509000000000000" pitchFamily="65" charset="-120"/>
              </a:defRPr>
            </a:lvl1pPr>
          </a:lstStyle>
          <a:p>
            <a:fld id="{3B011DF1-DE21-417B-B2C3-0C80A1DABAD1}" type="datetimeFigureOut">
              <a:rPr lang="zh-TW" altLang="en-US" smtClean="0"/>
              <a:pPr/>
              <a:t>2025/4/2</a:t>
            </a:fld>
            <a:endParaRPr lang="zh-TW" alt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ea typeface="標楷體" panose="03000509000000000000" pitchFamily="65" charset="-120"/>
              </a:defRPr>
            </a:lvl1pPr>
          </a:lstStyle>
          <a:p>
            <a:endParaRPr lang="zh-TW" alt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ea typeface="標楷體" panose="03000509000000000000" pitchFamily="65" charset="-120"/>
              </a:defRPr>
            </a:lvl1pPr>
          </a:lstStyle>
          <a:p>
            <a:fld id="{D06D4867-08AA-4D1C-A1FA-6F5180A0827C}" type="slidenum">
              <a:rPr lang="zh-TW" altLang="en-US" smtClean="0"/>
              <a:pPr/>
              <a:t>‹#›</a:t>
            </a:fld>
            <a:endParaRPr lang="zh-TW" altLang="en-US" dirty="0"/>
          </a:p>
        </p:txBody>
      </p:sp>
    </p:spTree>
    <p:extLst>
      <p:ext uri="{BB962C8B-B14F-4D97-AF65-F5344CB8AC3E}">
        <p14:creationId xmlns:p14="http://schemas.microsoft.com/office/powerpoint/2010/main" val="2061733361"/>
      </p:ext>
    </p:extLst>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標楷體" panose="03000509000000000000" pitchFamily="65" charset="-12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標楷體" panose="03000509000000000000" pitchFamily="65" charset="-120"/>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標楷體" panose="03000509000000000000" pitchFamily="65" charset="-120"/>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標楷體" panose="03000509000000000000" pitchFamily="65" charset="-120"/>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標楷體" panose="03000509000000000000" pitchFamily="65" charset="-120"/>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標楷體" panose="03000509000000000000" pitchFamily="65" charset="-120"/>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g"/></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4.jpeg"/><Relationship Id="rId4"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7.jpg"/></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 Id="rId5" Type="http://schemas.openxmlformats.org/officeDocument/2006/relationships/image" Target="../media/image32.jpg"/><Relationship Id="rId4" Type="http://schemas.openxmlformats.org/officeDocument/2006/relationships/image" Target="../media/image3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ctrTitle"/>
          </p:nvPr>
        </p:nvSpPr>
        <p:spPr>
          <a:xfrm>
            <a:off x="960934" y="0"/>
            <a:ext cx="6698512" cy="6858000"/>
          </a:xfrm>
        </p:spPr>
        <p:txBody>
          <a:bodyPr vert="horz" lIns="91440" tIns="45720" rIns="91440" bIns="45720" rtlCol="0" anchor="ctr">
            <a:normAutofit/>
          </a:bodyPr>
          <a:lstStyle/>
          <a:p>
            <a:pPr algn="r"/>
            <a:r>
              <a:rPr lang="zh-TW" altLang="en-US" sz="5400" b="0" i="0" kern="1200" cap="all" dirty="0">
                <a:effectLst/>
                <a:latin typeface="標楷體" panose="03000509000000000000" pitchFamily="65" charset="-120"/>
              </a:rPr>
              <a:t>類神經網路期末報告</a:t>
            </a:r>
          </a:p>
        </p:txBody>
      </p:sp>
      <p:sp>
        <p:nvSpPr>
          <p:cNvPr id="3" name="副標題 2"/>
          <p:cNvSpPr>
            <a:spLocks noGrp="1"/>
          </p:cNvSpPr>
          <p:nvPr>
            <p:ph type="subTitle" idx="1"/>
          </p:nvPr>
        </p:nvSpPr>
        <p:spPr>
          <a:xfrm>
            <a:off x="8147207" y="0"/>
            <a:ext cx="3083859" cy="6858000"/>
          </a:xfrm>
        </p:spPr>
        <p:txBody>
          <a:bodyPr vert="horz" lIns="91440" tIns="45720" rIns="91440" bIns="45720" rtlCol="0" anchor="ctr">
            <a:normAutofit/>
          </a:bodyPr>
          <a:lstStyle/>
          <a:p>
            <a:pPr indent="-228600" algn="ctr">
              <a:spcAft>
                <a:spcPts val="200"/>
              </a:spcAft>
              <a:buFont typeface="Arial" panose="020B0604020202020204" pitchFamily="34" charset="0"/>
              <a:buChar char="•"/>
            </a:pPr>
            <a:r>
              <a:rPr lang="zh-TW" altLang="en-US" sz="3200" dirty="0">
                <a:latin typeface="標楷體" panose="03000509000000000000" pitchFamily="65" charset="-120"/>
              </a:rPr>
              <a:t>王斯暘</a:t>
            </a:r>
            <a:endParaRPr lang="en-US" altLang="zh-TW" sz="3200" dirty="0">
              <a:latin typeface="標楷體" panose="03000509000000000000" pitchFamily="65" charset="-120"/>
            </a:endParaRPr>
          </a:p>
          <a:p>
            <a:pPr indent="-228600" algn="ctr">
              <a:spcAft>
                <a:spcPts val="200"/>
              </a:spcAft>
              <a:buFont typeface="Arial" panose="020B0604020202020204" pitchFamily="34" charset="0"/>
              <a:buChar char="•"/>
            </a:pPr>
            <a:r>
              <a:rPr lang="zh-TW" altLang="en-US" sz="3200" dirty="0">
                <a:latin typeface="標楷體" panose="03000509000000000000" pitchFamily="65" charset="-120"/>
              </a:rPr>
              <a:t>徐文彥</a:t>
            </a:r>
            <a:endParaRPr lang="en-US" altLang="zh-TW" sz="3200" dirty="0">
              <a:latin typeface="標楷體" panose="03000509000000000000" pitchFamily="65" charset="-120"/>
            </a:endParaRPr>
          </a:p>
          <a:p>
            <a:pPr indent="-228600" algn="ctr">
              <a:spcAft>
                <a:spcPts val="200"/>
              </a:spcAft>
              <a:buFont typeface="Arial" panose="020B0604020202020204" pitchFamily="34" charset="0"/>
              <a:buChar char="•"/>
            </a:pPr>
            <a:r>
              <a:rPr lang="zh-TW" altLang="en-US" sz="3200" dirty="0">
                <a:latin typeface="標楷體" panose="03000509000000000000" pitchFamily="65" charset="-120"/>
              </a:rPr>
              <a:t>林泓志</a:t>
            </a:r>
            <a:endParaRPr lang="en-US" altLang="zh-TW" sz="3200" dirty="0">
              <a:latin typeface="標楷體" panose="03000509000000000000" pitchFamily="65" charset="-120"/>
            </a:endParaRPr>
          </a:p>
        </p:txBody>
      </p:sp>
    </p:spTree>
    <p:extLst>
      <p:ext uri="{BB962C8B-B14F-4D97-AF65-F5344CB8AC3E}">
        <p14:creationId xmlns:p14="http://schemas.microsoft.com/office/powerpoint/2010/main" val="6861868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ctrTitle"/>
          </p:nvPr>
        </p:nvSpPr>
        <p:spPr>
          <a:xfrm>
            <a:off x="1094128" y="1424723"/>
            <a:ext cx="5483317" cy="597901"/>
          </a:xfrm>
        </p:spPr>
        <p:txBody>
          <a:bodyPr>
            <a:noAutofit/>
          </a:bodyPr>
          <a:lstStyle/>
          <a:p>
            <a:r>
              <a:rPr lang="zh-TW" altLang="zh-TW" sz="4800" dirty="0">
                <a:latin typeface="Times New Roman" panose="02020603050405020304" pitchFamily="18" charset="0"/>
                <a:cs typeface="Times New Roman" panose="02020603050405020304" pitchFamily="18" charset="0"/>
              </a:rPr>
              <a:t>資料來源與</a:t>
            </a:r>
            <a:r>
              <a:rPr lang="zh-TW" altLang="en-US" sz="4800" dirty="0">
                <a:latin typeface="Times New Roman" panose="02020603050405020304" pitchFamily="18" charset="0"/>
                <a:cs typeface="Times New Roman" panose="02020603050405020304" pitchFamily="18" charset="0"/>
              </a:rPr>
              <a:t>處理</a:t>
            </a:r>
          </a:p>
        </p:txBody>
      </p:sp>
      <p:pic>
        <p:nvPicPr>
          <p:cNvPr id="6" name="圖片 5" descr="一張含有 螢幕擷取畫面 的圖片&#10;&#10;描述是以非常高的可信度產生"/>
          <p:cNvPicPr>
            <a:picLocks noChangeAspect="1"/>
          </p:cNvPicPr>
          <p:nvPr/>
        </p:nvPicPr>
        <p:blipFill>
          <a:blip r:embed="rId3"/>
          <a:stretch>
            <a:fillRect/>
          </a:stretch>
        </p:blipFill>
        <p:spPr>
          <a:xfrm>
            <a:off x="7815837" y="481108"/>
            <a:ext cx="3390349" cy="2491907"/>
          </a:xfrm>
          <a:prstGeom prst="rect">
            <a:avLst/>
          </a:prstGeom>
        </p:spPr>
      </p:pic>
      <p:pic>
        <p:nvPicPr>
          <p:cNvPr id="5" name="圖片 4">
            <a:extLst>
              <a:ext uri="{FF2B5EF4-FFF2-40B4-BE49-F238E27FC236}">
                <a16:creationId xmlns:a16="http://schemas.microsoft.com/office/drawing/2014/main" id="{C3ADD77F-85B6-432C-AD86-ECC38DD8A5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1020" y="3612636"/>
            <a:ext cx="3858212" cy="1880878"/>
          </a:xfrm>
          <a:prstGeom prst="rect">
            <a:avLst/>
          </a:prstGeom>
        </p:spPr>
      </p:pic>
      <p:sp>
        <p:nvSpPr>
          <p:cNvPr id="4" name="文字方塊 3">
            <a:extLst>
              <a:ext uri="{FF2B5EF4-FFF2-40B4-BE49-F238E27FC236}">
                <a16:creationId xmlns:a16="http://schemas.microsoft.com/office/drawing/2014/main" id="{8576C4C0-A37E-422B-BF28-317C4BED24AE}"/>
              </a:ext>
            </a:extLst>
          </p:cNvPr>
          <p:cNvSpPr txBox="1"/>
          <p:nvPr/>
        </p:nvSpPr>
        <p:spPr>
          <a:xfrm>
            <a:off x="2088572" y="2473465"/>
            <a:ext cx="1724639" cy="523220"/>
          </a:xfrm>
          <a:prstGeom prst="rect">
            <a:avLst/>
          </a:prstGeom>
          <a:noFill/>
        </p:spPr>
        <p:txBody>
          <a:bodyPr wrap="none" rtlCol="0">
            <a:spAutoFit/>
          </a:bodyPr>
          <a:lstStyle/>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公司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Yelp</a:t>
            </a: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 name="文字方塊 6">
            <a:extLst>
              <a:ext uri="{FF2B5EF4-FFF2-40B4-BE49-F238E27FC236}">
                <a16:creationId xmlns:a16="http://schemas.microsoft.com/office/drawing/2014/main" id="{585117E0-32E1-474E-9041-C9CE34B7ED9C}"/>
              </a:ext>
            </a:extLst>
          </p:cNvPr>
          <p:cNvSpPr txBox="1"/>
          <p:nvPr/>
        </p:nvSpPr>
        <p:spPr>
          <a:xfrm>
            <a:off x="2088572" y="3295858"/>
            <a:ext cx="3336170" cy="954107"/>
          </a:xfrm>
          <a:prstGeom prst="rect">
            <a:avLst/>
          </a:prstGeom>
          <a:noFill/>
        </p:spPr>
        <p:txBody>
          <a:bodyPr wrap="none" rtlCol="0">
            <a:spAutoFit/>
          </a:bodyPr>
          <a:lstStyle/>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特色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成熟的評論社群</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a:t>
            </a:r>
          </a:p>
        </p:txBody>
      </p:sp>
      <p:sp>
        <p:nvSpPr>
          <p:cNvPr id="8" name="文字方塊 7">
            <a:extLst>
              <a:ext uri="{FF2B5EF4-FFF2-40B4-BE49-F238E27FC236}">
                <a16:creationId xmlns:a16="http://schemas.microsoft.com/office/drawing/2014/main" id="{28AEC3A2-E396-4BE2-925B-9A115912A4BC}"/>
              </a:ext>
            </a:extLst>
          </p:cNvPr>
          <p:cNvSpPr txBox="1"/>
          <p:nvPr/>
        </p:nvSpPr>
        <p:spPr>
          <a:xfrm>
            <a:off x="2088572" y="4593721"/>
            <a:ext cx="3797835" cy="523220"/>
          </a:xfrm>
          <a:prstGeom prst="rect">
            <a:avLst/>
          </a:prstGeom>
          <a:noFill/>
        </p:spPr>
        <p:txBody>
          <a:bodyPr wrap="none" rtlCol="0">
            <a:spAutoFit/>
          </a:bodyPr>
          <a:lstStyle/>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成就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2018</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世界品牌</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500</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強</a:t>
            </a: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0" name="文字方塊 9">
            <a:extLst>
              <a:ext uri="{FF2B5EF4-FFF2-40B4-BE49-F238E27FC236}">
                <a16:creationId xmlns:a16="http://schemas.microsoft.com/office/drawing/2014/main" id="{88D7DD3D-2936-4B77-AF10-9EA166421F3B}"/>
              </a:ext>
            </a:extLst>
          </p:cNvPr>
          <p:cNvSpPr txBox="1"/>
          <p:nvPr/>
        </p:nvSpPr>
        <p:spPr>
          <a:xfrm>
            <a:off x="3047969" y="3960178"/>
            <a:ext cx="2031325" cy="461665"/>
          </a:xfrm>
          <a:prstGeom prst="rect">
            <a:avLst/>
          </a:prstGeom>
          <a:noFill/>
        </p:spPr>
        <p:txBody>
          <a:bodyPr wrap="none" rtlCol="0">
            <a:spAutoFit/>
          </a:bodyPr>
          <a:lstStyle/>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豐富的數據庫</a:t>
            </a:r>
          </a:p>
        </p:txBody>
      </p:sp>
    </p:spTree>
    <p:extLst>
      <p:ext uri="{BB962C8B-B14F-4D97-AF65-F5344CB8AC3E}">
        <p14:creationId xmlns:p14="http://schemas.microsoft.com/office/powerpoint/2010/main" val="2525079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ctrTitle"/>
          </p:nvPr>
        </p:nvSpPr>
        <p:spPr>
          <a:xfrm>
            <a:off x="1094128" y="1424723"/>
            <a:ext cx="5483317" cy="597901"/>
          </a:xfrm>
        </p:spPr>
        <p:txBody>
          <a:bodyPr>
            <a:noAutofit/>
          </a:bodyPr>
          <a:lstStyle/>
          <a:p>
            <a:r>
              <a:rPr lang="zh-TW" altLang="zh-TW" sz="4800" dirty="0">
                <a:latin typeface="標楷體" panose="03000509000000000000" pitchFamily="65" charset="-120"/>
              </a:rPr>
              <a:t>資料來源與</a:t>
            </a:r>
            <a:r>
              <a:rPr lang="zh-TW" altLang="en-US" sz="4800" dirty="0">
                <a:latin typeface="標楷體" panose="03000509000000000000" pitchFamily="65" charset="-120"/>
              </a:rPr>
              <a:t>處理</a:t>
            </a:r>
          </a:p>
        </p:txBody>
      </p:sp>
      <p:pic>
        <p:nvPicPr>
          <p:cNvPr id="6" name="圖片 5" descr="一張含有 螢幕擷取畫面 的圖片&#10;&#10;描述是以非常高的可信度產生"/>
          <p:cNvPicPr>
            <a:picLocks noChangeAspect="1"/>
          </p:cNvPicPr>
          <p:nvPr/>
        </p:nvPicPr>
        <p:blipFill>
          <a:blip r:embed="rId3"/>
          <a:stretch>
            <a:fillRect/>
          </a:stretch>
        </p:blipFill>
        <p:spPr>
          <a:xfrm>
            <a:off x="7815837" y="481108"/>
            <a:ext cx="3390349" cy="2491907"/>
          </a:xfrm>
          <a:prstGeom prst="rect">
            <a:avLst/>
          </a:prstGeom>
        </p:spPr>
      </p:pic>
      <p:pic>
        <p:nvPicPr>
          <p:cNvPr id="5" name="圖片 4">
            <a:extLst>
              <a:ext uri="{FF2B5EF4-FFF2-40B4-BE49-F238E27FC236}">
                <a16:creationId xmlns:a16="http://schemas.microsoft.com/office/drawing/2014/main" id="{C3ADD77F-85B6-432C-AD86-ECC38DD8A5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1020" y="3612636"/>
            <a:ext cx="3858212" cy="1880878"/>
          </a:xfrm>
          <a:prstGeom prst="rect">
            <a:avLst/>
          </a:prstGeom>
        </p:spPr>
      </p:pic>
      <p:sp>
        <p:nvSpPr>
          <p:cNvPr id="4" name="文字方塊 3">
            <a:extLst>
              <a:ext uri="{FF2B5EF4-FFF2-40B4-BE49-F238E27FC236}">
                <a16:creationId xmlns:a16="http://schemas.microsoft.com/office/drawing/2014/main" id="{8576C4C0-A37E-422B-BF28-317C4BED24AE}"/>
              </a:ext>
            </a:extLst>
          </p:cNvPr>
          <p:cNvSpPr txBox="1"/>
          <p:nvPr/>
        </p:nvSpPr>
        <p:spPr>
          <a:xfrm>
            <a:off x="1191531" y="2600760"/>
            <a:ext cx="5006499" cy="523220"/>
          </a:xfrm>
          <a:prstGeom prst="rect">
            <a:avLst/>
          </a:prstGeom>
          <a:noFill/>
        </p:spPr>
        <p:txBody>
          <a:bodyPr wrap="none" rtlCol="0">
            <a:spAutoFit/>
          </a:bodyPr>
          <a:lstStyle/>
          <a:p>
            <a:r>
              <a:rPr lang="zh-TW" altLang="en-US" sz="2800" dirty="0">
                <a:latin typeface="標楷體" panose="03000509000000000000" pitchFamily="65" charset="-120"/>
                <a:ea typeface="標楷體" panose="03000509000000000000" pitchFamily="65" charset="-120"/>
              </a:rPr>
              <a:t>資料屬性 </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 </a:t>
            </a:r>
            <a:r>
              <a:rPr lang="en-US" altLang="zh-TW" sz="28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評論</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 ， </a:t>
            </a:r>
            <a:r>
              <a:rPr lang="en-US" altLang="zh-TW" sz="28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類別</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 </a:t>
            </a:r>
          </a:p>
        </p:txBody>
      </p:sp>
      <p:sp>
        <p:nvSpPr>
          <p:cNvPr id="8" name="文字方塊 7">
            <a:extLst>
              <a:ext uri="{FF2B5EF4-FFF2-40B4-BE49-F238E27FC236}">
                <a16:creationId xmlns:a16="http://schemas.microsoft.com/office/drawing/2014/main" id="{28AEC3A2-E396-4BE2-925B-9A115912A4BC}"/>
              </a:ext>
            </a:extLst>
          </p:cNvPr>
          <p:cNvSpPr txBox="1"/>
          <p:nvPr/>
        </p:nvSpPr>
        <p:spPr>
          <a:xfrm>
            <a:off x="1191531" y="3702116"/>
            <a:ext cx="3357009" cy="523220"/>
          </a:xfrm>
          <a:prstGeom prst="rect">
            <a:avLst/>
          </a:prstGeom>
          <a:noFill/>
        </p:spPr>
        <p:txBody>
          <a:bodyPr wrap="none" rtlCol="0">
            <a:spAutoFit/>
          </a:bodyPr>
          <a:lstStyle/>
          <a:p>
            <a:r>
              <a:rPr lang="zh-TW" altLang="en-US" sz="2800" dirty="0">
                <a:latin typeface="標楷體" panose="03000509000000000000" pitchFamily="65" charset="-120"/>
                <a:ea typeface="標楷體" panose="03000509000000000000" pitchFamily="65" charset="-120"/>
              </a:rPr>
              <a:t>資料筆數 </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26251</a:t>
            </a:r>
            <a:r>
              <a:rPr lang="zh-TW" altLang="en-US" sz="2400" dirty="0">
                <a:latin typeface="標楷體" panose="03000509000000000000" pitchFamily="65" charset="-120"/>
                <a:ea typeface="標楷體" panose="03000509000000000000" pitchFamily="65" charset="-120"/>
              </a:rPr>
              <a:t>筆</a:t>
            </a:r>
            <a:endParaRPr lang="zh-TW" altLang="en-US" sz="2800" dirty="0">
              <a:latin typeface="標楷體" panose="03000509000000000000" pitchFamily="65" charset="-120"/>
              <a:ea typeface="標楷體" panose="03000509000000000000" pitchFamily="65" charset="-120"/>
            </a:endParaRPr>
          </a:p>
        </p:txBody>
      </p:sp>
      <p:sp>
        <p:nvSpPr>
          <p:cNvPr id="9" name="文字方塊 8">
            <a:extLst>
              <a:ext uri="{FF2B5EF4-FFF2-40B4-BE49-F238E27FC236}">
                <a16:creationId xmlns:a16="http://schemas.microsoft.com/office/drawing/2014/main" id="{2A32F148-9A4B-4CC3-9AAE-81117DAE82B4}"/>
              </a:ext>
            </a:extLst>
          </p:cNvPr>
          <p:cNvSpPr txBox="1"/>
          <p:nvPr/>
        </p:nvSpPr>
        <p:spPr>
          <a:xfrm>
            <a:off x="1191530" y="4803472"/>
            <a:ext cx="4314001" cy="523220"/>
          </a:xfrm>
          <a:prstGeom prst="rect">
            <a:avLst/>
          </a:prstGeom>
          <a:noFill/>
        </p:spPr>
        <p:txBody>
          <a:bodyPr wrap="none" rtlCol="0">
            <a:spAutoFit/>
          </a:bodyPr>
          <a:lstStyle/>
          <a:p>
            <a:r>
              <a:rPr lang="zh-TW" altLang="en-US" sz="2800" dirty="0">
                <a:latin typeface="標楷體" panose="03000509000000000000" pitchFamily="65" charset="-120"/>
                <a:ea typeface="標楷體" panose="03000509000000000000" pitchFamily="65" charset="-120"/>
              </a:rPr>
              <a:t>分析目標 </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 </a:t>
            </a:r>
            <a:r>
              <a:rPr lang="zh-TW" altLang="en-US" sz="2400" dirty="0">
                <a:latin typeface="標楷體" panose="03000509000000000000" pitchFamily="65" charset="-120"/>
                <a:ea typeface="標楷體" panose="03000509000000000000" pitchFamily="65" charset="-120"/>
              </a:rPr>
              <a:t>滿意度為正或負</a:t>
            </a:r>
            <a:endParaRPr lang="zh-TW" altLang="en-US" sz="2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48282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ctrTitle"/>
          </p:nvPr>
        </p:nvSpPr>
        <p:spPr>
          <a:xfrm>
            <a:off x="4384932" y="575698"/>
            <a:ext cx="3422135" cy="808037"/>
          </a:xfrm>
        </p:spPr>
        <p:txBody>
          <a:bodyPr>
            <a:normAutofit/>
          </a:bodyPr>
          <a:lstStyle/>
          <a:p>
            <a:r>
              <a:rPr lang="zh-TW" altLang="zh-TW" sz="3600" dirty="0">
                <a:latin typeface="標楷體" panose="03000509000000000000" pitchFamily="65" charset="-120"/>
              </a:rPr>
              <a:t>資料來源與</a:t>
            </a:r>
            <a:r>
              <a:rPr lang="zh-TW" altLang="en-US" sz="3600" dirty="0">
                <a:latin typeface="標楷體" panose="03000509000000000000" pitchFamily="65" charset="-120"/>
              </a:rPr>
              <a:t>處理</a:t>
            </a:r>
          </a:p>
        </p:txBody>
      </p:sp>
      <p:pic>
        <p:nvPicPr>
          <p:cNvPr id="7" name="圖片 6"/>
          <p:cNvPicPr>
            <a:picLocks noChangeAspect="1"/>
          </p:cNvPicPr>
          <p:nvPr/>
        </p:nvPicPr>
        <p:blipFill>
          <a:blip r:embed="rId2"/>
          <a:stretch>
            <a:fillRect/>
          </a:stretch>
        </p:blipFill>
        <p:spPr>
          <a:xfrm>
            <a:off x="291346" y="2255153"/>
            <a:ext cx="5894172" cy="3449455"/>
          </a:xfrm>
          <a:prstGeom prst="rect">
            <a:avLst/>
          </a:prstGeom>
        </p:spPr>
      </p:pic>
      <p:sp>
        <p:nvSpPr>
          <p:cNvPr id="4" name="文字方塊 3">
            <a:extLst>
              <a:ext uri="{FF2B5EF4-FFF2-40B4-BE49-F238E27FC236}">
                <a16:creationId xmlns:a16="http://schemas.microsoft.com/office/drawing/2014/main" id="{A843554D-A4BB-4154-A04D-C6AC0CD1DEE5}"/>
              </a:ext>
            </a:extLst>
          </p:cNvPr>
          <p:cNvSpPr txBox="1"/>
          <p:nvPr/>
        </p:nvSpPr>
        <p:spPr>
          <a:xfrm>
            <a:off x="6610928" y="2563412"/>
            <a:ext cx="5894172" cy="461665"/>
          </a:xfrm>
          <a:prstGeom prst="rect">
            <a:avLst/>
          </a:prstGeom>
          <a:noFill/>
        </p:spPr>
        <p:txBody>
          <a:bodyPr wrap="square" rtlCol="0">
            <a:spAutoFit/>
          </a:bodyPr>
          <a:lstStyle/>
          <a:p>
            <a:r>
              <a:rPr lang="zh-TW" altLang="zh-TW" sz="2400" dirty="0">
                <a:latin typeface="標楷體" panose="03000509000000000000" pitchFamily="65" charset="-120"/>
                <a:ea typeface="標楷體" panose="03000509000000000000" pitchFamily="65" charset="-120"/>
              </a:rPr>
              <a:t>網站原始資料</a:t>
            </a:r>
            <a:r>
              <a:rPr lang="zh-TW" altLang="en-US" sz="2400" dirty="0">
                <a:latin typeface="標楷體" panose="03000509000000000000" pitchFamily="65" charset="-120"/>
                <a:ea typeface="標楷體" panose="03000509000000000000" pitchFamily="65" charset="-120"/>
              </a:rPr>
              <a:t>做分類 </a:t>
            </a:r>
            <a:r>
              <a:rPr lang="en-US" altLang="zh-TW" sz="2400" dirty="0">
                <a:latin typeface="標楷體" panose="03000509000000000000" pitchFamily="65" charset="-120"/>
                <a:ea typeface="標楷體" panose="03000509000000000000" pitchFamily="65" charset="-120"/>
              </a:rPr>
              <a:t>-&gt;</a:t>
            </a:r>
            <a:r>
              <a:rPr lang="zh-TW" altLang="zh-TW" sz="2400" dirty="0">
                <a:latin typeface="標楷體" panose="03000509000000000000" pitchFamily="65" charset="-120"/>
                <a:ea typeface="標楷體" panose="03000509000000000000" pitchFamily="65" charset="-120"/>
              </a:rPr>
              <a:t>準確度極低</a:t>
            </a:r>
            <a:endParaRPr lang="en-US" altLang="zh-TW" sz="24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93E45504-FC27-4D8B-8273-E111E1FE81F0}"/>
              </a:ext>
            </a:extLst>
          </p:cNvPr>
          <p:cNvSpPr txBox="1"/>
          <p:nvPr/>
        </p:nvSpPr>
        <p:spPr>
          <a:xfrm>
            <a:off x="8032859" y="3586092"/>
            <a:ext cx="2387599"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無意義的斷詞</a:t>
            </a:r>
            <a:endParaRPr lang="en-US" altLang="zh-TW" sz="2400" dirty="0">
              <a:latin typeface="標楷體" panose="03000509000000000000" pitchFamily="65" charset="-120"/>
              <a:ea typeface="標楷體" panose="03000509000000000000" pitchFamily="65" charset="-120"/>
            </a:endParaRPr>
          </a:p>
        </p:txBody>
      </p:sp>
      <p:sp>
        <p:nvSpPr>
          <p:cNvPr id="9" name="文字方塊 8">
            <a:extLst>
              <a:ext uri="{FF2B5EF4-FFF2-40B4-BE49-F238E27FC236}">
                <a16:creationId xmlns:a16="http://schemas.microsoft.com/office/drawing/2014/main" id="{92E7689C-A005-4CA7-9802-6856796DA7D5}"/>
              </a:ext>
            </a:extLst>
          </p:cNvPr>
          <p:cNvSpPr txBox="1"/>
          <p:nvPr/>
        </p:nvSpPr>
        <p:spPr>
          <a:xfrm>
            <a:off x="7793865" y="4608772"/>
            <a:ext cx="2865585" cy="461665"/>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冗餘的文字特徵量</a:t>
            </a:r>
            <a:endParaRPr lang="en-US" altLang="zh-TW"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63027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ctrTitle"/>
          </p:nvPr>
        </p:nvSpPr>
        <p:spPr>
          <a:xfrm>
            <a:off x="4590441" y="692872"/>
            <a:ext cx="3422135" cy="808037"/>
          </a:xfrm>
        </p:spPr>
        <p:txBody>
          <a:bodyPr>
            <a:normAutofit/>
          </a:bodyPr>
          <a:lstStyle/>
          <a:p>
            <a:r>
              <a:rPr lang="zh-TW" altLang="zh-TW" sz="3600" dirty="0">
                <a:latin typeface="標楷體" panose="03000509000000000000" pitchFamily="65" charset="-120"/>
              </a:rPr>
              <a:t>資料</a:t>
            </a:r>
            <a:r>
              <a:rPr lang="zh-TW" altLang="en-US" sz="3600" dirty="0">
                <a:latin typeface="標楷體" panose="03000509000000000000" pitchFamily="65" charset="-120"/>
              </a:rPr>
              <a:t>處理步驟</a:t>
            </a:r>
          </a:p>
        </p:txBody>
      </p:sp>
      <p:sp>
        <p:nvSpPr>
          <p:cNvPr id="31" name="矩形 30">
            <a:extLst>
              <a:ext uri="{FF2B5EF4-FFF2-40B4-BE49-F238E27FC236}">
                <a16:creationId xmlns:a16="http://schemas.microsoft.com/office/drawing/2014/main" id="{F18FE0FF-65E4-45EA-8508-20F8ACC5C103}"/>
              </a:ext>
            </a:extLst>
          </p:cNvPr>
          <p:cNvSpPr/>
          <p:nvPr/>
        </p:nvSpPr>
        <p:spPr>
          <a:xfrm>
            <a:off x="6174068" y="1994108"/>
            <a:ext cx="1431605" cy="14213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a typeface="標楷體" panose="03000509000000000000" pitchFamily="65" charset="-120"/>
            </a:endParaRPr>
          </a:p>
        </p:txBody>
      </p:sp>
      <p:pic>
        <p:nvPicPr>
          <p:cNvPr id="20" name="圖形 19" descr="鋸子">
            <a:extLst>
              <a:ext uri="{FF2B5EF4-FFF2-40B4-BE49-F238E27FC236}">
                <a16:creationId xmlns:a16="http://schemas.microsoft.com/office/drawing/2014/main" id="{B76A4829-ECF4-4866-BC25-9B4493D126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54430" y="2195619"/>
            <a:ext cx="914400" cy="986522"/>
          </a:xfrm>
          <a:prstGeom prst="rect">
            <a:avLst/>
          </a:prstGeom>
        </p:spPr>
      </p:pic>
      <p:sp>
        <p:nvSpPr>
          <p:cNvPr id="33" name="矩形 32">
            <a:extLst>
              <a:ext uri="{FF2B5EF4-FFF2-40B4-BE49-F238E27FC236}">
                <a16:creationId xmlns:a16="http://schemas.microsoft.com/office/drawing/2014/main" id="{25279C1A-39EB-473A-A344-94F024C63762}"/>
              </a:ext>
            </a:extLst>
          </p:cNvPr>
          <p:cNvSpPr/>
          <p:nvPr/>
        </p:nvSpPr>
        <p:spPr>
          <a:xfrm>
            <a:off x="6174067" y="3616948"/>
            <a:ext cx="1431605" cy="142132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a typeface="標楷體" panose="03000509000000000000" pitchFamily="65" charset="-120"/>
            </a:endParaRPr>
          </a:p>
        </p:txBody>
      </p:sp>
      <p:pic>
        <p:nvPicPr>
          <p:cNvPr id="22" name="圖形 21" descr="縮小">
            <a:extLst>
              <a:ext uri="{FF2B5EF4-FFF2-40B4-BE49-F238E27FC236}">
                <a16:creationId xmlns:a16="http://schemas.microsoft.com/office/drawing/2014/main" id="{15C1E283-018D-457A-B061-BD751B99C4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50762" y="3736114"/>
            <a:ext cx="1080787" cy="1130949"/>
          </a:xfrm>
          <a:prstGeom prst="rect">
            <a:avLst/>
          </a:prstGeom>
        </p:spPr>
      </p:pic>
      <p:sp>
        <p:nvSpPr>
          <p:cNvPr id="37" name="矩形 36">
            <a:extLst>
              <a:ext uri="{FF2B5EF4-FFF2-40B4-BE49-F238E27FC236}">
                <a16:creationId xmlns:a16="http://schemas.microsoft.com/office/drawing/2014/main" id="{5302E23B-F30C-414E-ACAE-A20119EDC4C7}"/>
              </a:ext>
            </a:extLst>
          </p:cNvPr>
          <p:cNvSpPr/>
          <p:nvPr/>
        </p:nvSpPr>
        <p:spPr>
          <a:xfrm>
            <a:off x="4586329" y="1994109"/>
            <a:ext cx="1431605" cy="142132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a typeface="標楷體" panose="03000509000000000000" pitchFamily="65" charset="-120"/>
            </a:endParaRPr>
          </a:p>
        </p:txBody>
      </p:sp>
      <p:pic>
        <p:nvPicPr>
          <p:cNvPr id="28" name="圖形 27" descr="清單">
            <a:extLst>
              <a:ext uri="{FF2B5EF4-FFF2-40B4-BE49-F238E27FC236}">
                <a16:creationId xmlns:a16="http://schemas.microsoft.com/office/drawing/2014/main" id="{31556D40-3365-4A06-978A-4A903F3FF0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44931" y="2219376"/>
            <a:ext cx="914400" cy="914400"/>
          </a:xfrm>
          <a:prstGeom prst="rect">
            <a:avLst/>
          </a:prstGeom>
        </p:spPr>
      </p:pic>
      <p:sp>
        <p:nvSpPr>
          <p:cNvPr id="38" name="矩形 37">
            <a:extLst>
              <a:ext uri="{FF2B5EF4-FFF2-40B4-BE49-F238E27FC236}">
                <a16:creationId xmlns:a16="http://schemas.microsoft.com/office/drawing/2014/main" id="{9B86645E-A2AC-499C-82BC-DD7C90DC8E9F}"/>
              </a:ext>
            </a:extLst>
          </p:cNvPr>
          <p:cNvSpPr/>
          <p:nvPr/>
        </p:nvSpPr>
        <p:spPr>
          <a:xfrm>
            <a:off x="4586329" y="3616948"/>
            <a:ext cx="1431605" cy="1421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a typeface="標楷體" panose="03000509000000000000" pitchFamily="65" charset="-120"/>
            </a:endParaRPr>
          </a:p>
        </p:txBody>
      </p:sp>
      <p:pic>
        <p:nvPicPr>
          <p:cNvPr id="40" name="圖形 39" descr="篩選">
            <a:extLst>
              <a:ext uri="{FF2B5EF4-FFF2-40B4-BE49-F238E27FC236}">
                <a16:creationId xmlns:a16="http://schemas.microsoft.com/office/drawing/2014/main" id="{23B7E518-1153-4142-BDB6-9C820B1EA17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36656" y="3762137"/>
            <a:ext cx="1130949" cy="1130949"/>
          </a:xfrm>
          <a:prstGeom prst="rect">
            <a:avLst/>
          </a:prstGeom>
        </p:spPr>
      </p:pic>
      <p:sp>
        <p:nvSpPr>
          <p:cNvPr id="12" name="矩形 11">
            <a:extLst>
              <a:ext uri="{FF2B5EF4-FFF2-40B4-BE49-F238E27FC236}">
                <a16:creationId xmlns:a16="http://schemas.microsoft.com/office/drawing/2014/main" id="{898088C1-FE55-4CE5-93B4-77656E22E488}"/>
              </a:ext>
            </a:extLst>
          </p:cNvPr>
          <p:cNvSpPr/>
          <p:nvPr/>
        </p:nvSpPr>
        <p:spPr>
          <a:xfrm>
            <a:off x="929635" y="5298180"/>
            <a:ext cx="10488864" cy="1200329"/>
          </a:xfrm>
          <a:prstGeom prst="rect">
            <a:avLst/>
          </a:prstGeom>
        </p:spPr>
        <p:txBody>
          <a:bodyPr wrap="square">
            <a:spAutoFit/>
          </a:bodyPr>
          <a:lstStyle/>
          <a:p>
            <a:pPr marL="457200" indent="-457200">
              <a:buFont typeface="+mj-lt"/>
              <a:buAutoNum type="arabicPeriod"/>
            </a:pPr>
            <a:r>
              <a:rPr lang="zh-TW" altLang="en-US" dirty="0">
                <a:latin typeface="標楷體" panose="03000509000000000000" pitchFamily="65" charset="-120"/>
                <a:ea typeface="標楷體" panose="03000509000000000000" pitchFamily="65" charset="-120"/>
              </a:rPr>
              <a:t>將評論中英文大寫之部分，全部轉換為小寫</a:t>
            </a:r>
            <a:endParaRPr lang="en-US" altLang="zh-TW"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dirty="0">
                <a:latin typeface="標楷體" panose="03000509000000000000" pitchFamily="65" charset="-120"/>
                <a:ea typeface="標楷體" panose="03000509000000000000" pitchFamily="65" charset="-120"/>
              </a:rPr>
              <a:t>將無用之單字去除，除了系統內建之過濾單字外，我們還新增</a:t>
            </a:r>
            <a:r>
              <a:rPr lang="zh-TW" altLang="zh-TW" dirty="0">
                <a:latin typeface="標楷體" panose="03000509000000000000" pitchFamily="65" charset="-120"/>
                <a:ea typeface="標楷體" panose="03000509000000000000" pitchFamily="65" charset="-120"/>
              </a:rPr>
              <a:t>原始資料中常見之無效單字之過濾網</a:t>
            </a:r>
            <a:endParaRPr lang="en-US" altLang="zh-TW"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dirty="0">
                <a:latin typeface="標楷體" panose="03000509000000000000" pitchFamily="65" charset="-120"/>
                <a:ea typeface="標楷體" panose="03000509000000000000" pitchFamily="65" charset="-120"/>
              </a:rPr>
              <a:t>針</a:t>
            </a:r>
            <a:r>
              <a:rPr lang="zh-TW" altLang="zh-TW" dirty="0">
                <a:latin typeface="標楷體" panose="03000509000000000000" pitchFamily="65" charset="-120"/>
                <a:ea typeface="標楷體" panose="03000509000000000000" pitchFamily="65" charset="-120"/>
              </a:rPr>
              <a:t>對過濾完之資料進行正規表示式之處理</a:t>
            </a:r>
            <a:r>
              <a:rPr lang="zh-TW" altLang="en-US" dirty="0">
                <a:latin typeface="標楷體" panose="03000509000000000000" pitchFamily="65" charset="-120"/>
                <a:ea typeface="標楷體" panose="03000509000000000000" pitchFamily="65" charset="-120"/>
              </a:rPr>
              <a:t>，</a:t>
            </a:r>
            <a:r>
              <a:rPr lang="zh-TW" altLang="zh-TW" dirty="0">
                <a:latin typeface="標楷體" panose="03000509000000000000" pitchFamily="65" charset="-120"/>
                <a:ea typeface="標楷體" panose="03000509000000000000" pitchFamily="65" charset="-120"/>
              </a:rPr>
              <a:t>此方法可將資料中之數字及標點符號除去</a:t>
            </a:r>
            <a:endParaRPr lang="en-US" altLang="zh-TW"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zh-TW" dirty="0">
                <a:latin typeface="標楷體" panose="03000509000000000000" pitchFamily="65" charset="-120"/>
                <a:ea typeface="標楷體" panose="03000509000000000000" pitchFamily="65" charset="-120"/>
              </a:rPr>
              <a:t>將資料中單字間之空格去除</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9206256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ctrTitle"/>
          </p:nvPr>
        </p:nvSpPr>
        <p:spPr>
          <a:xfrm>
            <a:off x="4590441" y="692872"/>
            <a:ext cx="3422135" cy="808037"/>
          </a:xfrm>
        </p:spPr>
        <p:txBody>
          <a:bodyPr>
            <a:normAutofit/>
          </a:bodyPr>
          <a:lstStyle/>
          <a:p>
            <a:r>
              <a:rPr lang="zh-TW" altLang="zh-TW" sz="3600" dirty="0">
                <a:latin typeface="標楷體" panose="03000509000000000000" pitchFamily="65" charset="-120"/>
              </a:rPr>
              <a:t>資料</a:t>
            </a:r>
            <a:r>
              <a:rPr lang="zh-TW" altLang="en-US" sz="3600" dirty="0">
                <a:latin typeface="標楷體" panose="03000509000000000000" pitchFamily="65" charset="-120"/>
              </a:rPr>
              <a:t>處理步驟</a:t>
            </a:r>
          </a:p>
        </p:txBody>
      </p:sp>
      <p:sp>
        <p:nvSpPr>
          <p:cNvPr id="31" name="矩形 30">
            <a:extLst>
              <a:ext uri="{FF2B5EF4-FFF2-40B4-BE49-F238E27FC236}">
                <a16:creationId xmlns:a16="http://schemas.microsoft.com/office/drawing/2014/main" id="{F18FE0FF-65E4-45EA-8508-20F8ACC5C103}"/>
              </a:ext>
            </a:extLst>
          </p:cNvPr>
          <p:cNvSpPr/>
          <p:nvPr/>
        </p:nvSpPr>
        <p:spPr>
          <a:xfrm>
            <a:off x="6174495" y="1712930"/>
            <a:ext cx="1846342" cy="176933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pic>
        <p:nvPicPr>
          <p:cNvPr id="20" name="圖形 19" descr="鋸子">
            <a:extLst>
              <a:ext uri="{FF2B5EF4-FFF2-40B4-BE49-F238E27FC236}">
                <a16:creationId xmlns:a16="http://schemas.microsoft.com/office/drawing/2014/main" id="{B76A4829-ECF4-4866-BC25-9B4493D126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08015" y="1961440"/>
            <a:ext cx="1179302" cy="1272318"/>
          </a:xfrm>
          <a:prstGeom prst="rect">
            <a:avLst/>
          </a:prstGeom>
        </p:spPr>
      </p:pic>
      <p:sp>
        <p:nvSpPr>
          <p:cNvPr id="33" name="矩形 32">
            <a:extLst>
              <a:ext uri="{FF2B5EF4-FFF2-40B4-BE49-F238E27FC236}">
                <a16:creationId xmlns:a16="http://schemas.microsoft.com/office/drawing/2014/main" id="{25279C1A-39EB-473A-A344-94F024C63762}"/>
              </a:ext>
            </a:extLst>
          </p:cNvPr>
          <p:cNvSpPr/>
          <p:nvPr/>
        </p:nvSpPr>
        <p:spPr>
          <a:xfrm>
            <a:off x="6174067" y="3616948"/>
            <a:ext cx="1431605" cy="142132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pic>
        <p:nvPicPr>
          <p:cNvPr id="22" name="圖形 21" descr="縮小">
            <a:extLst>
              <a:ext uri="{FF2B5EF4-FFF2-40B4-BE49-F238E27FC236}">
                <a16:creationId xmlns:a16="http://schemas.microsoft.com/office/drawing/2014/main" id="{15C1E283-018D-457A-B061-BD751B99C4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50762" y="3736114"/>
            <a:ext cx="1080787" cy="1130949"/>
          </a:xfrm>
          <a:prstGeom prst="rect">
            <a:avLst/>
          </a:prstGeom>
        </p:spPr>
      </p:pic>
      <p:sp>
        <p:nvSpPr>
          <p:cNvPr id="37" name="矩形 36">
            <a:extLst>
              <a:ext uri="{FF2B5EF4-FFF2-40B4-BE49-F238E27FC236}">
                <a16:creationId xmlns:a16="http://schemas.microsoft.com/office/drawing/2014/main" id="{5302E23B-F30C-414E-ACAE-A20119EDC4C7}"/>
              </a:ext>
            </a:extLst>
          </p:cNvPr>
          <p:cNvSpPr/>
          <p:nvPr/>
        </p:nvSpPr>
        <p:spPr>
          <a:xfrm>
            <a:off x="4586329" y="1994109"/>
            <a:ext cx="1431605" cy="142132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pic>
        <p:nvPicPr>
          <p:cNvPr id="28" name="圖形 27" descr="清單">
            <a:extLst>
              <a:ext uri="{FF2B5EF4-FFF2-40B4-BE49-F238E27FC236}">
                <a16:creationId xmlns:a16="http://schemas.microsoft.com/office/drawing/2014/main" id="{31556D40-3365-4A06-978A-4A903F3FF0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44931" y="2219376"/>
            <a:ext cx="914400" cy="914400"/>
          </a:xfrm>
          <a:prstGeom prst="rect">
            <a:avLst/>
          </a:prstGeom>
        </p:spPr>
      </p:pic>
      <p:sp>
        <p:nvSpPr>
          <p:cNvPr id="38" name="矩形 37">
            <a:extLst>
              <a:ext uri="{FF2B5EF4-FFF2-40B4-BE49-F238E27FC236}">
                <a16:creationId xmlns:a16="http://schemas.microsoft.com/office/drawing/2014/main" id="{9B86645E-A2AC-499C-82BC-DD7C90DC8E9F}"/>
              </a:ext>
            </a:extLst>
          </p:cNvPr>
          <p:cNvSpPr/>
          <p:nvPr/>
        </p:nvSpPr>
        <p:spPr>
          <a:xfrm>
            <a:off x="4586329" y="3616948"/>
            <a:ext cx="1431605" cy="1421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pic>
        <p:nvPicPr>
          <p:cNvPr id="40" name="圖形 39" descr="篩選">
            <a:extLst>
              <a:ext uri="{FF2B5EF4-FFF2-40B4-BE49-F238E27FC236}">
                <a16:creationId xmlns:a16="http://schemas.microsoft.com/office/drawing/2014/main" id="{23B7E518-1153-4142-BDB6-9C820B1EA17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36656" y="3762137"/>
            <a:ext cx="1130949" cy="1130949"/>
          </a:xfrm>
          <a:prstGeom prst="rect">
            <a:avLst/>
          </a:prstGeom>
        </p:spPr>
      </p:pic>
      <p:sp>
        <p:nvSpPr>
          <p:cNvPr id="11" name="矩形 10">
            <a:extLst>
              <a:ext uri="{FF2B5EF4-FFF2-40B4-BE49-F238E27FC236}">
                <a16:creationId xmlns:a16="http://schemas.microsoft.com/office/drawing/2014/main" id="{63E906D9-9E8E-4121-A65F-7C78E25471E6}"/>
              </a:ext>
            </a:extLst>
          </p:cNvPr>
          <p:cNvSpPr/>
          <p:nvPr/>
        </p:nvSpPr>
        <p:spPr>
          <a:xfrm>
            <a:off x="4599059" y="2003588"/>
            <a:ext cx="1431605" cy="1421329"/>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2" name="矩形 11">
            <a:extLst>
              <a:ext uri="{FF2B5EF4-FFF2-40B4-BE49-F238E27FC236}">
                <a16:creationId xmlns:a16="http://schemas.microsoft.com/office/drawing/2014/main" id="{B9FB85B4-83AE-4FE5-AD00-D8F8C259EBED}"/>
              </a:ext>
            </a:extLst>
          </p:cNvPr>
          <p:cNvSpPr/>
          <p:nvPr/>
        </p:nvSpPr>
        <p:spPr>
          <a:xfrm>
            <a:off x="4599058" y="3607469"/>
            <a:ext cx="1431605" cy="1421329"/>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3" name="矩形 12">
            <a:extLst>
              <a:ext uri="{FF2B5EF4-FFF2-40B4-BE49-F238E27FC236}">
                <a16:creationId xmlns:a16="http://schemas.microsoft.com/office/drawing/2014/main" id="{2FF95A15-9199-4F44-AB25-4948D82ED476}"/>
              </a:ext>
            </a:extLst>
          </p:cNvPr>
          <p:cNvSpPr/>
          <p:nvPr/>
        </p:nvSpPr>
        <p:spPr>
          <a:xfrm>
            <a:off x="6155532" y="3607469"/>
            <a:ext cx="1431605" cy="1421329"/>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4" name="文字方塊 13">
            <a:extLst>
              <a:ext uri="{FF2B5EF4-FFF2-40B4-BE49-F238E27FC236}">
                <a16:creationId xmlns:a16="http://schemas.microsoft.com/office/drawing/2014/main" id="{05755AFF-21EC-4192-B331-3295414A334C}"/>
              </a:ext>
            </a:extLst>
          </p:cNvPr>
          <p:cNvSpPr txBox="1"/>
          <p:nvPr/>
        </p:nvSpPr>
        <p:spPr>
          <a:xfrm>
            <a:off x="8354357" y="1841629"/>
            <a:ext cx="1620957" cy="523220"/>
          </a:xfrm>
          <a:prstGeom prst="rect">
            <a:avLst/>
          </a:prstGeom>
          <a:noFill/>
        </p:spPr>
        <p:txBody>
          <a:bodyPr wrap="none" rtlCol="0">
            <a:spAutoFit/>
          </a:bodyPr>
          <a:lstStyle/>
          <a:p>
            <a:r>
              <a:rPr lang="zh-TW" altLang="en-US" sz="2800" b="1" dirty="0">
                <a:latin typeface="標楷體" panose="03000509000000000000" pitchFamily="65" charset="-120"/>
                <a:ea typeface="標楷體" panose="03000509000000000000" pitchFamily="65" charset="-120"/>
              </a:rPr>
              <a:t>評論斷詞</a:t>
            </a:r>
          </a:p>
        </p:txBody>
      </p:sp>
      <p:sp>
        <p:nvSpPr>
          <p:cNvPr id="15" name="文字方塊 14">
            <a:extLst>
              <a:ext uri="{FF2B5EF4-FFF2-40B4-BE49-F238E27FC236}">
                <a16:creationId xmlns:a16="http://schemas.microsoft.com/office/drawing/2014/main" id="{45FA2E76-7F82-4291-A193-4BCAC9D10C6F}"/>
              </a:ext>
            </a:extLst>
          </p:cNvPr>
          <p:cNvSpPr txBox="1"/>
          <p:nvPr/>
        </p:nvSpPr>
        <p:spPr>
          <a:xfrm>
            <a:off x="8892677" y="2669775"/>
            <a:ext cx="2031325"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使用</a:t>
            </a:r>
            <a:r>
              <a:rPr lang="en-US" altLang="zh-TW" sz="2400" dirty="0">
                <a:latin typeface="標楷體" panose="03000509000000000000" pitchFamily="65" charset="-120"/>
                <a:ea typeface="標楷體" panose="03000509000000000000" pitchFamily="65" charset="-120"/>
              </a:rPr>
              <a:t>NLTK</a:t>
            </a:r>
            <a:r>
              <a:rPr lang="zh-TW" altLang="en-US" sz="2400" dirty="0">
                <a:latin typeface="標楷體" panose="03000509000000000000" pitchFamily="65" charset="-120"/>
                <a:ea typeface="標楷體" panose="03000509000000000000" pitchFamily="65" charset="-120"/>
              </a:rPr>
              <a:t>套件</a:t>
            </a:r>
          </a:p>
        </p:txBody>
      </p:sp>
      <p:sp>
        <p:nvSpPr>
          <p:cNvPr id="16" name="文字方塊 15">
            <a:extLst>
              <a:ext uri="{FF2B5EF4-FFF2-40B4-BE49-F238E27FC236}">
                <a16:creationId xmlns:a16="http://schemas.microsoft.com/office/drawing/2014/main" id="{7C84E1F8-B66E-4668-8EA8-57DB2325C1A5}"/>
              </a:ext>
            </a:extLst>
          </p:cNvPr>
          <p:cNvSpPr txBox="1"/>
          <p:nvPr/>
        </p:nvSpPr>
        <p:spPr>
          <a:xfrm>
            <a:off x="8892677" y="3415438"/>
            <a:ext cx="2031325"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以單詞為單位</a:t>
            </a:r>
          </a:p>
        </p:txBody>
      </p:sp>
      <p:sp>
        <p:nvSpPr>
          <p:cNvPr id="17" name="矩形 16">
            <a:extLst>
              <a:ext uri="{FF2B5EF4-FFF2-40B4-BE49-F238E27FC236}">
                <a16:creationId xmlns:a16="http://schemas.microsoft.com/office/drawing/2014/main" id="{5C90AA86-FFD7-4258-97EC-7A3B7FF14D3F}"/>
              </a:ext>
            </a:extLst>
          </p:cNvPr>
          <p:cNvSpPr/>
          <p:nvPr/>
        </p:nvSpPr>
        <p:spPr>
          <a:xfrm>
            <a:off x="929635" y="5298180"/>
            <a:ext cx="10488864" cy="1200329"/>
          </a:xfrm>
          <a:prstGeom prst="rect">
            <a:avLst/>
          </a:prstGeom>
        </p:spPr>
        <p:txBody>
          <a:bodyPr wrap="square">
            <a:spAutoFit/>
          </a:bodyPr>
          <a:lstStyle/>
          <a:p>
            <a:pPr marL="457200" indent="-457200">
              <a:buFont typeface="+mj-lt"/>
              <a:buAutoNum type="arabicPeriod"/>
            </a:pPr>
            <a:r>
              <a:rPr lang="zh-TW" altLang="en-US" dirty="0">
                <a:latin typeface="標楷體" panose="03000509000000000000" pitchFamily="65" charset="-120"/>
                <a:ea typeface="標楷體" panose="03000509000000000000" pitchFamily="65" charset="-120"/>
              </a:rPr>
              <a:t>將評論中英文大寫之部分，全部轉換為小寫</a:t>
            </a:r>
            <a:endParaRPr lang="en-US" altLang="zh-TW"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dirty="0">
                <a:latin typeface="標楷體" panose="03000509000000000000" pitchFamily="65" charset="-120"/>
                <a:ea typeface="標楷體" panose="03000509000000000000" pitchFamily="65" charset="-120"/>
              </a:rPr>
              <a:t>將無用之單字去除，除了系統內建之過濾單字外，我們還新增</a:t>
            </a:r>
            <a:r>
              <a:rPr lang="zh-TW" altLang="zh-TW" dirty="0">
                <a:latin typeface="標楷體" panose="03000509000000000000" pitchFamily="65" charset="-120"/>
                <a:ea typeface="標楷體" panose="03000509000000000000" pitchFamily="65" charset="-120"/>
              </a:rPr>
              <a:t>原始資料中常見之無效單字之過濾網</a:t>
            </a:r>
            <a:endParaRPr lang="en-US" altLang="zh-TW"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dirty="0">
                <a:latin typeface="標楷體" panose="03000509000000000000" pitchFamily="65" charset="-120"/>
                <a:ea typeface="標楷體" panose="03000509000000000000" pitchFamily="65" charset="-120"/>
              </a:rPr>
              <a:t>針</a:t>
            </a:r>
            <a:r>
              <a:rPr lang="zh-TW" altLang="zh-TW" dirty="0">
                <a:latin typeface="標楷體" panose="03000509000000000000" pitchFamily="65" charset="-120"/>
                <a:ea typeface="標楷體" panose="03000509000000000000" pitchFamily="65" charset="-120"/>
              </a:rPr>
              <a:t>對過濾完之資料進行正規表示式之處理</a:t>
            </a:r>
            <a:r>
              <a:rPr lang="zh-TW" altLang="en-US" dirty="0">
                <a:latin typeface="標楷體" panose="03000509000000000000" pitchFamily="65" charset="-120"/>
                <a:ea typeface="標楷體" panose="03000509000000000000" pitchFamily="65" charset="-120"/>
              </a:rPr>
              <a:t>，</a:t>
            </a:r>
            <a:r>
              <a:rPr lang="zh-TW" altLang="zh-TW" dirty="0">
                <a:latin typeface="標楷體" panose="03000509000000000000" pitchFamily="65" charset="-120"/>
                <a:ea typeface="標楷體" panose="03000509000000000000" pitchFamily="65" charset="-120"/>
              </a:rPr>
              <a:t>此方法可將資料中之數字及標點符號除去</a:t>
            </a:r>
            <a:endParaRPr lang="en-US" altLang="zh-TW"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zh-TW" dirty="0">
                <a:latin typeface="標楷體" panose="03000509000000000000" pitchFamily="65" charset="-120"/>
                <a:ea typeface="標楷體" panose="03000509000000000000" pitchFamily="65" charset="-120"/>
              </a:rPr>
              <a:t>將資料中單字間之空格去除</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82859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ctrTitle"/>
          </p:nvPr>
        </p:nvSpPr>
        <p:spPr>
          <a:xfrm>
            <a:off x="4590441" y="692872"/>
            <a:ext cx="3422135" cy="808037"/>
          </a:xfrm>
        </p:spPr>
        <p:txBody>
          <a:bodyPr>
            <a:normAutofit/>
          </a:bodyPr>
          <a:lstStyle/>
          <a:p>
            <a:r>
              <a:rPr lang="zh-TW" altLang="zh-TW" sz="3600" dirty="0">
                <a:latin typeface="標楷體" panose="03000509000000000000" pitchFamily="65" charset="-120"/>
              </a:rPr>
              <a:t>資料</a:t>
            </a:r>
            <a:r>
              <a:rPr lang="zh-TW" altLang="en-US" sz="3600" dirty="0">
                <a:latin typeface="標楷體" panose="03000509000000000000" pitchFamily="65" charset="-120"/>
              </a:rPr>
              <a:t>處理步驟</a:t>
            </a:r>
          </a:p>
        </p:txBody>
      </p:sp>
      <p:sp>
        <p:nvSpPr>
          <p:cNvPr id="31" name="矩形 30">
            <a:extLst>
              <a:ext uri="{FF2B5EF4-FFF2-40B4-BE49-F238E27FC236}">
                <a16:creationId xmlns:a16="http://schemas.microsoft.com/office/drawing/2014/main" id="{F18FE0FF-65E4-45EA-8508-20F8ACC5C103}"/>
              </a:ext>
            </a:extLst>
          </p:cNvPr>
          <p:cNvSpPr/>
          <p:nvPr/>
        </p:nvSpPr>
        <p:spPr>
          <a:xfrm>
            <a:off x="6174068" y="1994108"/>
            <a:ext cx="1431605" cy="14213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pic>
        <p:nvPicPr>
          <p:cNvPr id="20" name="圖形 19" descr="鋸子">
            <a:extLst>
              <a:ext uri="{FF2B5EF4-FFF2-40B4-BE49-F238E27FC236}">
                <a16:creationId xmlns:a16="http://schemas.microsoft.com/office/drawing/2014/main" id="{B76A4829-ECF4-4866-BC25-9B4493D126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54430" y="2195619"/>
            <a:ext cx="914400" cy="986522"/>
          </a:xfrm>
          <a:prstGeom prst="rect">
            <a:avLst/>
          </a:prstGeom>
        </p:spPr>
      </p:pic>
      <p:sp>
        <p:nvSpPr>
          <p:cNvPr id="33" name="矩形 32">
            <a:extLst>
              <a:ext uri="{FF2B5EF4-FFF2-40B4-BE49-F238E27FC236}">
                <a16:creationId xmlns:a16="http://schemas.microsoft.com/office/drawing/2014/main" id="{25279C1A-39EB-473A-A344-94F024C63762}"/>
              </a:ext>
            </a:extLst>
          </p:cNvPr>
          <p:cNvSpPr/>
          <p:nvPr/>
        </p:nvSpPr>
        <p:spPr>
          <a:xfrm>
            <a:off x="6174067" y="3616948"/>
            <a:ext cx="1838509" cy="180710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pic>
        <p:nvPicPr>
          <p:cNvPr id="22" name="圖形 21" descr="縮小">
            <a:extLst>
              <a:ext uri="{FF2B5EF4-FFF2-40B4-BE49-F238E27FC236}">
                <a16:creationId xmlns:a16="http://schemas.microsoft.com/office/drawing/2014/main" id="{15C1E283-018D-457A-B061-BD751B99C4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99332" y="3794302"/>
            <a:ext cx="1387978" cy="1452397"/>
          </a:xfrm>
          <a:prstGeom prst="rect">
            <a:avLst/>
          </a:prstGeom>
        </p:spPr>
      </p:pic>
      <p:sp>
        <p:nvSpPr>
          <p:cNvPr id="37" name="矩形 36">
            <a:extLst>
              <a:ext uri="{FF2B5EF4-FFF2-40B4-BE49-F238E27FC236}">
                <a16:creationId xmlns:a16="http://schemas.microsoft.com/office/drawing/2014/main" id="{5302E23B-F30C-414E-ACAE-A20119EDC4C7}"/>
              </a:ext>
            </a:extLst>
          </p:cNvPr>
          <p:cNvSpPr/>
          <p:nvPr/>
        </p:nvSpPr>
        <p:spPr>
          <a:xfrm>
            <a:off x="4586329" y="1994109"/>
            <a:ext cx="1431605" cy="142132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pic>
        <p:nvPicPr>
          <p:cNvPr id="28" name="圖形 27" descr="清單">
            <a:extLst>
              <a:ext uri="{FF2B5EF4-FFF2-40B4-BE49-F238E27FC236}">
                <a16:creationId xmlns:a16="http://schemas.microsoft.com/office/drawing/2014/main" id="{31556D40-3365-4A06-978A-4A903F3FF0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44931" y="2219376"/>
            <a:ext cx="914400" cy="914400"/>
          </a:xfrm>
          <a:prstGeom prst="rect">
            <a:avLst/>
          </a:prstGeom>
        </p:spPr>
      </p:pic>
      <p:sp>
        <p:nvSpPr>
          <p:cNvPr id="38" name="矩形 37">
            <a:extLst>
              <a:ext uri="{FF2B5EF4-FFF2-40B4-BE49-F238E27FC236}">
                <a16:creationId xmlns:a16="http://schemas.microsoft.com/office/drawing/2014/main" id="{9B86645E-A2AC-499C-82BC-DD7C90DC8E9F}"/>
              </a:ext>
            </a:extLst>
          </p:cNvPr>
          <p:cNvSpPr/>
          <p:nvPr/>
        </p:nvSpPr>
        <p:spPr>
          <a:xfrm>
            <a:off x="4586329" y="3616948"/>
            <a:ext cx="1431605" cy="1421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pic>
        <p:nvPicPr>
          <p:cNvPr id="40" name="圖形 39" descr="篩選">
            <a:extLst>
              <a:ext uri="{FF2B5EF4-FFF2-40B4-BE49-F238E27FC236}">
                <a16:creationId xmlns:a16="http://schemas.microsoft.com/office/drawing/2014/main" id="{23B7E518-1153-4142-BDB6-9C820B1EA17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36656" y="3762137"/>
            <a:ext cx="1130949" cy="1130949"/>
          </a:xfrm>
          <a:prstGeom prst="rect">
            <a:avLst/>
          </a:prstGeom>
        </p:spPr>
      </p:pic>
      <p:sp>
        <p:nvSpPr>
          <p:cNvPr id="11" name="矩形 10">
            <a:extLst>
              <a:ext uri="{FF2B5EF4-FFF2-40B4-BE49-F238E27FC236}">
                <a16:creationId xmlns:a16="http://schemas.microsoft.com/office/drawing/2014/main" id="{41B912CE-9423-46E3-85C3-436250321615}"/>
              </a:ext>
            </a:extLst>
          </p:cNvPr>
          <p:cNvSpPr/>
          <p:nvPr/>
        </p:nvSpPr>
        <p:spPr>
          <a:xfrm>
            <a:off x="6195827" y="1978215"/>
            <a:ext cx="1431605" cy="1421329"/>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2" name="矩形 11">
            <a:extLst>
              <a:ext uri="{FF2B5EF4-FFF2-40B4-BE49-F238E27FC236}">
                <a16:creationId xmlns:a16="http://schemas.microsoft.com/office/drawing/2014/main" id="{A86C58CE-FBA5-4B02-86DF-222F491ABD63}"/>
              </a:ext>
            </a:extLst>
          </p:cNvPr>
          <p:cNvSpPr/>
          <p:nvPr/>
        </p:nvSpPr>
        <p:spPr>
          <a:xfrm>
            <a:off x="4586327" y="2007671"/>
            <a:ext cx="1431605" cy="1421329"/>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3" name="矩形 12">
            <a:extLst>
              <a:ext uri="{FF2B5EF4-FFF2-40B4-BE49-F238E27FC236}">
                <a16:creationId xmlns:a16="http://schemas.microsoft.com/office/drawing/2014/main" id="{873566BA-8A7F-4BF1-B86B-E0284A056570}"/>
              </a:ext>
            </a:extLst>
          </p:cNvPr>
          <p:cNvSpPr/>
          <p:nvPr/>
        </p:nvSpPr>
        <p:spPr>
          <a:xfrm>
            <a:off x="4564569" y="3601055"/>
            <a:ext cx="1431605" cy="1421329"/>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4" name="文字方塊 13">
            <a:extLst>
              <a:ext uri="{FF2B5EF4-FFF2-40B4-BE49-F238E27FC236}">
                <a16:creationId xmlns:a16="http://schemas.microsoft.com/office/drawing/2014/main" id="{22E855A9-C05E-411D-A7FF-0772BEC58DEB}"/>
              </a:ext>
            </a:extLst>
          </p:cNvPr>
          <p:cNvSpPr txBox="1"/>
          <p:nvPr/>
        </p:nvSpPr>
        <p:spPr>
          <a:xfrm>
            <a:off x="8395920" y="3399544"/>
            <a:ext cx="1980029" cy="523220"/>
          </a:xfrm>
          <a:prstGeom prst="rect">
            <a:avLst/>
          </a:prstGeom>
          <a:noFill/>
        </p:spPr>
        <p:txBody>
          <a:bodyPr wrap="none" rtlCol="0">
            <a:spAutoFit/>
          </a:bodyPr>
          <a:lstStyle/>
          <a:p>
            <a:r>
              <a:rPr lang="zh-TW" altLang="en-US" sz="2800" b="1" dirty="0">
                <a:latin typeface="標楷體" panose="03000509000000000000" pitchFamily="65" charset="-120"/>
                <a:ea typeface="標楷體" panose="03000509000000000000" pitchFamily="65" charset="-120"/>
              </a:rPr>
              <a:t>轉換大小寫</a:t>
            </a:r>
          </a:p>
        </p:txBody>
      </p:sp>
      <p:sp>
        <p:nvSpPr>
          <p:cNvPr id="15" name="文字方塊 14">
            <a:extLst>
              <a:ext uri="{FF2B5EF4-FFF2-40B4-BE49-F238E27FC236}">
                <a16:creationId xmlns:a16="http://schemas.microsoft.com/office/drawing/2014/main" id="{A5B466A3-B208-4FA0-8002-F74D17FC3194}"/>
              </a:ext>
            </a:extLst>
          </p:cNvPr>
          <p:cNvSpPr txBox="1"/>
          <p:nvPr/>
        </p:nvSpPr>
        <p:spPr>
          <a:xfrm>
            <a:off x="9385935" y="4058835"/>
            <a:ext cx="1415772"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意義不同</a:t>
            </a:r>
          </a:p>
        </p:txBody>
      </p:sp>
      <p:sp>
        <p:nvSpPr>
          <p:cNvPr id="16" name="文字方塊 15">
            <a:extLst>
              <a:ext uri="{FF2B5EF4-FFF2-40B4-BE49-F238E27FC236}">
                <a16:creationId xmlns:a16="http://schemas.microsoft.com/office/drawing/2014/main" id="{0F815477-8E1C-4143-A170-3ED70E67F37A}"/>
              </a:ext>
            </a:extLst>
          </p:cNvPr>
          <p:cNvSpPr txBox="1"/>
          <p:nvPr/>
        </p:nvSpPr>
        <p:spPr>
          <a:xfrm>
            <a:off x="9385935" y="4662253"/>
            <a:ext cx="1415772"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格式統一</a:t>
            </a:r>
          </a:p>
        </p:txBody>
      </p:sp>
      <p:sp>
        <p:nvSpPr>
          <p:cNvPr id="17" name="矩形 16">
            <a:extLst>
              <a:ext uri="{FF2B5EF4-FFF2-40B4-BE49-F238E27FC236}">
                <a16:creationId xmlns:a16="http://schemas.microsoft.com/office/drawing/2014/main" id="{C716BB9D-B6D0-478E-AD24-129C921C2A0E}"/>
              </a:ext>
            </a:extLst>
          </p:cNvPr>
          <p:cNvSpPr/>
          <p:nvPr/>
        </p:nvSpPr>
        <p:spPr>
          <a:xfrm>
            <a:off x="929635" y="5298180"/>
            <a:ext cx="10488864" cy="1200329"/>
          </a:xfrm>
          <a:prstGeom prst="rect">
            <a:avLst/>
          </a:prstGeom>
        </p:spPr>
        <p:txBody>
          <a:bodyPr wrap="square">
            <a:spAutoFit/>
          </a:bodyPr>
          <a:lstStyle/>
          <a:p>
            <a:pPr marL="457200" indent="-457200">
              <a:buFont typeface="+mj-lt"/>
              <a:buAutoNum type="arabicPeriod"/>
            </a:pPr>
            <a:r>
              <a:rPr lang="zh-TW" altLang="en-US" dirty="0">
                <a:latin typeface="標楷體" panose="03000509000000000000" pitchFamily="65" charset="-120"/>
                <a:ea typeface="標楷體" panose="03000509000000000000" pitchFamily="65" charset="-120"/>
              </a:rPr>
              <a:t>將評論中英文大寫之部分，全部轉換為小寫</a:t>
            </a:r>
            <a:endParaRPr lang="en-US" altLang="zh-TW"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dirty="0">
                <a:latin typeface="標楷體" panose="03000509000000000000" pitchFamily="65" charset="-120"/>
                <a:ea typeface="標楷體" panose="03000509000000000000" pitchFamily="65" charset="-120"/>
              </a:rPr>
              <a:t>將無用之單字去除，除了系統內建之過濾單字外，我們還新增</a:t>
            </a:r>
            <a:r>
              <a:rPr lang="zh-TW" altLang="zh-TW" dirty="0">
                <a:latin typeface="標楷體" panose="03000509000000000000" pitchFamily="65" charset="-120"/>
                <a:ea typeface="標楷體" panose="03000509000000000000" pitchFamily="65" charset="-120"/>
              </a:rPr>
              <a:t>原始資料中常見之無效單字之過濾網</a:t>
            </a:r>
            <a:endParaRPr lang="en-US" altLang="zh-TW"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dirty="0">
                <a:latin typeface="標楷體" panose="03000509000000000000" pitchFamily="65" charset="-120"/>
                <a:ea typeface="標楷體" panose="03000509000000000000" pitchFamily="65" charset="-120"/>
              </a:rPr>
              <a:t>針</a:t>
            </a:r>
            <a:r>
              <a:rPr lang="zh-TW" altLang="zh-TW" dirty="0">
                <a:latin typeface="標楷體" panose="03000509000000000000" pitchFamily="65" charset="-120"/>
                <a:ea typeface="標楷體" panose="03000509000000000000" pitchFamily="65" charset="-120"/>
              </a:rPr>
              <a:t>對過濾完之資料進行正規表示式之處理</a:t>
            </a:r>
            <a:r>
              <a:rPr lang="zh-TW" altLang="en-US" dirty="0">
                <a:latin typeface="標楷體" panose="03000509000000000000" pitchFamily="65" charset="-120"/>
                <a:ea typeface="標楷體" panose="03000509000000000000" pitchFamily="65" charset="-120"/>
              </a:rPr>
              <a:t>，</a:t>
            </a:r>
            <a:r>
              <a:rPr lang="zh-TW" altLang="zh-TW" dirty="0">
                <a:latin typeface="標楷體" panose="03000509000000000000" pitchFamily="65" charset="-120"/>
                <a:ea typeface="標楷體" panose="03000509000000000000" pitchFamily="65" charset="-120"/>
              </a:rPr>
              <a:t>此方法可將資料中之數字及標點符號除去</a:t>
            </a:r>
            <a:endParaRPr lang="en-US" altLang="zh-TW"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zh-TW" dirty="0">
                <a:latin typeface="標楷體" panose="03000509000000000000" pitchFamily="65" charset="-120"/>
                <a:ea typeface="標楷體" panose="03000509000000000000" pitchFamily="65" charset="-120"/>
              </a:rPr>
              <a:t>將資料中單字間之空格去除</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914071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ctrTitle"/>
          </p:nvPr>
        </p:nvSpPr>
        <p:spPr>
          <a:xfrm>
            <a:off x="4590441" y="692872"/>
            <a:ext cx="3422135" cy="808037"/>
          </a:xfrm>
        </p:spPr>
        <p:txBody>
          <a:bodyPr>
            <a:normAutofit/>
          </a:bodyPr>
          <a:lstStyle/>
          <a:p>
            <a:r>
              <a:rPr lang="zh-TW" altLang="zh-TW" sz="3600" dirty="0">
                <a:latin typeface="標楷體" panose="03000509000000000000" pitchFamily="65" charset="-120"/>
              </a:rPr>
              <a:t>資料</a:t>
            </a:r>
            <a:r>
              <a:rPr lang="zh-TW" altLang="en-US" sz="3600" dirty="0">
                <a:latin typeface="標楷體" panose="03000509000000000000" pitchFamily="65" charset="-120"/>
              </a:rPr>
              <a:t>處理步驟</a:t>
            </a:r>
          </a:p>
        </p:txBody>
      </p:sp>
      <p:sp>
        <p:nvSpPr>
          <p:cNvPr id="31" name="矩形 30">
            <a:extLst>
              <a:ext uri="{FF2B5EF4-FFF2-40B4-BE49-F238E27FC236}">
                <a16:creationId xmlns:a16="http://schemas.microsoft.com/office/drawing/2014/main" id="{F18FE0FF-65E4-45EA-8508-20F8ACC5C103}"/>
              </a:ext>
            </a:extLst>
          </p:cNvPr>
          <p:cNvSpPr/>
          <p:nvPr/>
        </p:nvSpPr>
        <p:spPr>
          <a:xfrm>
            <a:off x="6174068" y="1994108"/>
            <a:ext cx="1431605" cy="14213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pic>
        <p:nvPicPr>
          <p:cNvPr id="20" name="圖形 19" descr="鋸子">
            <a:extLst>
              <a:ext uri="{FF2B5EF4-FFF2-40B4-BE49-F238E27FC236}">
                <a16:creationId xmlns:a16="http://schemas.microsoft.com/office/drawing/2014/main" id="{B76A4829-ECF4-4866-BC25-9B4493D126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54430" y="2195619"/>
            <a:ext cx="914400" cy="986522"/>
          </a:xfrm>
          <a:prstGeom prst="rect">
            <a:avLst/>
          </a:prstGeom>
        </p:spPr>
      </p:pic>
      <p:sp>
        <p:nvSpPr>
          <p:cNvPr id="33" name="矩形 32">
            <a:extLst>
              <a:ext uri="{FF2B5EF4-FFF2-40B4-BE49-F238E27FC236}">
                <a16:creationId xmlns:a16="http://schemas.microsoft.com/office/drawing/2014/main" id="{25279C1A-39EB-473A-A344-94F024C63762}"/>
              </a:ext>
            </a:extLst>
          </p:cNvPr>
          <p:cNvSpPr/>
          <p:nvPr/>
        </p:nvSpPr>
        <p:spPr>
          <a:xfrm>
            <a:off x="6174067" y="3616948"/>
            <a:ext cx="1431605" cy="142132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pic>
        <p:nvPicPr>
          <p:cNvPr id="22" name="圖形 21" descr="縮小">
            <a:extLst>
              <a:ext uri="{FF2B5EF4-FFF2-40B4-BE49-F238E27FC236}">
                <a16:creationId xmlns:a16="http://schemas.microsoft.com/office/drawing/2014/main" id="{15C1E283-018D-457A-B061-BD751B99C4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50762" y="3736114"/>
            <a:ext cx="1080787" cy="1130949"/>
          </a:xfrm>
          <a:prstGeom prst="rect">
            <a:avLst/>
          </a:prstGeom>
        </p:spPr>
      </p:pic>
      <p:sp>
        <p:nvSpPr>
          <p:cNvPr id="37" name="矩形 36">
            <a:extLst>
              <a:ext uri="{FF2B5EF4-FFF2-40B4-BE49-F238E27FC236}">
                <a16:creationId xmlns:a16="http://schemas.microsoft.com/office/drawing/2014/main" id="{5302E23B-F30C-414E-ACAE-A20119EDC4C7}"/>
              </a:ext>
            </a:extLst>
          </p:cNvPr>
          <p:cNvSpPr/>
          <p:nvPr/>
        </p:nvSpPr>
        <p:spPr>
          <a:xfrm>
            <a:off x="4586329" y="1994109"/>
            <a:ext cx="1431605" cy="142132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pic>
        <p:nvPicPr>
          <p:cNvPr id="28" name="圖形 27" descr="清單">
            <a:extLst>
              <a:ext uri="{FF2B5EF4-FFF2-40B4-BE49-F238E27FC236}">
                <a16:creationId xmlns:a16="http://schemas.microsoft.com/office/drawing/2014/main" id="{31556D40-3365-4A06-978A-4A903F3FF0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44931" y="2219376"/>
            <a:ext cx="914400" cy="914400"/>
          </a:xfrm>
          <a:prstGeom prst="rect">
            <a:avLst/>
          </a:prstGeom>
        </p:spPr>
      </p:pic>
      <p:sp>
        <p:nvSpPr>
          <p:cNvPr id="38" name="矩形 37">
            <a:extLst>
              <a:ext uri="{FF2B5EF4-FFF2-40B4-BE49-F238E27FC236}">
                <a16:creationId xmlns:a16="http://schemas.microsoft.com/office/drawing/2014/main" id="{9B86645E-A2AC-499C-82BC-DD7C90DC8E9F}"/>
              </a:ext>
            </a:extLst>
          </p:cNvPr>
          <p:cNvSpPr/>
          <p:nvPr/>
        </p:nvSpPr>
        <p:spPr>
          <a:xfrm>
            <a:off x="4249883" y="3616948"/>
            <a:ext cx="1768052" cy="1796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pic>
        <p:nvPicPr>
          <p:cNvPr id="40" name="圖形 39" descr="篩選">
            <a:extLst>
              <a:ext uri="{FF2B5EF4-FFF2-40B4-BE49-F238E27FC236}">
                <a16:creationId xmlns:a16="http://schemas.microsoft.com/office/drawing/2014/main" id="{23B7E518-1153-4142-BDB6-9C820B1EA17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19087" y="3820171"/>
            <a:ext cx="1429644" cy="1429644"/>
          </a:xfrm>
          <a:prstGeom prst="rect">
            <a:avLst/>
          </a:prstGeom>
        </p:spPr>
      </p:pic>
      <p:sp>
        <p:nvSpPr>
          <p:cNvPr id="11" name="矩形 10">
            <a:extLst>
              <a:ext uri="{FF2B5EF4-FFF2-40B4-BE49-F238E27FC236}">
                <a16:creationId xmlns:a16="http://schemas.microsoft.com/office/drawing/2014/main" id="{B2C3CEF5-D30D-4E8F-9B93-7F54C66A2516}"/>
              </a:ext>
            </a:extLst>
          </p:cNvPr>
          <p:cNvSpPr/>
          <p:nvPr/>
        </p:nvSpPr>
        <p:spPr>
          <a:xfrm>
            <a:off x="6195827" y="1994108"/>
            <a:ext cx="1431605" cy="1421329"/>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2" name="矩形 11">
            <a:extLst>
              <a:ext uri="{FF2B5EF4-FFF2-40B4-BE49-F238E27FC236}">
                <a16:creationId xmlns:a16="http://schemas.microsoft.com/office/drawing/2014/main" id="{BBB0FF1B-94FA-4FD5-9A8C-CCCA148B36B4}"/>
              </a:ext>
            </a:extLst>
          </p:cNvPr>
          <p:cNvSpPr/>
          <p:nvPr/>
        </p:nvSpPr>
        <p:spPr>
          <a:xfrm>
            <a:off x="4586327" y="2007671"/>
            <a:ext cx="1431605" cy="1421329"/>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3" name="矩形 12">
            <a:extLst>
              <a:ext uri="{FF2B5EF4-FFF2-40B4-BE49-F238E27FC236}">
                <a16:creationId xmlns:a16="http://schemas.microsoft.com/office/drawing/2014/main" id="{49C07703-EB39-458E-BB5F-5D1E1070222A}"/>
              </a:ext>
            </a:extLst>
          </p:cNvPr>
          <p:cNvSpPr/>
          <p:nvPr/>
        </p:nvSpPr>
        <p:spPr>
          <a:xfrm>
            <a:off x="6161111" y="3612669"/>
            <a:ext cx="1431605" cy="1421329"/>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4" name="文字方塊 13">
            <a:extLst>
              <a:ext uri="{FF2B5EF4-FFF2-40B4-BE49-F238E27FC236}">
                <a16:creationId xmlns:a16="http://schemas.microsoft.com/office/drawing/2014/main" id="{E54CFF2E-9D61-40C5-AA15-FB142A5B349A}"/>
              </a:ext>
            </a:extLst>
          </p:cNvPr>
          <p:cNvSpPr txBox="1"/>
          <p:nvPr/>
        </p:nvSpPr>
        <p:spPr>
          <a:xfrm>
            <a:off x="467657" y="3212894"/>
            <a:ext cx="1620957" cy="523220"/>
          </a:xfrm>
          <a:prstGeom prst="rect">
            <a:avLst/>
          </a:prstGeom>
          <a:noFill/>
        </p:spPr>
        <p:txBody>
          <a:bodyPr wrap="none" rtlCol="0">
            <a:spAutoFit/>
          </a:bodyPr>
          <a:lstStyle/>
          <a:p>
            <a:r>
              <a:rPr lang="zh-TW" altLang="en-US" sz="2800" b="1" dirty="0">
                <a:latin typeface="標楷體" panose="03000509000000000000" pitchFamily="65" charset="-120"/>
                <a:ea typeface="標楷體" panose="03000509000000000000" pitchFamily="65" charset="-120"/>
              </a:rPr>
              <a:t>文字過濾</a:t>
            </a:r>
          </a:p>
        </p:txBody>
      </p:sp>
      <p:sp>
        <p:nvSpPr>
          <p:cNvPr id="15" name="文字方塊 14">
            <a:extLst>
              <a:ext uri="{FF2B5EF4-FFF2-40B4-BE49-F238E27FC236}">
                <a16:creationId xmlns:a16="http://schemas.microsoft.com/office/drawing/2014/main" id="{0F0C319E-9DA5-4A49-8BE8-74539503303C}"/>
              </a:ext>
            </a:extLst>
          </p:cNvPr>
          <p:cNvSpPr txBox="1"/>
          <p:nvPr/>
        </p:nvSpPr>
        <p:spPr>
          <a:xfrm>
            <a:off x="884671" y="3955339"/>
            <a:ext cx="2899448"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自訂義字袋 </a:t>
            </a:r>
            <a:r>
              <a:rPr lang="en-US" altLang="zh-TW" sz="2400" dirty="0">
                <a:latin typeface="標楷體" panose="03000509000000000000" pitchFamily="65" charset="-120"/>
                <a:ea typeface="標楷體" panose="03000509000000000000" pitchFamily="65" charset="-120"/>
              </a:rPr>
              <a:t>X NLTK</a:t>
            </a:r>
            <a:endParaRPr lang="zh-TW" altLang="en-US" sz="2400" dirty="0">
              <a:latin typeface="標楷體" panose="03000509000000000000" pitchFamily="65" charset="-120"/>
              <a:ea typeface="標楷體" panose="03000509000000000000" pitchFamily="65" charset="-120"/>
            </a:endParaRPr>
          </a:p>
        </p:txBody>
      </p:sp>
      <p:sp>
        <p:nvSpPr>
          <p:cNvPr id="16" name="文字方塊 15">
            <a:extLst>
              <a:ext uri="{FF2B5EF4-FFF2-40B4-BE49-F238E27FC236}">
                <a16:creationId xmlns:a16="http://schemas.microsoft.com/office/drawing/2014/main" id="{52E30BE6-C1B1-494B-945B-0263A0129CDC}"/>
              </a:ext>
            </a:extLst>
          </p:cNvPr>
          <p:cNvSpPr txBox="1"/>
          <p:nvPr/>
        </p:nvSpPr>
        <p:spPr>
          <a:xfrm>
            <a:off x="884671" y="4636230"/>
            <a:ext cx="2031325"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過濾冗餘字詞</a:t>
            </a:r>
          </a:p>
        </p:txBody>
      </p:sp>
      <p:sp>
        <p:nvSpPr>
          <p:cNvPr id="17" name="矩形 16">
            <a:extLst>
              <a:ext uri="{FF2B5EF4-FFF2-40B4-BE49-F238E27FC236}">
                <a16:creationId xmlns:a16="http://schemas.microsoft.com/office/drawing/2014/main" id="{F7852037-9DDA-43C3-B9B0-A35476D5862D}"/>
              </a:ext>
            </a:extLst>
          </p:cNvPr>
          <p:cNvSpPr/>
          <p:nvPr/>
        </p:nvSpPr>
        <p:spPr>
          <a:xfrm>
            <a:off x="929635" y="5298180"/>
            <a:ext cx="10488864" cy="1200329"/>
          </a:xfrm>
          <a:prstGeom prst="rect">
            <a:avLst/>
          </a:prstGeom>
        </p:spPr>
        <p:txBody>
          <a:bodyPr wrap="square">
            <a:spAutoFit/>
          </a:bodyPr>
          <a:lstStyle/>
          <a:p>
            <a:pPr marL="457200" indent="-457200">
              <a:buFont typeface="+mj-lt"/>
              <a:buAutoNum type="arabicPeriod"/>
            </a:pPr>
            <a:r>
              <a:rPr lang="zh-TW" altLang="en-US" dirty="0">
                <a:latin typeface="標楷體" panose="03000509000000000000" pitchFamily="65" charset="-120"/>
                <a:ea typeface="標楷體" panose="03000509000000000000" pitchFamily="65" charset="-120"/>
              </a:rPr>
              <a:t>將評論中英文大寫之部分，全部轉換為小寫</a:t>
            </a:r>
            <a:endParaRPr lang="en-US" altLang="zh-TW"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dirty="0">
                <a:latin typeface="標楷體" panose="03000509000000000000" pitchFamily="65" charset="-120"/>
                <a:ea typeface="標楷體" panose="03000509000000000000" pitchFamily="65" charset="-120"/>
              </a:rPr>
              <a:t>將無用之單字去除，除了系統內建之過濾單字外，我們還新增</a:t>
            </a:r>
            <a:r>
              <a:rPr lang="zh-TW" altLang="zh-TW" dirty="0">
                <a:latin typeface="標楷體" panose="03000509000000000000" pitchFamily="65" charset="-120"/>
                <a:ea typeface="標楷體" panose="03000509000000000000" pitchFamily="65" charset="-120"/>
              </a:rPr>
              <a:t>原始資料中常見之無效單字之過濾網</a:t>
            </a:r>
            <a:endParaRPr lang="en-US" altLang="zh-TW"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dirty="0">
                <a:latin typeface="標楷體" panose="03000509000000000000" pitchFamily="65" charset="-120"/>
                <a:ea typeface="標楷體" panose="03000509000000000000" pitchFamily="65" charset="-120"/>
              </a:rPr>
              <a:t>針</a:t>
            </a:r>
            <a:r>
              <a:rPr lang="zh-TW" altLang="zh-TW" dirty="0">
                <a:latin typeface="標楷體" panose="03000509000000000000" pitchFamily="65" charset="-120"/>
                <a:ea typeface="標楷體" panose="03000509000000000000" pitchFamily="65" charset="-120"/>
              </a:rPr>
              <a:t>對過濾完之資料進行正規表示式之處理</a:t>
            </a:r>
            <a:r>
              <a:rPr lang="zh-TW" altLang="en-US" dirty="0">
                <a:latin typeface="標楷體" panose="03000509000000000000" pitchFamily="65" charset="-120"/>
                <a:ea typeface="標楷體" panose="03000509000000000000" pitchFamily="65" charset="-120"/>
              </a:rPr>
              <a:t>，</a:t>
            </a:r>
            <a:r>
              <a:rPr lang="zh-TW" altLang="zh-TW" dirty="0">
                <a:latin typeface="標楷體" panose="03000509000000000000" pitchFamily="65" charset="-120"/>
                <a:ea typeface="標楷體" panose="03000509000000000000" pitchFamily="65" charset="-120"/>
              </a:rPr>
              <a:t>此方法可將資料中之數字及標點符號除去</a:t>
            </a:r>
            <a:endParaRPr lang="en-US" altLang="zh-TW"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zh-TW" dirty="0">
                <a:latin typeface="標楷體" panose="03000509000000000000" pitchFamily="65" charset="-120"/>
                <a:ea typeface="標楷體" panose="03000509000000000000" pitchFamily="65" charset="-120"/>
              </a:rPr>
              <a:t>將資料中單字間之空格去除</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278800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ctrTitle"/>
          </p:nvPr>
        </p:nvSpPr>
        <p:spPr>
          <a:xfrm>
            <a:off x="4590441" y="692872"/>
            <a:ext cx="3422135" cy="808037"/>
          </a:xfrm>
        </p:spPr>
        <p:txBody>
          <a:bodyPr>
            <a:normAutofit/>
          </a:bodyPr>
          <a:lstStyle/>
          <a:p>
            <a:r>
              <a:rPr lang="zh-TW" altLang="zh-TW" sz="3600" dirty="0">
                <a:latin typeface="標楷體" panose="03000509000000000000" pitchFamily="65" charset="-120"/>
              </a:rPr>
              <a:t>資料</a:t>
            </a:r>
            <a:r>
              <a:rPr lang="zh-TW" altLang="en-US" sz="3600" dirty="0">
                <a:latin typeface="標楷體" panose="03000509000000000000" pitchFamily="65" charset="-120"/>
              </a:rPr>
              <a:t>處理步驟</a:t>
            </a:r>
          </a:p>
        </p:txBody>
      </p:sp>
      <p:sp>
        <p:nvSpPr>
          <p:cNvPr id="31" name="矩形 30">
            <a:extLst>
              <a:ext uri="{FF2B5EF4-FFF2-40B4-BE49-F238E27FC236}">
                <a16:creationId xmlns:a16="http://schemas.microsoft.com/office/drawing/2014/main" id="{F18FE0FF-65E4-45EA-8508-20F8ACC5C103}"/>
              </a:ext>
            </a:extLst>
          </p:cNvPr>
          <p:cNvSpPr/>
          <p:nvPr/>
        </p:nvSpPr>
        <p:spPr>
          <a:xfrm>
            <a:off x="6174068" y="1994108"/>
            <a:ext cx="1431605" cy="142132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pic>
        <p:nvPicPr>
          <p:cNvPr id="20" name="圖形 19" descr="鋸子">
            <a:extLst>
              <a:ext uri="{FF2B5EF4-FFF2-40B4-BE49-F238E27FC236}">
                <a16:creationId xmlns:a16="http://schemas.microsoft.com/office/drawing/2014/main" id="{B76A4829-ECF4-4866-BC25-9B4493D126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54430" y="2195619"/>
            <a:ext cx="914400" cy="986522"/>
          </a:xfrm>
          <a:prstGeom prst="rect">
            <a:avLst/>
          </a:prstGeom>
        </p:spPr>
      </p:pic>
      <p:sp>
        <p:nvSpPr>
          <p:cNvPr id="33" name="矩形 32">
            <a:extLst>
              <a:ext uri="{FF2B5EF4-FFF2-40B4-BE49-F238E27FC236}">
                <a16:creationId xmlns:a16="http://schemas.microsoft.com/office/drawing/2014/main" id="{25279C1A-39EB-473A-A344-94F024C63762}"/>
              </a:ext>
            </a:extLst>
          </p:cNvPr>
          <p:cNvSpPr/>
          <p:nvPr/>
        </p:nvSpPr>
        <p:spPr>
          <a:xfrm>
            <a:off x="6174067" y="3616948"/>
            <a:ext cx="1431605" cy="142132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pic>
        <p:nvPicPr>
          <p:cNvPr id="22" name="圖形 21" descr="縮小">
            <a:extLst>
              <a:ext uri="{FF2B5EF4-FFF2-40B4-BE49-F238E27FC236}">
                <a16:creationId xmlns:a16="http://schemas.microsoft.com/office/drawing/2014/main" id="{15C1E283-018D-457A-B061-BD751B99C4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50762" y="3736114"/>
            <a:ext cx="1080787" cy="1130949"/>
          </a:xfrm>
          <a:prstGeom prst="rect">
            <a:avLst/>
          </a:prstGeom>
        </p:spPr>
      </p:pic>
      <p:sp>
        <p:nvSpPr>
          <p:cNvPr id="37" name="矩形 36">
            <a:extLst>
              <a:ext uri="{FF2B5EF4-FFF2-40B4-BE49-F238E27FC236}">
                <a16:creationId xmlns:a16="http://schemas.microsoft.com/office/drawing/2014/main" id="{5302E23B-F30C-414E-ACAE-A20119EDC4C7}"/>
              </a:ext>
            </a:extLst>
          </p:cNvPr>
          <p:cNvSpPr/>
          <p:nvPr/>
        </p:nvSpPr>
        <p:spPr>
          <a:xfrm>
            <a:off x="4177145" y="1646099"/>
            <a:ext cx="1840789" cy="17693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pic>
        <p:nvPicPr>
          <p:cNvPr id="28" name="圖形 27" descr="清單">
            <a:extLst>
              <a:ext uri="{FF2B5EF4-FFF2-40B4-BE49-F238E27FC236}">
                <a16:creationId xmlns:a16="http://schemas.microsoft.com/office/drawing/2014/main" id="{31556D40-3365-4A06-978A-4A903F3FF0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50615" y="1925909"/>
            <a:ext cx="1175756" cy="1175756"/>
          </a:xfrm>
          <a:prstGeom prst="rect">
            <a:avLst/>
          </a:prstGeom>
        </p:spPr>
      </p:pic>
      <p:sp>
        <p:nvSpPr>
          <p:cNvPr id="38" name="矩形 37">
            <a:extLst>
              <a:ext uri="{FF2B5EF4-FFF2-40B4-BE49-F238E27FC236}">
                <a16:creationId xmlns:a16="http://schemas.microsoft.com/office/drawing/2014/main" id="{9B86645E-A2AC-499C-82BC-DD7C90DC8E9F}"/>
              </a:ext>
            </a:extLst>
          </p:cNvPr>
          <p:cNvSpPr/>
          <p:nvPr/>
        </p:nvSpPr>
        <p:spPr>
          <a:xfrm>
            <a:off x="4586329" y="3616948"/>
            <a:ext cx="1431605" cy="1421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pic>
        <p:nvPicPr>
          <p:cNvPr id="40" name="圖形 39" descr="篩選">
            <a:extLst>
              <a:ext uri="{FF2B5EF4-FFF2-40B4-BE49-F238E27FC236}">
                <a16:creationId xmlns:a16="http://schemas.microsoft.com/office/drawing/2014/main" id="{23B7E518-1153-4142-BDB6-9C820B1EA17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36656" y="3762137"/>
            <a:ext cx="1130949" cy="1130949"/>
          </a:xfrm>
          <a:prstGeom prst="rect">
            <a:avLst/>
          </a:prstGeom>
        </p:spPr>
      </p:pic>
      <p:sp>
        <p:nvSpPr>
          <p:cNvPr id="11" name="矩形 10">
            <a:extLst>
              <a:ext uri="{FF2B5EF4-FFF2-40B4-BE49-F238E27FC236}">
                <a16:creationId xmlns:a16="http://schemas.microsoft.com/office/drawing/2014/main" id="{D7D769D4-CDD7-451B-A57F-EDEBF1A0AC98}"/>
              </a:ext>
            </a:extLst>
          </p:cNvPr>
          <p:cNvSpPr/>
          <p:nvPr/>
        </p:nvSpPr>
        <p:spPr>
          <a:xfrm>
            <a:off x="6174066" y="2007671"/>
            <a:ext cx="1431605" cy="1421329"/>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2" name="矩形 11">
            <a:extLst>
              <a:ext uri="{FF2B5EF4-FFF2-40B4-BE49-F238E27FC236}">
                <a16:creationId xmlns:a16="http://schemas.microsoft.com/office/drawing/2014/main" id="{E57490DB-322F-4C1D-A3B2-28B4EE4A9119}"/>
              </a:ext>
            </a:extLst>
          </p:cNvPr>
          <p:cNvSpPr/>
          <p:nvPr/>
        </p:nvSpPr>
        <p:spPr>
          <a:xfrm>
            <a:off x="4568339" y="3590923"/>
            <a:ext cx="1431605" cy="1421329"/>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3" name="矩形 12">
            <a:extLst>
              <a:ext uri="{FF2B5EF4-FFF2-40B4-BE49-F238E27FC236}">
                <a16:creationId xmlns:a16="http://schemas.microsoft.com/office/drawing/2014/main" id="{67E58676-1D74-46A6-88ED-CF56E933C07F}"/>
              </a:ext>
            </a:extLst>
          </p:cNvPr>
          <p:cNvSpPr/>
          <p:nvPr/>
        </p:nvSpPr>
        <p:spPr>
          <a:xfrm>
            <a:off x="6161111" y="3612669"/>
            <a:ext cx="1431605" cy="1421329"/>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4" name="文字方塊 13">
            <a:extLst>
              <a:ext uri="{FF2B5EF4-FFF2-40B4-BE49-F238E27FC236}">
                <a16:creationId xmlns:a16="http://schemas.microsoft.com/office/drawing/2014/main" id="{AC80B930-C295-4F15-9407-AF04B5BD4E2B}"/>
              </a:ext>
            </a:extLst>
          </p:cNvPr>
          <p:cNvSpPr txBox="1"/>
          <p:nvPr/>
        </p:nvSpPr>
        <p:spPr>
          <a:xfrm>
            <a:off x="633911" y="1402689"/>
            <a:ext cx="1980029" cy="523220"/>
          </a:xfrm>
          <a:prstGeom prst="rect">
            <a:avLst/>
          </a:prstGeom>
          <a:noFill/>
        </p:spPr>
        <p:txBody>
          <a:bodyPr wrap="none" rtlCol="0">
            <a:spAutoFit/>
          </a:bodyPr>
          <a:lstStyle/>
          <a:p>
            <a:r>
              <a:rPr lang="zh-TW" altLang="en-US" sz="2800" b="1" dirty="0">
                <a:latin typeface="標楷體" panose="03000509000000000000" pitchFamily="65" charset="-120"/>
                <a:ea typeface="標楷體" panose="03000509000000000000" pitchFamily="65" charset="-120"/>
              </a:rPr>
              <a:t>正規表示式</a:t>
            </a:r>
          </a:p>
        </p:txBody>
      </p:sp>
      <p:sp>
        <p:nvSpPr>
          <p:cNvPr id="15" name="文字方塊 14">
            <a:extLst>
              <a:ext uri="{FF2B5EF4-FFF2-40B4-BE49-F238E27FC236}">
                <a16:creationId xmlns:a16="http://schemas.microsoft.com/office/drawing/2014/main" id="{F44A8B42-E6F5-41CE-85A3-7125A0E3EF71}"/>
              </a:ext>
            </a:extLst>
          </p:cNvPr>
          <p:cNvSpPr txBox="1"/>
          <p:nvPr/>
        </p:nvSpPr>
        <p:spPr>
          <a:xfrm>
            <a:off x="1035755" y="2069104"/>
            <a:ext cx="2954655" cy="461665"/>
          </a:xfrm>
          <a:prstGeom prst="rect">
            <a:avLst/>
          </a:prstGeom>
          <a:noFill/>
        </p:spPr>
        <p:txBody>
          <a:bodyPr wrap="none" rtlCol="0">
            <a:spAutoFit/>
          </a:bodyPr>
          <a:lstStyle/>
          <a:p>
            <a:r>
              <a:rPr lang="zh-TW" altLang="en-US" sz="2400" dirty="0">
                <a:latin typeface="標楷體" panose="03000509000000000000" pitchFamily="65" charset="-120"/>
                <a:ea typeface="標楷體" panose="03000509000000000000" pitchFamily="65" charset="-120"/>
              </a:rPr>
              <a:t>過濾隱藏符號與數字</a:t>
            </a:r>
          </a:p>
        </p:txBody>
      </p:sp>
      <p:sp>
        <p:nvSpPr>
          <p:cNvPr id="16" name="矩形 15">
            <a:extLst>
              <a:ext uri="{FF2B5EF4-FFF2-40B4-BE49-F238E27FC236}">
                <a16:creationId xmlns:a16="http://schemas.microsoft.com/office/drawing/2014/main" id="{9C654979-BA1E-4E42-8059-7EB1C4F47F0A}"/>
              </a:ext>
            </a:extLst>
          </p:cNvPr>
          <p:cNvSpPr/>
          <p:nvPr/>
        </p:nvSpPr>
        <p:spPr>
          <a:xfrm>
            <a:off x="929635" y="5298180"/>
            <a:ext cx="10488864" cy="1200329"/>
          </a:xfrm>
          <a:prstGeom prst="rect">
            <a:avLst/>
          </a:prstGeom>
        </p:spPr>
        <p:txBody>
          <a:bodyPr wrap="square">
            <a:spAutoFit/>
          </a:bodyPr>
          <a:lstStyle/>
          <a:p>
            <a:pPr marL="457200" indent="-457200">
              <a:buFont typeface="+mj-lt"/>
              <a:buAutoNum type="arabicPeriod"/>
            </a:pPr>
            <a:r>
              <a:rPr lang="zh-TW" altLang="en-US" dirty="0">
                <a:latin typeface="標楷體" panose="03000509000000000000" pitchFamily="65" charset="-120"/>
                <a:ea typeface="標楷體" panose="03000509000000000000" pitchFamily="65" charset="-120"/>
              </a:rPr>
              <a:t>將評論中英文大寫之部分，全部轉換為小寫</a:t>
            </a:r>
            <a:endParaRPr lang="en-US" altLang="zh-TW"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dirty="0">
                <a:latin typeface="標楷體" panose="03000509000000000000" pitchFamily="65" charset="-120"/>
                <a:ea typeface="標楷體" panose="03000509000000000000" pitchFamily="65" charset="-120"/>
              </a:rPr>
              <a:t>將無用之單字去除，除了系統內建之過濾單字外，我們還新增</a:t>
            </a:r>
            <a:r>
              <a:rPr lang="zh-TW" altLang="zh-TW" dirty="0">
                <a:latin typeface="標楷體" panose="03000509000000000000" pitchFamily="65" charset="-120"/>
                <a:ea typeface="標楷體" panose="03000509000000000000" pitchFamily="65" charset="-120"/>
              </a:rPr>
              <a:t>原始資料中常見之無效單字之過濾網</a:t>
            </a:r>
            <a:endParaRPr lang="en-US" altLang="zh-TW"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en-US" dirty="0">
                <a:latin typeface="標楷體" panose="03000509000000000000" pitchFamily="65" charset="-120"/>
                <a:ea typeface="標楷體" panose="03000509000000000000" pitchFamily="65" charset="-120"/>
              </a:rPr>
              <a:t>針</a:t>
            </a:r>
            <a:r>
              <a:rPr lang="zh-TW" altLang="zh-TW" dirty="0">
                <a:latin typeface="標楷體" panose="03000509000000000000" pitchFamily="65" charset="-120"/>
                <a:ea typeface="標楷體" panose="03000509000000000000" pitchFamily="65" charset="-120"/>
              </a:rPr>
              <a:t>對過濾完之資料進行正規表示式之處理</a:t>
            </a:r>
            <a:r>
              <a:rPr lang="zh-TW" altLang="en-US" dirty="0">
                <a:latin typeface="標楷體" panose="03000509000000000000" pitchFamily="65" charset="-120"/>
                <a:ea typeface="標楷體" panose="03000509000000000000" pitchFamily="65" charset="-120"/>
              </a:rPr>
              <a:t>，</a:t>
            </a:r>
            <a:r>
              <a:rPr lang="zh-TW" altLang="zh-TW" dirty="0">
                <a:latin typeface="標楷體" panose="03000509000000000000" pitchFamily="65" charset="-120"/>
                <a:ea typeface="標楷體" panose="03000509000000000000" pitchFamily="65" charset="-120"/>
              </a:rPr>
              <a:t>此方法可將資料中之數字及標點符號除去</a:t>
            </a:r>
            <a:endParaRPr lang="en-US" altLang="zh-TW" dirty="0">
              <a:latin typeface="標楷體" panose="03000509000000000000" pitchFamily="65" charset="-120"/>
              <a:ea typeface="標楷體" panose="03000509000000000000" pitchFamily="65" charset="-120"/>
            </a:endParaRPr>
          </a:p>
          <a:p>
            <a:pPr marL="457200" indent="-457200">
              <a:buFont typeface="+mj-lt"/>
              <a:buAutoNum type="arabicPeriod"/>
            </a:pPr>
            <a:r>
              <a:rPr lang="zh-TW" altLang="zh-TW" dirty="0">
                <a:latin typeface="標楷體" panose="03000509000000000000" pitchFamily="65" charset="-120"/>
                <a:ea typeface="標楷體" panose="03000509000000000000" pitchFamily="65" charset="-120"/>
              </a:rPr>
              <a:t>將資料中單字間之空格去除</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873045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ctrTitle"/>
          </p:nvPr>
        </p:nvSpPr>
        <p:spPr>
          <a:xfrm>
            <a:off x="4684584" y="717669"/>
            <a:ext cx="2975232" cy="706437"/>
          </a:xfrm>
        </p:spPr>
        <p:txBody>
          <a:bodyPr>
            <a:normAutofit/>
          </a:bodyPr>
          <a:lstStyle/>
          <a:p>
            <a:r>
              <a:rPr lang="zh-TW" altLang="zh-TW" sz="3600" dirty="0">
                <a:latin typeface="標楷體" panose="03000509000000000000" pitchFamily="65" charset="-120"/>
              </a:rPr>
              <a:t>評估指標</a:t>
            </a:r>
            <a:r>
              <a:rPr lang="zh-TW" altLang="en-US" sz="3600" dirty="0">
                <a:latin typeface="標楷體" panose="03000509000000000000" pitchFamily="65" charset="-120"/>
              </a:rPr>
              <a:t>介紹</a:t>
            </a:r>
            <a:endParaRPr lang="zh-TW" altLang="en-US" dirty="0">
              <a:latin typeface="標楷體" panose="03000509000000000000" pitchFamily="65" charset="-120"/>
            </a:endParaRPr>
          </a:p>
        </p:txBody>
      </p:sp>
      <p:sp>
        <p:nvSpPr>
          <p:cNvPr id="3" name="副標題 2"/>
          <p:cNvSpPr>
            <a:spLocks noGrp="1"/>
          </p:cNvSpPr>
          <p:nvPr>
            <p:ph type="subTitle" idx="1"/>
          </p:nvPr>
        </p:nvSpPr>
        <p:spPr>
          <a:xfrm>
            <a:off x="889000" y="1497269"/>
            <a:ext cx="10566400" cy="1161535"/>
          </a:xfrm>
        </p:spPr>
        <p:txBody>
          <a:bodyPr>
            <a:normAutofit/>
          </a:bodyPr>
          <a:lstStyle/>
          <a:p>
            <a:pPr marL="285750" indent="-285750" algn="l">
              <a:buFont typeface="Wingdings" panose="05000000000000000000" pitchFamily="2" charset="2"/>
              <a:buChar char="l"/>
            </a:pPr>
            <a:r>
              <a:rPr lang="zh-TW" altLang="en-US" sz="2400" b="1" dirty="0">
                <a:latin typeface="標楷體" panose="03000509000000000000" pitchFamily="65" charset="-120"/>
              </a:rPr>
              <a:t>混淆矩陣</a:t>
            </a:r>
            <a:r>
              <a:rPr lang="zh-TW" altLang="en-US" sz="2400" dirty="0">
                <a:latin typeface="標楷體" panose="03000509000000000000" pitchFamily="65" charset="-120"/>
              </a:rPr>
              <a:t>，混淆矩陣</a:t>
            </a:r>
            <a:r>
              <a:rPr lang="zh-TW" altLang="zh-TW" sz="2400" dirty="0">
                <a:latin typeface="標楷體" panose="03000509000000000000" pitchFamily="65" charset="-120"/>
              </a:rPr>
              <a:t>是用來評價算法或者說分類器的結果分析表。其每一列代表預測值，每一行代表的實際值。</a:t>
            </a:r>
            <a:endParaRPr lang="en-US" altLang="zh-TW" sz="2400" dirty="0">
              <a:latin typeface="標楷體" panose="03000509000000000000" pitchFamily="65" charset="-120"/>
            </a:endParaRPr>
          </a:p>
          <a:p>
            <a:pPr algn="l"/>
            <a:endParaRPr lang="en-US" altLang="zh-TW" sz="2400" dirty="0">
              <a:latin typeface="標楷體" panose="03000509000000000000" pitchFamily="65" charset="-120"/>
            </a:endParaRPr>
          </a:p>
        </p:txBody>
      </p:sp>
      <p:sp>
        <p:nvSpPr>
          <p:cNvPr id="7" name="矩形 6"/>
          <p:cNvSpPr/>
          <p:nvPr/>
        </p:nvSpPr>
        <p:spPr>
          <a:xfrm>
            <a:off x="4684585" y="3195651"/>
            <a:ext cx="7507415" cy="2167068"/>
          </a:xfrm>
          <a:prstGeom prst="rect">
            <a:avLst/>
          </a:prstGeom>
        </p:spPr>
        <p:txBody>
          <a:bodyPr wrap="square">
            <a:spAutoFit/>
          </a:bodyPr>
          <a:lstStyle/>
          <a:p>
            <a:pPr marL="285750" indent="-285750">
              <a:lnSpc>
                <a:spcPct val="150000"/>
              </a:lnSpc>
              <a:spcAft>
                <a:spcPts val="1200"/>
              </a:spcAft>
              <a:buClr>
                <a:schemeClr val="accent1"/>
              </a:buClr>
              <a:buFont typeface="Arial" panose="020B0604020202020204" pitchFamily="34" charset="0"/>
              <a:buChar char="•"/>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True Positive(</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真正，</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TP)</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：將正類預測為正類數 </a:t>
            </a:r>
          </a:p>
          <a:p>
            <a:pPr marL="285750" indent="-285750">
              <a:lnSpc>
                <a:spcPct val="150000"/>
              </a:lnSpc>
              <a:spcAft>
                <a:spcPts val="1200"/>
              </a:spcAft>
              <a:buClr>
                <a:schemeClr val="accent1"/>
              </a:buClr>
              <a:buFont typeface="Arial" panose="020B0604020202020204" pitchFamily="34" charset="0"/>
              <a:buChar char="•"/>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True Negative(</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真負，</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TN)</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：將負類預測為負類數 </a:t>
            </a:r>
          </a:p>
          <a:p>
            <a:pPr marL="285750" indent="-285750">
              <a:lnSpc>
                <a:spcPct val="150000"/>
              </a:lnSpc>
              <a:spcAft>
                <a:spcPts val="1200"/>
              </a:spcAft>
              <a:buClr>
                <a:schemeClr val="accent1"/>
              </a:buClr>
              <a:buFont typeface="Arial" panose="020B0604020202020204" pitchFamily="34" charset="0"/>
              <a:buChar char="•"/>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False Positive(</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假正，</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FP)</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：將負類預測為正類數誤報</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(Type I error)</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spcAft>
                <a:spcPts val="1200"/>
              </a:spcAft>
              <a:buClr>
                <a:schemeClr val="accent1"/>
              </a:buClr>
              <a:buFont typeface="Arial" panose="020B0604020202020204" pitchFamily="34" charset="0"/>
              <a:buChar char="•"/>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False Negative(</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假負，</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FN)</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：將正類預測為負類</a:t>
            </a:r>
          </a:p>
        </p:txBody>
      </p:sp>
      <p:pic>
        <p:nvPicPr>
          <p:cNvPr id="5" name="圖片 4" descr="一張含有 文字 的圖片&#10;&#10;描述是以非常高的可信度產生">
            <a:extLst>
              <a:ext uri="{FF2B5EF4-FFF2-40B4-BE49-F238E27FC236}">
                <a16:creationId xmlns:a16="http://schemas.microsoft.com/office/drawing/2014/main" id="{AB02DB91-42AB-4C99-A9A5-1DBB777ED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339" y="3231410"/>
            <a:ext cx="3964599" cy="1935574"/>
          </a:xfrm>
          <a:prstGeom prst="rect">
            <a:avLst/>
          </a:prstGeom>
        </p:spPr>
      </p:pic>
    </p:spTree>
    <p:extLst>
      <p:ext uri="{BB962C8B-B14F-4D97-AF65-F5344CB8AC3E}">
        <p14:creationId xmlns:p14="http://schemas.microsoft.com/office/powerpoint/2010/main" val="22132190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ctrTitle"/>
          </p:nvPr>
        </p:nvSpPr>
        <p:spPr>
          <a:xfrm>
            <a:off x="4696940" y="767792"/>
            <a:ext cx="2950519" cy="706437"/>
          </a:xfrm>
        </p:spPr>
        <p:txBody>
          <a:bodyPr>
            <a:normAutofit/>
          </a:bodyPr>
          <a:lstStyle/>
          <a:p>
            <a:r>
              <a:rPr lang="zh-TW" altLang="zh-TW" sz="3600" dirty="0">
                <a:latin typeface="標楷體" panose="03000509000000000000" pitchFamily="65" charset="-120"/>
              </a:rPr>
              <a:t>評估指標</a:t>
            </a:r>
            <a:r>
              <a:rPr lang="zh-TW" altLang="en-US" sz="3600" dirty="0">
                <a:latin typeface="標楷體" panose="03000509000000000000" pitchFamily="65" charset="-120"/>
              </a:rPr>
              <a:t>介紹</a:t>
            </a:r>
            <a:endParaRPr lang="zh-TW" altLang="en-US" dirty="0">
              <a:latin typeface="標楷體" panose="03000509000000000000" pitchFamily="65" charset="-120"/>
            </a:endParaRPr>
          </a:p>
        </p:txBody>
      </p:sp>
      <p:sp>
        <p:nvSpPr>
          <p:cNvPr id="3" name="副標題 2"/>
          <p:cNvSpPr>
            <a:spLocks noGrp="1"/>
          </p:cNvSpPr>
          <p:nvPr>
            <p:ph type="subTitle" idx="1"/>
          </p:nvPr>
        </p:nvSpPr>
        <p:spPr>
          <a:xfrm>
            <a:off x="642548" y="1753629"/>
            <a:ext cx="3497649" cy="3872471"/>
          </a:xfrm>
          <a:ln w="28575">
            <a:solidFill>
              <a:schemeClr val="accent1"/>
            </a:solidFill>
          </a:ln>
        </p:spPr>
        <p:txBody>
          <a:bodyPr>
            <a:normAutofit/>
          </a:bodyPr>
          <a:lstStyle/>
          <a:p>
            <a:pPr marL="342900" indent="-342900">
              <a:buFont typeface="Wingdings" panose="05000000000000000000" pitchFamily="2" charset="2"/>
              <a:buChar char="l"/>
            </a:pPr>
            <a:r>
              <a:rPr lang="en-US" altLang="zh-TW" sz="2400" dirty="0">
                <a:latin typeface="標楷體" panose="03000509000000000000" pitchFamily="65" charset="-120"/>
              </a:rPr>
              <a:t>Accuracy:</a:t>
            </a:r>
          </a:p>
          <a:p>
            <a:r>
              <a:rPr lang="zh-TW" altLang="zh-TW" sz="2200" dirty="0">
                <a:latin typeface="標楷體" panose="03000509000000000000" pitchFamily="65" charset="-120"/>
              </a:rPr>
              <a:t>為分類之準確度，計算方法為分類正確之資料筆數佔全部測試資料筆數之百分比，是評估分類的一項重要指標。</a:t>
            </a:r>
            <a:endParaRPr lang="en-US" altLang="zh-TW" sz="2200" dirty="0">
              <a:latin typeface="標楷體" panose="03000509000000000000" pitchFamily="65" charset="-120"/>
            </a:endParaRPr>
          </a:p>
          <a:p>
            <a:pPr algn="l"/>
            <a:endParaRPr lang="en-US" altLang="zh-TW" sz="2400" dirty="0">
              <a:latin typeface="標楷體" panose="03000509000000000000" pitchFamily="65" charset="-120"/>
            </a:endParaRPr>
          </a:p>
          <a:p>
            <a:pPr algn="l"/>
            <a:endParaRPr lang="en-US" altLang="zh-TW" sz="2400" dirty="0">
              <a:latin typeface="標楷體" panose="03000509000000000000" pitchFamily="65" charset="-120"/>
            </a:endParaRPr>
          </a:p>
        </p:txBody>
      </p:sp>
      <p:sp>
        <p:nvSpPr>
          <p:cNvPr id="6" name="副標題 2">
            <a:extLst>
              <a:ext uri="{FF2B5EF4-FFF2-40B4-BE49-F238E27FC236}">
                <a16:creationId xmlns:a16="http://schemas.microsoft.com/office/drawing/2014/main" id="{C90CA6CB-93BE-48B3-968E-C3919E007054}"/>
              </a:ext>
            </a:extLst>
          </p:cNvPr>
          <p:cNvSpPr txBox="1">
            <a:spLocks/>
          </p:cNvSpPr>
          <p:nvPr/>
        </p:nvSpPr>
        <p:spPr>
          <a:xfrm>
            <a:off x="8204200" y="1740929"/>
            <a:ext cx="3497649" cy="3884142"/>
          </a:xfrm>
          <a:prstGeom prst="rect">
            <a:avLst/>
          </a:prstGeom>
          <a:ln w="28575">
            <a:solidFill>
              <a:schemeClr val="accent1"/>
            </a:solidFill>
          </a:ln>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marL="342900" indent="-342900">
              <a:buFont typeface="Wingdings" panose="05000000000000000000" pitchFamily="2" charset="2"/>
              <a:buChar char="l"/>
            </a:pPr>
            <a:r>
              <a:rPr lang="en-US" altLang="zh-TW" sz="2400" dirty="0">
                <a:latin typeface="標楷體" panose="03000509000000000000" pitchFamily="65" charset="-120"/>
                <a:ea typeface="標楷體" panose="03000509000000000000" pitchFamily="65" charset="-120"/>
              </a:rPr>
              <a:t>Recall:</a:t>
            </a:r>
          </a:p>
          <a:p>
            <a:r>
              <a:rPr lang="zh-TW" altLang="en-US" sz="2200" dirty="0">
                <a:latin typeface="標楷體" panose="03000509000000000000" pitchFamily="65" charset="-120"/>
                <a:ea typeface="標楷體" panose="03000509000000000000" pitchFamily="65" charset="-120"/>
              </a:rPr>
              <a:t>指在實際為正的樣本中被預測為正樣本的概率，計算公式為</a:t>
            </a:r>
            <a:r>
              <a:rPr lang="en-US" altLang="zh-TW" sz="2200" dirty="0">
                <a:latin typeface="標楷體" panose="03000509000000000000" pitchFamily="65" charset="-120"/>
                <a:ea typeface="標楷體" panose="03000509000000000000" pitchFamily="65" charset="-120"/>
              </a:rPr>
              <a:t>:</a:t>
            </a:r>
          </a:p>
          <a:p>
            <a:r>
              <a:rPr lang="en-US" altLang="zh-TW" sz="2200" dirty="0">
                <a:latin typeface="標楷體" panose="03000509000000000000" pitchFamily="65" charset="-120"/>
                <a:ea typeface="標楷體" panose="03000509000000000000" pitchFamily="65" charset="-120"/>
              </a:rPr>
              <a:t>Recall=TP / (TP+FN)</a:t>
            </a:r>
            <a:r>
              <a:rPr lang="zh-TW" altLang="en-US" sz="2200" dirty="0">
                <a:latin typeface="標楷體" panose="03000509000000000000" pitchFamily="65" charset="-120"/>
                <a:ea typeface="標楷體" panose="03000509000000000000" pitchFamily="65" charset="-120"/>
              </a:rPr>
              <a:t>，</a:t>
            </a:r>
            <a:endParaRPr lang="en-US" altLang="zh-TW" sz="2200" dirty="0">
              <a:latin typeface="標楷體" panose="03000509000000000000" pitchFamily="65" charset="-120"/>
              <a:ea typeface="標楷體" panose="03000509000000000000" pitchFamily="65" charset="-120"/>
            </a:endParaRPr>
          </a:p>
          <a:p>
            <a:r>
              <a:rPr lang="zh-TW" altLang="en-US" sz="2200" dirty="0">
                <a:latin typeface="標楷體" panose="03000509000000000000" pitchFamily="65" charset="-120"/>
                <a:ea typeface="標楷體" panose="03000509000000000000" pitchFamily="65" charset="-120"/>
              </a:rPr>
              <a:t>即在所有實際為陽性的測試資料中，真正是陽性的比率。</a:t>
            </a:r>
            <a:endParaRPr lang="en-US" altLang="zh-TW" sz="2200" dirty="0">
              <a:latin typeface="標楷體" panose="03000509000000000000" pitchFamily="65" charset="-120"/>
              <a:ea typeface="標楷體" panose="03000509000000000000" pitchFamily="65" charset="-120"/>
            </a:endParaRPr>
          </a:p>
          <a:p>
            <a:endParaRPr lang="en-US" altLang="zh-TW" sz="2400" dirty="0">
              <a:latin typeface="標楷體" panose="03000509000000000000" pitchFamily="65" charset="-120"/>
              <a:ea typeface="標楷體" panose="03000509000000000000" pitchFamily="65" charset="-120"/>
            </a:endParaRPr>
          </a:p>
        </p:txBody>
      </p:sp>
      <p:sp>
        <p:nvSpPr>
          <p:cNvPr id="7" name="副標題 2">
            <a:extLst>
              <a:ext uri="{FF2B5EF4-FFF2-40B4-BE49-F238E27FC236}">
                <a16:creationId xmlns:a16="http://schemas.microsoft.com/office/drawing/2014/main" id="{C116D1FE-2053-4F91-B6F5-F48C749C5C37}"/>
              </a:ext>
            </a:extLst>
          </p:cNvPr>
          <p:cNvSpPr txBox="1">
            <a:spLocks/>
          </p:cNvSpPr>
          <p:nvPr/>
        </p:nvSpPr>
        <p:spPr>
          <a:xfrm>
            <a:off x="4423374" y="1740929"/>
            <a:ext cx="3497649" cy="3872471"/>
          </a:xfrm>
          <a:prstGeom prst="rect">
            <a:avLst/>
          </a:prstGeom>
          <a:ln w="28575">
            <a:solidFill>
              <a:schemeClr val="accent1"/>
            </a:solidFill>
          </a:ln>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marL="342900" indent="-342900">
              <a:buFont typeface="Wingdings" panose="05000000000000000000" pitchFamily="2" charset="2"/>
              <a:buChar char="l"/>
            </a:pPr>
            <a:r>
              <a:rPr lang="en-US" altLang="zh-TW" sz="2400" dirty="0">
                <a:latin typeface="標楷體" panose="03000509000000000000" pitchFamily="65" charset="-120"/>
                <a:ea typeface="標楷體" panose="03000509000000000000" pitchFamily="65" charset="-120"/>
              </a:rPr>
              <a:t>Precision:</a:t>
            </a:r>
          </a:p>
          <a:p>
            <a:r>
              <a:rPr lang="zh-TW" altLang="en-US" sz="2200" dirty="0">
                <a:latin typeface="標楷體" panose="03000509000000000000" pitchFamily="65" charset="-120"/>
                <a:ea typeface="標楷體" panose="03000509000000000000" pitchFamily="65" charset="-120"/>
              </a:rPr>
              <a:t>指在所有被預測為正的樣本中實際為正的樣本的概率，</a:t>
            </a:r>
            <a:endParaRPr lang="en-US" altLang="zh-TW" sz="2200" dirty="0">
              <a:latin typeface="標楷體" panose="03000509000000000000" pitchFamily="65" charset="-120"/>
              <a:ea typeface="標楷體" panose="03000509000000000000" pitchFamily="65" charset="-120"/>
            </a:endParaRPr>
          </a:p>
          <a:p>
            <a:r>
              <a:rPr lang="en-US" altLang="zh-TW" sz="2200" dirty="0">
                <a:latin typeface="標楷體" panose="03000509000000000000" pitchFamily="65" charset="-120"/>
                <a:ea typeface="標楷體" panose="03000509000000000000" pitchFamily="65" charset="-120"/>
              </a:rPr>
              <a:t>Precision=TP / (TP+FP)</a:t>
            </a:r>
            <a:r>
              <a:rPr lang="zh-TW" altLang="en-US" sz="2200" dirty="0">
                <a:latin typeface="標楷體" panose="03000509000000000000" pitchFamily="65" charset="-120"/>
                <a:ea typeface="標楷體" panose="03000509000000000000" pitchFamily="65" charset="-120"/>
              </a:rPr>
              <a:t>，即在所有被預測為陽性的測試資料中，真正是陽性的比率。</a:t>
            </a:r>
            <a:endParaRPr lang="en-US" altLang="zh-TW" sz="2200" dirty="0">
              <a:latin typeface="標楷體" panose="03000509000000000000" pitchFamily="65" charset="-120"/>
              <a:ea typeface="標楷體" panose="03000509000000000000" pitchFamily="65" charset="-120"/>
            </a:endParaRPr>
          </a:p>
          <a:p>
            <a:endParaRPr lang="en-US" altLang="zh-TW"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681463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139442" y="610769"/>
            <a:ext cx="6186679" cy="1323319"/>
          </a:xfrm>
        </p:spPr>
        <p:txBody>
          <a:bodyPr anchor="ctr">
            <a:noAutofit/>
          </a:bodyPr>
          <a:lstStyle/>
          <a:p>
            <a:pPr>
              <a:lnSpc>
                <a:spcPct val="102000"/>
              </a:lnSpc>
              <a:spcAft>
                <a:spcPts val="600"/>
              </a:spcAft>
            </a:pPr>
            <a:r>
              <a:rPr lang="zh-TW" altLang="zh-TW" sz="2800" b="1" dirty="0">
                <a:latin typeface="標楷體" panose="03000509000000000000" pitchFamily="65" charset="-120"/>
              </a:rPr>
              <a:t>壹、緒論</a:t>
            </a:r>
            <a:r>
              <a:rPr lang="zh-TW" altLang="en-US" sz="2800" b="1" dirty="0">
                <a:latin typeface="標楷體" panose="03000509000000000000" pitchFamily="65" charset="-120"/>
              </a:rPr>
              <a:t>   </a:t>
            </a:r>
            <a:endParaRPr lang="en-US" altLang="zh-TW" sz="2800" b="1" dirty="0">
              <a:latin typeface="標楷體" panose="03000509000000000000" pitchFamily="65" charset="-120"/>
            </a:endParaRPr>
          </a:p>
          <a:p>
            <a:pPr>
              <a:lnSpc>
                <a:spcPct val="102000"/>
              </a:lnSpc>
              <a:spcAft>
                <a:spcPts val="600"/>
              </a:spcAft>
            </a:pPr>
            <a:r>
              <a:rPr lang="zh-TW" altLang="zh-TW" sz="2800" b="1" dirty="0">
                <a:latin typeface="標楷體" panose="03000509000000000000" pitchFamily="65" charset="-120"/>
              </a:rPr>
              <a:t>貳、方法簡介</a:t>
            </a:r>
            <a:endParaRPr lang="zh-TW" altLang="en-US" sz="2800" dirty="0">
              <a:latin typeface="標楷體" panose="03000509000000000000" pitchFamily="65" charset="-120"/>
            </a:endParaRPr>
          </a:p>
        </p:txBody>
      </p:sp>
      <p:sp>
        <p:nvSpPr>
          <p:cNvPr id="7" name="副標題 2">
            <a:extLst>
              <a:ext uri="{FF2B5EF4-FFF2-40B4-BE49-F238E27FC236}">
                <a16:creationId xmlns:a16="http://schemas.microsoft.com/office/drawing/2014/main" id="{6CE868EF-CC60-482D-943B-318F524FBDC8}"/>
              </a:ext>
            </a:extLst>
          </p:cNvPr>
          <p:cNvSpPr txBox="1">
            <a:spLocks/>
          </p:cNvSpPr>
          <p:nvPr/>
        </p:nvSpPr>
        <p:spPr>
          <a:xfrm>
            <a:off x="7326121" y="1076986"/>
            <a:ext cx="4040379" cy="3694134"/>
          </a:xfrm>
          <a:prstGeom prst="rect">
            <a:avLst/>
          </a:prstGeom>
        </p:spPr>
        <p:txBody>
          <a:bodyPr vert="horz" lIns="91440" tIns="91440" rIns="91440" bIns="91440" rtlCol="0" anchor="ctr">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nSpc>
                <a:spcPct val="102000"/>
              </a:lnSpc>
              <a:spcAft>
                <a:spcPts val="600"/>
              </a:spcAft>
            </a:pPr>
            <a:endParaRPr lang="zh-TW" altLang="en-US" sz="2400" dirty="0">
              <a:latin typeface="標楷體" panose="03000509000000000000" pitchFamily="65" charset="-120"/>
              <a:ea typeface="標楷體" panose="03000509000000000000" pitchFamily="65" charset="-120"/>
            </a:endParaRPr>
          </a:p>
        </p:txBody>
      </p:sp>
      <p:sp>
        <p:nvSpPr>
          <p:cNvPr id="2" name="矩形 1">
            <a:extLst>
              <a:ext uri="{FF2B5EF4-FFF2-40B4-BE49-F238E27FC236}">
                <a16:creationId xmlns:a16="http://schemas.microsoft.com/office/drawing/2014/main" id="{7C28A1DF-9774-4947-988D-A40D83CE69E2}"/>
              </a:ext>
            </a:extLst>
          </p:cNvPr>
          <p:cNvSpPr/>
          <p:nvPr/>
        </p:nvSpPr>
        <p:spPr>
          <a:xfrm>
            <a:off x="3568496" y="1767744"/>
            <a:ext cx="6096000" cy="1355499"/>
          </a:xfrm>
          <a:prstGeom prst="rect">
            <a:avLst/>
          </a:prstGeom>
        </p:spPr>
        <p:txBody>
          <a:bodyPr>
            <a:spAutoFit/>
          </a:bodyPr>
          <a:lstStyle/>
          <a:p>
            <a:pPr marL="457200" indent="-457200">
              <a:lnSpc>
                <a:spcPct val="102000"/>
              </a:lnSpc>
              <a:spcAft>
                <a:spcPts val="600"/>
              </a:spcAft>
              <a:buClr>
                <a:schemeClr val="accent1">
                  <a:lumMod val="40000"/>
                  <a:lumOff val="60000"/>
                </a:schemeClr>
              </a:buClr>
              <a:buFont typeface="+mj-lt"/>
              <a:buAutoNum type="alphaLcPeriod"/>
            </a:pPr>
            <a:r>
              <a:rPr lang="zh-TW" altLang="zh-TW" sz="2400" dirty="0">
                <a:latin typeface="Times New Roman" panose="02020603050405020304" pitchFamily="18" charset="0"/>
                <a:ea typeface="標楷體" panose="03000509000000000000" pitchFamily="65" charset="-120"/>
                <a:cs typeface="Times New Roman" panose="02020603050405020304" pitchFamily="18" charset="0"/>
              </a:rPr>
              <a:t>單純貝式分類器</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Naive Bayes' Classifier</a:t>
            </a:r>
          </a:p>
          <a:p>
            <a:pPr marL="457200" indent="-457200">
              <a:lnSpc>
                <a:spcPct val="102000"/>
              </a:lnSpc>
              <a:spcAft>
                <a:spcPts val="600"/>
              </a:spcAft>
              <a:buClr>
                <a:schemeClr val="accent1">
                  <a:lumMod val="40000"/>
                  <a:lumOff val="60000"/>
                </a:schemeClr>
              </a:buClr>
              <a:buFont typeface="+mj-lt"/>
              <a:buAutoNum type="alphaLcPeriod"/>
            </a:pPr>
            <a:r>
              <a:rPr lang="zh-TW" altLang="zh-TW" sz="2400" dirty="0">
                <a:latin typeface="Times New Roman" panose="02020603050405020304" pitchFamily="18" charset="0"/>
                <a:ea typeface="標楷體" panose="03000509000000000000" pitchFamily="65" charset="-120"/>
                <a:cs typeface="Times New Roman" panose="02020603050405020304" pitchFamily="18" charset="0"/>
              </a:rPr>
              <a:t>支持向量機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Support Vector Machines</a:t>
            </a:r>
          </a:p>
          <a:p>
            <a:pPr marL="457200" indent="-457200">
              <a:lnSpc>
                <a:spcPct val="102000"/>
              </a:lnSpc>
              <a:spcAft>
                <a:spcPts val="600"/>
              </a:spcAft>
              <a:buClr>
                <a:schemeClr val="accent1">
                  <a:lumMod val="40000"/>
                  <a:lumOff val="60000"/>
                </a:schemeClr>
              </a:buClr>
              <a:buFont typeface="+mj-lt"/>
              <a:buAutoNum type="alphaLcPeriod"/>
            </a:pPr>
            <a:r>
              <a:rPr lang="zh-TW" altLang="zh-TW" sz="2400" dirty="0">
                <a:latin typeface="Times New Roman" panose="02020603050405020304" pitchFamily="18" charset="0"/>
                <a:ea typeface="標楷體" panose="03000509000000000000" pitchFamily="65" charset="-120"/>
                <a:cs typeface="Times New Roman" panose="02020603050405020304" pitchFamily="18" charset="0"/>
              </a:rPr>
              <a:t>反向傳播網路</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Backpropagation Neuron</a:t>
            </a:r>
          </a:p>
        </p:txBody>
      </p:sp>
      <p:sp>
        <p:nvSpPr>
          <p:cNvPr id="4" name="矩形 3">
            <a:extLst>
              <a:ext uri="{FF2B5EF4-FFF2-40B4-BE49-F238E27FC236}">
                <a16:creationId xmlns:a16="http://schemas.microsoft.com/office/drawing/2014/main" id="{0F148664-4952-47F1-A065-A52D04DBBC67}"/>
              </a:ext>
            </a:extLst>
          </p:cNvPr>
          <p:cNvSpPr/>
          <p:nvPr/>
        </p:nvSpPr>
        <p:spPr>
          <a:xfrm>
            <a:off x="3659175" y="3425829"/>
            <a:ext cx="6096000" cy="1352871"/>
          </a:xfrm>
          <a:prstGeom prst="rect">
            <a:avLst/>
          </a:prstGeom>
        </p:spPr>
        <p:txBody>
          <a:bodyPr>
            <a:spAutoFit/>
          </a:bodyPr>
          <a:lstStyle/>
          <a:p>
            <a:pPr marL="457200" indent="-457200">
              <a:lnSpc>
                <a:spcPct val="102000"/>
              </a:lnSpc>
              <a:spcAft>
                <a:spcPts val="600"/>
              </a:spcAft>
              <a:buClr>
                <a:schemeClr val="accent1">
                  <a:lumMod val="40000"/>
                  <a:lumOff val="60000"/>
                </a:schemeClr>
              </a:buClr>
              <a:buFont typeface="+mj-lt"/>
              <a:buAutoNum type="alphaLcPeriod"/>
            </a:pPr>
            <a:r>
              <a:rPr lang="zh-TW" altLang="zh-TW" sz="2400" dirty="0">
                <a:latin typeface="標楷體" panose="03000509000000000000" pitchFamily="65" charset="-120"/>
                <a:ea typeface="標楷體" panose="03000509000000000000" pitchFamily="65" charset="-120"/>
              </a:rPr>
              <a:t>資料來源與</a:t>
            </a:r>
            <a:r>
              <a:rPr lang="zh-TW" altLang="en-US" sz="2400" dirty="0">
                <a:latin typeface="標楷體" panose="03000509000000000000" pitchFamily="65" charset="-120"/>
                <a:ea typeface="標楷體" panose="03000509000000000000" pitchFamily="65" charset="-120"/>
              </a:rPr>
              <a:t>處理</a:t>
            </a:r>
            <a:endParaRPr lang="en-US" altLang="zh-TW" sz="2400" dirty="0">
              <a:latin typeface="標楷體" panose="03000509000000000000" pitchFamily="65" charset="-120"/>
              <a:ea typeface="標楷體" panose="03000509000000000000" pitchFamily="65" charset="-120"/>
            </a:endParaRPr>
          </a:p>
          <a:p>
            <a:pPr marL="457200" indent="-457200">
              <a:lnSpc>
                <a:spcPct val="102000"/>
              </a:lnSpc>
              <a:spcAft>
                <a:spcPts val="600"/>
              </a:spcAft>
              <a:buClr>
                <a:schemeClr val="accent1">
                  <a:lumMod val="40000"/>
                  <a:lumOff val="60000"/>
                </a:schemeClr>
              </a:buClr>
              <a:buFont typeface="+mj-lt"/>
              <a:buAutoNum type="alphaLcPeriod"/>
            </a:pPr>
            <a:r>
              <a:rPr lang="zh-TW" altLang="zh-TW" sz="2400" dirty="0">
                <a:latin typeface="標楷體" panose="03000509000000000000" pitchFamily="65" charset="-120"/>
                <a:ea typeface="標楷體" panose="03000509000000000000" pitchFamily="65" charset="-120"/>
              </a:rPr>
              <a:t>評估指標</a:t>
            </a:r>
            <a:endParaRPr lang="en-US" altLang="zh-TW" sz="2400" dirty="0">
              <a:latin typeface="標楷體" panose="03000509000000000000" pitchFamily="65" charset="-120"/>
              <a:ea typeface="標楷體" panose="03000509000000000000" pitchFamily="65" charset="-120"/>
            </a:endParaRPr>
          </a:p>
          <a:p>
            <a:pPr marL="457200" indent="-457200">
              <a:lnSpc>
                <a:spcPct val="102000"/>
              </a:lnSpc>
              <a:spcAft>
                <a:spcPts val="600"/>
              </a:spcAft>
              <a:buClr>
                <a:schemeClr val="accent1">
                  <a:lumMod val="40000"/>
                  <a:lumOff val="60000"/>
                </a:schemeClr>
              </a:buClr>
              <a:buFont typeface="+mj-lt"/>
              <a:buAutoNum type="alphaLcPeriod"/>
            </a:pPr>
            <a:r>
              <a:rPr lang="zh-TW" altLang="en-US" sz="2400" dirty="0">
                <a:latin typeface="標楷體" panose="03000509000000000000" pitchFamily="65" charset="-120"/>
                <a:ea typeface="標楷體" panose="03000509000000000000" pitchFamily="65" charset="-120"/>
              </a:rPr>
              <a:t>研究方法</a:t>
            </a:r>
            <a:endParaRPr lang="en-US" altLang="zh-TW" sz="2400" dirty="0">
              <a:latin typeface="標楷體" panose="03000509000000000000" pitchFamily="65" charset="-120"/>
              <a:ea typeface="標楷體" panose="03000509000000000000" pitchFamily="65" charset="-120"/>
            </a:endParaRPr>
          </a:p>
        </p:txBody>
      </p:sp>
      <p:sp>
        <p:nvSpPr>
          <p:cNvPr id="5" name="矩形 4">
            <a:extLst>
              <a:ext uri="{FF2B5EF4-FFF2-40B4-BE49-F238E27FC236}">
                <a16:creationId xmlns:a16="http://schemas.microsoft.com/office/drawing/2014/main" id="{83696EF0-CD14-45EC-922F-CC13BDD0F9DC}"/>
              </a:ext>
            </a:extLst>
          </p:cNvPr>
          <p:cNvSpPr/>
          <p:nvPr/>
        </p:nvSpPr>
        <p:spPr>
          <a:xfrm>
            <a:off x="1139442" y="4799431"/>
            <a:ext cx="6096000" cy="1027461"/>
          </a:xfrm>
          <a:prstGeom prst="rect">
            <a:avLst/>
          </a:prstGeom>
        </p:spPr>
        <p:txBody>
          <a:bodyPr vert="horz" lIns="91440" tIns="91440" rIns="91440" bIns="91440" rtlCol="0" anchor="ctr">
            <a:noAutofit/>
          </a:bodyPr>
          <a:lstStyle/>
          <a:p>
            <a:pPr defTabSz="914400">
              <a:lnSpc>
                <a:spcPct val="102000"/>
              </a:lnSpc>
              <a:spcBef>
                <a:spcPts val="1000"/>
              </a:spcBef>
              <a:spcAft>
                <a:spcPts val="600"/>
              </a:spcAft>
              <a:buClr>
                <a:schemeClr val="accent1"/>
              </a:buClr>
              <a:buSzPct val="100000"/>
            </a:pPr>
            <a:r>
              <a:rPr lang="zh-TW" altLang="zh-TW" sz="2800" b="1" dirty="0">
                <a:latin typeface="標楷體" panose="03000509000000000000" pitchFamily="65" charset="-120"/>
                <a:ea typeface="標楷體" panose="03000509000000000000" pitchFamily="65" charset="-120"/>
              </a:rPr>
              <a:t>肆、討論與結論</a:t>
            </a:r>
          </a:p>
        </p:txBody>
      </p:sp>
      <p:sp>
        <p:nvSpPr>
          <p:cNvPr id="6" name="矩形 5">
            <a:extLst>
              <a:ext uri="{FF2B5EF4-FFF2-40B4-BE49-F238E27FC236}">
                <a16:creationId xmlns:a16="http://schemas.microsoft.com/office/drawing/2014/main" id="{9B6E2604-4DE2-4305-9FD9-2CD7DD27D1EE}"/>
              </a:ext>
            </a:extLst>
          </p:cNvPr>
          <p:cNvSpPr/>
          <p:nvPr/>
        </p:nvSpPr>
        <p:spPr>
          <a:xfrm>
            <a:off x="1139442" y="3143974"/>
            <a:ext cx="2429054" cy="445571"/>
          </a:xfrm>
          <a:prstGeom prst="rect">
            <a:avLst/>
          </a:prstGeom>
        </p:spPr>
        <p:txBody>
          <a:bodyPr vert="horz" lIns="91440" tIns="91440" rIns="91440" bIns="91440" rtlCol="0" anchor="ctr">
            <a:noAutofit/>
          </a:bodyPr>
          <a:lstStyle/>
          <a:p>
            <a:pPr defTabSz="914400">
              <a:lnSpc>
                <a:spcPct val="102000"/>
              </a:lnSpc>
              <a:spcBef>
                <a:spcPts val="1000"/>
              </a:spcBef>
              <a:spcAft>
                <a:spcPts val="600"/>
              </a:spcAft>
              <a:buClr>
                <a:schemeClr val="accent1"/>
              </a:buClr>
              <a:buSzPct val="100000"/>
            </a:pPr>
            <a:r>
              <a:rPr lang="zh-TW" altLang="zh-TW" sz="2800" b="1" dirty="0">
                <a:latin typeface="標楷體" panose="03000509000000000000" pitchFamily="65" charset="-120"/>
                <a:ea typeface="標楷體" panose="03000509000000000000" pitchFamily="65" charset="-120"/>
              </a:rPr>
              <a:t>參、研究方法</a:t>
            </a:r>
            <a:endParaRPr lang="en-US" altLang="zh-TW" sz="2800" b="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03065754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ctrTitle"/>
          </p:nvPr>
        </p:nvSpPr>
        <p:spPr>
          <a:xfrm>
            <a:off x="4696940" y="767792"/>
            <a:ext cx="2950519" cy="706437"/>
          </a:xfrm>
        </p:spPr>
        <p:txBody>
          <a:bodyPr>
            <a:normAutofit/>
          </a:bodyPr>
          <a:lstStyle/>
          <a:p>
            <a:r>
              <a:rPr lang="zh-TW" altLang="zh-TW" sz="3600" dirty="0">
                <a:latin typeface="標楷體" panose="03000509000000000000" pitchFamily="65" charset="-120"/>
              </a:rPr>
              <a:t>評估指標</a:t>
            </a:r>
            <a:r>
              <a:rPr lang="zh-TW" altLang="en-US" sz="3600" dirty="0">
                <a:latin typeface="標楷體" panose="03000509000000000000" pitchFamily="65" charset="-120"/>
              </a:rPr>
              <a:t>介紹</a:t>
            </a:r>
            <a:endParaRPr lang="zh-TW" altLang="en-US" dirty="0">
              <a:latin typeface="標楷體" panose="03000509000000000000" pitchFamily="65" charset="-120"/>
            </a:endParaRPr>
          </a:p>
        </p:txBody>
      </p:sp>
      <p:sp>
        <p:nvSpPr>
          <p:cNvPr id="3" name="副標題 2"/>
          <p:cNvSpPr>
            <a:spLocks noGrp="1"/>
          </p:cNvSpPr>
          <p:nvPr>
            <p:ph type="subTitle" idx="1"/>
          </p:nvPr>
        </p:nvSpPr>
        <p:spPr>
          <a:xfrm>
            <a:off x="534231" y="1639707"/>
            <a:ext cx="7539505" cy="1789293"/>
          </a:xfrm>
          <a:ln w="28575">
            <a:solidFill>
              <a:schemeClr val="accent1"/>
            </a:solidFill>
          </a:ln>
        </p:spPr>
        <p:txBody>
          <a:bodyPr>
            <a:normAutofit/>
          </a:bodyPr>
          <a:lstStyle/>
          <a:p>
            <a:r>
              <a:rPr lang="zh-TW" altLang="en-US" sz="2400" dirty="0">
                <a:latin typeface="標楷體" panose="03000509000000000000" pitchFamily="65" charset="-120"/>
              </a:rPr>
              <a:t>        </a:t>
            </a:r>
            <a:r>
              <a:rPr lang="en-US" altLang="zh-TW" sz="2400" dirty="0">
                <a:latin typeface="標楷體" panose="03000509000000000000" pitchFamily="65" charset="-120"/>
              </a:rPr>
              <a:t>F1 score</a:t>
            </a:r>
            <a:r>
              <a:rPr lang="zh-TW" altLang="en-US" sz="2400" dirty="0">
                <a:latin typeface="標楷體" panose="03000509000000000000" pitchFamily="65" charset="-120"/>
              </a:rPr>
              <a:t> </a:t>
            </a:r>
            <a:r>
              <a:rPr lang="en-US" altLang="zh-TW" sz="2400" dirty="0">
                <a:latin typeface="標楷體" panose="03000509000000000000" pitchFamily="65" charset="-120"/>
              </a:rPr>
              <a:t>:</a:t>
            </a:r>
            <a:r>
              <a:rPr lang="zh-TW" altLang="zh-TW" sz="2400" dirty="0">
                <a:latin typeface="標楷體" panose="03000509000000000000" pitchFamily="65" charset="-120"/>
              </a:rPr>
              <a:t> </a:t>
            </a:r>
            <a:endParaRPr lang="en-US" altLang="zh-TW" sz="2400" dirty="0">
              <a:latin typeface="標楷體" panose="03000509000000000000" pitchFamily="65" charset="-120"/>
            </a:endParaRPr>
          </a:p>
          <a:p>
            <a:r>
              <a:rPr lang="zh-TW" altLang="zh-TW" dirty="0">
                <a:latin typeface="標楷體" panose="03000509000000000000" pitchFamily="65" charset="-120"/>
              </a:rPr>
              <a:t>綜合</a:t>
            </a:r>
            <a:r>
              <a:rPr lang="en-US" altLang="zh-TW" dirty="0">
                <a:latin typeface="標楷體" panose="03000509000000000000" pitchFamily="65" charset="-120"/>
              </a:rPr>
              <a:t>Precision</a:t>
            </a:r>
            <a:r>
              <a:rPr lang="zh-TW" altLang="zh-TW" dirty="0">
                <a:latin typeface="標楷體" panose="03000509000000000000" pitchFamily="65" charset="-120"/>
              </a:rPr>
              <a:t>與</a:t>
            </a:r>
            <a:r>
              <a:rPr lang="en-US" altLang="zh-TW" dirty="0">
                <a:latin typeface="標楷體" panose="03000509000000000000" pitchFamily="65" charset="-120"/>
              </a:rPr>
              <a:t>Recall</a:t>
            </a:r>
            <a:r>
              <a:rPr lang="zh-TW" altLang="zh-TW" dirty="0">
                <a:latin typeface="標楷體" panose="03000509000000000000" pitchFamily="65" charset="-120"/>
              </a:rPr>
              <a:t>指標</a:t>
            </a:r>
            <a:endParaRPr lang="en-US" altLang="zh-TW" dirty="0">
              <a:latin typeface="標楷體" panose="03000509000000000000" pitchFamily="65" charset="-120"/>
            </a:endParaRPr>
          </a:p>
          <a:p>
            <a:r>
              <a:rPr lang="zh-TW" altLang="zh-TW" dirty="0">
                <a:latin typeface="標楷體" panose="03000509000000000000" pitchFamily="65" charset="-120"/>
              </a:rPr>
              <a:t>找一平衡點，達到最大值</a:t>
            </a:r>
            <a:endParaRPr lang="en-US" altLang="zh-TW" dirty="0">
              <a:latin typeface="標楷體" panose="03000509000000000000" pitchFamily="65" charset="-120"/>
            </a:endParaRPr>
          </a:p>
          <a:p>
            <a:endParaRPr lang="en-US" altLang="zh-TW" dirty="0">
              <a:latin typeface="標楷體" panose="03000509000000000000" pitchFamily="65" charset="-120"/>
            </a:endParaRPr>
          </a:p>
          <a:p>
            <a:pPr algn="l"/>
            <a:endParaRPr lang="en-US" altLang="zh-TW" sz="2400" dirty="0">
              <a:latin typeface="標楷體" panose="03000509000000000000" pitchFamily="65" charset="-120"/>
            </a:endParaRPr>
          </a:p>
          <a:p>
            <a:pPr algn="l"/>
            <a:endParaRPr lang="en-US" altLang="zh-TW" sz="2400" dirty="0">
              <a:latin typeface="標楷體" panose="03000509000000000000" pitchFamily="65" charset="-120"/>
            </a:endParaRPr>
          </a:p>
        </p:txBody>
      </p:sp>
      <p:sp>
        <p:nvSpPr>
          <p:cNvPr id="9" name="副標題 2">
            <a:extLst>
              <a:ext uri="{FF2B5EF4-FFF2-40B4-BE49-F238E27FC236}">
                <a16:creationId xmlns:a16="http://schemas.microsoft.com/office/drawing/2014/main" id="{B45AA140-0420-47E8-BF0C-20D8D5255B10}"/>
              </a:ext>
            </a:extLst>
          </p:cNvPr>
          <p:cNvSpPr txBox="1">
            <a:spLocks/>
          </p:cNvSpPr>
          <p:nvPr/>
        </p:nvSpPr>
        <p:spPr>
          <a:xfrm>
            <a:off x="2576945" y="3887737"/>
            <a:ext cx="7959437" cy="1899999"/>
          </a:xfrm>
          <a:prstGeom prst="rect">
            <a:avLst/>
          </a:prstGeom>
          <a:ln w="28575">
            <a:solidFill>
              <a:schemeClr val="accent1"/>
            </a:solidFill>
          </a:ln>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zh-TW" altLang="en-US" sz="26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AUC-ROC :</a:t>
            </a:r>
          </a:p>
          <a:p>
            <a:r>
              <a:rPr lang="en-US" altLang="zh-TW" dirty="0">
                <a:latin typeface="標楷體" panose="03000509000000000000" pitchFamily="65" charset="-120"/>
                <a:ea typeface="標楷體" panose="03000509000000000000" pitchFamily="65" charset="-120"/>
              </a:rPr>
              <a:t> TPR</a:t>
            </a:r>
            <a:r>
              <a:rPr lang="zh-TW" altLang="en-US" dirty="0">
                <a:latin typeface="標楷體" panose="03000509000000000000" pitchFamily="65" charset="-120"/>
                <a:ea typeface="標楷體" panose="03000509000000000000" pitchFamily="65" charset="-120"/>
              </a:rPr>
              <a:t>與</a:t>
            </a:r>
            <a:r>
              <a:rPr lang="en-US" altLang="zh-TW" dirty="0">
                <a:latin typeface="標楷體" panose="03000509000000000000" pitchFamily="65" charset="-120"/>
                <a:ea typeface="標楷體" panose="03000509000000000000" pitchFamily="65" charset="-120"/>
              </a:rPr>
              <a:t>FPR</a:t>
            </a:r>
            <a:r>
              <a:rPr lang="zh-TW" altLang="en-US" dirty="0">
                <a:latin typeface="標楷體" panose="03000509000000000000" pitchFamily="65" charset="-120"/>
                <a:ea typeface="標楷體" panose="03000509000000000000" pitchFamily="65" charset="-120"/>
              </a:rPr>
              <a:t>之間的關係</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 越往左上敏感度越高</a:t>
            </a:r>
            <a:endParaRPr lang="en-US" altLang="zh-TW" dirty="0">
              <a:latin typeface="標楷體" panose="03000509000000000000" pitchFamily="65" charset="-120"/>
              <a:ea typeface="標楷體" panose="03000509000000000000" pitchFamily="65" charset="-120"/>
            </a:endParaRPr>
          </a:p>
          <a:p>
            <a:endParaRPr lang="en-US" altLang="zh-TW" sz="2400" dirty="0">
              <a:latin typeface="標楷體" panose="03000509000000000000" pitchFamily="65" charset="-120"/>
              <a:ea typeface="標楷體" panose="03000509000000000000" pitchFamily="65" charset="-120"/>
            </a:endParaRPr>
          </a:p>
        </p:txBody>
      </p:sp>
      <p:pic>
        <p:nvPicPr>
          <p:cNvPr id="5" name="圖片 4" descr="一張含有 物件 的圖片&#10;&#10;描述是以高可信度產生">
            <a:extLst>
              <a:ext uri="{FF2B5EF4-FFF2-40B4-BE49-F238E27FC236}">
                <a16:creationId xmlns:a16="http://schemas.microsoft.com/office/drawing/2014/main" id="{912DDCAC-E730-49AE-B141-11DF1CB18F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364" y="2198635"/>
            <a:ext cx="3716914" cy="894189"/>
          </a:xfrm>
          <a:prstGeom prst="rect">
            <a:avLst/>
          </a:prstGeom>
        </p:spPr>
      </p:pic>
      <p:sp>
        <p:nvSpPr>
          <p:cNvPr id="6" name="矩形 5">
            <a:extLst>
              <a:ext uri="{FF2B5EF4-FFF2-40B4-BE49-F238E27FC236}">
                <a16:creationId xmlns:a16="http://schemas.microsoft.com/office/drawing/2014/main" id="{F92D8A6E-51EF-4FED-8179-1E2402F61BFA}"/>
              </a:ext>
            </a:extLst>
          </p:cNvPr>
          <p:cNvSpPr/>
          <p:nvPr/>
        </p:nvSpPr>
        <p:spPr>
          <a:xfrm>
            <a:off x="685799" y="1785614"/>
            <a:ext cx="342900" cy="36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11" name="矩形 10">
            <a:extLst>
              <a:ext uri="{FF2B5EF4-FFF2-40B4-BE49-F238E27FC236}">
                <a16:creationId xmlns:a16="http://schemas.microsoft.com/office/drawing/2014/main" id="{388A9A7C-6A9C-4EFB-8525-899A74D54CA1}"/>
              </a:ext>
            </a:extLst>
          </p:cNvPr>
          <p:cNvSpPr/>
          <p:nvPr/>
        </p:nvSpPr>
        <p:spPr>
          <a:xfrm>
            <a:off x="2739735" y="4053215"/>
            <a:ext cx="342900" cy="36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pic>
        <p:nvPicPr>
          <p:cNvPr id="12" name="圖片 11">
            <a:extLst>
              <a:ext uri="{FF2B5EF4-FFF2-40B4-BE49-F238E27FC236}">
                <a16:creationId xmlns:a16="http://schemas.microsoft.com/office/drawing/2014/main" id="{7FB24014-8652-401C-91CB-23DE1D2535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6364" y="2198635"/>
            <a:ext cx="3716914" cy="894189"/>
          </a:xfrm>
          <a:prstGeom prst="rect">
            <a:avLst/>
          </a:prstGeom>
        </p:spPr>
      </p:pic>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EE24C7B7-6B51-40BF-A9D8-3A9FEEE173B0}"/>
                  </a:ext>
                </a:extLst>
              </p:cNvPr>
              <p:cNvSpPr/>
              <p:nvPr/>
            </p:nvSpPr>
            <p:spPr>
              <a:xfrm>
                <a:off x="8371635" y="1881549"/>
                <a:ext cx="1896673" cy="1015663"/>
              </a:xfrm>
              <a:prstGeom prst="rect">
                <a:avLst/>
              </a:prstGeom>
            </p:spPr>
            <p:txBody>
              <a:bodyPr wrap="none">
                <a:spAutoFit/>
              </a:bodyPr>
              <a:lstStyle/>
              <a:p>
                <a:pPr algn="ctr"/>
                <a:r>
                  <a:rPr lang="zh-TW" altLang="en-US" sz="2000" b="1" dirty="0">
                    <a:latin typeface="標楷體" panose="03000509000000000000" pitchFamily="65" charset="-120"/>
                    <a:ea typeface="標楷體" panose="03000509000000000000" pitchFamily="65" charset="-120"/>
                  </a:rPr>
                  <a:t>挑整參數</a:t>
                </a:r>
                <a14:m>
                  <m:oMath xmlns:m="http://schemas.openxmlformats.org/officeDocument/2006/math">
                    <m:r>
                      <a:rPr lang="zh-TW" altLang="en-US" sz="2000" b="1" i="1" smtClean="0">
                        <a:latin typeface="Cambria Math" panose="02040503050406030204" pitchFamily="18" charset="0"/>
                        <a:ea typeface="微軟正黑體" panose="020B0604030504040204" pitchFamily="34" charset="-120"/>
                      </a:rPr>
                      <m:t>𝜷</m:t>
                    </m:r>
                  </m:oMath>
                </a14:m>
                <a:r>
                  <a:rPr lang="zh-TW" altLang="en-US" sz="2000" b="1" dirty="0">
                    <a:latin typeface="標楷體" panose="03000509000000000000" pitchFamily="65" charset="-120"/>
                    <a:ea typeface="標楷體" panose="03000509000000000000" pitchFamily="65" charset="-120"/>
                  </a:rPr>
                  <a:t>提升</a:t>
                </a:r>
                <a:endParaRPr lang="en-US" altLang="zh-TW" sz="2000" b="1" dirty="0">
                  <a:latin typeface="標楷體" panose="03000509000000000000" pitchFamily="65" charset="-120"/>
                  <a:ea typeface="標楷體" panose="03000509000000000000" pitchFamily="65" charset="-120"/>
                </a:endParaRPr>
              </a:p>
              <a:p>
                <a:pPr algn="ctr"/>
                <a:endParaRPr lang="en-US" altLang="zh-TW" sz="2000" b="1" dirty="0">
                  <a:latin typeface="標楷體" panose="03000509000000000000" pitchFamily="65" charset="-120"/>
                  <a:ea typeface="標楷體" panose="03000509000000000000" pitchFamily="65" charset="-120"/>
                </a:endParaRPr>
              </a:p>
              <a:p>
                <a:pPr algn="ctr"/>
                <a:r>
                  <a:rPr lang="zh-TW" altLang="en-US" sz="2000" b="1" dirty="0">
                    <a:latin typeface="標楷體" panose="03000509000000000000" pitchFamily="65" charset="-120"/>
                    <a:ea typeface="標楷體" panose="03000509000000000000" pitchFamily="65" charset="-120"/>
                  </a:rPr>
                  <a:t>精確率的權重</a:t>
                </a:r>
                <a:endParaRPr lang="en-US" altLang="zh-TW" sz="2000" b="1" dirty="0">
                  <a:latin typeface="標楷體" panose="03000509000000000000" pitchFamily="65" charset="-120"/>
                  <a:ea typeface="標楷體" panose="03000509000000000000" pitchFamily="65" charset="-120"/>
                </a:endParaRPr>
              </a:p>
            </p:txBody>
          </p:sp>
        </mc:Choice>
        <mc:Fallback>
          <p:sp>
            <p:nvSpPr>
              <p:cNvPr id="13" name="矩形 12">
                <a:extLst>
                  <a:ext uri="{FF2B5EF4-FFF2-40B4-BE49-F238E27FC236}">
                    <a16:creationId xmlns:a16="http://schemas.microsoft.com/office/drawing/2014/main" id="{EE24C7B7-6B51-40BF-A9D8-3A9FEEE173B0}"/>
                  </a:ext>
                </a:extLst>
              </p:cNvPr>
              <p:cNvSpPr>
                <a:spLocks noRot="1" noChangeAspect="1" noMove="1" noResize="1" noEditPoints="1" noAdjustHandles="1" noChangeArrowheads="1" noChangeShapeType="1" noTextEdit="1"/>
              </p:cNvSpPr>
              <p:nvPr/>
            </p:nvSpPr>
            <p:spPr>
              <a:xfrm>
                <a:off x="8371635" y="1881549"/>
                <a:ext cx="1896673" cy="1015663"/>
              </a:xfrm>
              <a:prstGeom prst="rect">
                <a:avLst/>
              </a:prstGeom>
              <a:blipFill>
                <a:blip r:embed="rId5"/>
                <a:stretch>
                  <a:fillRect l="-2894" t="-3614" r="-2894" b="-10241"/>
                </a:stretch>
              </a:blipFill>
            </p:spPr>
            <p:txBody>
              <a:bodyPr/>
              <a:lstStyle/>
              <a:p>
                <a:r>
                  <a:rPr lang="zh-TW" altLang="en-US">
                    <a:noFill/>
                  </a:rPr>
                  <a:t> </a:t>
                </a:r>
              </a:p>
            </p:txBody>
          </p:sp>
        </mc:Fallback>
      </mc:AlternateContent>
      <p:pic>
        <p:nvPicPr>
          <p:cNvPr id="15" name="圖片 14" descr="一張含有 地圖, 文字 的圖片&#10;&#10;描述是以非常高的可信度產生">
            <a:extLst>
              <a:ext uri="{FF2B5EF4-FFF2-40B4-BE49-F238E27FC236}">
                <a16:creationId xmlns:a16="http://schemas.microsoft.com/office/drawing/2014/main" id="{DFC4534C-0CBF-416F-8611-FA5A0CC75B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16509" y="4083349"/>
            <a:ext cx="2513538" cy="1565585"/>
          </a:xfrm>
          <a:prstGeom prst="rect">
            <a:avLst/>
          </a:prstGeom>
        </p:spPr>
      </p:pic>
    </p:spTree>
    <p:extLst>
      <p:ext uri="{BB962C8B-B14F-4D97-AF65-F5344CB8AC3E}">
        <p14:creationId xmlns:p14="http://schemas.microsoft.com/office/powerpoint/2010/main" val="223317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ctrTitle"/>
          </p:nvPr>
        </p:nvSpPr>
        <p:spPr>
          <a:xfrm>
            <a:off x="4696940" y="767792"/>
            <a:ext cx="2950519" cy="706437"/>
          </a:xfrm>
        </p:spPr>
        <p:txBody>
          <a:bodyPr>
            <a:normAutofit/>
          </a:bodyPr>
          <a:lstStyle/>
          <a:p>
            <a:r>
              <a:rPr lang="zh-TW" altLang="zh-TW" sz="3600" dirty="0">
                <a:latin typeface="標楷體" panose="03000509000000000000" pitchFamily="65" charset="-120"/>
              </a:rPr>
              <a:t>評估指標</a:t>
            </a:r>
            <a:r>
              <a:rPr lang="zh-TW" altLang="en-US" sz="3600" dirty="0">
                <a:latin typeface="標楷體" panose="03000509000000000000" pitchFamily="65" charset="-120"/>
              </a:rPr>
              <a:t>介紹</a:t>
            </a:r>
            <a:endParaRPr lang="zh-TW" altLang="en-US" dirty="0">
              <a:latin typeface="標楷體" panose="03000509000000000000" pitchFamily="65" charset="-120"/>
            </a:endParaRPr>
          </a:p>
        </p:txBody>
      </p:sp>
      <p:sp>
        <p:nvSpPr>
          <p:cNvPr id="8" name="副標題 2">
            <a:extLst>
              <a:ext uri="{FF2B5EF4-FFF2-40B4-BE49-F238E27FC236}">
                <a16:creationId xmlns:a16="http://schemas.microsoft.com/office/drawing/2014/main" id="{2F11FD69-6AB3-4C22-97B9-3C115DAAE23D}"/>
              </a:ext>
            </a:extLst>
          </p:cNvPr>
          <p:cNvSpPr txBox="1">
            <a:spLocks/>
          </p:cNvSpPr>
          <p:nvPr/>
        </p:nvSpPr>
        <p:spPr>
          <a:xfrm>
            <a:off x="2426523" y="3782291"/>
            <a:ext cx="9414165" cy="1689105"/>
          </a:xfrm>
          <a:prstGeom prst="rect">
            <a:avLst/>
          </a:prstGeom>
          <a:ln w="28575">
            <a:solidFill>
              <a:schemeClr val="accent1"/>
            </a:solidFill>
          </a:ln>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Kappa</a:t>
            </a:r>
            <a:r>
              <a:rPr lang="zh-TW" altLang="en-US" sz="2400" dirty="0">
                <a:latin typeface="標楷體" panose="03000509000000000000" pitchFamily="65" charset="-120"/>
                <a:ea typeface="標楷體" panose="03000509000000000000" pitchFamily="65" charset="-120"/>
              </a:rPr>
              <a:t>係數</a:t>
            </a:r>
            <a:r>
              <a:rPr lang="en-US" altLang="zh-TW" sz="2400" dirty="0">
                <a:latin typeface="標楷體" panose="03000509000000000000" pitchFamily="65" charset="-120"/>
                <a:ea typeface="標楷體" panose="03000509000000000000" pitchFamily="65" charset="-120"/>
              </a:rPr>
              <a:t>:</a:t>
            </a:r>
          </a:p>
          <a:p>
            <a:r>
              <a:rPr lang="zh-TW" altLang="zh-TW" dirty="0">
                <a:latin typeface="標楷體" panose="03000509000000000000" pitchFamily="65" charset="-120"/>
                <a:ea typeface="標楷體" panose="03000509000000000000" pitchFamily="65" charset="-120"/>
              </a:rPr>
              <a:t>是一種衡量分類精度的指標</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判斷是否類別不平衡</a:t>
            </a:r>
            <a:r>
              <a:rPr lang="zh-TW" altLang="zh-TW" dirty="0">
                <a:latin typeface="標楷體" panose="03000509000000000000" pitchFamily="65" charset="-120"/>
                <a:ea typeface="標楷體" panose="03000509000000000000" pitchFamily="65" charset="-120"/>
              </a:rPr>
              <a:t>。</a:t>
            </a:r>
          </a:p>
          <a:p>
            <a:endParaRPr lang="en-US" altLang="zh-TW" sz="2400" dirty="0">
              <a:latin typeface="標楷體" panose="03000509000000000000" pitchFamily="65" charset="-120"/>
              <a:ea typeface="標楷體" panose="03000509000000000000" pitchFamily="65" charset="-120"/>
            </a:endParaRPr>
          </a:p>
          <a:p>
            <a:endParaRPr lang="en-US" altLang="zh-TW" sz="2400" dirty="0">
              <a:latin typeface="標楷體" panose="03000509000000000000" pitchFamily="65" charset="-120"/>
              <a:ea typeface="標楷體" panose="03000509000000000000" pitchFamily="65" charset="-120"/>
            </a:endParaRPr>
          </a:p>
        </p:txBody>
      </p:sp>
      <p:sp>
        <p:nvSpPr>
          <p:cNvPr id="10" name="副標題 2">
            <a:extLst>
              <a:ext uri="{FF2B5EF4-FFF2-40B4-BE49-F238E27FC236}">
                <a16:creationId xmlns:a16="http://schemas.microsoft.com/office/drawing/2014/main" id="{A11E4D36-4DB8-49D1-A43D-47A02A3FEB44}"/>
              </a:ext>
            </a:extLst>
          </p:cNvPr>
          <p:cNvSpPr txBox="1">
            <a:spLocks/>
          </p:cNvSpPr>
          <p:nvPr/>
        </p:nvSpPr>
        <p:spPr>
          <a:xfrm>
            <a:off x="862444" y="1739897"/>
            <a:ext cx="9414165" cy="1689104"/>
          </a:xfrm>
          <a:prstGeom prst="rect">
            <a:avLst/>
          </a:prstGeom>
          <a:ln w="28575">
            <a:solidFill>
              <a:schemeClr val="accent1"/>
            </a:solidFill>
          </a:ln>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zh-TW" altLang="en-US" sz="26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Matthews correlation coefficient</a:t>
            </a:r>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a:t>
            </a:r>
          </a:p>
          <a:p>
            <a:r>
              <a:rPr lang="zh-TW" altLang="zh-TW" dirty="0">
                <a:latin typeface="標楷體" panose="03000509000000000000" pitchFamily="65" charset="-120"/>
                <a:ea typeface="標楷體" panose="03000509000000000000" pitchFamily="65" charset="-120"/>
              </a:rPr>
              <a:t>测量二分類的分類性能的指標，</a:t>
            </a:r>
            <a:r>
              <a:rPr lang="zh-TW" altLang="en-US" dirty="0">
                <a:latin typeface="標楷體" panose="03000509000000000000" pitchFamily="65" charset="-120"/>
                <a:ea typeface="標楷體" panose="03000509000000000000" pitchFamily="65" charset="-120"/>
              </a:rPr>
              <a:t>其本質上是描述</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實際分類與預測分類之間的相關係數。</a:t>
            </a:r>
            <a:endParaRPr lang="en-US" altLang="zh-TW" sz="2400" dirty="0">
              <a:latin typeface="標楷體" panose="03000509000000000000" pitchFamily="65" charset="-120"/>
              <a:ea typeface="標楷體" panose="03000509000000000000" pitchFamily="65" charset="-120"/>
            </a:endParaRPr>
          </a:p>
          <a:p>
            <a:endParaRPr lang="en-US" altLang="zh-TW" sz="2400" dirty="0">
              <a:latin typeface="標楷體" panose="03000509000000000000" pitchFamily="65" charset="-120"/>
              <a:ea typeface="標楷體" panose="03000509000000000000" pitchFamily="65" charset="-120"/>
            </a:endParaRPr>
          </a:p>
        </p:txBody>
      </p:sp>
      <p:sp>
        <p:nvSpPr>
          <p:cNvPr id="11" name="矩形 10">
            <a:extLst>
              <a:ext uri="{FF2B5EF4-FFF2-40B4-BE49-F238E27FC236}">
                <a16:creationId xmlns:a16="http://schemas.microsoft.com/office/drawing/2014/main" id="{0CE3A47E-45A1-4640-98ED-ED7FF48B6842}"/>
              </a:ext>
            </a:extLst>
          </p:cNvPr>
          <p:cNvSpPr/>
          <p:nvPr/>
        </p:nvSpPr>
        <p:spPr>
          <a:xfrm>
            <a:off x="1018308" y="1879132"/>
            <a:ext cx="342900" cy="36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a typeface="標楷體" panose="03000509000000000000" pitchFamily="65" charset="-120"/>
            </a:endParaRPr>
          </a:p>
        </p:txBody>
      </p:sp>
      <p:pic>
        <p:nvPicPr>
          <p:cNvPr id="7" name="圖片 6" descr="一張含有 物件 的圖片&#10;&#10;描述是以非常高的可信度產生">
            <a:extLst>
              <a:ext uri="{FF2B5EF4-FFF2-40B4-BE49-F238E27FC236}">
                <a16:creationId xmlns:a16="http://schemas.microsoft.com/office/drawing/2014/main" id="{A8C058DB-0123-4EF0-AF2D-7C6352814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44200"/>
            <a:ext cx="3754197" cy="812013"/>
          </a:xfrm>
          <a:prstGeom prst="rect">
            <a:avLst/>
          </a:prstGeom>
        </p:spPr>
      </p:pic>
      <p:pic>
        <p:nvPicPr>
          <p:cNvPr id="13" name="圖片 12" descr="一張含有 物件 的圖片&#10;&#10;描述是以高可信度產生">
            <a:extLst>
              <a:ext uri="{FF2B5EF4-FFF2-40B4-BE49-F238E27FC236}">
                <a16:creationId xmlns:a16="http://schemas.microsoft.com/office/drawing/2014/main" id="{6BE018F8-0752-42A9-B3FB-3BCD58798A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5457" y="4067258"/>
            <a:ext cx="2413994" cy="1119170"/>
          </a:xfrm>
          <a:prstGeom prst="rect">
            <a:avLst/>
          </a:prstGeom>
        </p:spPr>
      </p:pic>
      <p:sp>
        <p:nvSpPr>
          <p:cNvPr id="14" name="矩形 13">
            <a:extLst>
              <a:ext uri="{FF2B5EF4-FFF2-40B4-BE49-F238E27FC236}">
                <a16:creationId xmlns:a16="http://schemas.microsoft.com/office/drawing/2014/main" id="{1786252F-5A06-4914-8732-3AA854241C4F}"/>
              </a:ext>
            </a:extLst>
          </p:cNvPr>
          <p:cNvSpPr/>
          <p:nvPr/>
        </p:nvSpPr>
        <p:spPr>
          <a:xfrm>
            <a:off x="2563090" y="3905256"/>
            <a:ext cx="342900" cy="36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a typeface="標楷體" panose="03000509000000000000" pitchFamily="65" charset="-120"/>
            </a:endParaRPr>
          </a:p>
        </p:txBody>
      </p:sp>
      <p:pic>
        <p:nvPicPr>
          <p:cNvPr id="16" name="圖片 15" descr="一張含有 文字 的圖片&#10;&#10;描述是以高可信度產生">
            <a:extLst>
              <a:ext uri="{FF2B5EF4-FFF2-40B4-BE49-F238E27FC236}">
                <a16:creationId xmlns:a16="http://schemas.microsoft.com/office/drawing/2014/main" id="{F7C97820-7299-4854-88ED-CDD2C93A983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76561" y="4067259"/>
            <a:ext cx="3404616" cy="1119170"/>
          </a:xfrm>
          <a:prstGeom prst="rect">
            <a:avLst/>
          </a:prstGeom>
        </p:spPr>
      </p:pic>
    </p:spTree>
    <p:extLst>
      <p:ext uri="{BB962C8B-B14F-4D97-AF65-F5344CB8AC3E}">
        <p14:creationId xmlns:p14="http://schemas.microsoft.com/office/powerpoint/2010/main" val="384460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1345DB-828B-4529-A26F-7C26969E0196}"/>
              </a:ext>
            </a:extLst>
          </p:cNvPr>
          <p:cNvSpPr>
            <a:spLocks noGrp="1"/>
          </p:cNvSpPr>
          <p:nvPr>
            <p:ph type="title"/>
          </p:nvPr>
        </p:nvSpPr>
        <p:spPr>
          <a:xfrm>
            <a:off x="1183858" y="170266"/>
            <a:ext cx="4912142" cy="468834"/>
          </a:xfrm>
        </p:spPr>
        <p:txBody>
          <a:bodyPr>
            <a:noAutofit/>
          </a:bodyPr>
          <a:lstStyle/>
          <a:p>
            <a:r>
              <a:rPr lang="zh-TW" altLang="en-US" dirty="0">
                <a:latin typeface="標楷體" panose="03000509000000000000" pitchFamily="65" charset="-120"/>
              </a:rPr>
              <a:t>研究方法</a:t>
            </a:r>
          </a:p>
        </p:txBody>
      </p:sp>
      <p:sp>
        <p:nvSpPr>
          <p:cNvPr id="3" name="內容版面配置區 2">
            <a:extLst>
              <a:ext uri="{FF2B5EF4-FFF2-40B4-BE49-F238E27FC236}">
                <a16:creationId xmlns:a16="http://schemas.microsoft.com/office/drawing/2014/main" id="{842E969E-7FCE-4A43-9F88-399FE4F2C9E7}"/>
              </a:ext>
            </a:extLst>
          </p:cNvPr>
          <p:cNvSpPr>
            <a:spLocks noGrp="1"/>
          </p:cNvSpPr>
          <p:nvPr>
            <p:ph idx="1"/>
          </p:nvPr>
        </p:nvSpPr>
        <p:spPr>
          <a:xfrm>
            <a:off x="771267" y="1013253"/>
            <a:ext cx="10649465" cy="2285759"/>
          </a:xfrm>
        </p:spPr>
        <p:txBody>
          <a:bodyPr/>
          <a:lstStyle/>
          <a:p>
            <a:pPr>
              <a:buFont typeface="Wingdings" panose="05000000000000000000" pitchFamily="2" charset="2"/>
              <a:buChar char="l"/>
            </a:pPr>
            <a:r>
              <a:rPr lang="zh-TW" altLang="zh-TW" sz="2800" dirty="0">
                <a:latin typeface="標楷體" panose="03000509000000000000" pitchFamily="65" charset="-120"/>
              </a:rPr>
              <a:t>單純貝式分類器</a:t>
            </a:r>
            <a:endParaRPr lang="en-US" altLang="zh-TW" sz="2800" dirty="0">
              <a:latin typeface="標楷體" panose="03000509000000000000" pitchFamily="65" charset="-120"/>
            </a:endParaRPr>
          </a:p>
          <a:p>
            <a:pPr lvl="1"/>
            <a:r>
              <a:rPr lang="zh-TW" altLang="zh-TW" dirty="0">
                <a:latin typeface="標楷體" panose="03000509000000000000" pitchFamily="65" charset="-120"/>
              </a:rPr>
              <a:t>採用</a:t>
            </a:r>
            <a:r>
              <a:rPr lang="en-US" altLang="zh-TW" dirty="0" err="1">
                <a:latin typeface="標楷體" panose="03000509000000000000" pitchFamily="65" charset="-120"/>
              </a:rPr>
              <a:t>Multinominal</a:t>
            </a:r>
            <a:r>
              <a:rPr lang="zh-TW" altLang="zh-TW" dirty="0">
                <a:latin typeface="標楷體" panose="03000509000000000000" pitchFamily="65" charset="-120"/>
              </a:rPr>
              <a:t>模型，</a:t>
            </a:r>
            <a:r>
              <a:rPr lang="zh-TW" altLang="en-US" dirty="0">
                <a:latin typeface="標楷體" panose="03000509000000000000" pitchFamily="65" charset="-120"/>
              </a:rPr>
              <a:t>算每一個關鍵字在單一樣本點出現的次數。</a:t>
            </a:r>
            <a:endParaRPr lang="en-US" altLang="zh-TW" dirty="0">
              <a:latin typeface="標楷體" panose="03000509000000000000" pitchFamily="65" charset="-120"/>
            </a:endParaRPr>
          </a:p>
          <a:p>
            <a:pPr lvl="1"/>
            <a:r>
              <a:rPr lang="zh-TW" altLang="en-US" dirty="0">
                <a:latin typeface="標楷體" panose="03000509000000000000" pitchFamily="65" charset="-120"/>
              </a:rPr>
              <a:t>文件分類中另有</a:t>
            </a:r>
            <a:r>
              <a:rPr lang="en-US" altLang="zh-TW" dirty="0">
                <a:latin typeface="標楷體" panose="03000509000000000000" pitchFamily="65" charset="-120"/>
              </a:rPr>
              <a:t>Binominal</a:t>
            </a:r>
            <a:r>
              <a:rPr lang="zh-TW" altLang="en-US" dirty="0">
                <a:latin typeface="標楷體" panose="03000509000000000000" pitchFamily="65" charset="-120"/>
              </a:rPr>
              <a:t>，</a:t>
            </a:r>
            <a:r>
              <a:rPr lang="zh-TW" altLang="zh-TW" dirty="0">
                <a:latin typeface="標楷體" panose="03000509000000000000" pitchFamily="65" charset="-120"/>
              </a:rPr>
              <a:t>以</a:t>
            </a:r>
            <a:r>
              <a:rPr lang="en-US" altLang="zh-TW" dirty="0">
                <a:latin typeface="標楷體" panose="03000509000000000000" pitchFamily="65" charset="-120"/>
              </a:rPr>
              <a:t>0,1</a:t>
            </a:r>
            <a:r>
              <a:rPr lang="zh-TW" altLang="en-US" dirty="0">
                <a:latin typeface="標楷體" panose="03000509000000000000" pitchFamily="65" charset="-120"/>
              </a:rPr>
              <a:t>進行</a:t>
            </a:r>
            <a:r>
              <a:rPr lang="zh-TW" altLang="zh-TW" dirty="0">
                <a:latin typeface="標楷體" panose="03000509000000000000" pitchFamily="65" charset="-120"/>
              </a:rPr>
              <a:t>資料分析</a:t>
            </a:r>
            <a:endParaRPr lang="en-US" altLang="zh-TW" dirty="0">
              <a:latin typeface="標楷體" panose="03000509000000000000" pitchFamily="65" charset="-120"/>
            </a:endParaRPr>
          </a:p>
          <a:p>
            <a:pPr lvl="1"/>
            <a:r>
              <a:rPr lang="zh-TW" altLang="zh-TW" dirty="0">
                <a:latin typeface="標楷體" panose="03000509000000000000" pitchFamily="65" charset="-120"/>
              </a:rPr>
              <a:t>由於論文中未詳細提及使用方法，因此我們先採用分類效果</a:t>
            </a:r>
            <a:r>
              <a:rPr lang="zh-TW" altLang="en-US" dirty="0">
                <a:latin typeface="標楷體" panose="03000509000000000000" pitchFamily="65" charset="-120"/>
              </a:rPr>
              <a:t>較好</a:t>
            </a:r>
            <a:r>
              <a:rPr lang="zh-TW" altLang="zh-TW" dirty="0">
                <a:latin typeface="標楷體" panose="03000509000000000000" pitchFamily="65" charset="-120"/>
              </a:rPr>
              <a:t>的</a:t>
            </a:r>
            <a:r>
              <a:rPr lang="en-US" altLang="zh-TW" dirty="0" err="1">
                <a:latin typeface="標楷體" panose="03000509000000000000" pitchFamily="65" charset="-120"/>
              </a:rPr>
              <a:t>Mulinominal</a:t>
            </a:r>
            <a:r>
              <a:rPr lang="zh-TW" altLang="zh-TW" dirty="0">
                <a:latin typeface="標楷體" panose="03000509000000000000" pitchFamily="65" charset="-120"/>
              </a:rPr>
              <a:t>模型。</a:t>
            </a:r>
          </a:p>
          <a:p>
            <a:pPr marL="0" indent="0">
              <a:buNone/>
            </a:pPr>
            <a:endParaRPr lang="zh-TW" altLang="zh-TW" dirty="0">
              <a:latin typeface="標楷體" panose="03000509000000000000" pitchFamily="65" charset="-120"/>
            </a:endParaRPr>
          </a:p>
          <a:p>
            <a:pPr marL="0" indent="0">
              <a:buNone/>
            </a:pPr>
            <a:endParaRPr lang="zh-TW" altLang="en-US" dirty="0">
              <a:latin typeface="標楷體" panose="03000509000000000000" pitchFamily="65" charset="-120"/>
            </a:endParaRPr>
          </a:p>
        </p:txBody>
      </p:sp>
      <p:graphicFrame>
        <p:nvGraphicFramePr>
          <p:cNvPr id="5" name="表格 4">
            <a:extLst>
              <a:ext uri="{FF2B5EF4-FFF2-40B4-BE49-F238E27FC236}">
                <a16:creationId xmlns:a16="http://schemas.microsoft.com/office/drawing/2014/main" id="{53591E17-846A-4869-8E6A-C6DBC4037E4E}"/>
              </a:ext>
            </a:extLst>
          </p:cNvPr>
          <p:cNvGraphicFramePr>
            <a:graphicFrameLocks noGrp="1"/>
          </p:cNvGraphicFramePr>
          <p:nvPr>
            <p:extLst>
              <p:ext uri="{D42A27DB-BD31-4B8C-83A1-F6EECF244321}">
                <p14:modId xmlns:p14="http://schemas.microsoft.com/office/powerpoint/2010/main" val="2610369012"/>
              </p:ext>
            </p:extLst>
          </p:nvPr>
        </p:nvGraphicFramePr>
        <p:xfrm>
          <a:off x="1738385" y="2909193"/>
          <a:ext cx="8127999"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30552972"/>
                    </a:ext>
                  </a:extLst>
                </a:gridCol>
                <a:gridCol w="2709333">
                  <a:extLst>
                    <a:ext uri="{9D8B030D-6E8A-4147-A177-3AD203B41FA5}">
                      <a16:colId xmlns:a16="http://schemas.microsoft.com/office/drawing/2014/main" val="3710842878"/>
                    </a:ext>
                  </a:extLst>
                </a:gridCol>
                <a:gridCol w="2709333">
                  <a:extLst>
                    <a:ext uri="{9D8B030D-6E8A-4147-A177-3AD203B41FA5}">
                      <a16:colId xmlns:a16="http://schemas.microsoft.com/office/drawing/2014/main" val="1307866453"/>
                    </a:ext>
                  </a:extLst>
                </a:gridCol>
              </a:tblGrid>
              <a:tr h="370840">
                <a:tc>
                  <a:txBody>
                    <a:bodyPr/>
                    <a:lstStyle/>
                    <a:p>
                      <a:endParaRPr lang="zh-TW" altLang="en-US" dirty="0">
                        <a:ea typeface="標楷體" panose="03000509000000000000" pitchFamily="65" charset="-120"/>
                      </a:endParaRPr>
                    </a:p>
                  </a:txBody>
                  <a:tcPr/>
                </a:tc>
                <a:tc>
                  <a:txBody>
                    <a:bodyPr/>
                    <a:lstStyle/>
                    <a:p>
                      <a:r>
                        <a:rPr lang="en-US" altLang="zh-TW" dirty="0" err="1">
                          <a:ea typeface="標楷體" panose="03000509000000000000" pitchFamily="65" charset="-120"/>
                        </a:rPr>
                        <a:t>MaxFeature</a:t>
                      </a:r>
                      <a:r>
                        <a:rPr lang="en-US" altLang="zh-TW" dirty="0"/>
                        <a:t> = 150</a:t>
                      </a:r>
                      <a:endParaRPr lang="zh-TW" altLang="en-US" dirty="0"/>
                    </a:p>
                  </a:txBody>
                  <a:tcPr/>
                </a:tc>
                <a:tc>
                  <a:txBody>
                    <a:bodyPr/>
                    <a:lstStyle/>
                    <a:p>
                      <a:r>
                        <a:rPr lang="en-US" altLang="zh-TW" dirty="0" err="1">
                          <a:ea typeface="標楷體" panose="03000509000000000000" pitchFamily="65" charset="-120"/>
                        </a:rPr>
                        <a:t>MaxFeature</a:t>
                      </a:r>
                      <a:r>
                        <a:rPr lang="en-US" altLang="zh-TW" dirty="0"/>
                        <a:t> = 5000</a:t>
                      </a:r>
                      <a:endParaRPr lang="zh-TW" altLang="en-US" dirty="0"/>
                    </a:p>
                  </a:txBody>
                  <a:tcPr/>
                </a:tc>
                <a:extLst>
                  <a:ext uri="{0D108BD9-81ED-4DB2-BD59-A6C34878D82A}">
                    <a16:rowId xmlns:a16="http://schemas.microsoft.com/office/drawing/2014/main" val="3492816492"/>
                  </a:ext>
                </a:extLst>
              </a:tr>
              <a:tr h="370840">
                <a:tc>
                  <a:txBody>
                    <a:bodyPr/>
                    <a:lstStyle/>
                    <a:p>
                      <a:r>
                        <a:rPr lang="en-US" altLang="zh-TW" dirty="0">
                          <a:ea typeface="標楷體" panose="03000509000000000000" pitchFamily="65" charset="-120"/>
                        </a:rPr>
                        <a:t>Accuracy</a:t>
                      </a:r>
                      <a:endParaRPr lang="zh-TW" altLang="en-US" dirty="0"/>
                    </a:p>
                  </a:txBody>
                  <a:tcPr/>
                </a:tc>
                <a:tc>
                  <a:txBody>
                    <a:bodyPr/>
                    <a:lstStyle/>
                    <a:p>
                      <a:r>
                        <a:rPr lang="en-US" altLang="zh-TW" dirty="0">
                          <a:ea typeface="標楷體" panose="03000509000000000000" pitchFamily="65" charset="-120"/>
                        </a:rPr>
                        <a:t>88.7%</a:t>
                      </a:r>
                      <a:endParaRPr lang="zh-TW" altLang="en-US" dirty="0"/>
                    </a:p>
                  </a:txBody>
                  <a:tcPr/>
                </a:tc>
                <a:tc>
                  <a:txBody>
                    <a:bodyPr/>
                    <a:lstStyle/>
                    <a:p>
                      <a:r>
                        <a:rPr lang="en-US" altLang="zh-TW" dirty="0">
                          <a:ea typeface="標楷體" panose="03000509000000000000" pitchFamily="65" charset="-120"/>
                        </a:rPr>
                        <a:t>95.5%</a:t>
                      </a:r>
                      <a:endParaRPr lang="zh-TW" altLang="en-US" dirty="0"/>
                    </a:p>
                  </a:txBody>
                  <a:tcPr/>
                </a:tc>
                <a:extLst>
                  <a:ext uri="{0D108BD9-81ED-4DB2-BD59-A6C34878D82A}">
                    <a16:rowId xmlns:a16="http://schemas.microsoft.com/office/drawing/2014/main" val="3803036746"/>
                  </a:ext>
                </a:extLst>
              </a:tr>
              <a:tr h="370840">
                <a:tc>
                  <a:txBody>
                    <a:bodyPr/>
                    <a:lstStyle/>
                    <a:p>
                      <a:r>
                        <a:rPr lang="en-US" altLang="zh-TW" dirty="0">
                          <a:ea typeface="標楷體" panose="03000509000000000000" pitchFamily="65" charset="-120"/>
                        </a:rPr>
                        <a:t>Precision</a:t>
                      </a:r>
                      <a:endParaRPr lang="zh-TW" altLang="en-US" dirty="0"/>
                    </a:p>
                  </a:txBody>
                  <a:tcPr/>
                </a:tc>
                <a:tc>
                  <a:txBody>
                    <a:bodyPr/>
                    <a:lstStyle/>
                    <a:p>
                      <a:r>
                        <a:rPr lang="en-US" altLang="zh-TW" dirty="0">
                          <a:ea typeface="標楷體" panose="03000509000000000000" pitchFamily="65" charset="-120"/>
                        </a:rPr>
                        <a:t>87.1%</a:t>
                      </a:r>
                      <a:endParaRPr lang="zh-TW" altLang="en-US" dirty="0"/>
                    </a:p>
                  </a:txBody>
                  <a:tcPr/>
                </a:tc>
                <a:tc>
                  <a:txBody>
                    <a:bodyPr/>
                    <a:lstStyle/>
                    <a:p>
                      <a:r>
                        <a:rPr lang="en-US" altLang="zh-TW" dirty="0">
                          <a:ea typeface="標楷體" panose="03000509000000000000" pitchFamily="65" charset="-120"/>
                        </a:rPr>
                        <a:t>95.6%</a:t>
                      </a:r>
                      <a:endParaRPr lang="zh-TW" altLang="en-US" dirty="0"/>
                    </a:p>
                  </a:txBody>
                  <a:tcPr/>
                </a:tc>
                <a:extLst>
                  <a:ext uri="{0D108BD9-81ED-4DB2-BD59-A6C34878D82A}">
                    <a16:rowId xmlns:a16="http://schemas.microsoft.com/office/drawing/2014/main" val="28107375"/>
                  </a:ext>
                </a:extLst>
              </a:tr>
              <a:tr h="370840">
                <a:tc>
                  <a:txBody>
                    <a:bodyPr/>
                    <a:lstStyle/>
                    <a:p>
                      <a:r>
                        <a:rPr lang="en-US" altLang="zh-TW" dirty="0">
                          <a:ea typeface="標楷體" panose="03000509000000000000" pitchFamily="65" charset="-120"/>
                        </a:rPr>
                        <a:t>Recall</a:t>
                      </a:r>
                      <a:endParaRPr lang="zh-TW" altLang="en-US" dirty="0"/>
                    </a:p>
                  </a:txBody>
                  <a:tcPr/>
                </a:tc>
                <a:tc>
                  <a:txBody>
                    <a:bodyPr/>
                    <a:lstStyle/>
                    <a:p>
                      <a:r>
                        <a:rPr lang="en-US" altLang="zh-TW" dirty="0">
                          <a:ea typeface="標楷體" panose="03000509000000000000" pitchFamily="65" charset="-120"/>
                        </a:rPr>
                        <a:t>91.8%</a:t>
                      </a:r>
                      <a:endParaRPr lang="zh-TW" altLang="en-US" dirty="0"/>
                    </a:p>
                  </a:txBody>
                  <a:tcPr/>
                </a:tc>
                <a:tc>
                  <a:txBody>
                    <a:bodyPr/>
                    <a:lstStyle/>
                    <a:p>
                      <a:r>
                        <a:rPr lang="en-US" altLang="zh-TW" dirty="0">
                          <a:ea typeface="標楷體" panose="03000509000000000000" pitchFamily="65" charset="-120"/>
                        </a:rPr>
                        <a:t>95.8%</a:t>
                      </a:r>
                      <a:endParaRPr lang="zh-TW" altLang="en-US" dirty="0"/>
                    </a:p>
                  </a:txBody>
                  <a:tcPr/>
                </a:tc>
                <a:extLst>
                  <a:ext uri="{0D108BD9-81ED-4DB2-BD59-A6C34878D82A}">
                    <a16:rowId xmlns:a16="http://schemas.microsoft.com/office/drawing/2014/main" val="142888333"/>
                  </a:ext>
                </a:extLst>
              </a:tr>
              <a:tr h="370840">
                <a:tc>
                  <a:txBody>
                    <a:bodyPr/>
                    <a:lstStyle/>
                    <a:p>
                      <a:r>
                        <a:rPr lang="en-US" altLang="zh-TW" dirty="0">
                          <a:ea typeface="標楷體" panose="03000509000000000000" pitchFamily="65" charset="-120"/>
                        </a:rPr>
                        <a:t>AUC</a:t>
                      </a:r>
                      <a:endParaRPr lang="zh-TW" altLang="en-US" dirty="0"/>
                    </a:p>
                  </a:txBody>
                  <a:tcPr/>
                </a:tc>
                <a:tc>
                  <a:txBody>
                    <a:bodyPr/>
                    <a:lstStyle/>
                    <a:p>
                      <a:r>
                        <a:rPr lang="en-US" altLang="zh-TW" dirty="0">
                          <a:ea typeface="標楷體" panose="03000509000000000000" pitchFamily="65" charset="-120"/>
                        </a:rPr>
                        <a:t>88.6%</a:t>
                      </a:r>
                      <a:endParaRPr lang="zh-TW" altLang="en-US" dirty="0"/>
                    </a:p>
                  </a:txBody>
                  <a:tcPr/>
                </a:tc>
                <a:tc>
                  <a:txBody>
                    <a:bodyPr/>
                    <a:lstStyle/>
                    <a:p>
                      <a:r>
                        <a:rPr lang="en-US" altLang="zh-TW" dirty="0">
                          <a:ea typeface="標楷體" panose="03000509000000000000" pitchFamily="65" charset="-120"/>
                        </a:rPr>
                        <a:t>95.5%</a:t>
                      </a:r>
                      <a:endParaRPr lang="zh-TW" altLang="en-US" dirty="0"/>
                    </a:p>
                  </a:txBody>
                  <a:tcPr/>
                </a:tc>
                <a:extLst>
                  <a:ext uri="{0D108BD9-81ED-4DB2-BD59-A6C34878D82A}">
                    <a16:rowId xmlns:a16="http://schemas.microsoft.com/office/drawing/2014/main" val="222462805"/>
                  </a:ext>
                </a:extLst>
              </a:tr>
              <a:tr h="370840">
                <a:tc>
                  <a:txBody>
                    <a:bodyPr/>
                    <a:lstStyle/>
                    <a:p>
                      <a:r>
                        <a:rPr lang="en-US" altLang="zh-TW" dirty="0">
                          <a:ea typeface="標楷體" panose="03000509000000000000" pitchFamily="65" charset="-120"/>
                        </a:rPr>
                        <a:t>MCC</a:t>
                      </a:r>
                      <a:endParaRPr lang="zh-TW" altLang="en-US" dirty="0"/>
                    </a:p>
                  </a:txBody>
                  <a:tcPr/>
                </a:tc>
                <a:tc>
                  <a:txBody>
                    <a:bodyPr/>
                    <a:lstStyle/>
                    <a:p>
                      <a:r>
                        <a:rPr lang="en-US" altLang="zh-TW" dirty="0">
                          <a:ea typeface="標楷體" panose="03000509000000000000" pitchFamily="65" charset="-120"/>
                        </a:rPr>
                        <a:t>0.7727</a:t>
                      </a:r>
                      <a:endParaRPr lang="zh-TW" altLang="en-US" dirty="0"/>
                    </a:p>
                  </a:txBody>
                  <a:tcPr/>
                </a:tc>
                <a:tc>
                  <a:txBody>
                    <a:bodyPr/>
                    <a:lstStyle/>
                    <a:p>
                      <a:r>
                        <a:rPr lang="en-US" altLang="zh-TW" dirty="0">
                          <a:ea typeface="標楷體" panose="03000509000000000000" pitchFamily="65" charset="-120"/>
                        </a:rPr>
                        <a:t>0.911</a:t>
                      </a:r>
                      <a:endParaRPr lang="zh-TW" altLang="en-US" dirty="0"/>
                    </a:p>
                  </a:txBody>
                  <a:tcPr/>
                </a:tc>
                <a:extLst>
                  <a:ext uri="{0D108BD9-81ED-4DB2-BD59-A6C34878D82A}">
                    <a16:rowId xmlns:a16="http://schemas.microsoft.com/office/drawing/2014/main" val="215491170"/>
                  </a:ext>
                </a:extLst>
              </a:tr>
              <a:tr h="370840">
                <a:tc>
                  <a:txBody>
                    <a:bodyPr/>
                    <a:lstStyle/>
                    <a:p>
                      <a:r>
                        <a:rPr lang="en-US" altLang="zh-TW" dirty="0">
                          <a:ea typeface="標楷體" panose="03000509000000000000" pitchFamily="65" charset="-120"/>
                        </a:rPr>
                        <a:t>Kappa</a:t>
                      </a:r>
                      <a:endParaRPr lang="zh-TW" altLang="en-US" dirty="0"/>
                    </a:p>
                  </a:txBody>
                  <a:tcPr/>
                </a:tc>
                <a:tc>
                  <a:txBody>
                    <a:bodyPr/>
                    <a:lstStyle/>
                    <a:p>
                      <a:r>
                        <a:rPr lang="en-US" altLang="zh-TW" dirty="0">
                          <a:ea typeface="標楷體" panose="03000509000000000000" pitchFamily="65" charset="-120"/>
                        </a:rPr>
                        <a:t>0.7739</a:t>
                      </a:r>
                      <a:endParaRPr lang="zh-TW" altLang="en-US" dirty="0"/>
                    </a:p>
                  </a:txBody>
                  <a:tcPr/>
                </a:tc>
                <a:tc>
                  <a:txBody>
                    <a:bodyPr/>
                    <a:lstStyle/>
                    <a:p>
                      <a:r>
                        <a:rPr lang="en-US" altLang="zh-TW" dirty="0">
                          <a:ea typeface="標楷體" panose="03000509000000000000" pitchFamily="65" charset="-120"/>
                        </a:rPr>
                        <a:t>0.911</a:t>
                      </a:r>
                      <a:endParaRPr lang="zh-TW" altLang="en-US" dirty="0"/>
                    </a:p>
                  </a:txBody>
                  <a:tcPr/>
                </a:tc>
                <a:extLst>
                  <a:ext uri="{0D108BD9-81ED-4DB2-BD59-A6C34878D82A}">
                    <a16:rowId xmlns:a16="http://schemas.microsoft.com/office/drawing/2014/main" val="1196065969"/>
                  </a:ext>
                </a:extLst>
              </a:tr>
              <a:tr h="370840">
                <a:tc>
                  <a:txBody>
                    <a:bodyPr/>
                    <a:lstStyle/>
                    <a:p>
                      <a:r>
                        <a:rPr lang="en-US" altLang="zh-TW" dirty="0">
                          <a:ea typeface="標楷體" panose="03000509000000000000" pitchFamily="65" charset="-120"/>
                        </a:rPr>
                        <a:t>F-Measure</a:t>
                      </a:r>
                      <a:endParaRPr lang="zh-TW" altLang="en-US" dirty="0"/>
                    </a:p>
                  </a:txBody>
                  <a:tcPr/>
                </a:tc>
                <a:tc>
                  <a:txBody>
                    <a:bodyPr/>
                    <a:lstStyle/>
                    <a:p>
                      <a:r>
                        <a:rPr lang="en-US" altLang="zh-TW" dirty="0">
                          <a:ea typeface="標楷體" panose="03000509000000000000" pitchFamily="65" charset="-120"/>
                        </a:rPr>
                        <a:t>89.3%</a:t>
                      </a:r>
                      <a:endParaRPr lang="zh-TW" altLang="en-US" dirty="0"/>
                    </a:p>
                  </a:txBody>
                  <a:tcPr/>
                </a:tc>
                <a:tc>
                  <a:txBody>
                    <a:bodyPr/>
                    <a:lstStyle/>
                    <a:p>
                      <a:r>
                        <a:rPr lang="en-US" altLang="zh-TW" dirty="0">
                          <a:ea typeface="標楷體" panose="03000509000000000000" pitchFamily="65" charset="-120"/>
                        </a:rPr>
                        <a:t>95.7%</a:t>
                      </a:r>
                      <a:endParaRPr lang="zh-TW" altLang="en-US" dirty="0"/>
                    </a:p>
                  </a:txBody>
                  <a:tcPr/>
                </a:tc>
                <a:extLst>
                  <a:ext uri="{0D108BD9-81ED-4DB2-BD59-A6C34878D82A}">
                    <a16:rowId xmlns:a16="http://schemas.microsoft.com/office/drawing/2014/main" val="3820715909"/>
                  </a:ext>
                </a:extLst>
              </a:tr>
            </a:tbl>
          </a:graphicData>
        </a:graphic>
      </p:graphicFrame>
    </p:spTree>
    <p:extLst>
      <p:ext uri="{BB962C8B-B14F-4D97-AF65-F5344CB8AC3E}">
        <p14:creationId xmlns:p14="http://schemas.microsoft.com/office/powerpoint/2010/main" val="2063588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1345DB-828B-4529-A26F-7C26969E0196}"/>
              </a:ext>
            </a:extLst>
          </p:cNvPr>
          <p:cNvSpPr>
            <a:spLocks noGrp="1"/>
          </p:cNvSpPr>
          <p:nvPr>
            <p:ph type="title"/>
          </p:nvPr>
        </p:nvSpPr>
        <p:spPr>
          <a:xfrm>
            <a:off x="1208903" y="199402"/>
            <a:ext cx="2127422" cy="489465"/>
          </a:xfrm>
        </p:spPr>
        <p:txBody>
          <a:bodyPr>
            <a:noAutofit/>
          </a:bodyPr>
          <a:lstStyle/>
          <a:p>
            <a:r>
              <a:rPr lang="zh-TW" altLang="en-US" dirty="0">
                <a:latin typeface="標楷體" panose="03000509000000000000" pitchFamily="65" charset="-120"/>
              </a:rPr>
              <a:t>研究方法</a:t>
            </a:r>
          </a:p>
        </p:txBody>
      </p:sp>
      <p:sp>
        <p:nvSpPr>
          <p:cNvPr id="3" name="內容版面配置區 2">
            <a:extLst>
              <a:ext uri="{FF2B5EF4-FFF2-40B4-BE49-F238E27FC236}">
                <a16:creationId xmlns:a16="http://schemas.microsoft.com/office/drawing/2014/main" id="{842E969E-7FCE-4A43-9F88-399FE4F2C9E7}"/>
              </a:ext>
            </a:extLst>
          </p:cNvPr>
          <p:cNvSpPr>
            <a:spLocks noGrp="1"/>
          </p:cNvSpPr>
          <p:nvPr>
            <p:ph idx="1"/>
          </p:nvPr>
        </p:nvSpPr>
        <p:spPr>
          <a:xfrm>
            <a:off x="582125" y="1092908"/>
            <a:ext cx="10649465" cy="1990951"/>
          </a:xfrm>
        </p:spPr>
        <p:txBody>
          <a:bodyPr/>
          <a:lstStyle/>
          <a:p>
            <a:pPr>
              <a:buFont typeface="Wingdings" panose="05000000000000000000" pitchFamily="2" charset="2"/>
              <a:buChar char="l"/>
            </a:pPr>
            <a:r>
              <a:rPr lang="zh-TW" altLang="zh-TW" sz="2800" dirty="0">
                <a:latin typeface="標楷體" panose="03000509000000000000" pitchFamily="65" charset="-120"/>
              </a:rPr>
              <a:t>支持向量機</a:t>
            </a:r>
            <a:r>
              <a:rPr lang="en-US" altLang="zh-TW" sz="2800" dirty="0">
                <a:latin typeface="標楷體" panose="03000509000000000000" pitchFamily="65" charset="-120"/>
              </a:rPr>
              <a:t>(kernel=poly)</a:t>
            </a:r>
          </a:p>
          <a:p>
            <a:pPr lvl="1"/>
            <a:r>
              <a:rPr lang="en-US" altLang="zh-TW" dirty="0">
                <a:latin typeface="標楷體" panose="03000509000000000000" pitchFamily="65" charset="-120"/>
              </a:rPr>
              <a:t>SVM</a:t>
            </a:r>
            <a:r>
              <a:rPr lang="zh-TW" altLang="zh-TW" dirty="0">
                <a:latin typeface="標楷體" panose="03000509000000000000" pitchFamily="65" charset="-120"/>
              </a:rPr>
              <a:t>方面我們設定</a:t>
            </a:r>
            <a:r>
              <a:rPr lang="en-US" altLang="zh-TW" dirty="0">
                <a:latin typeface="標楷體" panose="03000509000000000000" pitchFamily="65" charset="-120"/>
              </a:rPr>
              <a:t>theta(Error penalty)</a:t>
            </a:r>
            <a:r>
              <a:rPr lang="zh-TW" altLang="zh-TW" dirty="0">
                <a:latin typeface="標楷體" panose="03000509000000000000" pitchFamily="65" charset="-120"/>
              </a:rPr>
              <a:t>為預設值</a:t>
            </a:r>
            <a:r>
              <a:rPr lang="zh-TW" altLang="en-US" dirty="0">
                <a:latin typeface="標楷體" panose="03000509000000000000" pitchFamily="65" charset="-120"/>
              </a:rPr>
              <a:t>。</a:t>
            </a:r>
            <a:endParaRPr lang="en-US" altLang="zh-TW" dirty="0">
              <a:latin typeface="標楷體" panose="03000509000000000000" pitchFamily="65" charset="-120"/>
            </a:endParaRPr>
          </a:p>
          <a:p>
            <a:pPr lvl="1"/>
            <a:r>
              <a:rPr lang="zh-TW" altLang="zh-TW" dirty="0">
                <a:latin typeface="標楷體" panose="03000509000000000000" pitchFamily="65" charset="-120"/>
              </a:rPr>
              <a:t>預期在準確率若低於論文的標準</a:t>
            </a:r>
            <a:r>
              <a:rPr lang="zh-TW" altLang="en-US" dirty="0">
                <a:latin typeface="標楷體" panose="03000509000000000000" pitchFamily="65" charset="-120"/>
              </a:rPr>
              <a:t>時</a:t>
            </a:r>
            <a:r>
              <a:rPr lang="zh-TW" altLang="zh-TW" dirty="0">
                <a:latin typeface="標楷體" panose="03000509000000000000" pitchFamily="65" charset="-120"/>
              </a:rPr>
              <a:t>再進行額外調整，</a:t>
            </a:r>
            <a:r>
              <a:rPr lang="en-US" altLang="zh-TW" dirty="0">
                <a:latin typeface="標楷體" panose="03000509000000000000" pitchFamily="65" charset="-120"/>
              </a:rPr>
              <a:t>Kernel</a:t>
            </a:r>
            <a:r>
              <a:rPr lang="zh-TW" altLang="en-US" dirty="0">
                <a:latin typeface="標楷體" panose="03000509000000000000" pitchFamily="65" charset="-120"/>
              </a:rPr>
              <a:t>從</a:t>
            </a:r>
            <a:r>
              <a:rPr lang="en-US" altLang="zh-TW" dirty="0">
                <a:latin typeface="標楷體" panose="03000509000000000000" pitchFamily="65" charset="-120"/>
              </a:rPr>
              <a:t>Poly</a:t>
            </a:r>
            <a:r>
              <a:rPr lang="zh-TW" altLang="en-US" dirty="0">
                <a:latin typeface="標楷體" panose="03000509000000000000" pitchFamily="65" charset="-120"/>
              </a:rPr>
              <a:t>測起。</a:t>
            </a:r>
            <a:endParaRPr lang="zh-TW" altLang="zh-TW" dirty="0">
              <a:latin typeface="標楷體" panose="03000509000000000000" pitchFamily="65" charset="-120"/>
            </a:endParaRPr>
          </a:p>
          <a:p>
            <a:pPr marL="0" indent="0">
              <a:buNone/>
            </a:pPr>
            <a:endParaRPr lang="zh-TW" altLang="en-US" dirty="0">
              <a:latin typeface="標楷體" panose="03000509000000000000" pitchFamily="65" charset="-120"/>
            </a:endParaRPr>
          </a:p>
        </p:txBody>
      </p:sp>
      <p:graphicFrame>
        <p:nvGraphicFramePr>
          <p:cNvPr id="5" name="表格 4">
            <a:extLst>
              <a:ext uri="{FF2B5EF4-FFF2-40B4-BE49-F238E27FC236}">
                <a16:creationId xmlns:a16="http://schemas.microsoft.com/office/drawing/2014/main" id="{435798BB-C146-4A6D-BFB9-308A4AF2F196}"/>
              </a:ext>
            </a:extLst>
          </p:cNvPr>
          <p:cNvGraphicFramePr>
            <a:graphicFrameLocks noGrp="1"/>
          </p:cNvGraphicFramePr>
          <p:nvPr/>
        </p:nvGraphicFramePr>
        <p:xfrm>
          <a:off x="1738385" y="2909193"/>
          <a:ext cx="8127999"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30552972"/>
                    </a:ext>
                  </a:extLst>
                </a:gridCol>
                <a:gridCol w="2709333">
                  <a:extLst>
                    <a:ext uri="{9D8B030D-6E8A-4147-A177-3AD203B41FA5}">
                      <a16:colId xmlns:a16="http://schemas.microsoft.com/office/drawing/2014/main" val="3710842878"/>
                    </a:ext>
                  </a:extLst>
                </a:gridCol>
                <a:gridCol w="2709333">
                  <a:extLst>
                    <a:ext uri="{9D8B030D-6E8A-4147-A177-3AD203B41FA5}">
                      <a16:colId xmlns:a16="http://schemas.microsoft.com/office/drawing/2014/main" val="1307866453"/>
                    </a:ext>
                  </a:extLst>
                </a:gridCol>
              </a:tblGrid>
              <a:tr h="370840">
                <a:tc>
                  <a:txBody>
                    <a:bodyPr/>
                    <a:lstStyle/>
                    <a:p>
                      <a:r>
                        <a:rPr lang="en-US" altLang="zh-TW" dirty="0">
                          <a:ea typeface="標楷體" panose="03000509000000000000" pitchFamily="65" charset="-120"/>
                        </a:rPr>
                        <a:t>Kernel = poly</a:t>
                      </a:r>
                      <a:endParaRPr lang="zh-TW" altLang="en-US" dirty="0"/>
                    </a:p>
                  </a:txBody>
                  <a:tcPr/>
                </a:tc>
                <a:tc>
                  <a:txBody>
                    <a:bodyPr/>
                    <a:lstStyle/>
                    <a:p>
                      <a:r>
                        <a:rPr lang="en-US" altLang="zh-TW" dirty="0" err="1">
                          <a:ea typeface="標楷體" panose="03000509000000000000" pitchFamily="65" charset="-120"/>
                        </a:rPr>
                        <a:t>MaxFeature</a:t>
                      </a:r>
                      <a:r>
                        <a:rPr lang="en-US" altLang="zh-TW" dirty="0"/>
                        <a:t> = 150</a:t>
                      </a:r>
                      <a:endParaRPr lang="zh-TW" altLang="en-US" dirty="0"/>
                    </a:p>
                  </a:txBody>
                  <a:tcPr/>
                </a:tc>
                <a:tc>
                  <a:txBody>
                    <a:bodyPr/>
                    <a:lstStyle/>
                    <a:p>
                      <a:r>
                        <a:rPr lang="en-US" altLang="zh-TW" dirty="0" err="1">
                          <a:ea typeface="標楷體" panose="03000509000000000000" pitchFamily="65" charset="-120"/>
                        </a:rPr>
                        <a:t>MaxFeature</a:t>
                      </a:r>
                      <a:r>
                        <a:rPr lang="en-US" altLang="zh-TW" dirty="0"/>
                        <a:t> = 5000</a:t>
                      </a:r>
                      <a:endParaRPr lang="zh-TW" altLang="en-US" dirty="0"/>
                    </a:p>
                  </a:txBody>
                  <a:tcPr/>
                </a:tc>
                <a:extLst>
                  <a:ext uri="{0D108BD9-81ED-4DB2-BD59-A6C34878D82A}">
                    <a16:rowId xmlns:a16="http://schemas.microsoft.com/office/drawing/2014/main" val="3492816492"/>
                  </a:ext>
                </a:extLst>
              </a:tr>
              <a:tr h="370840">
                <a:tc>
                  <a:txBody>
                    <a:bodyPr/>
                    <a:lstStyle/>
                    <a:p>
                      <a:r>
                        <a:rPr lang="en-US" altLang="zh-TW" dirty="0">
                          <a:ea typeface="標楷體" panose="03000509000000000000" pitchFamily="65" charset="-120"/>
                        </a:rPr>
                        <a:t>Accuracy</a:t>
                      </a:r>
                      <a:endParaRPr lang="zh-TW" altLang="en-US" dirty="0"/>
                    </a:p>
                  </a:txBody>
                  <a:tcPr/>
                </a:tc>
                <a:tc>
                  <a:txBody>
                    <a:bodyPr/>
                    <a:lstStyle/>
                    <a:p>
                      <a:r>
                        <a:rPr lang="en-US" altLang="zh-TW" dirty="0">
                          <a:solidFill>
                            <a:srgbClr val="FF0000"/>
                          </a:solidFill>
                          <a:ea typeface="標楷體" panose="03000509000000000000" pitchFamily="65" charset="-120"/>
                        </a:rPr>
                        <a:t>51.7%</a:t>
                      </a:r>
                      <a:endParaRPr lang="zh-TW" altLang="en-US" dirty="0">
                        <a:solidFill>
                          <a:srgbClr val="FF0000"/>
                        </a:solidFill>
                      </a:endParaRPr>
                    </a:p>
                  </a:txBody>
                  <a:tcPr/>
                </a:tc>
                <a:tc>
                  <a:txBody>
                    <a:bodyPr/>
                    <a:lstStyle/>
                    <a:p>
                      <a:r>
                        <a:rPr lang="en-US" altLang="zh-TW" dirty="0">
                          <a:ea typeface="標楷體" panose="03000509000000000000" pitchFamily="65" charset="-120"/>
                        </a:rPr>
                        <a:t>95.5%</a:t>
                      </a:r>
                      <a:endParaRPr lang="zh-TW" altLang="en-US" dirty="0"/>
                    </a:p>
                  </a:txBody>
                  <a:tcPr/>
                </a:tc>
                <a:extLst>
                  <a:ext uri="{0D108BD9-81ED-4DB2-BD59-A6C34878D82A}">
                    <a16:rowId xmlns:a16="http://schemas.microsoft.com/office/drawing/2014/main" val="3803036746"/>
                  </a:ext>
                </a:extLst>
              </a:tr>
              <a:tr h="370840">
                <a:tc>
                  <a:txBody>
                    <a:bodyPr/>
                    <a:lstStyle/>
                    <a:p>
                      <a:r>
                        <a:rPr lang="en-US" altLang="zh-TW" dirty="0">
                          <a:ea typeface="標楷體" panose="03000509000000000000" pitchFamily="65" charset="-120"/>
                        </a:rPr>
                        <a:t>Precision</a:t>
                      </a:r>
                      <a:endParaRPr lang="zh-TW" altLang="en-US" dirty="0"/>
                    </a:p>
                  </a:txBody>
                  <a:tcPr/>
                </a:tc>
                <a:tc>
                  <a:txBody>
                    <a:bodyPr/>
                    <a:lstStyle/>
                    <a:p>
                      <a:r>
                        <a:rPr lang="en-US" altLang="zh-TW" dirty="0">
                          <a:ea typeface="標楷體" panose="03000509000000000000" pitchFamily="65" charset="-120"/>
                        </a:rPr>
                        <a:t>87.1%</a:t>
                      </a:r>
                      <a:endParaRPr lang="zh-TW" altLang="en-US" dirty="0"/>
                    </a:p>
                  </a:txBody>
                  <a:tcPr/>
                </a:tc>
                <a:tc>
                  <a:txBody>
                    <a:bodyPr/>
                    <a:lstStyle/>
                    <a:p>
                      <a:r>
                        <a:rPr lang="en-US" altLang="zh-TW" dirty="0">
                          <a:ea typeface="標楷體" panose="03000509000000000000" pitchFamily="65" charset="-120"/>
                        </a:rPr>
                        <a:t>95.6%</a:t>
                      </a:r>
                      <a:endParaRPr lang="zh-TW" altLang="en-US" dirty="0"/>
                    </a:p>
                  </a:txBody>
                  <a:tcPr/>
                </a:tc>
                <a:extLst>
                  <a:ext uri="{0D108BD9-81ED-4DB2-BD59-A6C34878D82A}">
                    <a16:rowId xmlns:a16="http://schemas.microsoft.com/office/drawing/2014/main" val="28107375"/>
                  </a:ext>
                </a:extLst>
              </a:tr>
              <a:tr h="370840">
                <a:tc>
                  <a:txBody>
                    <a:bodyPr/>
                    <a:lstStyle/>
                    <a:p>
                      <a:r>
                        <a:rPr lang="en-US" altLang="zh-TW" dirty="0">
                          <a:ea typeface="標楷體" panose="03000509000000000000" pitchFamily="65" charset="-120"/>
                        </a:rPr>
                        <a:t>Recall</a:t>
                      </a:r>
                      <a:endParaRPr lang="zh-TW" altLang="en-US" dirty="0"/>
                    </a:p>
                  </a:txBody>
                  <a:tcPr/>
                </a:tc>
                <a:tc>
                  <a:txBody>
                    <a:bodyPr/>
                    <a:lstStyle/>
                    <a:p>
                      <a:r>
                        <a:rPr lang="en-US" altLang="zh-TW" dirty="0">
                          <a:ea typeface="標楷體" panose="03000509000000000000" pitchFamily="65" charset="-120"/>
                        </a:rPr>
                        <a:t>91.8%</a:t>
                      </a:r>
                      <a:endParaRPr lang="zh-TW" altLang="en-US" dirty="0"/>
                    </a:p>
                  </a:txBody>
                  <a:tcPr/>
                </a:tc>
                <a:tc>
                  <a:txBody>
                    <a:bodyPr/>
                    <a:lstStyle/>
                    <a:p>
                      <a:r>
                        <a:rPr lang="en-US" altLang="zh-TW" dirty="0">
                          <a:ea typeface="標楷體" panose="03000509000000000000" pitchFamily="65" charset="-120"/>
                        </a:rPr>
                        <a:t>95.8%</a:t>
                      </a:r>
                      <a:endParaRPr lang="zh-TW" altLang="en-US" dirty="0"/>
                    </a:p>
                  </a:txBody>
                  <a:tcPr/>
                </a:tc>
                <a:extLst>
                  <a:ext uri="{0D108BD9-81ED-4DB2-BD59-A6C34878D82A}">
                    <a16:rowId xmlns:a16="http://schemas.microsoft.com/office/drawing/2014/main" val="142888333"/>
                  </a:ext>
                </a:extLst>
              </a:tr>
              <a:tr h="370840">
                <a:tc>
                  <a:txBody>
                    <a:bodyPr/>
                    <a:lstStyle/>
                    <a:p>
                      <a:r>
                        <a:rPr lang="en-US" altLang="zh-TW" dirty="0">
                          <a:ea typeface="標楷體" panose="03000509000000000000" pitchFamily="65" charset="-120"/>
                        </a:rPr>
                        <a:t>AUC</a:t>
                      </a:r>
                      <a:endParaRPr lang="zh-TW" altLang="en-US" dirty="0"/>
                    </a:p>
                  </a:txBody>
                  <a:tcPr/>
                </a:tc>
                <a:tc>
                  <a:txBody>
                    <a:bodyPr/>
                    <a:lstStyle/>
                    <a:p>
                      <a:r>
                        <a:rPr lang="en-US" altLang="zh-TW" dirty="0">
                          <a:ea typeface="標楷體" panose="03000509000000000000" pitchFamily="65" charset="-120"/>
                        </a:rPr>
                        <a:t>88.6%</a:t>
                      </a:r>
                      <a:endParaRPr lang="zh-TW" altLang="en-US" dirty="0"/>
                    </a:p>
                  </a:txBody>
                  <a:tcPr/>
                </a:tc>
                <a:tc>
                  <a:txBody>
                    <a:bodyPr/>
                    <a:lstStyle/>
                    <a:p>
                      <a:r>
                        <a:rPr lang="en-US" altLang="zh-TW" dirty="0">
                          <a:ea typeface="標楷體" panose="03000509000000000000" pitchFamily="65" charset="-120"/>
                        </a:rPr>
                        <a:t>95.5%</a:t>
                      </a:r>
                      <a:endParaRPr lang="zh-TW" altLang="en-US" dirty="0"/>
                    </a:p>
                  </a:txBody>
                  <a:tcPr/>
                </a:tc>
                <a:extLst>
                  <a:ext uri="{0D108BD9-81ED-4DB2-BD59-A6C34878D82A}">
                    <a16:rowId xmlns:a16="http://schemas.microsoft.com/office/drawing/2014/main" val="222462805"/>
                  </a:ext>
                </a:extLst>
              </a:tr>
              <a:tr h="370840">
                <a:tc>
                  <a:txBody>
                    <a:bodyPr/>
                    <a:lstStyle/>
                    <a:p>
                      <a:r>
                        <a:rPr lang="en-US" altLang="zh-TW" dirty="0">
                          <a:ea typeface="標楷體" panose="03000509000000000000" pitchFamily="65" charset="-120"/>
                        </a:rPr>
                        <a:t>MCC</a:t>
                      </a:r>
                      <a:endParaRPr lang="zh-TW" altLang="en-US" dirty="0"/>
                    </a:p>
                  </a:txBody>
                  <a:tcPr/>
                </a:tc>
                <a:tc>
                  <a:txBody>
                    <a:bodyPr/>
                    <a:lstStyle/>
                    <a:p>
                      <a:r>
                        <a:rPr lang="en-US" altLang="zh-TW" dirty="0">
                          <a:ea typeface="標楷體" panose="03000509000000000000" pitchFamily="65" charset="-120"/>
                        </a:rPr>
                        <a:t>0.0</a:t>
                      </a:r>
                      <a:endParaRPr lang="zh-TW" altLang="en-US" dirty="0"/>
                    </a:p>
                  </a:txBody>
                  <a:tcPr/>
                </a:tc>
                <a:tc>
                  <a:txBody>
                    <a:bodyPr/>
                    <a:lstStyle/>
                    <a:p>
                      <a:r>
                        <a:rPr lang="en-US" altLang="zh-TW" dirty="0">
                          <a:ea typeface="標楷體" panose="03000509000000000000" pitchFamily="65" charset="-120"/>
                        </a:rPr>
                        <a:t>0</a:t>
                      </a:r>
                      <a:endParaRPr lang="zh-TW" altLang="en-US" dirty="0"/>
                    </a:p>
                  </a:txBody>
                  <a:tcPr/>
                </a:tc>
                <a:extLst>
                  <a:ext uri="{0D108BD9-81ED-4DB2-BD59-A6C34878D82A}">
                    <a16:rowId xmlns:a16="http://schemas.microsoft.com/office/drawing/2014/main" val="215491170"/>
                  </a:ext>
                </a:extLst>
              </a:tr>
              <a:tr h="370840">
                <a:tc>
                  <a:txBody>
                    <a:bodyPr/>
                    <a:lstStyle/>
                    <a:p>
                      <a:r>
                        <a:rPr lang="en-US" altLang="zh-TW" dirty="0">
                          <a:ea typeface="標楷體" panose="03000509000000000000" pitchFamily="65" charset="-120"/>
                        </a:rPr>
                        <a:t>Kappa</a:t>
                      </a:r>
                      <a:endParaRPr lang="zh-TW" altLang="en-US" dirty="0"/>
                    </a:p>
                  </a:txBody>
                  <a:tcPr/>
                </a:tc>
                <a:tc>
                  <a:txBody>
                    <a:bodyPr/>
                    <a:lstStyle/>
                    <a:p>
                      <a:r>
                        <a:rPr lang="en-US" altLang="zh-TW" dirty="0">
                          <a:ea typeface="標楷體" panose="03000509000000000000" pitchFamily="65" charset="-120"/>
                        </a:rPr>
                        <a:t>0.0</a:t>
                      </a:r>
                      <a:endParaRPr lang="zh-TW" altLang="en-US" dirty="0"/>
                    </a:p>
                  </a:txBody>
                  <a:tcPr/>
                </a:tc>
                <a:tc>
                  <a:txBody>
                    <a:bodyPr/>
                    <a:lstStyle/>
                    <a:p>
                      <a:r>
                        <a:rPr lang="en-US" altLang="zh-TW" dirty="0">
                          <a:ea typeface="標楷體" panose="03000509000000000000" pitchFamily="65" charset="-120"/>
                        </a:rPr>
                        <a:t>0.0</a:t>
                      </a:r>
                      <a:endParaRPr lang="zh-TW" altLang="en-US" dirty="0"/>
                    </a:p>
                  </a:txBody>
                  <a:tcPr/>
                </a:tc>
                <a:extLst>
                  <a:ext uri="{0D108BD9-81ED-4DB2-BD59-A6C34878D82A}">
                    <a16:rowId xmlns:a16="http://schemas.microsoft.com/office/drawing/2014/main" val="1196065969"/>
                  </a:ext>
                </a:extLst>
              </a:tr>
              <a:tr h="370840">
                <a:tc>
                  <a:txBody>
                    <a:bodyPr/>
                    <a:lstStyle/>
                    <a:p>
                      <a:r>
                        <a:rPr lang="en-US" altLang="zh-TW" dirty="0">
                          <a:ea typeface="標楷體" panose="03000509000000000000" pitchFamily="65" charset="-120"/>
                        </a:rPr>
                        <a:t>F-Measure</a:t>
                      </a:r>
                      <a:endParaRPr lang="zh-TW" altLang="en-US" dirty="0"/>
                    </a:p>
                  </a:txBody>
                  <a:tcPr/>
                </a:tc>
                <a:tc>
                  <a:txBody>
                    <a:bodyPr/>
                    <a:lstStyle/>
                    <a:p>
                      <a:r>
                        <a:rPr lang="en-US" altLang="zh-TW" dirty="0">
                          <a:ea typeface="標楷體" panose="03000509000000000000" pitchFamily="65" charset="-120"/>
                        </a:rPr>
                        <a:t>68.2%</a:t>
                      </a:r>
                      <a:endParaRPr lang="zh-TW" altLang="en-US" dirty="0"/>
                    </a:p>
                  </a:txBody>
                  <a:tcPr/>
                </a:tc>
                <a:tc>
                  <a:txBody>
                    <a:bodyPr/>
                    <a:lstStyle/>
                    <a:p>
                      <a:r>
                        <a:rPr lang="en-US" altLang="zh-TW" dirty="0">
                          <a:ea typeface="標楷體" panose="03000509000000000000" pitchFamily="65" charset="-120"/>
                        </a:rPr>
                        <a:t>95.7%</a:t>
                      </a:r>
                      <a:endParaRPr lang="zh-TW" altLang="en-US" dirty="0"/>
                    </a:p>
                  </a:txBody>
                  <a:tcPr/>
                </a:tc>
                <a:extLst>
                  <a:ext uri="{0D108BD9-81ED-4DB2-BD59-A6C34878D82A}">
                    <a16:rowId xmlns:a16="http://schemas.microsoft.com/office/drawing/2014/main" val="3820715909"/>
                  </a:ext>
                </a:extLst>
              </a:tr>
            </a:tbl>
          </a:graphicData>
        </a:graphic>
      </p:graphicFrame>
    </p:spTree>
    <p:extLst>
      <p:ext uri="{BB962C8B-B14F-4D97-AF65-F5344CB8AC3E}">
        <p14:creationId xmlns:p14="http://schemas.microsoft.com/office/powerpoint/2010/main" val="3884598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1345DB-828B-4529-A26F-7C26969E0196}"/>
              </a:ext>
            </a:extLst>
          </p:cNvPr>
          <p:cNvSpPr>
            <a:spLocks noGrp="1"/>
          </p:cNvSpPr>
          <p:nvPr>
            <p:ph type="title"/>
          </p:nvPr>
        </p:nvSpPr>
        <p:spPr>
          <a:xfrm>
            <a:off x="1208903" y="199402"/>
            <a:ext cx="2127422" cy="489465"/>
          </a:xfrm>
        </p:spPr>
        <p:txBody>
          <a:bodyPr>
            <a:noAutofit/>
          </a:bodyPr>
          <a:lstStyle/>
          <a:p>
            <a:r>
              <a:rPr lang="zh-TW" altLang="en-US" dirty="0">
                <a:latin typeface="標楷體" panose="03000509000000000000" pitchFamily="65" charset="-120"/>
              </a:rPr>
              <a:t>研究方法</a:t>
            </a:r>
          </a:p>
        </p:txBody>
      </p:sp>
      <p:graphicFrame>
        <p:nvGraphicFramePr>
          <p:cNvPr id="5" name="表格 4">
            <a:extLst>
              <a:ext uri="{FF2B5EF4-FFF2-40B4-BE49-F238E27FC236}">
                <a16:creationId xmlns:a16="http://schemas.microsoft.com/office/drawing/2014/main" id="{435798BB-C146-4A6D-BFB9-308A4AF2F196}"/>
              </a:ext>
            </a:extLst>
          </p:cNvPr>
          <p:cNvGraphicFramePr>
            <a:graphicFrameLocks noGrp="1"/>
          </p:cNvGraphicFramePr>
          <p:nvPr/>
        </p:nvGraphicFramePr>
        <p:xfrm>
          <a:off x="1842857" y="1945640"/>
          <a:ext cx="8127999"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30552972"/>
                    </a:ext>
                  </a:extLst>
                </a:gridCol>
                <a:gridCol w="2709333">
                  <a:extLst>
                    <a:ext uri="{9D8B030D-6E8A-4147-A177-3AD203B41FA5}">
                      <a16:colId xmlns:a16="http://schemas.microsoft.com/office/drawing/2014/main" val="3710842878"/>
                    </a:ext>
                  </a:extLst>
                </a:gridCol>
                <a:gridCol w="2709333">
                  <a:extLst>
                    <a:ext uri="{9D8B030D-6E8A-4147-A177-3AD203B41FA5}">
                      <a16:colId xmlns:a16="http://schemas.microsoft.com/office/drawing/2014/main" val="1307866453"/>
                    </a:ext>
                  </a:extLst>
                </a:gridCol>
              </a:tblGrid>
              <a:tr h="370840">
                <a:tc>
                  <a:txBody>
                    <a:bodyPr/>
                    <a:lstStyle/>
                    <a:p>
                      <a:r>
                        <a:rPr lang="en-US" altLang="zh-TW" dirty="0">
                          <a:ea typeface="標楷體" panose="03000509000000000000" pitchFamily="65" charset="-120"/>
                        </a:rPr>
                        <a:t>Kernel = RBF</a:t>
                      </a:r>
                      <a:endParaRPr lang="zh-TW" altLang="en-US" dirty="0"/>
                    </a:p>
                  </a:txBody>
                  <a:tcPr/>
                </a:tc>
                <a:tc>
                  <a:txBody>
                    <a:bodyPr/>
                    <a:lstStyle/>
                    <a:p>
                      <a:r>
                        <a:rPr lang="en-US" altLang="zh-TW" dirty="0" err="1">
                          <a:ea typeface="標楷體" panose="03000509000000000000" pitchFamily="65" charset="-120"/>
                        </a:rPr>
                        <a:t>MaxFeature</a:t>
                      </a:r>
                      <a:r>
                        <a:rPr lang="en-US" altLang="zh-TW" dirty="0"/>
                        <a:t> = 150</a:t>
                      </a:r>
                      <a:endParaRPr lang="zh-TW" altLang="en-US" dirty="0"/>
                    </a:p>
                  </a:txBody>
                  <a:tcPr/>
                </a:tc>
                <a:tc>
                  <a:txBody>
                    <a:bodyPr/>
                    <a:lstStyle/>
                    <a:p>
                      <a:r>
                        <a:rPr lang="en-US" altLang="zh-TW" dirty="0" err="1">
                          <a:ea typeface="標楷體" panose="03000509000000000000" pitchFamily="65" charset="-120"/>
                        </a:rPr>
                        <a:t>MaxFeature</a:t>
                      </a:r>
                      <a:r>
                        <a:rPr lang="en-US" altLang="zh-TW" dirty="0"/>
                        <a:t> = 5000</a:t>
                      </a:r>
                      <a:endParaRPr lang="zh-TW" altLang="en-US" dirty="0"/>
                    </a:p>
                  </a:txBody>
                  <a:tcPr/>
                </a:tc>
                <a:extLst>
                  <a:ext uri="{0D108BD9-81ED-4DB2-BD59-A6C34878D82A}">
                    <a16:rowId xmlns:a16="http://schemas.microsoft.com/office/drawing/2014/main" val="3492816492"/>
                  </a:ext>
                </a:extLst>
              </a:tr>
              <a:tr h="370840">
                <a:tc>
                  <a:txBody>
                    <a:bodyPr/>
                    <a:lstStyle/>
                    <a:p>
                      <a:r>
                        <a:rPr lang="en-US" altLang="zh-TW" dirty="0">
                          <a:ea typeface="標楷體" panose="03000509000000000000" pitchFamily="65" charset="-120"/>
                        </a:rPr>
                        <a:t>Accuracy</a:t>
                      </a:r>
                      <a:endParaRPr lang="zh-TW" altLang="en-US" dirty="0"/>
                    </a:p>
                  </a:txBody>
                  <a:tcPr/>
                </a:tc>
                <a:tc>
                  <a:txBody>
                    <a:bodyPr/>
                    <a:lstStyle/>
                    <a:p>
                      <a:r>
                        <a:rPr lang="en-US" altLang="zh-TW" dirty="0">
                          <a:ea typeface="標楷體" panose="03000509000000000000" pitchFamily="65" charset="-120"/>
                        </a:rPr>
                        <a:t>90.1%</a:t>
                      </a:r>
                      <a:endParaRPr lang="zh-TW" altLang="en-US" dirty="0"/>
                    </a:p>
                  </a:txBody>
                  <a:tcPr/>
                </a:tc>
                <a:tc>
                  <a:txBody>
                    <a:bodyPr/>
                    <a:lstStyle/>
                    <a:p>
                      <a:r>
                        <a:rPr lang="en-US" altLang="zh-TW" dirty="0">
                          <a:ea typeface="標楷體" panose="03000509000000000000" pitchFamily="65" charset="-120"/>
                        </a:rPr>
                        <a:t>95.5%</a:t>
                      </a:r>
                      <a:endParaRPr lang="zh-TW" altLang="en-US" dirty="0"/>
                    </a:p>
                  </a:txBody>
                  <a:tcPr/>
                </a:tc>
                <a:extLst>
                  <a:ext uri="{0D108BD9-81ED-4DB2-BD59-A6C34878D82A}">
                    <a16:rowId xmlns:a16="http://schemas.microsoft.com/office/drawing/2014/main" val="3803036746"/>
                  </a:ext>
                </a:extLst>
              </a:tr>
              <a:tr h="370840">
                <a:tc>
                  <a:txBody>
                    <a:bodyPr/>
                    <a:lstStyle/>
                    <a:p>
                      <a:r>
                        <a:rPr lang="en-US" altLang="zh-TW" dirty="0">
                          <a:ea typeface="標楷體" panose="03000509000000000000" pitchFamily="65" charset="-120"/>
                        </a:rPr>
                        <a:t>Precision</a:t>
                      </a:r>
                      <a:endParaRPr lang="zh-TW" altLang="en-US" dirty="0"/>
                    </a:p>
                  </a:txBody>
                  <a:tcPr/>
                </a:tc>
                <a:tc>
                  <a:txBody>
                    <a:bodyPr/>
                    <a:lstStyle/>
                    <a:p>
                      <a:r>
                        <a:rPr lang="en-US" altLang="zh-TW" dirty="0">
                          <a:ea typeface="標楷體" panose="03000509000000000000" pitchFamily="65" charset="-120"/>
                        </a:rPr>
                        <a:t>90.1%</a:t>
                      </a:r>
                      <a:endParaRPr lang="zh-TW" altLang="en-US" dirty="0"/>
                    </a:p>
                  </a:txBody>
                  <a:tcPr/>
                </a:tc>
                <a:tc>
                  <a:txBody>
                    <a:bodyPr/>
                    <a:lstStyle/>
                    <a:p>
                      <a:r>
                        <a:rPr lang="en-US" altLang="zh-TW" dirty="0">
                          <a:ea typeface="標楷體" panose="03000509000000000000" pitchFamily="65" charset="-120"/>
                        </a:rPr>
                        <a:t>95.6%</a:t>
                      </a:r>
                      <a:endParaRPr lang="zh-TW" altLang="en-US" dirty="0"/>
                    </a:p>
                  </a:txBody>
                  <a:tcPr/>
                </a:tc>
                <a:extLst>
                  <a:ext uri="{0D108BD9-81ED-4DB2-BD59-A6C34878D82A}">
                    <a16:rowId xmlns:a16="http://schemas.microsoft.com/office/drawing/2014/main" val="28107375"/>
                  </a:ext>
                </a:extLst>
              </a:tr>
              <a:tr h="370840">
                <a:tc>
                  <a:txBody>
                    <a:bodyPr/>
                    <a:lstStyle/>
                    <a:p>
                      <a:r>
                        <a:rPr lang="en-US" altLang="zh-TW" dirty="0">
                          <a:ea typeface="標楷體" panose="03000509000000000000" pitchFamily="65" charset="-120"/>
                        </a:rPr>
                        <a:t>Recall</a:t>
                      </a:r>
                      <a:endParaRPr lang="zh-TW" altLang="en-US" dirty="0"/>
                    </a:p>
                  </a:txBody>
                  <a:tcPr/>
                </a:tc>
                <a:tc>
                  <a:txBody>
                    <a:bodyPr/>
                    <a:lstStyle/>
                    <a:p>
                      <a:r>
                        <a:rPr lang="en-US" altLang="zh-TW" dirty="0">
                          <a:ea typeface="標楷體" panose="03000509000000000000" pitchFamily="65" charset="-120"/>
                        </a:rPr>
                        <a:t>90.2%</a:t>
                      </a:r>
                      <a:endParaRPr lang="zh-TW" altLang="en-US" dirty="0"/>
                    </a:p>
                  </a:txBody>
                  <a:tcPr/>
                </a:tc>
                <a:tc>
                  <a:txBody>
                    <a:bodyPr/>
                    <a:lstStyle/>
                    <a:p>
                      <a:r>
                        <a:rPr lang="en-US" altLang="zh-TW" dirty="0">
                          <a:ea typeface="標楷體" panose="03000509000000000000" pitchFamily="65" charset="-120"/>
                        </a:rPr>
                        <a:t>95.8%</a:t>
                      </a:r>
                      <a:endParaRPr lang="zh-TW" altLang="en-US" dirty="0"/>
                    </a:p>
                  </a:txBody>
                  <a:tcPr/>
                </a:tc>
                <a:extLst>
                  <a:ext uri="{0D108BD9-81ED-4DB2-BD59-A6C34878D82A}">
                    <a16:rowId xmlns:a16="http://schemas.microsoft.com/office/drawing/2014/main" val="142888333"/>
                  </a:ext>
                </a:extLst>
              </a:tr>
              <a:tr h="370840">
                <a:tc>
                  <a:txBody>
                    <a:bodyPr/>
                    <a:lstStyle/>
                    <a:p>
                      <a:r>
                        <a:rPr lang="en-US" altLang="zh-TW" dirty="0">
                          <a:ea typeface="標楷體" panose="03000509000000000000" pitchFamily="65" charset="-120"/>
                        </a:rPr>
                        <a:t>AUC</a:t>
                      </a:r>
                      <a:endParaRPr lang="zh-TW" altLang="en-US" dirty="0"/>
                    </a:p>
                  </a:txBody>
                  <a:tcPr/>
                </a:tc>
                <a:tc>
                  <a:txBody>
                    <a:bodyPr/>
                    <a:lstStyle/>
                    <a:p>
                      <a:r>
                        <a:rPr lang="en-US" altLang="zh-TW" dirty="0">
                          <a:ea typeface="標楷體" panose="03000509000000000000" pitchFamily="65" charset="-120"/>
                        </a:rPr>
                        <a:t>90.0%</a:t>
                      </a:r>
                      <a:endParaRPr lang="zh-TW" altLang="en-US" dirty="0"/>
                    </a:p>
                  </a:txBody>
                  <a:tcPr/>
                </a:tc>
                <a:tc>
                  <a:txBody>
                    <a:bodyPr/>
                    <a:lstStyle/>
                    <a:p>
                      <a:r>
                        <a:rPr lang="en-US" altLang="zh-TW" dirty="0">
                          <a:ea typeface="標楷體" panose="03000509000000000000" pitchFamily="65" charset="-120"/>
                        </a:rPr>
                        <a:t>95.5%</a:t>
                      </a:r>
                      <a:endParaRPr lang="zh-TW" altLang="en-US" dirty="0"/>
                    </a:p>
                  </a:txBody>
                  <a:tcPr/>
                </a:tc>
                <a:extLst>
                  <a:ext uri="{0D108BD9-81ED-4DB2-BD59-A6C34878D82A}">
                    <a16:rowId xmlns:a16="http://schemas.microsoft.com/office/drawing/2014/main" val="222462805"/>
                  </a:ext>
                </a:extLst>
              </a:tr>
              <a:tr h="370840">
                <a:tc>
                  <a:txBody>
                    <a:bodyPr/>
                    <a:lstStyle/>
                    <a:p>
                      <a:r>
                        <a:rPr lang="en-US" altLang="zh-TW" dirty="0">
                          <a:ea typeface="標楷體" panose="03000509000000000000" pitchFamily="65" charset="-120"/>
                        </a:rPr>
                        <a:t>MCC</a:t>
                      </a:r>
                      <a:endParaRPr lang="zh-TW" altLang="en-US" dirty="0"/>
                    </a:p>
                  </a:txBody>
                  <a:tcPr/>
                </a:tc>
                <a:tc>
                  <a:txBody>
                    <a:bodyPr/>
                    <a:lstStyle/>
                    <a:p>
                      <a:r>
                        <a:rPr lang="en-US" altLang="zh-TW" dirty="0">
                          <a:ea typeface="標楷體" panose="03000509000000000000" pitchFamily="65" charset="-120"/>
                        </a:rPr>
                        <a:t>0.8009</a:t>
                      </a:r>
                      <a:endParaRPr lang="zh-TW" altLang="en-US" dirty="0"/>
                    </a:p>
                  </a:txBody>
                  <a:tcPr/>
                </a:tc>
                <a:tc>
                  <a:txBody>
                    <a:bodyPr/>
                    <a:lstStyle/>
                    <a:p>
                      <a:r>
                        <a:rPr lang="en-US" altLang="zh-TW" dirty="0">
                          <a:ea typeface="標楷體" panose="03000509000000000000" pitchFamily="65" charset="-120"/>
                        </a:rPr>
                        <a:t>0.9101</a:t>
                      </a:r>
                      <a:endParaRPr lang="zh-TW" altLang="en-US" dirty="0"/>
                    </a:p>
                  </a:txBody>
                  <a:tcPr/>
                </a:tc>
                <a:extLst>
                  <a:ext uri="{0D108BD9-81ED-4DB2-BD59-A6C34878D82A}">
                    <a16:rowId xmlns:a16="http://schemas.microsoft.com/office/drawing/2014/main" val="215491170"/>
                  </a:ext>
                </a:extLst>
              </a:tr>
              <a:tr h="370840">
                <a:tc>
                  <a:txBody>
                    <a:bodyPr/>
                    <a:lstStyle/>
                    <a:p>
                      <a:r>
                        <a:rPr lang="en-US" altLang="zh-TW" dirty="0">
                          <a:ea typeface="標楷體" panose="03000509000000000000" pitchFamily="65" charset="-120"/>
                        </a:rPr>
                        <a:t>Kappa</a:t>
                      </a:r>
                      <a:endParaRPr lang="zh-TW" altLang="en-US" dirty="0"/>
                    </a:p>
                  </a:txBody>
                  <a:tcPr/>
                </a:tc>
                <a:tc>
                  <a:txBody>
                    <a:bodyPr/>
                    <a:lstStyle/>
                    <a:p>
                      <a:r>
                        <a:rPr lang="en-US" altLang="zh-TW" dirty="0">
                          <a:ea typeface="標楷體" panose="03000509000000000000" pitchFamily="65" charset="-120"/>
                        </a:rPr>
                        <a:t>0.8010</a:t>
                      </a:r>
                      <a:endParaRPr lang="zh-TW" altLang="en-US" dirty="0"/>
                    </a:p>
                  </a:txBody>
                  <a:tcPr/>
                </a:tc>
                <a:tc>
                  <a:txBody>
                    <a:bodyPr/>
                    <a:lstStyle/>
                    <a:p>
                      <a:r>
                        <a:rPr lang="en-US" altLang="zh-TW" dirty="0">
                          <a:ea typeface="標楷體" panose="03000509000000000000" pitchFamily="65" charset="-120"/>
                        </a:rPr>
                        <a:t>0.9101</a:t>
                      </a:r>
                      <a:endParaRPr lang="zh-TW" altLang="en-US" dirty="0"/>
                    </a:p>
                  </a:txBody>
                  <a:tcPr/>
                </a:tc>
                <a:extLst>
                  <a:ext uri="{0D108BD9-81ED-4DB2-BD59-A6C34878D82A}">
                    <a16:rowId xmlns:a16="http://schemas.microsoft.com/office/drawing/2014/main" val="1196065969"/>
                  </a:ext>
                </a:extLst>
              </a:tr>
              <a:tr h="370840">
                <a:tc>
                  <a:txBody>
                    <a:bodyPr/>
                    <a:lstStyle/>
                    <a:p>
                      <a:r>
                        <a:rPr lang="en-US" altLang="zh-TW" dirty="0">
                          <a:ea typeface="標楷體" panose="03000509000000000000" pitchFamily="65" charset="-120"/>
                        </a:rPr>
                        <a:t>F-Measure</a:t>
                      </a:r>
                      <a:endParaRPr lang="zh-TW" altLang="en-US" dirty="0"/>
                    </a:p>
                  </a:txBody>
                  <a:tcPr/>
                </a:tc>
                <a:tc>
                  <a:txBody>
                    <a:bodyPr/>
                    <a:lstStyle/>
                    <a:p>
                      <a:r>
                        <a:rPr lang="en-US" altLang="zh-TW" dirty="0">
                          <a:ea typeface="標楷體" panose="03000509000000000000" pitchFamily="65" charset="-120"/>
                        </a:rPr>
                        <a:t>90.4%</a:t>
                      </a:r>
                      <a:endParaRPr lang="zh-TW" altLang="en-US" dirty="0"/>
                    </a:p>
                  </a:txBody>
                  <a:tcPr/>
                </a:tc>
                <a:tc>
                  <a:txBody>
                    <a:bodyPr/>
                    <a:lstStyle/>
                    <a:p>
                      <a:r>
                        <a:rPr lang="en-US" altLang="zh-TW" dirty="0">
                          <a:ea typeface="標楷體" panose="03000509000000000000" pitchFamily="65" charset="-120"/>
                        </a:rPr>
                        <a:t>95.7%</a:t>
                      </a:r>
                      <a:endParaRPr lang="zh-TW" altLang="en-US" dirty="0"/>
                    </a:p>
                  </a:txBody>
                  <a:tcPr/>
                </a:tc>
                <a:extLst>
                  <a:ext uri="{0D108BD9-81ED-4DB2-BD59-A6C34878D82A}">
                    <a16:rowId xmlns:a16="http://schemas.microsoft.com/office/drawing/2014/main" val="3820715909"/>
                  </a:ext>
                </a:extLst>
              </a:tr>
            </a:tbl>
          </a:graphicData>
        </a:graphic>
      </p:graphicFrame>
      <p:sp>
        <p:nvSpPr>
          <p:cNvPr id="4" name="矩形 3">
            <a:extLst>
              <a:ext uri="{FF2B5EF4-FFF2-40B4-BE49-F238E27FC236}">
                <a16:creationId xmlns:a16="http://schemas.microsoft.com/office/drawing/2014/main" id="{78A74C30-8505-4C01-B8F3-C1B80ADCC508}"/>
              </a:ext>
            </a:extLst>
          </p:cNvPr>
          <p:cNvSpPr/>
          <p:nvPr/>
        </p:nvSpPr>
        <p:spPr>
          <a:xfrm>
            <a:off x="1086881" y="1132587"/>
            <a:ext cx="4402167" cy="523220"/>
          </a:xfrm>
          <a:prstGeom prst="rect">
            <a:avLst/>
          </a:prstGeom>
        </p:spPr>
        <p:txBody>
          <a:bodyPr wrap="none">
            <a:spAutoFit/>
          </a:bodyPr>
          <a:lstStyle/>
          <a:p>
            <a:pPr>
              <a:buFont typeface="Wingdings" panose="05000000000000000000" pitchFamily="2" charset="2"/>
              <a:buChar char="l"/>
            </a:pPr>
            <a:r>
              <a:rPr lang="zh-TW" altLang="zh-TW" sz="2800" dirty="0">
                <a:latin typeface="標楷體" panose="03000509000000000000" pitchFamily="65" charset="-120"/>
                <a:ea typeface="標楷體" panose="03000509000000000000" pitchFamily="65" charset="-120"/>
              </a:rPr>
              <a:t>支持向量機</a:t>
            </a:r>
            <a:r>
              <a:rPr lang="en-US" altLang="zh-TW" sz="2800" dirty="0">
                <a:latin typeface="標楷體" panose="03000509000000000000" pitchFamily="65" charset="-120"/>
              </a:rPr>
              <a:t>(kernel=RBF)</a:t>
            </a:r>
            <a:endParaRPr lang="en-US" altLang="zh-TW" sz="2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363174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1345DB-828B-4529-A26F-7C26969E0196}"/>
              </a:ext>
            </a:extLst>
          </p:cNvPr>
          <p:cNvSpPr>
            <a:spLocks noGrp="1"/>
          </p:cNvSpPr>
          <p:nvPr>
            <p:ph type="title"/>
          </p:nvPr>
        </p:nvSpPr>
        <p:spPr>
          <a:xfrm>
            <a:off x="1208903" y="199402"/>
            <a:ext cx="2127422" cy="489465"/>
          </a:xfrm>
        </p:spPr>
        <p:txBody>
          <a:bodyPr>
            <a:noAutofit/>
          </a:bodyPr>
          <a:lstStyle/>
          <a:p>
            <a:r>
              <a:rPr lang="zh-TW" altLang="en-US" dirty="0">
                <a:latin typeface="標楷體" panose="03000509000000000000" pitchFamily="65" charset="-120"/>
              </a:rPr>
              <a:t>研究方法</a:t>
            </a:r>
          </a:p>
        </p:txBody>
      </p:sp>
      <p:graphicFrame>
        <p:nvGraphicFramePr>
          <p:cNvPr id="5" name="表格 4">
            <a:extLst>
              <a:ext uri="{FF2B5EF4-FFF2-40B4-BE49-F238E27FC236}">
                <a16:creationId xmlns:a16="http://schemas.microsoft.com/office/drawing/2014/main" id="{435798BB-C146-4A6D-BFB9-308A4AF2F196}"/>
              </a:ext>
            </a:extLst>
          </p:cNvPr>
          <p:cNvGraphicFramePr>
            <a:graphicFrameLocks noGrp="1"/>
          </p:cNvGraphicFramePr>
          <p:nvPr/>
        </p:nvGraphicFramePr>
        <p:xfrm>
          <a:off x="1842857" y="1945640"/>
          <a:ext cx="8127999"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30552972"/>
                    </a:ext>
                  </a:extLst>
                </a:gridCol>
                <a:gridCol w="2709333">
                  <a:extLst>
                    <a:ext uri="{9D8B030D-6E8A-4147-A177-3AD203B41FA5}">
                      <a16:colId xmlns:a16="http://schemas.microsoft.com/office/drawing/2014/main" val="3710842878"/>
                    </a:ext>
                  </a:extLst>
                </a:gridCol>
                <a:gridCol w="2709333">
                  <a:extLst>
                    <a:ext uri="{9D8B030D-6E8A-4147-A177-3AD203B41FA5}">
                      <a16:colId xmlns:a16="http://schemas.microsoft.com/office/drawing/2014/main" val="1307866453"/>
                    </a:ext>
                  </a:extLst>
                </a:gridCol>
              </a:tblGrid>
              <a:tr h="370840">
                <a:tc>
                  <a:txBody>
                    <a:bodyPr/>
                    <a:lstStyle/>
                    <a:p>
                      <a:r>
                        <a:rPr lang="en-US" altLang="zh-TW" dirty="0">
                          <a:ea typeface="標楷體" panose="03000509000000000000" pitchFamily="65" charset="-120"/>
                        </a:rPr>
                        <a:t>Kernel = Sigmoid</a:t>
                      </a:r>
                      <a:endParaRPr lang="zh-TW" altLang="en-US" dirty="0"/>
                    </a:p>
                  </a:txBody>
                  <a:tcPr/>
                </a:tc>
                <a:tc>
                  <a:txBody>
                    <a:bodyPr/>
                    <a:lstStyle/>
                    <a:p>
                      <a:r>
                        <a:rPr lang="en-US" altLang="zh-TW" dirty="0" err="1">
                          <a:ea typeface="標楷體" panose="03000509000000000000" pitchFamily="65" charset="-120"/>
                        </a:rPr>
                        <a:t>MaxFeature</a:t>
                      </a:r>
                      <a:r>
                        <a:rPr lang="en-US" altLang="zh-TW" dirty="0"/>
                        <a:t> = 150</a:t>
                      </a:r>
                      <a:endParaRPr lang="zh-TW" altLang="en-US" dirty="0"/>
                    </a:p>
                  </a:txBody>
                  <a:tcPr/>
                </a:tc>
                <a:tc>
                  <a:txBody>
                    <a:bodyPr/>
                    <a:lstStyle/>
                    <a:p>
                      <a:r>
                        <a:rPr lang="en-US" altLang="zh-TW" dirty="0" err="1">
                          <a:ea typeface="標楷體" panose="03000509000000000000" pitchFamily="65" charset="-120"/>
                        </a:rPr>
                        <a:t>MaxFeature</a:t>
                      </a:r>
                      <a:r>
                        <a:rPr lang="en-US" altLang="zh-TW" dirty="0"/>
                        <a:t> = 5000</a:t>
                      </a:r>
                      <a:endParaRPr lang="zh-TW" altLang="en-US" dirty="0"/>
                    </a:p>
                  </a:txBody>
                  <a:tcPr/>
                </a:tc>
                <a:extLst>
                  <a:ext uri="{0D108BD9-81ED-4DB2-BD59-A6C34878D82A}">
                    <a16:rowId xmlns:a16="http://schemas.microsoft.com/office/drawing/2014/main" val="3492816492"/>
                  </a:ext>
                </a:extLst>
              </a:tr>
              <a:tr h="370840">
                <a:tc>
                  <a:txBody>
                    <a:bodyPr/>
                    <a:lstStyle/>
                    <a:p>
                      <a:r>
                        <a:rPr lang="en-US" altLang="zh-TW" dirty="0">
                          <a:ea typeface="標楷體" panose="03000509000000000000" pitchFamily="65" charset="-120"/>
                        </a:rPr>
                        <a:t>Accuracy</a:t>
                      </a:r>
                      <a:endParaRPr lang="zh-TW" altLang="en-US" dirty="0"/>
                    </a:p>
                  </a:txBody>
                  <a:tcPr/>
                </a:tc>
                <a:tc>
                  <a:txBody>
                    <a:bodyPr/>
                    <a:lstStyle/>
                    <a:p>
                      <a:r>
                        <a:rPr lang="en-US" altLang="zh-TW" dirty="0">
                          <a:ea typeface="標楷體" panose="03000509000000000000" pitchFamily="65" charset="-120"/>
                        </a:rPr>
                        <a:t>89.6%</a:t>
                      </a:r>
                      <a:endParaRPr lang="zh-TW" altLang="en-US" dirty="0"/>
                    </a:p>
                  </a:txBody>
                  <a:tcPr/>
                </a:tc>
                <a:tc>
                  <a:txBody>
                    <a:bodyPr/>
                    <a:lstStyle/>
                    <a:p>
                      <a:r>
                        <a:rPr lang="en-US" altLang="zh-TW" dirty="0">
                          <a:solidFill>
                            <a:srgbClr val="FF0000"/>
                          </a:solidFill>
                          <a:ea typeface="標楷體" panose="03000509000000000000" pitchFamily="65" charset="-120"/>
                        </a:rPr>
                        <a:t>51.7%</a:t>
                      </a:r>
                      <a:endParaRPr lang="zh-TW" altLang="en-US" dirty="0">
                        <a:solidFill>
                          <a:srgbClr val="FF0000"/>
                        </a:solidFill>
                      </a:endParaRPr>
                    </a:p>
                  </a:txBody>
                  <a:tcPr/>
                </a:tc>
                <a:extLst>
                  <a:ext uri="{0D108BD9-81ED-4DB2-BD59-A6C34878D82A}">
                    <a16:rowId xmlns:a16="http://schemas.microsoft.com/office/drawing/2014/main" val="3803036746"/>
                  </a:ext>
                </a:extLst>
              </a:tr>
              <a:tr h="370840">
                <a:tc>
                  <a:txBody>
                    <a:bodyPr/>
                    <a:lstStyle/>
                    <a:p>
                      <a:r>
                        <a:rPr lang="en-US" altLang="zh-TW" dirty="0">
                          <a:ea typeface="標楷體" panose="03000509000000000000" pitchFamily="65" charset="-120"/>
                        </a:rPr>
                        <a:t>Precision</a:t>
                      </a:r>
                      <a:endParaRPr lang="zh-TW" altLang="en-US" dirty="0"/>
                    </a:p>
                  </a:txBody>
                  <a:tcPr/>
                </a:tc>
                <a:tc>
                  <a:txBody>
                    <a:bodyPr/>
                    <a:lstStyle/>
                    <a:p>
                      <a:r>
                        <a:rPr lang="en-US" altLang="zh-TW" dirty="0">
                          <a:ea typeface="標楷體" panose="03000509000000000000" pitchFamily="65" charset="-120"/>
                        </a:rPr>
                        <a:t>90.0%</a:t>
                      </a:r>
                      <a:endParaRPr lang="zh-TW" altLang="en-US" dirty="0"/>
                    </a:p>
                  </a:txBody>
                  <a:tcPr/>
                </a:tc>
                <a:tc>
                  <a:txBody>
                    <a:bodyPr/>
                    <a:lstStyle/>
                    <a:p>
                      <a:r>
                        <a:rPr lang="en-US" altLang="zh-TW" dirty="0">
                          <a:solidFill>
                            <a:srgbClr val="FF0000"/>
                          </a:solidFill>
                          <a:ea typeface="標楷體" panose="03000509000000000000" pitchFamily="65" charset="-120"/>
                        </a:rPr>
                        <a:t>51.7%</a:t>
                      </a:r>
                      <a:endParaRPr lang="zh-TW" altLang="en-US" dirty="0">
                        <a:solidFill>
                          <a:srgbClr val="FF0000"/>
                        </a:solidFill>
                      </a:endParaRPr>
                    </a:p>
                  </a:txBody>
                  <a:tcPr/>
                </a:tc>
                <a:extLst>
                  <a:ext uri="{0D108BD9-81ED-4DB2-BD59-A6C34878D82A}">
                    <a16:rowId xmlns:a16="http://schemas.microsoft.com/office/drawing/2014/main" val="28107375"/>
                  </a:ext>
                </a:extLst>
              </a:tr>
              <a:tr h="370840">
                <a:tc>
                  <a:txBody>
                    <a:bodyPr/>
                    <a:lstStyle/>
                    <a:p>
                      <a:r>
                        <a:rPr lang="en-US" altLang="zh-TW" dirty="0">
                          <a:ea typeface="標楷體" panose="03000509000000000000" pitchFamily="65" charset="-120"/>
                        </a:rPr>
                        <a:t>Recall</a:t>
                      </a:r>
                      <a:endParaRPr lang="zh-TW" altLang="en-US" dirty="0"/>
                    </a:p>
                  </a:txBody>
                  <a:tcPr/>
                </a:tc>
                <a:tc>
                  <a:txBody>
                    <a:bodyPr/>
                    <a:lstStyle/>
                    <a:p>
                      <a:r>
                        <a:rPr lang="en-US" altLang="zh-TW" dirty="0">
                          <a:ea typeface="標楷體" panose="03000509000000000000" pitchFamily="65" charset="-120"/>
                        </a:rPr>
                        <a:t>90.0%</a:t>
                      </a:r>
                      <a:endParaRPr lang="zh-TW" altLang="en-US" dirty="0"/>
                    </a:p>
                  </a:txBody>
                  <a:tcPr/>
                </a:tc>
                <a:tc>
                  <a:txBody>
                    <a:bodyPr/>
                    <a:lstStyle/>
                    <a:p>
                      <a:r>
                        <a:rPr lang="en-US" altLang="zh-TW" dirty="0">
                          <a:ea typeface="標楷體" panose="03000509000000000000" pitchFamily="65" charset="-120"/>
                        </a:rPr>
                        <a:t>100%</a:t>
                      </a:r>
                      <a:endParaRPr lang="zh-TW" altLang="en-US" dirty="0"/>
                    </a:p>
                  </a:txBody>
                  <a:tcPr/>
                </a:tc>
                <a:extLst>
                  <a:ext uri="{0D108BD9-81ED-4DB2-BD59-A6C34878D82A}">
                    <a16:rowId xmlns:a16="http://schemas.microsoft.com/office/drawing/2014/main" val="142888333"/>
                  </a:ext>
                </a:extLst>
              </a:tr>
              <a:tr h="370840">
                <a:tc>
                  <a:txBody>
                    <a:bodyPr/>
                    <a:lstStyle/>
                    <a:p>
                      <a:r>
                        <a:rPr lang="en-US" altLang="zh-TW" dirty="0">
                          <a:ea typeface="標楷體" panose="03000509000000000000" pitchFamily="65" charset="-120"/>
                        </a:rPr>
                        <a:t>AUC</a:t>
                      </a:r>
                      <a:endParaRPr lang="zh-TW" altLang="en-US" dirty="0"/>
                    </a:p>
                  </a:txBody>
                  <a:tcPr/>
                </a:tc>
                <a:tc>
                  <a:txBody>
                    <a:bodyPr/>
                    <a:lstStyle/>
                    <a:p>
                      <a:r>
                        <a:rPr lang="en-US" altLang="zh-TW" dirty="0">
                          <a:ea typeface="標楷體" panose="03000509000000000000" pitchFamily="65" charset="-120"/>
                        </a:rPr>
                        <a:t>89.7%</a:t>
                      </a:r>
                      <a:endParaRPr lang="zh-TW" altLang="en-US" dirty="0"/>
                    </a:p>
                  </a:txBody>
                  <a:tcPr/>
                </a:tc>
                <a:tc>
                  <a:txBody>
                    <a:bodyPr/>
                    <a:lstStyle/>
                    <a:p>
                      <a:r>
                        <a:rPr lang="en-US" altLang="zh-TW" dirty="0">
                          <a:ea typeface="標楷體" panose="03000509000000000000" pitchFamily="65" charset="-120"/>
                        </a:rPr>
                        <a:t>0.5%</a:t>
                      </a:r>
                      <a:endParaRPr lang="zh-TW" altLang="en-US" dirty="0"/>
                    </a:p>
                  </a:txBody>
                  <a:tcPr/>
                </a:tc>
                <a:extLst>
                  <a:ext uri="{0D108BD9-81ED-4DB2-BD59-A6C34878D82A}">
                    <a16:rowId xmlns:a16="http://schemas.microsoft.com/office/drawing/2014/main" val="222462805"/>
                  </a:ext>
                </a:extLst>
              </a:tr>
              <a:tr h="370840">
                <a:tc>
                  <a:txBody>
                    <a:bodyPr/>
                    <a:lstStyle/>
                    <a:p>
                      <a:r>
                        <a:rPr lang="en-US" altLang="zh-TW" dirty="0">
                          <a:ea typeface="標楷體" panose="03000509000000000000" pitchFamily="65" charset="-120"/>
                        </a:rPr>
                        <a:t>MCC</a:t>
                      </a:r>
                      <a:endParaRPr lang="zh-TW" altLang="en-US" dirty="0"/>
                    </a:p>
                  </a:txBody>
                  <a:tcPr/>
                </a:tc>
                <a:tc>
                  <a:txBody>
                    <a:bodyPr/>
                    <a:lstStyle/>
                    <a:p>
                      <a:r>
                        <a:rPr lang="en-US" altLang="zh-TW" dirty="0">
                          <a:ea typeface="標楷體" panose="03000509000000000000" pitchFamily="65" charset="-120"/>
                        </a:rPr>
                        <a:t>0.7925</a:t>
                      </a:r>
                      <a:endParaRPr lang="zh-TW" altLang="en-US" dirty="0"/>
                    </a:p>
                  </a:txBody>
                  <a:tcPr/>
                </a:tc>
                <a:tc>
                  <a:txBody>
                    <a:bodyPr/>
                    <a:lstStyle/>
                    <a:p>
                      <a:r>
                        <a:rPr lang="en-US" altLang="zh-TW" dirty="0">
                          <a:ea typeface="標楷體" panose="03000509000000000000" pitchFamily="65" charset="-120"/>
                        </a:rPr>
                        <a:t>0.0</a:t>
                      </a:r>
                      <a:endParaRPr lang="zh-TW" altLang="en-US" dirty="0"/>
                    </a:p>
                  </a:txBody>
                  <a:tcPr/>
                </a:tc>
                <a:extLst>
                  <a:ext uri="{0D108BD9-81ED-4DB2-BD59-A6C34878D82A}">
                    <a16:rowId xmlns:a16="http://schemas.microsoft.com/office/drawing/2014/main" val="215491170"/>
                  </a:ext>
                </a:extLst>
              </a:tr>
              <a:tr h="370840">
                <a:tc>
                  <a:txBody>
                    <a:bodyPr/>
                    <a:lstStyle/>
                    <a:p>
                      <a:r>
                        <a:rPr lang="en-US" altLang="zh-TW" dirty="0">
                          <a:ea typeface="標楷體" panose="03000509000000000000" pitchFamily="65" charset="-120"/>
                        </a:rPr>
                        <a:t>Kappa</a:t>
                      </a:r>
                      <a:endParaRPr lang="zh-TW" altLang="en-US" dirty="0"/>
                    </a:p>
                  </a:txBody>
                  <a:tcPr/>
                </a:tc>
                <a:tc>
                  <a:txBody>
                    <a:bodyPr/>
                    <a:lstStyle/>
                    <a:p>
                      <a:r>
                        <a:rPr lang="en-US" altLang="zh-TW" dirty="0">
                          <a:ea typeface="標楷體" panose="03000509000000000000" pitchFamily="65" charset="-120"/>
                        </a:rPr>
                        <a:t>0.7925</a:t>
                      </a:r>
                      <a:endParaRPr lang="zh-TW" altLang="en-US" dirty="0"/>
                    </a:p>
                  </a:txBody>
                  <a:tcPr/>
                </a:tc>
                <a:tc>
                  <a:txBody>
                    <a:bodyPr/>
                    <a:lstStyle/>
                    <a:p>
                      <a:r>
                        <a:rPr lang="en-US" altLang="zh-TW" dirty="0">
                          <a:ea typeface="標楷體" panose="03000509000000000000" pitchFamily="65" charset="-120"/>
                        </a:rPr>
                        <a:t>0.0</a:t>
                      </a:r>
                      <a:endParaRPr lang="zh-TW" altLang="en-US" dirty="0"/>
                    </a:p>
                  </a:txBody>
                  <a:tcPr/>
                </a:tc>
                <a:extLst>
                  <a:ext uri="{0D108BD9-81ED-4DB2-BD59-A6C34878D82A}">
                    <a16:rowId xmlns:a16="http://schemas.microsoft.com/office/drawing/2014/main" val="1196065969"/>
                  </a:ext>
                </a:extLst>
              </a:tr>
              <a:tr h="370840">
                <a:tc>
                  <a:txBody>
                    <a:bodyPr/>
                    <a:lstStyle/>
                    <a:p>
                      <a:r>
                        <a:rPr lang="en-US" altLang="zh-TW" dirty="0">
                          <a:ea typeface="標楷體" panose="03000509000000000000" pitchFamily="65" charset="-120"/>
                        </a:rPr>
                        <a:t>F-Measure</a:t>
                      </a:r>
                      <a:endParaRPr lang="zh-TW" altLang="en-US" dirty="0"/>
                    </a:p>
                  </a:txBody>
                  <a:tcPr/>
                </a:tc>
                <a:tc>
                  <a:txBody>
                    <a:bodyPr/>
                    <a:lstStyle/>
                    <a:p>
                      <a:r>
                        <a:rPr lang="en-US" altLang="zh-TW" dirty="0">
                          <a:ea typeface="標楷體" panose="03000509000000000000" pitchFamily="65" charset="-120"/>
                        </a:rPr>
                        <a:t>90%</a:t>
                      </a:r>
                      <a:endParaRPr lang="zh-TW" altLang="en-US" dirty="0"/>
                    </a:p>
                  </a:txBody>
                  <a:tcPr/>
                </a:tc>
                <a:tc>
                  <a:txBody>
                    <a:bodyPr/>
                    <a:lstStyle/>
                    <a:p>
                      <a:r>
                        <a:rPr lang="en-US" altLang="zh-TW" dirty="0">
                          <a:ea typeface="標楷體" panose="03000509000000000000" pitchFamily="65" charset="-120"/>
                        </a:rPr>
                        <a:t>68.2%</a:t>
                      </a:r>
                      <a:endParaRPr lang="zh-TW" altLang="en-US" dirty="0"/>
                    </a:p>
                  </a:txBody>
                  <a:tcPr/>
                </a:tc>
                <a:extLst>
                  <a:ext uri="{0D108BD9-81ED-4DB2-BD59-A6C34878D82A}">
                    <a16:rowId xmlns:a16="http://schemas.microsoft.com/office/drawing/2014/main" val="3820715909"/>
                  </a:ext>
                </a:extLst>
              </a:tr>
            </a:tbl>
          </a:graphicData>
        </a:graphic>
      </p:graphicFrame>
      <p:sp>
        <p:nvSpPr>
          <p:cNvPr id="6" name="矩形 5">
            <a:extLst>
              <a:ext uri="{FF2B5EF4-FFF2-40B4-BE49-F238E27FC236}">
                <a16:creationId xmlns:a16="http://schemas.microsoft.com/office/drawing/2014/main" id="{552160E6-FFCE-4D50-8B5E-B28487E57DBE}"/>
              </a:ext>
            </a:extLst>
          </p:cNvPr>
          <p:cNvSpPr/>
          <p:nvPr/>
        </p:nvSpPr>
        <p:spPr>
          <a:xfrm>
            <a:off x="1086881" y="1132587"/>
            <a:ext cx="5120312" cy="523220"/>
          </a:xfrm>
          <a:prstGeom prst="rect">
            <a:avLst/>
          </a:prstGeom>
        </p:spPr>
        <p:txBody>
          <a:bodyPr wrap="none">
            <a:spAutoFit/>
          </a:bodyPr>
          <a:lstStyle/>
          <a:p>
            <a:pPr>
              <a:buFont typeface="Wingdings" panose="05000000000000000000" pitchFamily="2" charset="2"/>
              <a:buChar char="l"/>
            </a:pPr>
            <a:r>
              <a:rPr lang="zh-TW" altLang="zh-TW" sz="2800" dirty="0">
                <a:latin typeface="標楷體" panose="03000509000000000000" pitchFamily="65" charset="-120"/>
                <a:ea typeface="標楷體" panose="03000509000000000000" pitchFamily="65" charset="-120"/>
              </a:rPr>
              <a:t>支持向量機</a:t>
            </a:r>
            <a:r>
              <a:rPr lang="en-US" altLang="zh-TW" sz="2800" dirty="0">
                <a:latin typeface="標楷體" panose="03000509000000000000" pitchFamily="65" charset="-120"/>
                <a:ea typeface="標楷體" panose="03000509000000000000" pitchFamily="65" charset="-120"/>
              </a:rPr>
              <a:t>(</a:t>
            </a:r>
            <a:r>
              <a:rPr lang="en-US" altLang="zh-TW" sz="2800" dirty="0">
                <a:latin typeface="標楷體" panose="03000509000000000000" pitchFamily="65" charset="-120"/>
              </a:rPr>
              <a:t>kernel=sigmoid</a:t>
            </a:r>
            <a:r>
              <a:rPr lang="en-US" altLang="zh-TW" sz="2800" dirty="0">
                <a:latin typeface="標楷體" panose="03000509000000000000" pitchFamily="65" charset="-120"/>
                <a:ea typeface="標楷體" panose="03000509000000000000" pitchFamily="65" charset="-120"/>
              </a:rPr>
              <a:t>)</a:t>
            </a:r>
          </a:p>
        </p:txBody>
      </p:sp>
    </p:spTree>
    <p:extLst>
      <p:ext uri="{BB962C8B-B14F-4D97-AF65-F5344CB8AC3E}">
        <p14:creationId xmlns:p14="http://schemas.microsoft.com/office/powerpoint/2010/main" val="1724117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1345DB-828B-4529-A26F-7C26969E0196}"/>
              </a:ext>
            </a:extLst>
          </p:cNvPr>
          <p:cNvSpPr>
            <a:spLocks noGrp="1"/>
          </p:cNvSpPr>
          <p:nvPr>
            <p:ph type="title"/>
          </p:nvPr>
        </p:nvSpPr>
        <p:spPr>
          <a:xfrm>
            <a:off x="1208903" y="199402"/>
            <a:ext cx="2127422" cy="489465"/>
          </a:xfrm>
        </p:spPr>
        <p:txBody>
          <a:bodyPr>
            <a:noAutofit/>
          </a:bodyPr>
          <a:lstStyle/>
          <a:p>
            <a:r>
              <a:rPr lang="zh-TW" altLang="en-US" dirty="0">
                <a:latin typeface="標楷體" panose="03000509000000000000" pitchFamily="65" charset="-120"/>
              </a:rPr>
              <a:t>研究方法</a:t>
            </a:r>
          </a:p>
        </p:txBody>
      </p:sp>
      <p:graphicFrame>
        <p:nvGraphicFramePr>
          <p:cNvPr id="5" name="表格 4">
            <a:extLst>
              <a:ext uri="{FF2B5EF4-FFF2-40B4-BE49-F238E27FC236}">
                <a16:creationId xmlns:a16="http://schemas.microsoft.com/office/drawing/2014/main" id="{435798BB-C146-4A6D-BFB9-308A4AF2F196}"/>
              </a:ext>
            </a:extLst>
          </p:cNvPr>
          <p:cNvGraphicFramePr>
            <a:graphicFrameLocks noGrp="1"/>
          </p:cNvGraphicFramePr>
          <p:nvPr/>
        </p:nvGraphicFramePr>
        <p:xfrm>
          <a:off x="1842857" y="1945640"/>
          <a:ext cx="8127999"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30552972"/>
                    </a:ext>
                  </a:extLst>
                </a:gridCol>
                <a:gridCol w="2709333">
                  <a:extLst>
                    <a:ext uri="{9D8B030D-6E8A-4147-A177-3AD203B41FA5}">
                      <a16:colId xmlns:a16="http://schemas.microsoft.com/office/drawing/2014/main" val="3710842878"/>
                    </a:ext>
                  </a:extLst>
                </a:gridCol>
                <a:gridCol w="2709333">
                  <a:extLst>
                    <a:ext uri="{9D8B030D-6E8A-4147-A177-3AD203B41FA5}">
                      <a16:colId xmlns:a16="http://schemas.microsoft.com/office/drawing/2014/main" val="1307866453"/>
                    </a:ext>
                  </a:extLst>
                </a:gridCol>
              </a:tblGrid>
              <a:tr h="370840">
                <a:tc>
                  <a:txBody>
                    <a:bodyPr/>
                    <a:lstStyle/>
                    <a:p>
                      <a:r>
                        <a:rPr lang="en-US" altLang="zh-TW" dirty="0">
                          <a:ea typeface="標楷體" panose="03000509000000000000" pitchFamily="65" charset="-120"/>
                        </a:rPr>
                        <a:t>Kernel = Linear</a:t>
                      </a:r>
                      <a:endParaRPr lang="zh-TW" altLang="en-US" dirty="0"/>
                    </a:p>
                  </a:txBody>
                  <a:tcPr/>
                </a:tc>
                <a:tc>
                  <a:txBody>
                    <a:bodyPr/>
                    <a:lstStyle/>
                    <a:p>
                      <a:r>
                        <a:rPr lang="en-US" altLang="zh-TW" dirty="0" err="1">
                          <a:ea typeface="標楷體" panose="03000509000000000000" pitchFamily="65" charset="-120"/>
                        </a:rPr>
                        <a:t>MaxFeature</a:t>
                      </a:r>
                      <a:r>
                        <a:rPr lang="en-US" altLang="zh-TW" dirty="0"/>
                        <a:t> = 150</a:t>
                      </a:r>
                      <a:endParaRPr lang="zh-TW" altLang="en-US" dirty="0"/>
                    </a:p>
                  </a:txBody>
                  <a:tcPr/>
                </a:tc>
                <a:tc>
                  <a:txBody>
                    <a:bodyPr/>
                    <a:lstStyle/>
                    <a:p>
                      <a:r>
                        <a:rPr lang="en-US" altLang="zh-TW" dirty="0" err="1">
                          <a:ea typeface="標楷體" panose="03000509000000000000" pitchFamily="65" charset="-120"/>
                        </a:rPr>
                        <a:t>MaxFeature</a:t>
                      </a:r>
                      <a:r>
                        <a:rPr lang="en-US" altLang="zh-TW" dirty="0"/>
                        <a:t> = 5000</a:t>
                      </a:r>
                      <a:endParaRPr lang="zh-TW" altLang="en-US" dirty="0"/>
                    </a:p>
                  </a:txBody>
                  <a:tcPr/>
                </a:tc>
                <a:extLst>
                  <a:ext uri="{0D108BD9-81ED-4DB2-BD59-A6C34878D82A}">
                    <a16:rowId xmlns:a16="http://schemas.microsoft.com/office/drawing/2014/main" val="3492816492"/>
                  </a:ext>
                </a:extLst>
              </a:tr>
              <a:tr h="370840">
                <a:tc>
                  <a:txBody>
                    <a:bodyPr/>
                    <a:lstStyle/>
                    <a:p>
                      <a:r>
                        <a:rPr lang="en-US" altLang="zh-TW" dirty="0">
                          <a:ea typeface="標楷體" panose="03000509000000000000" pitchFamily="65" charset="-120"/>
                        </a:rPr>
                        <a:t>Accuracy</a:t>
                      </a:r>
                      <a:endParaRPr lang="zh-TW" altLang="en-US" dirty="0"/>
                    </a:p>
                  </a:txBody>
                  <a:tcPr/>
                </a:tc>
                <a:tc>
                  <a:txBody>
                    <a:bodyPr/>
                    <a:lstStyle/>
                    <a:p>
                      <a:r>
                        <a:rPr lang="en-US" altLang="zh-TW" dirty="0">
                          <a:ea typeface="標楷體" panose="03000509000000000000" pitchFamily="65" charset="-120"/>
                        </a:rPr>
                        <a:t>90.6%</a:t>
                      </a:r>
                      <a:endParaRPr lang="zh-TW" altLang="en-US" dirty="0"/>
                    </a:p>
                  </a:txBody>
                  <a:tcPr/>
                </a:tc>
                <a:tc>
                  <a:txBody>
                    <a:bodyPr/>
                    <a:lstStyle/>
                    <a:p>
                      <a:r>
                        <a:rPr lang="en-US" altLang="zh-TW" dirty="0">
                          <a:ea typeface="標楷體" panose="03000509000000000000" pitchFamily="65" charset="-120"/>
                        </a:rPr>
                        <a:t>96.7%</a:t>
                      </a:r>
                      <a:endParaRPr lang="zh-TW" altLang="en-US" dirty="0"/>
                    </a:p>
                  </a:txBody>
                  <a:tcPr/>
                </a:tc>
                <a:extLst>
                  <a:ext uri="{0D108BD9-81ED-4DB2-BD59-A6C34878D82A}">
                    <a16:rowId xmlns:a16="http://schemas.microsoft.com/office/drawing/2014/main" val="3803036746"/>
                  </a:ext>
                </a:extLst>
              </a:tr>
              <a:tr h="370840">
                <a:tc>
                  <a:txBody>
                    <a:bodyPr/>
                    <a:lstStyle/>
                    <a:p>
                      <a:r>
                        <a:rPr lang="en-US" altLang="zh-TW" dirty="0">
                          <a:ea typeface="標楷體" panose="03000509000000000000" pitchFamily="65" charset="-120"/>
                        </a:rPr>
                        <a:t>Precision</a:t>
                      </a:r>
                      <a:endParaRPr lang="zh-TW" altLang="en-US" dirty="0"/>
                    </a:p>
                  </a:txBody>
                  <a:tcPr/>
                </a:tc>
                <a:tc>
                  <a:txBody>
                    <a:bodyPr/>
                    <a:lstStyle/>
                    <a:p>
                      <a:r>
                        <a:rPr lang="en-US" altLang="zh-TW" dirty="0">
                          <a:ea typeface="標楷體" panose="03000509000000000000" pitchFamily="65" charset="-120"/>
                        </a:rPr>
                        <a:t>91.1%</a:t>
                      </a:r>
                      <a:endParaRPr lang="zh-TW" altLang="en-US" dirty="0"/>
                    </a:p>
                  </a:txBody>
                  <a:tcPr/>
                </a:tc>
                <a:tc>
                  <a:txBody>
                    <a:bodyPr/>
                    <a:lstStyle/>
                    <a:p>
                      <a:r>
                        <a:rPr lang="en-US" altLang="zh-TW" dirty="0">
                          <a:ea typeface="標楷體" panose="03000509000000000000" pitchFamily="65" charset="-120"/>
                        </a:rPr>
                        <a:t>96.9%</a:t>
                      </a:r>
                      <a:endParaRPr lang="zh-TW" altLang="en-US" dirty="0"/>
                    </a:p>
                  </a:txBody>
                  <a:tcPr/>
                </a:tc>
                <a:extLst>
                  <a:ext uri="{0D108BD9-81ED-4DB2-BD59-A6C34878D82A}">
                    <a16:rowId xmlns:a16="http://schemas.microsoft.com/office/drawing/2014/main" val="28107375"/>
                  </a:ext>
                </a:extLst>
              </a:tr>
              <a:tr h="370840">
                <a:tc>
                  <a:txBody>
                    <a:bodyPr/>
                    <a:lstStyle/>
                    <a:p>
                      <a:r>
                        <a:rPr lang="en-US" altLang="zh-TW" dirty="0">
                          <a:ea typeface="標楷體" panose="03000509000000000000" pitchFamily="65" charset="-120"/>
                        </a:rPr>
                        <a:t>Recall</a:t>
                      </a:r>
                      <a:endParaRPr lang="zh-TW" altLang="en-US" dirty="0"/>
                    </a:p>
                  </a:txBody>
                  <a:tcPr/>
                </a:tc>
                <a:tc>
                  <a:txBody>
                    <a:bodyPr/>
                    <a:lstStyle/>
                    <a:p>
                      <a:r>
                        <a:rPr lang="en-US" altLang="zh-TW" dirty="0">
                          <a:ea typeface="標楷體" panose="03000509000000000000" pitchFamily="65" charset="-120"/>
                        </a:rPr>
                        <a:t>90.7%</a:t>
                      </a:r>
                      <a:endParaRPr lang="zh-TW" altLang="en-US" dirty="0"/>
                    </a:p>
                  </a:txBody>
                  <a:tcPr/>
                </a:tc>
                <a:tc>
                  <a:txBody>
                    <a:bodyPr/>
                    <a:lstStyle/>
                    <a:p>
                      <a:r>
                        <a:rPr lang="en-US" altLang="zh-TW" dirty="0">
                          <a:ea typeface="標楷體" panose="03000509000000000000" pitchFamily="65" charset="-120"/>
                        </a:rPr>
                        <a:t>96.7%</a:t>
                      </a:r>
                      <a:endParaRPr lang="zh-TW" altLang="en-US" dirty="0"/>
                    </a:p>
                  </a:txBody>
                  <a:tcPr/>
                </a:tc>
                <a:extLst>
                  <a:ext uri="{0D108BD9-81ED-4DB2-BD59-A6C34878D82A}">
                    <a16:rowId xmlns:a16="http://schemas.microsoft.com/office/drawing/2014/main" val="142888333"/>
                  </a:ext>
                </a:extLst>
              </a:tr>
              <a:tr h="370840">
                <a:tc>
                  <a:txBody>
                    <a:bodyPr/>
                    <a:lstStyle/>
                    <a:p>
                      <a:r>
                        <a:rPr lang="en-US" altLang="zh-TW" dirty="0">
                          <a:ea typeface="標楷體" panose="03000509000000000000" pitchFamily="65" charset="-120"/>
                        </a:rPr>
                        <a:t>AUC</a:t>
                      </a:r>
                      <a:endParaRPr lang="zh-TW" altLang="en-US" dirty="0"/>
                    </a:p>
                  </a:txBody>
                  <a:tcPr/>
                </a:tc>
                <a:tc>
                  <a:txBody>
                    <a:bodyPr/>
                    <a:lstStyle/>
                    <a:p>
                      <a:r>
                        <a:rPr lang="en-US" altLang="zh-TW" dirty="0">
                          <a:ea typeface="標楷體" panose="03000509000000000000" pitchFamily="65" charset="-120"/>
                        </a:rPr>
                        <a:t>90.6%</a:t>
                      </a:r>
                      <a:endParaRPr lang="zh-TW" altLang="en-US" dirty="0"/>
                    </a:p>
                  </a:txBody>
                  <a:tcPr/>
                </a:tc>
                <a:tc>
                  <a:txBody>
                    <a:bodyPr/>
                    <a:lstStyle/>
                    <a:p>
                      <a:r>
                        <a:rPr lang="en-US" altLang="zh-TW" dirty="0">
                          <a:ea typeface="標楷體" panose="03000509000000000000" pitchFamily="65" charset="-120"/>
                        </a:rPr>
                        <a:t>96.7%</a:t>
                      </a:r>
                      <a:endParaRPr lang="zh-TW" altLang="en-US" dirty="0"/>
                    </a:p>
                  </a:txBody>
                  <a:tcPr/>
                </a:tc>
                <a:extLst>
                  <a:ext uri="{0D108BD9-81ED-4DB2-BD59-A6C34878D82A}">
                    <a16:rowId xmlns:a16="http://schemas.microsoft.com/office/drawing/2014/main" val="222462805"/>
                  </a:ext>
                </a:extLst>
              </a:tr>
              <a:tr h="370840">
                <a:tc>
                  <a:txBody>
                    <a:bodyPr/>
                    <a:lstStyle/>
                    <a:p>
                      <a:r>
                        <a:rPr lang="en-US" altLang="zh-TW" dirty="0">
                          <a:ea typeface="標楷體" panose="03000509000000000000" pitchFamily="65" charset="-120"/>
                        </a:rPr>
                        <a:t>MCC</a:t>
                      </a:r>
                      <a:endParaRPr lang="zh-TW" altLang="en-US" dirty="0"/>
                    </a:p>
                  </a:txBody>
                  <a:tcPr/>
                </a:tc>
                <a:tc>
                  <a:txBody>
                    <a:bodyPr/>
                    <a:lstStyle/>
                    <a:p>
                      <a:r>
                        <a:rPr lang="en-US" altLang="zh-TW" dirty="0">
                          <a:ea typeface="標楷體" panose="03000509000000000000" pitchFamily="65" charset="-120"/>
                        </a:rPr>
                        <a:t>0.81213</a:t>
                      </a:r>
                      <a:endParaRPr lang="zh-TW" altLang="en-US" dirty="0"/>
                    </a:p>
                  </a:txBody>
                  <a:tcPr/>
                </a:tc>
                <a:tc>
                  <a:txBody>
                    <a:bodyPr/>
                    <a:lstStyle/>
                    <a:p>
                      <a:r>
                        <a:rPr lang="en-US" altLang="zh-TW" dirty="0">
                          <a:ea typeface="標楷體" panose="03000509000000000000" pitchFamily="65" charset="-120"/>
                        </a:rPr>
                        <a:t>0.934</a:t>
                      </a:r>
                      <a:endParaRPr lang="zh-TW" altLang="en-US" dirty="0"/>
                    </a:p>
                  </a:txBody>
                  <a:tcPr/>
                </a:tc>
                <a:extLst>
                  <a:ext uri="{0D108BD9-81ED-4DB2-BD59-A6C34878D82A}">
                    <a16:rowId xmlns:a16="http://schemas.microsoft.com/office/drawing/2014/main" val="215491170"/>
                  </a:ext>
                </a:extLst>
              </a:tr>
              <a:tr h="370840">
                <a:tc>
                  <a:txBody>
                    <a:bodyPr/>
                    <a:lstStyle/>
                    <a:p>
                      <a:r>
                        <a:rPr lang="en-US" altLang="zh-TW" dirty="0">
                          <a:ea typeface="標楷體" panose="03000509000000000000" pitchFamily="65" charset="-120"/>
                        </a:rPr>
                        <a:t>Kappa</a:t>
                      </a:r>
                      <a:endParaRPr lang="zh-TW" altLang="en-US" dirty="0"/>
                    </a:p>
                  </a:txBody>
                  <a:tcPr/>
                </a:tc>
                <a:tc>
                  <a:txBody>
                    <a:bodyPr/>
                    <a:lstStyle/>
                    <a:p>
                      <a:r>
                        <a:rPr lang="en-US" altLang="zh-TW" dirty="0">
                          <a:ea typeface="標楷體" panose="03000509000000000000" pitchFamily="65" charset="-120"/>
                        </a:rPr>
                        <a:t>0.81213</a:t>
                      </a:r>
                      <a:endParaRPr lang="zh-TW" altLang="en-US" dirty="0"/>
                    </a:p>
                  </a:txBody>
                  <a:tcPr/>
                </a:tc>
                <a:tc>
                  <a:txBody>
                    <a:bodyPr/>
                    <a:lstStyle/>
                    <a:p>
                      <a:r>
                        <a:rPr lang="en-US" altLang="zh-TW" dirty="0">
                          <a:ea typeface="標楷體" panose="03000509000000000000" pitchFamily="65" charset="-120"/>
                        </a:rPr>
                        <a:t>0.91009</a:t>
                      </a:r>
                      <a:endParaRPr lang="zh-TW" altLang="en-US" dirty="0"/>
                    </a:p>
                  </a:txBody>
                  <a:tcPr/>
                </a:tc>
                <a:extLst>
                  <a:ext uri="{0D108BD9-81ED-4DB2-BD59-A6C34878D82A}">
                    <a16:rowId xmlns:a16="http://schemas.microsoft.com/office/drawing/2014/main" val="1196065969"/>
                  </a:ext>
                </a:extLst>
              </a:tr>
              <a:tr h="370840">
                <a:tc>
                  <a:txBody>
                    <a:bodyPr/>
                    <a:lstStyle/>
                    <a:p>
                      <a:r>
                        <a:rPr lang="en-US" altLang="zh-TW" dirty="0">
                          <a:ea typeface="標楷體" panose="03000509000000000000" pitchFamily="65" charset="-120"/>
                        </a:rPr>
                        <a:t>F-Measure</a:t>
                      </a:r>
                      <a:endParaRPr lang="zh-TW" altLang="en-US" dirty="0"/>
                    </a:p>
                  </a:txBody>
                  <a:tcPr/>
                </a:tc>
                <a:tc>
                  <a:txBody>
                    <a:bodyPr/>
                    <a:lstStyle/>
                    <a:p>
                      <a:r>
                        <a:rPr lang="en-US" altLang="zh-TW" dirty="0">
                          <a:ea typeface="標楷體" panose="03000509000000000000" pitchFamily="65" charset="-120"/>
                        </a:rPr>
                        <a:t>90.9%</a:t>
                      </a:r>
                      <a:endParaRPr lang="zh-TW" altLang="en-US" dirty="0"/>
                    </a:p>
                  </a:txBody>
                  <a:tcPr/>
                </a:tc>
                <a:tc>
                  <a:txBody>
                    <a:bodyPr/>
                    <a:lstStyle/>
                    <a:p>
                      <a:r>
                        <a:rPr lang="en-US" altLang="zh-TW" dirty="0">
                          <a:ea typeface="標楷體" panose="03000509000000000000" pitchFamily="65" charset="-120"/>
                        </a:rPr>
                        <a:t>96.8%</a:t>
                      </a:r>
                      <a:endParaRPr lang="zh-TW" altLang="en-US" dirty="0"/>
                    </a:p>
                  </a:txBody>
                  <a:tcPr/>
                </a:tc>
                <a:extLst>
                  <a:ext uri="{0D108BD9-81ED-4DB2-BD59-A6C34878D82A}">
                    <a16:rowId xmlns:a16="http://schemas.microsoft.com/office/drawing/2014/main" val="3820715909"/>
                  </a:ext>
                </a:extLst>
              </a:tr>
            </a:tbl>
          </a:graphicData>
        </a:graphic>
      </p:graphicFrame>
      <p:sp>
        <p:nvSpPr>
          <p:cNvPr id="6" name="矩形 5">
            <a:extLst>
              <a:ext uri="{FF2B5EF4-FFF2-40B4-BE49-F238E27FC236}">
                <a16:creationId xmlns:a16="http://schemas.microsoft.com/office/drawing/2014/main" id="{C51B81DA-D203-4268-B893-F3C102066E49}"/>
              </a:ext>
            </a:extLst>
          </p:cNvPr>
          <p:cNvSpPr/>
          <p:nvPr/>
        </p:nvSpPr>
        <p:spPr>
          <a:xfrm>
            <a:off x="1086881" y="1132587"/>
            <a:ext cx="4940776" cy="523220"/>
          </a:xfrm>
          <a:prstGeom prst="rect">
            <a:avLst/>
          </a:prstGeom>
        </p:spPr>
        <p:txBody>
          <a:bodyPr wrap="none">
            <a:spAutoFit/>
          </a:bodyPr>
          <a:lstStyle/>
          <a:p>
            <a:pPr>
              <a:buFont typeface="Wingdings" panose="05000000000000000000" pitchFamily="2" charset="2"/>
              <a:buChar char="l"/>
            </a:pPr>
            <a:r>
              <a:rPr lang="zh-TW" altLang="zh-TW" sz="2800" dirty="0">
                <a:latin typeface="標楷體" panose="03000509000000000000" pitchFamily="65" charset="-120"/>
                <a:ea typeface="標楷體" panose="03000509000000000000" pitchFamily="65" charset="-120"/>
              </a:rPr>
              <a:t>支持向量機</a:t>
            </a:r>
            <a:r>
              <a:rPr lang="en-US" altLang="zh-TW" sz="2800" dirty="0">
                <a:latin typeface="標楷體" panose="03000509000000000000" pitchFamily="65" charset="-120"/>
              </a:rPr>
              <a:t>(kernel=linear)</a:t>
            </a:r>
            <a:endParaRPr lang="en-US" altLang="zh-TW" sz="2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740829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1345DB-828B-4529-A26F-7C26969E0196}"/>
              </a:ext>
            </a:extLst>
          </p:cNvPr>
          <p:cNvSpPr>
            <a:spLocks noGrp="1"/>
          </p:cNvSpPr>
          <p:nvPr>
            <p:ph type="title"/>
          </p:nvPr>
        </p:nvSpPr>
        <p:spPr>
          <a:xfrm>
            <a:off x="1122405" y="214871"/>
            <a:ext cx="2918254" cy="551249"/>
          </a:xfrm>
        </p:spPr>
        <p:txBody>
          <a:bodyPr>
            <a:normAutofit fontScale="90000"/>
          </a:bodyPr>
          <a:lstStyle/>
          <a:p>
            <a:r>
              <a:rPr lang="zh-TW" altLang="en-US" sz="3600" dirty="0">
                <a:latin typeface="標楷體" panose="03000509000000000000" pitchFamily="65" charset="-120"/>
              </a:rPr>
              <a:t>研究</a:t>
            </a:r>
            <a:r>
              <a:rPr lang="zh-TW" altLang="en-US" dirty="0">
                <a:latin typeface="標楷體" panose="03000509000000000000" pitchFamily="65" charset="-120"/>
              </a:rPr>
              <a:t>方法</a:t>
            </a:r>
          </a:p>
        </p:txBody>
      </p:sp>
      <p:sp>
        <p:nvSpPr>
          <p:cNvPr id="3" name="內容版面配置區 2">
            <a:extLst>
              <a:ext uri="{FF2B5EF4-FFF2-40B4-BE49-F238E27FC236}">
                <a16:creationId xmlns:a16="http://schemas.microsoft.com/office/drawing/2014/main" id="{842E969E-7FCE-4A43-9F88-399FE4F2C9E7}"/>
              </a:ext>
            </a:extLst>
          </p:cNvPr>
          <p:cNvSpPr>
            <a:spLocks noGrp="1"/>
          </p:cNvSpPr>
          <p:nvPr>
            <p:ph idx="1"/>
          </p:nvPr>
        </p:nvSpPr>
        <p:spPr>
          <a:xfrm>
            <a:off x="704334" y="2528046"/>
            <a:ext cx="10649465" cy="2752447"/>
          </a:xfrm>
        </p:spPr>
        <p:txBody>
          <a:bodyPr/>
          <a:lstStyle/>
          <a:p>
            <a:pPr lvl="1"/>
            <a:r>
              <a:rPr lang="en-US" altLang="zh-TW" dirty="0">
                <a:latin typeface="標楷體" panose="03000509000000000000" pitchFamily="65" charset="-120"/>
              </a:rPr>
              <a:t>Input layer</a:t>
            </a:r>
            <a:r>
              <a:rPr lang="zh-TW" altLang="zh-TW" dirty="0">
                <a:latin typeface="標楷體" panose="03000509000000000000" pitchFamily="65" charset="-120"/>
              </a:rPr>
              <a:t>我們採用</a:t>
            </a:r>
            <a:r>
              <a:rPr lang="en-US" altLang="zh-TW" dirty="0" err="1">
                <a:latin typeface="標楷體" panose="03000509000000000000" pitchFamily="65" charset="-120"/>
              </a:rPr>
              <a:t>Tf-idf</a:t>
            </a:r>
            <a:r>
              <a:rPr lang="zh-TW" altLang="en-US" dirty="0">
                <a:latin typeface="標楷體" panose="03000509000000000000" pitchFamily="65" charset="-120"/>
              </a:rPr>
              <a:t>取得之</a:t>
            </a:r>
            <a:r>
              <a:rPr lang="en-US" altLang="zh-TW" dirty="0" err="1">
                <a:latin typeface="標楷體" panose="03000509000000000000" pitchFamily="65" charset="-120"/>
              </a:rPr>
              <a:t>Max_Feature</a:t>
            </a:r>
            <a:r>
              <a:rPr lang="zh-TW" altLang="zh-TW" dirty="0">
                <a:latin typeface="標楷體" panose="03000509000000000000" pitchFamily="65" charset="-120"/>
              </a:rPr>
              <a:t>做為</a:t>
            </a:r>
            <a:r>
              <a:rPr lang="en-US" altLang="zh-TW" dirty="0">
                <a:latin typeface="標楷體" panose="03000509000000000000" pitchFamily="65" charset="-120"/>
              </a:rPr>
              <a:t>Input node</a:t>
            </a:r>
            <a:r>
              <a:rPr lang="zh-TW" altLang="zh-TW" dirty="0">
                <a:latin typeface="標楷體" panose="03000509000000000000" pitchFamily="65" charset="-120"/>
              </a:rPr>
              <a:t>個數</a:t>
            </a:r>
            <a:r>
              <a:rPr lang="zh-TW" altLang="en-US" dirty="0">
                <a:latin typeface="標楷體" panose="03000509000000000000" pitchFamily="65" charset="-120"/>
              </a:rPr>
              <a:t>。</a:t>
            </a:r>
            <a:endParaRPr lang="en-US" altLang="zh-TW" dirty="0">
              <a:latin typeface="標楷體" panose="03000509000000000000" pitchFamily="65" charset="-120"/>
            </a:endParaRPr>
          </a:p>
          <a:p>
            <a:pPr lvl="1"/>
            <a:r>
              <a:rPr lang="zh-TW" altLang="en-US" dirty="0">
                <a:latin typeface="標楷體" panose="03000509000000000000" pitchFamily="65" charset="-120"/>
              </a:rPr>
              <a:t>找出每個樣本出現的關鍵字個數。</a:t>
            </a:r>
            <a:endParaRPr lang="en-US" altLang="zh-TW" dirty="0">
              <a:latin typeface="標楷體" panose="03000509000000000000" pitchFamily="65" charset="-120"/>
            </a:endParaRPr>
          </a:p>
          <a:p>
            <a:pPr lvl="1"/>
            <a:r>
              <a:rPr lang="en-US" altLang="zh-TW" dirty="0">
                <a:latin typeface="標楷體" panose="03000509000000000000" pitchFamily="65" charset="-120"/>
              </a:rPr>
              <a:t>Hidden layer</a:t>
            </a:r>
            <a:r>
              <a:rPr lang="zh-TW" altLang="zh-TW" dirty="0">
                <a:latin typeface="標楷體" panose="03000509000000000000" pitchFamily="65" charset="-120"/>
              </a:rPr>
              <a:t>則是先參考實做</a:t>
            </a:r>
            <a:r>
              <a:rPr lang="zh-TW" altLang="en-US" dirty="0">
                <a:latin typeface="標楷體" panose="03000509000000000000" pitchFamily="65" charset="-120"/>
              </a:rPr>
              <a:t>經驗</a:t>
            </a:r>
            <a:r>
              <a:rPr lang="zh-TW" altLang="zh-TW" dirty="0">
                <a:latin typeface="標楷體" panose="03000509000000000000" pitchFamily="65" charset="-120"/>
              </a:rPr>
              <a:t>與課本的建議</a:t>
            </a:r>
            <a:r>
              <a:rPr lang="zh-TW" altLang="en-US" dirty="0">
                <a:latin typeface="標楷體" panose="03000509000000000000" pitchFamily="65" charset="-120"/>
              </a:rPr>
              <a:t>，</a:t>
            </a:r>
            <a:r>
              <a:rPr lang="zh-TW" altLang="zh-TW" dirty="0">
                <a:latin typeface="標楷體" panose="03000509000000000000" pitchFamily="65" charset="-120"/>
              </a:rPr>
              <a:t>依照問題複雜程度與經驗逐一測試</a:t>
            </a:r>
            <a:r>
              <a:rPr lang="en-US" altLang="zh-TW" dirty="0">
                <a:latin typeface="標楷體" panose="03000509000000000000" pitchFamily="65" charset="-120"/>
              </a:rPr>
              <a:t>50</a:t>
            </a:r>
            <a:r>
              <a:rPr lang="zh-TW" altLang="zh-TW" dirty="0">
                <a:latin typeface="標楷體" panose="03000509000000000000" pitchFamily="65" charset="-120"/>
              </a:rPr>
              <a:t>、</a:t>
            </a:r>
            <a:r>
              <a:rPr lang="en-US" altLang="zh-TW" dirty="0">
                <a:latin typeface="標楷體" panose="03000509000000000000" pitchFamily="65" charset="-120"/>
              </a:rPr>
              <a:t>75</a:t>
            </a:r>
            <a:r>
              <a:rPr lang="zh-TW" altLang="zh-TW" dirty="0">
                <a:latin typeface="標楷體" panose="03000509000000000000" pitchFamily="65" charset="-120"/>
              </a:rPr>
              <a:t>、</a:t>
            </a:r>
            <a:r>
              <a:rPr lang="en-US" altLang="zh-TW" dirty="0">
                <a:latin typeface="標楷體" panose="03000509000000000000" pitchFamily="65" charset="-120"/>
              </a:rPr>
              <a:t>100</a:t>
            </a:r>
            <a:r>
              <a:rPr lang="zh-TW" altLang="zh-TW" dirty="0">
                <a:latin typeface="標楷體" panose="03000509000000000000" pitchFamily="65" charset="-120"/>
              </a:rPr>
              <a:t>、</a:t>
            </a:r>
            <a:r>
              <a:rPr lang="en-US" altLang="zh-TW" dirty="0">
                <a:latin typeface="標楷體" panose="03000509000000000000" pitchFamily="65" charset="-120"/>
              </a:rPr>
              <a:t>125</a:t>
            </a:r>
            <a:r>
              <a:rPr lang="zh-TW" altLang="zh-TW" dirty="0">
                <a:latin typeface="標楷體" panose="03000509000000000000" pitchFamily="65" charset="-120"/>
              </a:rPr>
              <a:t>個</a:t>
            </a:r>
            <a:r>
              <a:rPr lang="en-US" altLang="zh-TW" dirty="0">
                <a:latin typeface="標楷體" panose="03000509000000000000" pitchFamily="65" charset="-120"/>
              </a:rPr>
              <a:t>Hidden</a:t>
            </a:r>
            <a:r>
              <a:rPr lang="zh-TW" altLang="en-US" dirty="0">
                <a:latin typeface="標楷體" panose="03000509000000000000" pitchFamily="65" charset="-120"/>
              </a:rPr>
              <a:t> </a:t>
            </a:r>
            <a:r>
              <a:rPr lang="en-US" altLang="zh-TW" dirty="0">
                <a:latin typeface="標楷體" panose="03000509000000000000" pitchFamily="65" charset="-120"/>
              </a:rPr>
              <a:t>nodes</a:t>
            </a:r>
            <a:r>
              <a:rPr lang="zh-TW" altLang="zh-TW" dirty="0">
                <a:latin typeface="標楷體" panose="03000509000000000000" pitchFamily="65" charset="-120"/>
              </a:rPr>
              <a:t>之測試結果</a:t>
            </a:r>
            <a:r>
              <a:rPr lang="zh-TW" altLang="en-US" dirty="0">
                <a:latin typeface="標楷體" panose="03000509000000000000" pitchFamily="65" charset="-120"/>
              </a:rPr>
              <a:t>。</a:t>
            </a:r>
            <a:endParaRPr lang="en-US" altLang="zh-TW" dirty="0">
              <a:latin typeface="標楷體" panose="03000509000000000000" pitchFamily="65" charset="-120"/>
            </a:endParaRPr>
          </a:p>
          <a:p>
            <a:pPr lvl="1"/>
            <a:r>
              <a:rPr lang="en-US" altLang="zh-TW" dirty="0">
                <a:latin typeface="標楷體" panose="03000509000000000000" pitchFamily="65" charset="-120"/>
              </a:rPr>
              <a:t>Hidden layer</a:t>
            </a:r>
            <a:r>
              <a:rPr lang="zh-TW" altLang="en-US" dirty="0">
                <a:latin typeface="標楷體" panose="03000509000000000000" pitchFamily="65" charset="-120"/>
              </a:rPr>
              <a:t>數量目前測試到兩層。</a:t>
            </a:r>
          </a:p>
          <a:p>
            <a:pPr marL="0" indent="0">
              <a:buNone/>
            </a:pPr>
            <a:endParaRPr lang="zh-TW" altLang="en-US" dirty="0">
              <a:latin typeface="標楷體" panose="03000509000000000000" pitchFamily="65" charset="-120"/>
            </a:endParaRPr>
          </a:p>
        </p:txBody>
      </p:sp>
      <p:sp>
        <p:nvSpPr>
          <p:cNvPr id="4" name="內容版面配置區 2">
            <a:extLst>
              <a:ext uri="{FF2B5EF4-FFF2-40B4-BE49-F238E27FC236}">
                <a16:creationId xmlns:a16="http://schemas.microsoft.com/office/drawing/2014/main" id="{24AF2387-68F2-4AC4-B0A5-5E326ACAF622}"/>
              </a:ext>
            </a:extLst>
          </p:cNvPr>
          <p:cNvSpPr txBox="1">
            <a:spLocks/>
          </p:cNvSpPr>
          <p:nvPr/>
        </p:nvSpPr>
        <p:spPr>
          <a:xfrm>
            <a:off x="704335" y="1322173"/>
            <a:ext cx="10649465" cy="147233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標楷體" panose="03000509000000000000" pitchFamily="65" charset="-120"/>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標楷體" panose="03000509000000000000" pitchFamily="65" charset="-120"/>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標楷體" panose="03000509000000000000" pitchFamily="65" charset="-120"/>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標楷體" panose="03000509000000000000" pitchFamily="65" charset="-120"/>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標楷體" panose="03000509000000000000" pitchFamily="65" charset="-120"/>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a:lstStyle>
          <a:p>
            <a:pPr>
              <a:buFont typeface="Wingdings" panose="05000000000000000000" pitchFamily="2" charset="2"/>
              <a:buChar char="l"/>
            </a:pPr>
            <a:r>
              <a:rPr lang="zh-TW" altLang="zh-TW" sz="2800">
                <a:latin typeface="標楷體" panose="03000509000000000000" pitchFamily="65" charset="-120"/>
              </a:rPr>
              <a:t>倒傳遞神經網路</a:t>
            </a:r>
            <a:endParaRPr lang="zh-TW" altLang="en-US" dirty="0">
              <a:latin typeface="標楷體" panose="03000509000000000000" pitchFamily="65" charset="-120"/>
            </a:endParaRPr>
          </a:p>
        </p:txBody>
      </p:sp>
    </p:spTree>
    <p:extLst>
      <p:ext uri="{BB962C8B-B14F-4D97-AF65-F5344CB8AC3E}">
        <p14:creationId xmlns:p14="http://schemas.microsoft.com/office/powerpoint/2010/main" val="3541171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1345DB-828B-4529-A26F-7C26969E0196}"/>
              </a:ext>
            </a:extLst>
          </p:cNvPr>
          <p:cNvSpPr>
            <a:spLocks noGrp="1"/>
          </p:cNvSpPr>
          <p:nvPr>
            <p:ph type="title"/>
          </p:nvPr>
        </p:nvSpPr>
        <p:spPr>
          <a:xfrm>
            <a:off x="1122405" y="214871"/>
            <a:ext cx="2918254" cy="551249"/>
          </a:xfrm>
        </p:spPr>
        <p:txBody>
          <a:bodyPr>
            <a:normAutofit fontScale="90000"/>
          </a:bodyPr>
          <a:lstStyle/>
          <a:p>
            <a:r>
              <a:rPr lang="zh-TW" altLang="en-US" sz="3600" dirty="0">
                <a:latin typeface="標楷體" panose="03000509000000000000" pitchFamily="65" charset="-120"/>
              </a:rPr>
              <a:t>研究</a:t>
            </a:r>
            <a:r>
              <a:rPr lang="zh-TW" altLang="en-US" dirty="0">
                <a:latin typeface="標楷體" panose="03000509000000000000" pitchFamily="65" charset="-120"/>
              </a:rPr>
              <a:t>方法</a:t>
            </a:r>
          </a:p>
        </p:txBody>
      </p:sp>
      <p:sp>
        <p:nvSpPr>
          <p:cNvPr id="3" name="內容版面配置區 2">
            <a:extLst>
              <a:ext uri="{FF2B5EF4-FFF2-40B4-BE49-F238E27FC236}">
                <a16:creationId xmlns:a16="http://schemas.microsoft.com/office/drawing/2014/main" id="{842E969E-7FCE-4A43-9F88-399FE4F2C9E7}"/>
              </a:ext>
            </a:extLst>
          </p:cNvPr>
          <p:cNvSpPr>
            <a:spLocks noGrp="1"/>
          </p:cNvSpPr>
          <p:nvPr>
            <p:ph idx="1"/>
          </p:nvPr>
        </p:nvSpPr>
        <p:spPr>
          <a:xfrm>
            <a:off x="704335" y="1322173"/>
            <a:ext cx="10649465" cy="1472336"/>
          </a:xfrm>
        </p:spPr>
        <p:txBody>
          <a:bodyPr/>
          <a:lstStyle/>
          <a:p>
            <a:pPr>
              <a:buFont typeface="Wingdings" panose="05000000000000000000" pitchFamily="2" charset="2"/>
              <a:buChar char="l"/>
            </a:pPr>
            <a:r>
              <a:rPr lang="zh-TW" altLang="zh-TW" sz="2800" dirty="0">
                <a:latin typeface="標楷體" panose="03000509000000000000" pitchFamily="65" charset="-120"/>
              </a:rPr>
              <a:t>倒傳遞神經網路</a:t>
            </a:r>
            <a:endParaRPr lang="zh-TW" altLang="en-US" dirty="0">
              <a:latin typeface="標楷體" panose="03000509000000000000" pitchFamily="65" charset="-120"/>
            </a:endParaRPr>
          </a:p>
        </p:txBody>
      </p:sp>
      <p:pic>
        <p:nvPicPr>
          <p:cNvPr id="11" name="圖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251" y="3771900"/>
            <a:ext cx="2385482" cy="1789112"/>
          </a:xfrm>
          <a:prstGeom prst="rect">
            <a:avLst/>
          </a:prstGeom>
        </p:spPr>
      </p:pic>
      <p:sp>
        <p:nvSpPr>
          <p:cNvPr id="12" name="文字方塊 11"/>
          <p:cNvSpPr txBox="1"/>
          <p:nvPr/>
        </p:nvSpPr>
        <p:spPr>
          <a:xfrm>
            <a:off x="704335" y="2854578"/>
            <a:ext cx="1962150" cy="646331"/>
          </a:xfrm>
          <a:prstGeom prst="rect">
            <a:avLst/>
          </a:prstGeom>
          <a:noFill/>
        </p:spPr>
        <p:txBody>
          <a:bodyPr wrap="square" rtlCol="0">
            <a:spAutoFit/>
          </a:bodyPr>
          <a:lstStyle/>
          <a:p>
            <a:r>
              <a:rPr lang="zh-TW" altLang="en-US" dirty="0">
                <a:ea typeface="標楷體" panose="03000509000000000000" pitchFamily="65" charset="-120"/>
              </a:rPr>
              <a:t>一層隱藏層，</a:t>
            </a:r>
            <a:endParaRPr lang="en-US" altLang="zh-TW" dirty="0">
              <a:ea typeface="標楷體" panose="03000509000000000000" pitchFamily="65" charset="-120"/>
            </a:endParaRPr>
          </a:p>
          <a:p>
            <a:r>
              <a:rPr lang="en-US" altLang="zh-TW" dirty="0">
                <a:ea typeface="標楷體" panose="03000509000000000000" pitchFamily="65" charset="-120"/>
              </a:rPr>
              <a:t>50</a:t>
            </a:r>
            <a:r>
              <a:rPr lang="zh-TW" altLang="en-US" dirty="0">
                <a:ea typeface="標楷體" panose="03000509000000000000" pitchFamily="65" charset="-120"/>
              </a:rPr>
              <a:t>個隱藏神經元</a:t>
            </a:r>
          </a:p>
        </p:txBody>
      </p:sp>
      <p:pic>
        <p:nvPicPr>
          <p:cNvPr id="13" name="圖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5077" y="3752849"/>
            <a:ext cx="2410883" cy="1808163"/>
          </a:xfrm>
          <a:prstGeom prst="rect">
            <a:avLst/>
          </a:prstGeom>
        </p:spPr>
      </p:pic>
      <p:sp>
        <p:nvSpPr>
          <p:cNvPr id="14" name="文字方塊 13"/>
          <p:cNvSpPr txBox="1"/>
          <p:nvPr/>
        </p:nvSpPr>
        <p:spPr>
          <a:xfrm>
            <a:off x="3790461" y="2794509"/>
            <a:ext cx="1880116" cy="646331"/>
          </a:xfrm>
          <a:prstGeom prst="rect">
            <a:avLst/>
          </a:prstGeom>
          <a:noFill/>
        </p:spPr>
        <p:txBody>
          <a:bodyPr wrap="square" rtlCol="0">
            <a:spAutoFit/>
          </a:bodyPr>
          <a:lstStyle/>
          <a:p>
            <a:r>
              <a:rPr lang="zh-TW" altLang="en-US" dirty="0">
                <a:ea typeface="標楷體" panose="03000509000000000000" pitchFamily="65" charset="-120"/>
              </a:rPr>
              <a:t>一層隱藏層，</a:t>
            </a:r>
            <a:endParaRPr lang="en-US" altLang="zh-TW" dirty="0">
              <a:ea typeface="標楷體" panose="03000509000000000000" pitchFamily="65" charset="-120"/>
            </a:endParaRPr>
          </a:p>
          <a:p>
            <a:r>
              <a:rPr lang="en-US" altLang="zh-TW" dirty="0">
                <a:ea typeface="標楷體" panose="03000509000000000000" pitchFamily="65" charset="-120"/>
              </a:rPr>
              <a:t>75</a:t>
            </a:r>
            <a:r>
              <a:rPr lang="zh-TW" altLang="en-US" dirty="0">
                <a:ea typeface="標楷體" panose="03000509000000000000" pitchFamily="65" charset="-120"/>
              </a:rPr>
              <a:t>個隱藏神經元</a:t>
            </a:r>
          </a:p>
        </p:txBody>
      </p:sp>
      <p:pic>
        <p:nvPicPr>
          <p:cNvPr id="15" name="圖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1251" y="3752848"/>
            <a:ext cx="2410884" cy="1808163"/>
          </a:xfrm>
          <a:prstGeom prst="rect">
            <a:avLst/>
          </a:prstGeom>
        </p:spPr>
      </p:pic>
      <p:sp>
        <p:nvSpPr>
          <p:cNvPr id="16" name="文字方塊 15"/>
          <p:cNvSpPr txBox="1"/>
          <p:nvPr/>
        </p:nvSpPr>
        <p:spPr>
          <a:xfrm>
            <a:off x="7019681" y="2804651"/>
            <a:ext cx="1956058" cy="646331"/>
          </a:xfrm>
          <a:prstGeom prst="rect">
            <a:avLst/>
          </a:prstGeom>
          <a:noFill/>
        </p:spPr>
        <p:txBody>
          <a:bodyPr wrap="square" rtlCol="0">
            <a:spAutoFit/>
          </a:bodyPr>
          <a:lstStyle/>
          <a:p>
            <a:r>
              <a:rPr lang="zh-TW" altLang="en-US" dirty="0">
                <a:ea typeface="標楷體" panose="03000509000000000000" pitchFamily="65" charset="-120"/>
              </a:rPr>
              <a:t>一層隱藏層，</a:t>
            </a:r>
            <a:endParaRPr lang="en-US" altLang="zh-TW" dirty="0">
              <a:ea typeface="標楷體" panose="03000509000000000000" pitchFamily="65" charset="-120"/>
            </a:endParaRPr>
          </a:p>
          <a:p>
            <a:r>
              <a:rPr lang="en-US" altLang="zh-TW" dirty="0">
                <a:ea typeface="標楷體" panose="03000509000000000000" pitchFamily="65" charset="-120"/>
              </a:rPr>
              <a:t>100</a:t>
            </a:r>
            <a:r>
              <a:rPr lang="zh-TW" altLang="en-US" dirty="0">
                <a:ea typeface="標楷體" panose="03000509000000000000" pitchFamily="65" charset="-120"/>
              </a:rPr>
              <a:t>個隱藏神經元</a:t>
            </a:r>
          </a:p>
        </p:txBody>
      </p:sp>
      <p:pic>
        <p:nvPicPr>
          <p:cNvPr id="17" name="圖片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26226" y="3752848"/>
            <a:ext cx="2406650" cy="1804988"/>
          </a:xfrm>
          <a:prstGeom prst="rect">
            <a:avLst/>
          </a:prstGeom>
        </p:spPr>
      </p:pic>
      <p:sp>
        <p:nvSpPr>
          <p:cNvPr id="18" name="文字方塊 17"/>
          <p:cNvSpPr txBox="1"/>
          <p:nvPr/>
        </p:nvSpPr>
        <p:spPr>
          <a:xfrm>
            <a:off x="9636889" y="2794508"/>
            <a:ext cx="1949565" cy="646331"/>
          </a:xfrm>
          <a:prstGeom prst="rect">
            <a:avLst/>
          </a:prstGeom>
          <a:noFill/>
        </p:spPr>
        <p:txBody>
          <a:bodyPr wrap="square" rtlCol="0">
            <a:spAutoFit/>
          </a:bodyPr>
          <a:lstStyle/>
          <a:p>
            <a:r>
              <a:rPr lang="zh-TW" altLang="en-US" dirty="0">
                <a:ea typeface="標楷體" panose="03000509000000000000" pitchFamily="65" charset="-120"/>
              </a:rPr>
              <a:t>一層隱藏層，</a:t>
            </a:r>
            <a:endParaRPr lang="en-US" altLang="zh-TW" dirty="0">
              <a:ea typeface="標楷體" panose="03000509000000000000" pitchFamily="65" charset="-120"/>
            </a:endParaRPr>
          </a:p>
          <a:p>
            <a:r>
              <a:rPr lang="en-US" altLang="zh-TW" dirty="0">
                <a:ea typeface="標楷體" panose="03000509000000000000" pitchFamily="65" charset="-120"/>
              </a:rPr>
              <a:t>125</a:t>
            </a:r>
            <a:r>
              <a:rPr lang="zh-TW" altLang="en-US" dirty="0">
                <a:ea typeface="標楷體" panose="03000509000000000000" pitchFamily="65" charset="-120"/>
              </a:rPr>
              <a:t>個隱藏神經元</a:t>
            </a:r>
          </a:p>
        </p:txBody>
      </p:sp>
    </p:spTree>
    <p:extLst>
      <p:ext uri="{BB962C8B-B14F-4D97-AF65-F5344CB8AC3E}">
        <p14:creationId xmlns:p14="http://schemas.microsoft.com/office/powerpoint/2010/main" val="292944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1345DB-828B-4529-A26F-7C26969E0196}"/>
              </a:ext>
            </a:extLst>
          </p:cNvPr>
          <p:cNvSpPr>
            <a:spLocks noGrp="1"/>
          </p:cNvSpPr>
          <p:nvPr>
            <p:ph type="title"/>
          </p:nvPr>
        </p:nvSpPr>
        <p:spPr>
          <a:xfrm>
            <a:off x="1122405" y="214871"/>
            <a:ext cx="2918254" cy="551249"/>
          </a:xfrm>
        </p:spPr>
        <p:txBody>
          <a:bodyPr>
            <a:normAutofit fontScale="90000"/>
          </a:bodyPr>
          <a:lstStyle/>
          <a:p>
            <a:r>
              <a:rPr lang="zh-TW" altLang="en-US" sz="3600" dirty="0">
                <a:latin typeface="標楷體" panose="03000509000000000000" pitchFamily="65" charset="-120"/>
              </a:rPr>
              <a:t>研究</a:t>
            </a:r>
            <a:r>
              <a:rPr lang="zh-TW" altLang="en-US" dirty="0">
                <a:latin typeface="標楷體" panose="03000509000000000000" pitchFamily="65" charset="-120"/>
              </a:rPr>
              <a:t>方法</a:t>
            </a:r>
          </a:p>
        </p:txBody>
      </p:sp>
      <p:sp>
        <p:nvSpPr>
          <p:cNvPr id="3" name="內容版面配置區 2">
            <a:extLst>
              <a:ext uri="{FF2B5EF4-FFF2-40B4-BE49-F238E27FC236}">
                <a16:creationId xmlns:a16="http://schemas.microsoft.com/office/drawing/2014/main" id="{842E969E-7FCE-4A43-9F88-399FE4F2C9E7}"/>
              </a:ext>
            </a:extLst>
          </p:cNvPr>
          <p:cNvSpPr>
            <a:spLocks noGrp="1"/>
          </p:cNvSpPr>
          <p:nvPr>
            <p:ph idx="1"/>
          </p:nvPr>
        </p:nvSpPr>
        <p:spPr>
          <a:xfrm>
            <a:off x="704335" y="1185933"/>
            <a:ext cx="11398764" cy="805046"/>
          </a:xfrm>
        </p:spPr>
        <p:txBody>
          <a:bodyPr/>
          <a:lstStyle/>
          <a:p>
            <a:pPr>
              <a:buFont typeface="Wingdings" panose="05000000000000000000" pitchFamily="2" charset="2"/>
              <a:buChar char="l"/>
            </a:pPr>
            <a:r>
              <a:rPr lang="zh-TW" altLang="zh-TW" sz="2800" dirty="0">
                <a:latin typeface="標楷體" panose="03000509000000000000" pitchFamily="65" charset="-120"/>
              </a:rPr>
              <a:t>倒傳遞神經網路</a:t>
            </a:r>
            <a:endParaRPr lang="en-US" altLang="zh-TW" sz="2800" dirty="0">
              <a:latin typeface="標楷體" panose="03000509000000000000" pitchFamily="65" charset="-120"/>
            </a:endParaRPr>
          </a:p>
        </p:txBody>
      </p:sp>
      <p:sp>
        <p:nvSpPr>
          <p:cNvPr id="12" name="文字方塊 11"/>
          <p:cNvSpPr txBox="1"/>
          <p:nvPr/>
        </p:nvSpPr>
        <p:spPr>
          <a:xfrm>
            <a:off x="704335" y="1990978"/>
            <a:ext cx="1962150" cy="923330"/>
          </a:xfrm>
          <a:prstGeom prst="rect">
            <a:avLst/>
          </a:prstGeom>
          <a:noFill/>
        </p:spPr>
        <p:txBody>
          <a:bodyPr wrap="square" rtlCol="0">
            <a:spAutoFit/>
          </a:bodyPr>
          <a:lstStyle/>
          <a:p>
            <a:r>
              <a:rPr lang="zh-TW" altLang="en-US" dirty="0">
                <a:ea typeface="標楷體" panose="03000509000000000000" pitchFamily="65" charset="-120"/>
              </a:rPr>
              <a:t>二層隱藏層，</a:t>
            </a:r>
            <a:endParaRPr lang="en-US" altLang="zh-TW" dirty="0">
              <a:ea typeface="標楷體" panose="03000509000000000000" pitchFamily="65" charset="-120"/>
            </a:endParaRPr>
          </a:p>
          <a:p>
            <a:r>
              <a:rPr lang="en-US" altLang="zh-TW" dirty="0">
                <a:ea typeface="標楷體" panose="03000509000000000000" pitchFamily="65" charset="-120"/>
              </a:rPr>
              <a:t>75</a:t>
            </a:r>
            <a:r>
              <a:rPr lang="zh-TW" altLang="en-US" dirty="0">
                <a:ea typeface="標楷體" panose="03000509000000000000" pitchFamily="65" charset="-120"/>
              </a:rPr>
              <a:t>個隱藏神經元</a:t>
            </a:r>
            <a:endParaRPr lang="en-US" altLang="zh-TW" dirty="0">
              <a:ea typeface="標楷體" panose="03000509000000000000" pitchFamily="65" charset="-120"/>
            </a:endParaRPr>
          </a:p>
          <a:p>
            <a:r>
              <a:rPr lang="en-US" altLang="zh-TW" dirty="0">
                <a:ea typeface="標楷體" panose="03000509000000000000" pitchFamily="65" charset="-120"/>
              </a:rPr>
              <a:t>25</a:t>
            </a:r>
            <a:r>
              <a:rPr lang="zh-TW" altLang="en-US" dirty="0">
                <a:ea typeface="標楷體" panose="03000509000000000000" pitchFamily="65" charset="-120"/>
              </a:rPr>
              <a:t>個隱藏神經元</a:t>
            </a:r>
          </a:p>
        </p:txBody>
      </p:sp>
      <p:sp>
        <p:nvSpPr>
          <p:cNvPr id="16" name="文字方塊 15"/>
          <p:cNvSpPr txBox="1"/>
          <p:nvPr/>
        </p:nvSpPr>
        <p:spPr>
          <a:xfrm>
            <a:off x="6896891" y="2188465"/>
            <a:ext cx="1956058" cy="646331"/>
          </a:xfrm>
          <a:prstGeom prst="rect">
            <a:avLst/>
          </a:prstGeom>
          <a:noFill/>
        </p:spPr>
        <p:txBody>
          <a:bodyPr wrap="square" rtlCol="0">
            <a:spAutoFit/>
          </a:bodyPr>
          <a:lstStyle/>
          <a:p>
            <a:r>
              <a:rPr lang="zh-TW" altLang="en-US" dirty="0">
                <a:ea typeface="標楷體" panose="03000509000000000000" pitchFamily="65" charset="-120"/>
              </a:rPr>
              <a:t>一層隱藏層，</a:t>
            </a:r>
            <a:endParaRPr lang="en-US" altLang="zh-TW" dirty="0">
              <a:ea typeface="標楷體" panose="03000509000000000000" pitchFamily="65" charset="-120"/>
            </a:endParaRPr>
          </a:p>
          <a:p>
            <a:r>
              <a:rPr lang="en-US" altLang="zh-TW" dirty="0">
                <a:ea typeface="標楷體" panose="03000509000000000000" pitchFamily="65" charset="-120"/>
              </a:rPr>
              <a:t>25</a:t>
            </a:r>
            <a:r>
              <a:rPr lang="zh-TW" altLang="en-US" dirty="0">
                <a:ea typeface="標楷體" panose="03000509000000000000" pitchFamily="65" charset="-120"/>
              </a:rPr>
              <a:t>個隱藏神經元</a:t>
            </a:r>
          </a:p>
        </p:txBody>
      </p:sp>
      <p:sp>
        <p:nvSpPr>
          <p:cNvPr id="18" name="文字方塊 17"/>
          <p:cNvSpPr txBox="1"/>
          <p:nvPr/>
        </p:nvSpPr>
        <p:spPr>
          <a:xfrm>
            <a:off x="9679878" y="1911466"/>
            <a:ext cx="1949565" cy="923330"/>
          </a:xfrm>
          <a:prstGeom prst="rect">
            <a:avLst/>
          </a:prstGeom>
          <a:noFill/>
        </p:spPr>
        <p:txBody>
          <a:bodyPr wrap="square" rtlCol="0">
            <a:spAutoFit/>
          </a:bodyPr>
          <a:lstStyle/>
          <a:p>
            <a:r>
              <a:rPr lang="zh-TW" altLang="en-US" dirty="0">
                <a:ea typeface="標楷體" panose="03000509000000000000" pitchFamily="65" charset="-120"/>
              </a:rPr>
              <a:t>二層隱藏層，</a:t>
            </a:r>
            <a:endParaRPr lang="en-US" altLang="zh-TW" dirty="0">
              <a:ea typeface="標楷體" panose="03000509000000000000" pitchFamily="65" charset="-120"/>
            </a:endParaRPr>
          </a:p>
          <a:p>
            <a:r>
              <a:rPr lang="en-US" altLang="zh-TW" dirty="0">
                <a:ea typeface="標楷體" panose="03000509000000000000" pitchFamily="65" charset="-120"/>
              </a:rPr>
              <a:t>25</a:t>
            </a:r>
            <a:r>
              <a:rPr lang="zh-TW" altLang="en-US" dirty="0">
                <a:ea typeface="標楷體" panose="03000509000000000000" pitchFamily="65" charset="-120"/>
              </a:rPr>
              <a:t>個隱藏神經元</a:t>
            </a:r>
            <a:endParaRPr lang="en-US" altLang="zh-TW" dirty="0">
              <a:ea typeface="標楷體" panose="03000509000000000000" pitchFamily="65" charset="-120"/>
            </a:endParaRPr>
          </a:p>
          <a:p>
            <a:r>
              <a:rPr lang="en-US" altLang="zh-TW" dirty="0">
                <a:ea typeface="標楷體" panose="03000509000000000000" pitchFamily="65" charset="-120"/>
              </a:rPr>
              <a:t>10</a:t>
            </a:r>
            <a:r>
              <a:rPr lang="zh-TW" altLang="en-US" dirty="0">
                <a:ea typeface="標楷體" panose="03000509000000000000" pitchFamily="65" charset="-120"/>
              </a:rPr>
              <a:t>個隱藏神經元</a:t>
            </a: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952" y="3284493"/>
            <a:ext cx="2632616" cy="1974462"/>
          </a:xfrm>
          <a:prstGeom prst="rect">
            <a:avLst/>
          </a:prstGeom>
        </p:spPr>
      </p:pic>
      <p:sp>
        <p:nvSpPr>
          <p:cNvPr id="19" name="文字方塊 18"/>
          <p:cNvSpPr txBox="1"/>
          <p:nvPr/>
        </p:nvSpPr>
        <p:spPr>
          <a:xfrm>
            <a:off x="3523735" y="1990978"/>
            <a:ext cx="1962150" cy="923330"/>
          </a:xfrm>
          <a:prstGeom prst="rect">
            <a:avLst/>
          </a:prstGeom>
          <a:noFill/>
        </p:spPr>
        <p:txBody>
          <a:bodyPr wrap="square" rtlCol="0">
            <a:spAutoFit/>
          </a:bodyPr>
          <a:lstStyle/>
          <a:p>
            <a:r>
              <a:rPr lang="zh-TW" altLang="en-US" dirty="0">
                <a:ea typeface="標楷體" panose="03000509000000000000" pitchFamily="65" charset="-120"/>
              </a:rPr>
              <a:t>二層隱藏層，</a:t>
            </a:r>
            <a:endParaRPr lang="en-US" altLang="zh-TW" dirty="0">
              <a:ea typeface="標楷體" panose="03000509000000000000" pitchFamily="65" charset="-120"/>
            </a:endParaRPr>
          </a:p>
          <a:p>
            <a:r>
              <a:rPr lang="en-US" altLang="zh-TW" dirty="0">
                <a:ea typeface="標楷體" panose="03000509000000000000" pitchFamily="65" charset="-120"/>
              </a:rPr>
              <a:t>100</a:t>
            </a:r>
            <a:r>
              <a:rPr lang="zh-TW" altLang="en-US" dirty="0">
                <a:ea typeface="標楷體" panose="03000509000000000000" pitchFamily="65" charset="-120"/>
              </a:rPr>
              <a:t>個隱藏神經元</a:t>
            </a:r>
            <a:endParaRPr lang="en-US" altLang="zh-TW" dirty="0">
              <a:ea typeface="標楷體" panose="03000509000000000000" pitchFamily="65" charset="-120"/>
            </a:endParaRPr>
          </a:p>
          <a:p>
            <a:r>
              <a:rPr lang="en-US" altLang="zh-TW" dirty="0">
                <a:ea typeface="標楷體" panose="03000509000000000000" pitchFamily="65" charset="-120"/>
              </a:rPr>
              <a:t>25</a:t>
            </a:r>
            <a:r>
              <a:rPr lang="zh-TW" altLang="en-US" dirty="0">
                <a:ea typeface="標楷體" panose="03000509000000000000" pitchFamily="65" charset="-120"/>
              </a:rPr>
              <a:t>個隱藏神經元</a:t>
            </a:r>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5331" y="3280627"/>
            <a:ext cx="2637769" cy="1978327"/>
          </a:xfrm>
          <a:prstGeom prst="rect">
            <a:avLst/>
          </a:prstGeom>
        </p:spPr>
      </p:pic>
      <p:pic>
        <p:nvPicPr>
          <p:cNvPr id="6" name="圖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7483" y="3280627"/>
            <a:ext cx="2623980" cy="1967986"/>
          </a:xfrm>
          <a:prstGeom prst="rect">
            <a:avLst/>
          </a:prstGeom>
        </p:spPr>
      </p:pic>
      <p:pic>
        <p:nvPicPr>
          <p:cNvPr id="7" name="圖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74133" y="3280627"/>
            <a:ext cx="2561054" cy="1967986"/>
          </a:xfrm>
          <a:prstGeom prst="rect">
            <a:avLst/>
          </a:prstGeom>
        </p:spPr>
      </p:pic>
      <p:sp>
        <p:nvSpPr>
          <p:cNvPr id="8" name="文字方塊 7"/>
          <p:cNvSpPr txBox="1"/>
          <p:nvPr/>
        </p:nvSpPr>
        <p:spPr>
          <a:xfrm>
            <a:off x="7161394" y="1185932"/>
            <a:ext cx="4001906"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使用</a:t>
            </a:r>
            <a:r>
              <a:rPr lang="en-US" altLang="zh-TW" sz="3200" dirty="0">
                <a:latin typeface="標楷體" panose="03000509000000000000" pitchFamily="65" charset="-120"/>
                <a:ea typeface="標楷體" panose="03000509000000000000" pitchFamily="65" charset="-120"/>
              </a:rPr>
              <a:t>46</a:t>
            </a:r>
            <a:r>
              <a:rPr lang="zh-TW" altLang="en-US" sz="3200" dirty="0">
                <a:latin typeface="標楷體" panose="03000509000000000000" pitchFamily="65" charset="-120"/>
                <a:ea typeface="標楷體" panose="03000509000000000000" pitchFamily="65" charset="-120"/>
              </a:rPr>
              <a:t>個特徵值測試</a:t>
            </a:r>
          </a:p>
        </p:txBody>
      </p:sp>
      <p:sp>
        <p:nvSpPr>
          <p:cNvPr id="9" name="矩形 8"/>
          <p:cNvSpPr/>
          <p:nvPr/>
        </p:nvSpPr>
        <p:spPr>
          <a:xfrm>
            <a:off x="5969000" y="930910"/>
            <a:ext cx="6134099" cy="5003800"/>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Tree>
    <p:extLst>
      <p:ext uri="{BB962C8B-B14F-4D97-AF65-F5344CB8AC3E}">
        <p14:creationId xmlns:p14="http://schemas.microsoft.com/office/powerpoint/2010/main" val="184616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B7C0C701-AD15-48F2-8399-7021F160C2D1}"/>
              </a:ext>
            </a:extLst>
          </p:cNvPr>
          <p:cNvSpPr txBox="1"/>
          <p:nvPr/>
        </p:nvSpPr>
        <p:spPr>
          <a:xfrm>
            <a:off x="537882" y="1906828"/>
            <a:ext cx="11654118" cy="1077218"/>
          </a:xfrm>
          <a:prstGeom prst="rect">
            <a:avLst/>
          </a:prstGeom>
          <a:noFill/>
        </p:spPr>
        <p:txBody>
          <a:bodyPr wrap="square" rtlCol="0">
            <a:spAutoFit/>
          </a:bodyPr>
          <a:lstStyle/>
          <a:p>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 naive Bayes strategy for classifying customer satisfaction: A study based on online reviews of hospitality services</a:t>
            </a:r>
          </a:p>
        </p:txBody>
      </p:sp>
      <p:sp>
        <p:nvSpPr>
          <p:cNvPr id="11" name="矩形 10">
            <a:extLst>
              <a:ext uri="{FF2B5EF4-FFF2-40B4-BE49-F238E27FC236}">
                <a16:creationId xmlns:a16="http://schemas.microsoft.com/office/drawing/2014/main" id="{5F2A1D00-CDED-492E-BB46-DC90BE5CB15C}"/>
              </a:ext>
            </a:extLst>
          </p:cNvPr>
          <p:cNvSpPr/>
          <p:nvPr/>
        </p:nvSpPr>
        <p:spPr>
          <a:xfrm>
            <a:off x="683132" y="788005"/>
            <a:ext cx="2954655" cy="923330"/>
          </a:xfrm>
          <a:prstGeom prst="rect">
            <a:avLst/>
          </a:prstGeom>
        </p:spPr>
        <p:txBody>
          <a:bodyPr wrap="none">
            <a:spAutoFit/>
          </a:bodyPr>
          <a:lstStyle/>
          <a:p>
            <a:r>
              <a:rPr lang="zh-TW" altLang="en-US" sz="5400" dirty="0">
                <a:latin typeface="標楷體" panose="03000509000000000000" pitchFamily="65" charset="-120"/>
                <a:ea typeface="標楷體" panose="03000509000000000000" pitchFamily="65" charset="-120"/>
              </a:rPr>
              <a:t>參考論文</a:t>
            </a:r>
            <a:endParaRPr lang="en-US" altLang="zh-TW" sz="5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259077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1345DB-828B-4529-A26F-7C26969E0196}"/>
              </a:ext>
            </a:extLst>
          </p:cNvPr>
          <p:cNvSpPr>
            <a:spLocks noGrp="1"/>
          </p:cNvSpPr>
          <p:nvPr>
            <p:ph type="title"/>
          </p:nvPr>
        </p:nvSpPr>
        <p:spPr>
          <a:xfrm>
            <a:off x="1122405" y="214871"/>
            <a:ext cx="2918254" cy="551249"/>
          </a:xfrm>
        </p:spPr>
        <p:txBody>
          <a:bodyPr>
            <a:normAutofit fontScale="90000"/>
          </a:bodyPr>
          <a:lstStyle/>
          <a:p>
            <a:r>
              <a:rPr lang="zh-TW" altLang="en-US" sz="3600" dirty="0">
                <a:latin typeface="標楷體" panose="03000509000000000000" pitchFamily="65" charset="-120"/>
              </a:rPr>
              <a:t>研究</a:t>
            </a:r>
            <a:r>
              <a:rPr lang="zh-TW" altLang="en-US" dirty="0">
                <a:latin typeface="標楷體" panose="03000509000000000000" pitchFamily="65" charset="-120"/>
              </a:rPr>
              <a:t>方法</a:t>
            </a:r>
          </a:p>
        </p:txBody>
      </p:sp>
      <p:graphicFrame>
        <p:nvGraphicFramePr>
          <p:cNvPr id="17" name="表格 16">
            <a:extLst>
              <a:ext uri="{FF2B5EF4-FFF2-40B4-BE49-F238E27FC236}">
                <a16:creationId xmlns:a16="http://schemas.microsoft.com/office/drawing/2014/main" id="{57FC9611-C69B-43F5-9C16-D4FDE9E0B4C3}"/>
              </a:ext>
            </a:extLst>
          </p:cNvPr>
          <p:cNvGraphicFramePr>
            <a:graphicFrameLocks noGrp="1"/>
          </p:cNvGraphicFramePr>
          <p:nvPr/>
        </p:nvGraphicFramePr>
        <p:xfrm>
          <a:off x="310393" y="1945640"/>
          <a:ext cx="11367084" cy="2595880"/>
        </p:xfrm>
        <a:graphic>
          <a:graphicData uri="http://schemas.openxmlformats.org/drawingml/2006/table">
            <a:tbl>
              <a:tblPr firstRow="1" bandRow="1">
                <a:tableStyleId>{5C22544A-7EE6-4342-B048-85BDC9FD1C3A}</a:tableStyleId>
              </a:tblPr>
              <a:tblGrid>
                <a:gridCol w="3775046">
                  <a:extLst>
                    <a:ext uri="{9D8B030D-6E8A-4147-A177-3AD203B41FA5}">
                      <a16:colId xmlns:a16="http://schemas.microsoft.com/office/drawing/2014/main" val="4030552972"/>
                    </a:ext>
                  </a:extLst>
                </a:gridCol>
                <a:gridCol w="3783434">
                  <a:extLst>
                    <a:ext uri="{9D8B030D-6E8A-4147-A177-3AD203B41FA5}">
                      <a16:colId xmlns:a16="http://schemas.microsoft.com/office/drawing/2014/main" val="3710842878"/>
                    </a:ext>
                  </a:extLst>
                </a:gridCol>
                <a:gridCol w="3808604">
                  <a:extLst>
                    <a:ext uri="{9D8B030D-6E8A-4147-A177-3AD203B41FA5}">
                      <a16:colId xmlns:a16="http://schemas.microsoft.com/office/drawing/2014/main" val="1307866453"/>
                    </a:ext>
                  </a:extLst>
                </a:gridCol>
              </a:tblGrid>
              <a:tr h="370840">
                <a:tc>
                  <a:txBody>
                    <a:bodyPr/>
                    <a:lstStyle/>
                    <a:p>
                      <a:r>
                        <a:rPr lang="en-US" altLang="zh-TW" dirty="0">
                          <a:ea typeface="標楷體" panose="03000509000000000000" pitchFamily="65" charset="-120"/>
                        </a:rPr>
                        <a:t>BPN</a:t>
                      </a:r>
                      <a:r>
                        <a:rPr lang="zh-TW" altLang="en-US" dirty="0"/>
                        <a:t> </a:t>
                      </a:r>
                      <a:r>
                        <a:rPr lang="en-US" altLang="zh-TW" dirty="0"/>
                        <a:t>Model ; Feature = 150</a:t>
                      </a:r>
                      <a:endParaRPr lang="zh-TW" altLang="en-US" dirty="0"/>
                    </a:p>
                  </a:txBody>
                  <a:tcPr/>
                </a:tc>
                <a:tc>
                  <a:txBody>
                    <a:bodyPr/>
                    <a:lstStyle/>
                    <a:p>
                      <a:r>
                        <a:rPr lang="en-US" altLang="zh-TW" dirty="0" err="1">
                          <a:ea typeface="標楷體" panose="03000509000000000000" pitchFamily="65" charset="-120"/>
                        </a:rPr>
                        <a:t>Hid.lay</a:t>
                      </a:r>
                      <a:r>
                        <a:rPr lang="en-US" altLang="zh-TW" dirty="0"/>
                        <a:t> = 1 ; nodes = (50)</a:t>
                      </a:r>
                      <a:endParaRPr lang="zh-TW" altLang="en-US" dirty="0"/>
                    </a:p>
                  </a:txBody>
                  <a:tcPr/>
                </a:tc>
                <a:tc>
                  <a:txBody>
                    <a:bodyPr/>
                    <a:lstStyle/>
                    <a:p>
                      <a:r>
                        <a:rPr lang="en-US" altLang="zh-TW" dirty="0" err="1">
                          <a:ea typeface="標楷體" panose="03000509000000000000" pitchFamily="65" charset="-120"/>
                        </a:rPr>
                        <a:t>Hid.lay</a:t>
                      </a:r>
                      <a:r>
                        <a:rPr lang="en-US" altLang="zh-TW" dirty="0"/>
                        <a:t> = 1 ; nodes = (75)</a:t>
                      </a:r>
                      <a:endParaRPr lang="zh-TW" altLang="en-US" dirty="0"/>
                    </a:p>
                  </a:txBody>
                  <a:tcPr/>
                </a:tc>
                <a:extLst>
                  <a:ext uri="{0D108BD9-81ED-4DB2-BD59-A6C34878D82A}">
                    <a16:rowId xmlns:a16="http://schemas.microsoft.com/office/drawing/2014/main" val="3492816492"/>
                  </a:ext>
                </a:extLst>
              </a:tr>
              <a:tr h="370840">
                <a:tc>
                  <a:txBody>
                    <a:bodyPr/>
                    <a:lstStyle/>
                    <a:p>
                      <a:r>
                        <a:rPr lang="en-US" altLang="zh-TW" dirty="0">
                          <a:ea typeface="標楷體" panose="03000509000000000000" pitchFamily="65" charset="-120"/>
                        </a:rPr>
                        <a:t>Accuracy</a:t>
                      </a:r>
                      <a:endParaRPr lang="zh-TW" altLang="en-US" dirty="0"/>
                    </a:p>
                  </a:txBody>
                  <a:tcPr/>
                </a:tc>
                <a:tc>
                  <a:txBody>
                    <a:bodyPr/>
                    <a:lstStyle/>
                    <a:p>
                      <a:r>
                        <a:rPr lang="en-US" altLang="zh-TW" dirty="0">
                          <a:solidFill>
                            <a:srgbClr val="FF0000"/>
                          </a:solidFill>
                          <a:ea typeface="標楷體" panose="03000509000000000000" pitchFamily="65" charset="-120"/>
                        </a:rPr>
                        <a:t>47.9%</a:t>
                      </a:r>
                      <a:endParaRPr lang="zh-TW" altLang="en-US" dirty="0">
                        <a:solidFill>
                          <a:srgbClr val="FF0000"/>
                        </a:solidFill>
                      </a:endParaRPr>
                    </a:p>
                  </a:txBody>
                  <a:tcPr/>
                </a:tc>
                <a:tc>
                  <a:txBody>
                    <a:bodyPr/>
                    <a:lstStyle/>
                    <a:p>
                      <a:r>
                        <a:rPr lang="en-US" altLang="zh-TW" dirty="0">
                          <a:solidFill>
                            <a:srgbClr val="FF0000"/>
                          </a:solidFill>
                          <a:ea typeface="標楷體" panose="03000509000000000000" pitchFamily="65" charset="-120"/>
                        </a:rPr>
                        <a:t>56.4%</a:t>
                      </a:r>
                      <a:endParaRPr lang="zh-TW" altLang="en-US" dirty="0">
                        <a:solidFill>
                          <a:srgbClr val="FF0000"/>
                        </a:solidFill>
                      </a:endParaRPr>
                    </a:p>
                  </a:txBody>
                  <a:tcPr/>
                </a:tc>
                <a:extLst>
                  <a:ext uri="{0D108BD9-81ED-4DB2-BD59-A6C34878D82A}">
                    <a16:rowId xmlns:a16="http://schemas.microsoft.com/office/drawing/2014/main" val="3803036746"/>
                  </a:ext>
                </a:extLst>
              </a:tr>
              <a:tr h="370840">
                <a:tc>
                  <a:txBody>
                    <a:bodyPr/>
                    <a:lstStyle/>
                    <a:p>
                      <a:r>
                        <a:rPr lang="en-US" altLang="zh-TW" dirty="0">
                          <a:ea typeface="標楷體" panose="03000509000000000000" pitchFamily="65" charset="-120"/>
                        </a:rPr>
                        <a:t>Precision</a:t>
                      </a:r>
                      <a:endParaRPr lang="zh-TW" altLang="en-US" dirty="0"/>
                    </a:p>
                  </a:txBody>
                  <a:tcPr/>
                </a:tc>
                <a:tc>
                  <a:txBody>
                    <a:bodyPr/>
                    <a:lstStyle/>
                    <a:p>
                      <a:r>
                        <a:rPr lang="en-US" altLang="zh-TW" dirty="0">
                          <a:solidFill>
                            <a:srgbClr val="FF0000"/>
                          </a:solidFill>
                          <a:ea typeface="標楷體" panose="03000509000000000000" pitchFamily="65" charset="-120"/>
                        </a:rPr>
                        <a:t>47.3%</a:t>
                      </a:r>
                      <a:endParaRPr lang="zh-TW" altLang="en-US" dirty="0">
                        <a:solidFill>
                          <a:srgbClr val="FF0000"/>
                        </a:solidFill>
                      </a:endParaRPr>
                    </a:p>
                  </a:txBody>
                  <a:tcPr/>
                </a:tc>
                <a:tc>
                  <a:txBody>
                    <a:bodyPr/>
                    <a:lstStyle/>
                    <a:p>
                      <a:r>
                        <a:rPr lang="en-US" altLang="zh-TW" dirty="0">
                          <a:solidFill>
                            <a:srgbClr val="FF0000"/>
                          </a:solidFill>
                          <a:ea typeface="標楷體" panose="03000509000000000000" pitchFamily="65" charset="-120"/>
                        </a:rPr>
                        <a:t>54.8%</a:t>
                      </a:r>
                      <a:endParaRPr lang="zh-TW" altLang="en-US" dirty="0">
                        <a:solidFill>
                          <a:srgbClr val="FF0000"/>
                        </a:solidFill>
                      </a:endParaRPr>
                    </a:p>
                  </a:txBody>
                  <a:tcPr/>
                </a:tc>
                <a:extLst>
                  <a:ext uri="{0D108BD9-81ED-4DB2-BD59-A6C34878D82A}">
                    <a16:rowId xmlns:a16="http://schemas.microsoft.com/office/drawing/2014/main" val="28107375"/>
                  </a:ext>
                </a:extLst>
              </a:tr>
              <a:tr h="370840">
                <a:tc>
                  <a:txBody>
                    <a:bodyPr/>
                    <a:lstStyle/>
                    <a:p>
                      <a:r>
                        <a:rPr lang="en-US" altLang="zh-TW" dirty="0">
                          <a:ea typeface="標楷體" panose="03000509000000000000" pitchFamily="65" charset="-120"/>
                        </a:rPr>
                        <a:t>Recall</a:t>
                      </a:r>
                      <a:endParaRPr lang="zh-TW" altLang="en-US" dirty="0"/>
                    </a:p>
                  </a:txBody>
                  <a:tcPr/>
                </a:tc>
                <a:tc>
                  <a:txBody>
                    <a:bodyPr/>
                    <a:lstStyle/>
                    <a:p>
                      <a:r>
                        <a:rPr lang="en-US" altLang="zh-TW" dirty="0">
                          <a:solidFill>
                            <a:srgbClr val="FF0000"/>
                          </a:solidFill>
                          <a:ea typeface="標楷體" panose="03000509000000000000" pitchFamily="65" charset="-120"/>
                        </a:rPr>
                        <a:t>37.9%</a:t>
                      </a:r>
                      <a:endParaRPr lang="zh-TW" altLang="en-US" dirty="0">
                        <a:solidFill>
                          <a:srgbClr val="FF0000"/>
                        </a:solidFill>
                      </a:endParaRPr>
                    </a:p>
                  </a:txBody>
                  <a:tcPr/>
                </a:tc>
                <a:tc>
                  <a:txBody>
                    <a:bodyPr/>
                    <a:lstStyle/>
                    <a:p>
                      <a:r>
                        <a:rPr lang="en-US" altLang="zh-TW" dirty="0">
                          <a:solidFill>
                            <a:srgbClr val="FF0000"/>
                          </a:solidFill>
                          <a:ea typeface="標楷體" panose="03000509000000000000" pitchFamily="65" charset="-120"/>
                        </a:rPr>
                        <a:t>72.6%</a:t>
                      </a:r>
                      <a:endParaRPr lang="zh-TW" altLang="en-US" dirty="0">
                        <a:solidFill>
                          <a:srgbClr val="FF0000"/>
                        </a:solidFill>
                      </a:endParaRPr>
                    </a:p>
                  </a:txBody>
                  <a:tcPr/>
                </a:tc>
                <a:extLst>
                  <a:ext uri="{0D108BD9-81ED-4DB2-BD59-A6C34878D82A}">
                    <a16:rowId xmlns:a16="http://schemas.microsoft.com/office/drawing/2014/main" val="142888333"/>
                  </a:ext>
                </a:extLst>
              </a:tr>
              <a:tr h="370840">
                <a:tc>
                  <a:txBody>
                    <a:bodyPr/>
                    <a:lstStyle/>
                    <a:p>
                      <a:r>
                        <a:rPr lang="en-US" altLang="zh-TW" dirty="0">
                          <a:ea typeface="標楷體" panose="03000509000000000000" pitchFamily="65" charset="-120"/>
                        </a:rPr>
                        <a:t>MCC</a:t>
                      </a:r>
                      <a:endParaRPr lang="zh-TW" altLang="en-US" dirty="0"/>
                    </a:p>
                  </a:txBody>
                  <a:tcPr/>
                </a:tc>
                <a:tc>
                  <a:txBody>
                    <a:bodyPr/>
                    <a:lstStyle/>
                    <a:p>
                      <a:r>
                        <a:rPr lang="en-US" altLang="zh-TW" dirty="0">
                          <a:solidFill>
                            <a:srgbClr val="FF0000"/>
                          </a:solidFill>
                          <a:ea typeface="標楷體" panose="03000509000000000000" pitchFamily="65" charset="-120"/>
                        </a:rPr>
                        <a:t>-0.04288</a:t>
                      </a:r>
                      <a:endParaRPr lang="zh-TW" altLang="en-US" dirty="0">
                        <a:solidFill>
                          <a:srgbClr val="FF0000"/>
                        </a:solidFill>
                      </a:endParaRPr>
                    </a:p>
                  </a:txBody>
                  <a:tcPr/>
                </a:tc>
                <a:tc>
                  <a:txBody>
                    <a:bodyPr/>
                    <a:lstStyle/>
                    <a:p>
                      <a:r>
                        <a:rPr lang="en-US" altLang="zh-TW" dirty="0">
                          <a:ea typeface="標楷體" panose="03000509000000000000" pitchFamily="65" charset="-120"/>
                        </a:rPr>
                        <a:t>0.135298</a:t>
                      </a:r>
                      <a:endParaRPr lang="zh-TW" altLang="en-US" dirty="0"/>
                    </a:p>
                  </a:txBody>
                  <a:tcPr/>
                </a:tc>
                <a:extLst>
                  <a:ext uri="{0D108BD9-81ED-4DB2-BD59-A6C34878D82A}">
                    <a16:rowId xmlns:a16="http://schemas.microsoft.com/office/drawing/2014/main" val="215491170"/>
                  </a:ext>
                </a:extLst>
              </a:tr>
              <a:tr h="370840">
                <a:tc>
                  <a:txBody>
                    <a:bodyPr/>
                    <a:lstStyle/>
                    <a:p>
                      <a:r>
                        <a:rPr lang="en-US" altLang="zh-TW" dirty="0">
                          <a:ea typeface="標楷體" panose="03000509000000000000" pitchFamily="65" charset="-120"/>
                        </a:rPr>
                        <a:t>Kappa</a:t>
                      </a:r>
                      <a:endParaRPr lang="zh-TW" altLang="en-US" dirty="0"/>
                    </a:p>
                  </a:txBody>
                  <a:tcPr/>
                </a:tc>
                <a:tc>
                  <a:txBody>
                    <a:bodyPr/>
                    <a:lstStyle/>
                    <a:p>
                      <a:r>
                        <a:rPr lang="en-US" altLang="zh-TW" dirty="0">
                          <a:ea typeface="標楷體" panose="03000509000000000000" pitchFamily="65" charset="-120"/>
                        </a:rPr>
                        <a:t>0.168053</a:t>
                      </a:r>
                      <a:endParaRPr lang="zh-TW" altLang="en-US" dirty="0"/>
                    </a:p>
                  </a:txBody>
                  <a:tcPr/>
                </a:tc>
                <a:tc>
                  <a:txBody>
                    <a:bodyPr/>
                    <a:lstStyle/>
                    <a:p>
                      <a:r>
                        <a:rPr lang="en-US" altLang="zh-TW" dirty="0">
                          <a:ea typeface="標楷體" panose="03000509000000000000" pitchFamily="65" charset="-120"/>
                        </a:rPr>
                        <a:t>-0.47929</a:t>
                      </a:r>
                      <a:endParaRPr lang="zh-TW" altLang="en-US" dirty="0"/>
                    </a:p>
                  </a:txBody>
                  <a:tcPr/>
                </a:tc>
                <a:extLst>
                  <a:ext uri="{0D108BD9-81ED-4DB2-BD59-A6C34878D82A}">
                    <a16:rowId xmlns:a16="http://schemas.microsoft.com/office/drawing/2014/main" val="1196065969"/>
                  </a:ext>
                </a:extLst>
              </a:tr>
              <a:tr h="370840">
                <a:tc>
                  <a:txBody>
                    <a:bodyPr/>
                    <a:lstStyle/>
                    <a:p>
                      <a:r>
                        <a:rPr lang="en-US" altLang="zh-TW" dirty="0">
                          <a:ea typeface="標楷體" panose="03000509000000000000" pitchFamily="65" charset="-120"/>
                        </a:rPr>
                        <a:t>F-Measure</a:t>
                      </a:r>
                      <a:endParaRPr lang="zh-TW" altLang="en-US" dirty="0"/>
                    </a:p>
                  </a:txBody>
                  <a:tcPr/>
                </a:tc>
                <a:tc>
                  <a:txBody>
                    <a:bodyPr/>
                    <a:lstStyle/>
                    <a:p>
                      <a:r>
                        <a:rPr lang="en-US" altLang="zh-TW" dirty="0">
                          <a:solidFill>
                            <a:srgbClr val="FF0000"/>
                          </a:solidFill>
                          <a:ea typeface="標楷體" panose="03000509000000000000" pitchFamily="65" charset="-120"/>
                        </a:rPr>
                        <a:t>42.1%</a:t>
                      </a:r>
                      <a:endParaRPr lang="zh-TW" altLang="en-US" dirty="0">
                        <a:solidFill>
                          <a:srgbClr val="FF0000"/>
                        </a:solidFill>
                      </a:endParaRPr>
                    </a:p>
                  </a:txBody>
                  <a:tcPr/>
                </a:tc>
                <a:tc>
                  <a:txBody>
                    <a:bodyPr/>
                    <a:lstStyle/>
                    <a:p>
                      <a:r>
                        <a:rPr lang="en-US" altLang="zh-TW" dirty="0">
                          <a:solidFill>
                            <a:schemeClr val="tx1"/>
                          </a:solidFill>
                          <a:ea typeface="標楷體" panose="03000509000000000000" pitchFamily="65" charset="-120"/>
                        </a:rPr>
                        <a:t>62.5%</a:t>
                      </a:r>
                      <a:endParaRPr lang="zh-TW" altLang="en-US" dirty="0">
                        <a:solidFill>
                          <a:schemeClr val="tx1"/>
                        </a:solidFill>
                      </a:endParaRPr>
                    </a:p>
                  </a:txBody>
                  <a:tcPr/>
                </a:tc>
                <a:extLst>
                  <a:ext uri="{0D108BD9-81ED-4DB2-BD59-A6C34878D82A}">
                    <a16:rowId xmlns:a16="http://schemas.microsoft.com/office/drawing/2014/main" val="3820715909"/>
                  </a:ext>
                </a:extLst>
              </a:tr>
            </a:tbl>
          </a:graphicData>
        </a:graphic>
      </p:graphicFrame>
    </p:spTree>
    <p:extLst>
      <p:ext uri="{BB962C8B-B14F-4D97-AF65-F5344CB8AC3E}">
        <p14:creationId xmlns:p14="http://schemas.microsoft.com/office/powerpoint/2010/main" val="2393143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1345DB-828B-4529-A26F-7C26969E0196}"/>
              </a:ext>
            </a:extLst>
          </p:cNvPr>
          <p:cNvSpPr>
            <a:spLocks noGrp="1"/>
          </p:cNvSpPr>
          <p:nvPr>
            <p:ph type="title"/>
          </p:nvPr>
        </p:nvSpPr>
        <p:spPr>
          <a:xfrm>
            <a:off x="1122405" y="214871"/>
            <a:ext cx="2918254" cy="551249"/>
          </a:xfrm>
        </p:spPr>
        <p:txBody>
          <a:bodyPr>
            <a:normAutofit fontScale="90000"/>
          </a:bodyPr>
          <a:lstStyle/>
          <a:p>
            <a:r>
              <a:rPr lang="zh-TW" altLang="en-US" sz="3600" dirty="0">
                <a:latin typeface="標楷體" panose="03000509000000000000" pitchFamily="65" charset="-120"/>
              </a:rPr>
              <a:t>研究</a:t>
            </a:r>
            <a:r>
              <a:rPr lang="zh-TW" altLang="en-US" dirty="0">
                <a:latin typeface="標楷體" panose="03000509000000000000" pitchFamily="65" charset="-120"/>
              </a:rPr>
              <a:t>方法</a:t>
            </a:r>
          </a:p>
        </p:txBody>
      </p:sp>
      <p:graphicFrame>
        <p:nvGraphicFramePr>
          <p:cNvPr id="17" name="表格 16">
            <a:extLst>
              <a:ext uri="{FF2B5EF4-FFF2-40B4-BE49-F238E27FC236}">
                <a16:creationId xmlns:a16="http://schemas.microsoft.com/office/drawing/2014/main" id="{57FC9611-C69B-43F5-9C16-D4FDE9E0B4C3}"/>
              </a:ext>
            </a:extLst>
          </p:cNvPr>
          <p:cNvGraphicFramePr>
            <a:graphicFrameLocks noGrp="1"/>
          </p:cNvGraphicFramePr>
          <p:nvPr/>
        </p:nvGraphicFramePr>
        <p:xfrm>
          <a:off x="310393" y="1945640"/>
          <a:ext cx="11367084" cy="2595880"/>
        </p:xfrm>
        <a:graphic>
          <a:graphicData uri="http://schemas.openxmlformats.org/drawingml/2006/table">
            <a:tbl>
              <a:tblPr firstRow="1" bandRow="1">
                <a:tableStyleId>{5C22544A-7EE6-4342-B048-85BDC9FD1C3A}</a:tableStyleId>
              </a:tblPr>
              <a:tblGrid>
                <a:gridCol w="3789028">
                  <a:extLst>
                    <a:ext uri="{9D8B030D-6E8A-4147-A177-3AD203B41FA5}">
                      <a16:colId xmlns:a16="http://schemas.microsoft.com/office/drawing/2014/main" val="4030552972"/>
                    </a:ext>
                  </a:extLst>
                </a:gridCol>
                <a:gridCol w="3789028">
                  <a:extLst>
                    <a:ext uri="{9D8B030D-6E8A-4147-A177-3AD203B41FA5}">
                      <a16:colId xmlns:a16="http://schemas.microsoft.com/office/drawing/2014/main" val="3710842878"/>
                    </a:ext>
                  </a:extLst>
                </a:gridCol>
                <a:gridCol w="3789028">
                  <a:extLst>
                    <a:ext uri="{9D8B030D-6E8A-4147-A177-3AD203B41FA5}">
                      <a16:colId xmlns:a16="http://schemas.microsoft.com/office/drawing/2014/main" val="1307866453"/>
                    </a:ext>
                  </a:extLst>
                </a:gridCol>
              </a:tblGrid>
              <a:tr h="370840">
                <a:tc>
                  <a:txBody>
                    <a:bodyPr/>
                    <a:lstStyle/>
                    <a:p>
                      <a:r>
                        <a:rPr lang="en-US" altLang="zh-TW" dirty="0">
                          <a:ea typeface="標楷體" panose="03000509000000000000" pitchFamily="65" charset="-120"/>
                        </a:rPr>
                        <a:t>BPN</a:t>
                      </a:r>
                      <a:r>
                        <a:rPr lang="zh-TW" altLang="en-US" dirty="0"/>
                        <a:t> </a:t>
                      </a:r>
                      <a:r>
                        <a:rPr lang="en-US" altLang="zh-TW" dirty="0"/>
                        <a:t>Model ; Feature = 150</a:t>
                      </a:r>
                      <a:endParaRPr lang="zh-TW" altLang="en-US" dirty="0"/>
                    </a:p>
                  </a:txBody>
                  <a:tcPr/>
                </a:tc>
                <a:tc>
                  <a:txBody>
                    <a:bodyPr/>
                    <a:lstStyle/>
                    <a:p>
                      <a:r>
                        <a:rPr lang="en-US" altLang="zh-TW" dirty="0" err="1">
                          <a:ea typeface="標楷體" panose="03000509000000000000" pitchFamily="65" charset="-120"/>
                        </a:rPr>
                        <a:t>Hid.lay</a:t>
                      </a:r>
                      <a:r>
                        <a:rPr lang="en-US" altLang="zh-TW" dirty="0"/>
                        <a:t> = 1 ; nodes = (100)</a:t>
                      </a:r>
                      <a:endParaRPr lang="zh-TW" altLang="en-US" dirty="0"/>
                    </a:p>
                  </a:txBody>
                  <a:tcPr/>
                </a:tc>
                <a:tc>
                  <a:txBody>
                    <a:bodyPr/>
                    <a:lstStyle/>
                    <a:p>
                      <a:r>
                        <a:rPr lang="en-US" altLang="zh-TW" dirty="0" err="1">
                          <a:ea typeface="標楷體" panose="03000509000000000000" pitchFamily="65" charset="-120"/>
                        </a:rPr>
                        <a:t>Hid.lay</a:t>
                      </a:r>
                      <a:r>
                        <a:rPr lang="en-US" altLang="zh-TW" dirty="0"/>
                        <a:t> = 1 ; nodes = (125)</a:t>
                      </a:r>
                      <a:endParaRPr lang="zh-TW" altLang="en-US" dirty="0"/>
                    </a:p>
                  </a:txBody>
                  <a:tcPr/>
                </a:tc>
                <a:extLst>
                  <a:ext uri="{0D108BD9-81ED-4DB2-BD59-A6C34878D82A}">
                    <a16:rowId xmlns:a16="http://schemas.microsoft.com/office/drawing/2014/main" val="3492816492"/>
                  </a:ext>
                </a:extLst>
              </a:tr>
              <a:tr h="370840">
                <a:tc>
                  <a:txBody>
                    <a:bodyPr/>
                    <a:lstStyle/>
                    <a:p>
                      <a:r>
                        <a:rPr lang="en-US" altLang="zh-TW" dirty="0">
                          <a:ea typeface="標楷體" panose="03000509000000000000" pitchFamily="65" charset="-120"/>
                        </a:rPr>
                        <a:t>Accuracy</a:t>
                      </a:r>
                      <a:endParaRPr lang="zh-TW" altLang="en-US" dirty="0"/>
                    </a:p>
                  </a:txBody>
                  <a:tcPr/>
                </a:tc>
                <a:tc>
                  <a:txBody>
                    <a:bodyPr/>
                    <a:lstStyle/>
                    <a:p>
                      <a:r>
                        <a:rPr lang="en-US" altLang="zh-TW" dirty="0">
                          <a:solidFill>
                            <a:srgbClr val="FF0000"/>
                          </a:solidFill>
                          <a:ea typeface="標楷體" panose="03000509000000000000" pitchFamily="65" charset="-120"/>
                        </a:rPr>
                        <a:t>46.1%</a:t>
                      </a:r>
                      <a:endParaRPr lang="zh-TW" altLang="en-US" dirty="0">
                        <a:solidFill>
                          <a:srgbClr val="FF0000"/>
                        </a:solidFill>
                      </a:endParaRPr>
                    </a:p>
                  </a:txBody>
                  <a:tcPr/>
                </a:tc>
                <a:tc>
                  <a:txBody>
                    <a:bodyPr/>
                    <a:lstStyle/>
                    <a:p>
                      <a:r>
                        <a:rPr lang="en-US" altLang="zh-TW" dirty="0">
                          <a:solidFill>
                            <a:srgbClr val="FF0000"/>
                          </a:solidFill>
                          <a:ea typeface="標楷體" panose="03000509000000000000" pitchFamily="65" charset="-120"/>
                        </a:rPr>
                        <a:t>48.7%</a:t>
                      </a:r>
                      <a:endParaRPr lang="zh-TW" altLang="en-US" dirty="0">
                        <a:solidFill>
                          <a:srgbClr val="FF0000"/>
                        </a:solidFill>
                      </a:endParaRPr>
                    </a:p>
                  </a:txBody>
                  <a:tcPr/>
                </a:tc>
                <a:extLst>
                  <a:ext uri="{0D108BD9-81ED-4DB2-BD59-A6C34878D82A}">
                    <a16:rowId xmlns:a16="http://schemas.microsoft.com/office/drawing/2014/main" val="3803036746"/>
                  </a:ext>
                </a:extLst>
              </a:tr>
              <a:tr h="370840">
                <a:tc>
                  <a:txBody>
                    <a:bodyPr/>
                    <a:lstStyle/>
                    <a:p>
                      <a:r>
                        <a:rPr lang="en-US" altLang="zh-TW" dirty="0">
                          <a:ea typeface="標楷體" panose="03000509000000000000" pitchFamily="65" charset="-120"/>
                        </a:rPr>
                        <a:t>Precision</a:t>
                      </a:r>
                      <a:endParaRPr lang="zh-TW" altLang="en-US" dirty="0"/>
                    </a:p>
                  </a:txBody>
                  <a:tcPr/>
                </a:tc>
                <a:tc>
                  <a:txBody>
                    <a:bodyPr/>
                    <a:lstStyle/>
                    <a:p>
                      <a:r>
                        <a:rPr lang="en-US" altLang="zh-TW" dirty="0">
                          <a:solidFill>
                            <a:srgbClr val="FF0000"/>
                          </a:solidFill>
                          <a:ea typeface="標楷體" panose="03000509000000000000" pitchFamily="65" charset="-120"/>
                        </a:rPr>
                        <a:t>45.5%</a:t>
                      </a:r>
                      <a:endParaRPr lang="zh-TW" altLang="en-US" dirty="0">
                        <a:solidFill>
                          <a:srgbClr val="FF0000"/>
                        </a:solidFill>
                      </a:endParaRPr>
                    </a:p>
                  </a:txBody>
                  <a:tcPr/>
                </a:tc>
                <a:tc>
                  <a:txBody>
                    <a:bodyPr/>
                    <a:lstStyle/>
                    <a:p>
                      <a:r>
                        <a:rPr lang="en-US" altLang="zh-TW" dirty="0">
                          <a:solidFill>
                            <a:srgbClr val="FF0000"/>
                          </a:solidFill>
                          <a:ea typeface="標楷體" panose="03000509000000000000" pitchFamily="65" charset="-120"/>
                        </a:rPr>
                        <a:t>48.8%</a:t>
                      </a:r>
                      <a:endParaRPr lang="zh-TW" altLang="en-US" dirty="0">
                        <a:solidFill>
                          <a:srgbClr val="FF0000"/>
                        </a:solidFill>
                      </a:endParaRPr>
                    </a:p>
                  </a:txBody>
                  <a:tcPr/>
                </a:tc>
                <a:extLst>
                  <a:ext uri="{0D108BD9-81ED-4DB2-BD59-A6C34878D82A}">
                    <a16:rowId xmlns:a16="http://schemas.microsoft.com/office/drawing/2014/main" val="28107375"/>
                  </a:ext>
                </a:extLst>
              </a:tr>
              <a:tr h="370840">
                <a:tc>
                  <a:txBody>
                    <a:bodyPr/>
                    <a:lstStyle/>
                    <a:p>
                      <a:r>
                        <a:rPr lang="en-US" altLang="zh-TW" dirty="0">
                          <a:ea typeface="標楷體" panose="03000509000000000000" pitchFamily="65" charset="-120"/>
                        </a:rPr>
                        <a:t>Recall</a:t>
                      </a:r>
                      <a:endParaRPr lang="zh-TW" altLang="en-US" dirty="0"/>
                    </a:p>
                  </a:txBody>
                  <a:tcPr/>
                </a:tc>
                <a:tc>
                  <a:txBody>
                    <a:bodyPr/>
                    <a:lstStyle/>
                    <a:p>
                      <a:r>
                        <a:rPr lang="en-US" altLang="zh-TW" dirty="0">
                          <a:solidFill>
                            <a:srgbClr val="FF0000"/>
                          </a:solidFill>
                          <a:ea typeface="標楷體" panose="03000509000000000000" pitchFamily="65" charset="-120"/>
                        </a:rPr>
                        <a:t>39.8%</a:t>
                      </a:r>
                      <a:endParaRPr lang="zh-TW" altLang="en-US" dirty="0">
                        <a:solidFill>
                          <a:srgbClr val="FF0000"/>
                        </a:solidFill>
                      </a:endParaRPr>
                    </a:p>
                  </a:txBody>
                  <a:tcPr/>
                </a:tc>
                <a:tc>
                  <a:txBody>
                    <a:bodyPr/>
                    <a:lstStyle/>
                    <a:p>
                      <a:r>
                        <a:rPr lang="en-US" altLang="zh-TW" dirty="0">
                          <a:solidFill>
                            <a:srgbClr val="FF0000"/>
                          </a:solidFill>
                          <a:ea typeface="標楷體" panose="03000509000000000000" pitchFamily="65" charset="-120"/>
                        </a:rPr>
                        <a:t>53.2%</a:t>
                      </a:r>
                      <a:endParaRPr lang="zh-TW" altLang="en-US" dirty="0">
                        <a:solidFill>
                          <a:srgbClr val="FF0000"/>
                        </a:solidFill>
                      </a:endParaRPr>
                    </a:p>
                  </a:txBody>
                  <a:tcPr/>
                </a:tc>
                <a:extLst>
                  <a:ext uri="{0D108BD9-81ED-4DB2-BD59-A6C34878D82A}">
                    <a16:rowId xmlns:a16="http://schemas.microsoft.com/office/drawing/2014/main" val="142888333"/>
                  </a:ext>
                </a:extLst>
              </a:tr>
              <a:tr h="370840">
                <a:tc>
                  <a:txBody>
                    <a:bodyPr/>
                    <a:lstStyle/>
                    <a:p>
                      <a:r>
                        <a:rPr lang="en-US" altLang="zh-TW" dirty="0">
                          <a:ea typeface="標楷體" panose="03000509000000000000" pitchFamily="65" charset="-120"/>
                        </a:rPr>
                        <a:t>MCC</a:t>
                      </a:r>
                      <a:endParaRPr lang="zh-TW" altLang="en-US" dirty="0"/>
                    </a:p>
                  </a:txBody>
                  <a:tcPr/>
                </a:tc>
                <a:tc>
                  <a:txBody>
                    <a:bodyPr/>
                    <a:lstStyle/>
                    <a:p>
                      <a:r>
                        <a:rPr lang="en-US" altLang="zh-TW" dirty="0">
                          <a:ea typeface="標楷體" panose="03000509000000000000" pitchFamily="65" charset="-120"/>
                        </a:rPr>
                        <a:t>-0.07863</a:t>
                      </a:r>
                      <a:endParaRPr lang="zh-TW" altLang="en-US" dirty="0"/>
                    </a:p>
                  </a:txBody>
                  <a:tcPr/>
                </a:tc>
                <a:tc>
                  <a:txBody>
                    <a:bodyPr/>
                    <a:lstStyle/>
                    <a:p>
                      <a:r>
                        <a:rPr lang="en-US" altLang="zh-TW" dirty="0">
                          <a:ea typeface="標楷體" panose="03000509000000000000" pitchFamily="65" charset="-120"/>
                        </a:rPr>
                        <a:t>-0.02611</a:t>
                      </a:r>
                      <a:endParaRPr lang="zh-TW" altLang="en-US" dirty="0"/>
                    </a:p>
                  </a:txBody>
                  <a:tcPr/>
                </a:tc>
                <a:extLst>
                  <a:ext uri="{0D108BD9-81ED-4DB2-BD59-A6C34878D82A}">
                    <a16:rowId xmlns:a16="http://schemas.microsoft.com/office/drawing/2014/main" val="215491170"/>
                  </a:ext>
                </a:extLst>
              </a:tr>
              <a:tr h="370840">
                <a:tc>
                  <a:txBody>
                    <a:bodyPr/>
                    <a:lstStyle/>
                    <a:p>
                      <a:r>
                        <a:rPr lang="en-US" altLang="zh-TW" dirty="0">
                          <a:ea typeface="標楷體" panose="03000509000000000000" pitchFamily="65" charset="-120"/>
                        </a:rPr>
                        <a:t>Kappa</a:t>
                      </a:r>
                      <a:endParaRPr lang="zh-TW" altLang="en-US" dirty="0"/>
                    </a:p>
                  </a:txBody>
                  <a:tcPr/>
                </a:tc>
                <a:tc>
                  <a:txBody>
                    <a:bodyPr/>
                    <a:lstStyle/>
                    <a:p>
                      <a:r>
                        <a:rPr lang="en-US" altLang="zh-TW" dirty="0">
                          <a:ea typeface="標楷體" panose="03000509000000000000" pitchFamily="65" charset="-120"/>
                        </a:rPr>
                        <a:t>0.111901</a:t>
                      </a:r>
                      <a:endParaRPr lang="zh-TW" altLang="en-US" dirty="0"/>
                    </a:p>
                  </a:txBody>
                  <a:tcPr/>
                </a:tc>
                <a:tc>
                  <a:txBody>
                    <a:bodyPr/>
                    <a:lstStyle/>
                    <a:p>
                      <a:r>
                        <a:rPr lang="en-US" altLang="zh-TW" dirty="0">
                          <a:ea typeface="標楷體" panose="03000509000000000000" pitchFamily="65" charset="-120"/>
                        </a:rPr>
                        <a:t>-0.0989</a:t>
                      </a:r>
                      <a:endParaRPr lang="zh-TW" altLang="en-US" dirty="0"/>
                    </a:p>
                  </a:txBody>
                  <a:tcPr/>
                </a:tc>
                <a:extLst>
                  <a:ext uri="{0D108BD9-81ED-4DB2-BD59-A6C34878D82A}">
                    <a16:rowId xmlns:a16="http://schemas.microsoft.com/office/drawing/2014/main" val="1196065969"/>
                  </a:ext>
                </a:extLst>
              </a:tr>
              <a:tr h="370840">
                <a:tc>
                  <a:txBody>
                    <a:bodyPr/>
                    <a:lstStyle/>
                    <a:p>
                      <a:r>
                        <a:rPr lang="en-US" altLang="zh-TW" dirty="0">
                          <a:ea typeface="標楷體" panose="03000509000000000000" pitchFamily="65" charset="-120"/>
                        </a:rPr>
                        <a:t>F-Measure</a:t>
                      </a:r>
                      <a:endParaRPr lang="zh-TW" altLang="en-US" dirty="0"/>
                    </a:p>
                  </a:txBody>
                  <a:tcPr/>
                </a:tc>
                <a:tc>
                  <a:txBody>
                    <a:bodyPr/>
                    <a:lstStyle/>
                    <a:p>
                      <a:r>
                        <a:rPr lang="en-US" altLang="zh-TW" dirty="0">
                          <a:solidFill>
                            <a:srgbClr val="FF0000"/>
                          </a:solidFill>
                          <a:ea typeface="標楷體" panose="03000509000000000000" pitchFamily="65" charset="-120"/>
                        </a:rPr>
                        <a:t>42.5%</a:t>
                      </a:r>
                      <a:endParaRPr lang="zh-TW" altLang="en-US" dirty="0">
                        <a:solidFill>
                          <a:srgbClr val="FF0000"/>
                        </a:solidFill>
                      </a:endParaRPr>
                    </a:p>
                  </a:txBody>
                  <a:tcPr/>
                </a:tc>
                <a:tc>
                  <a:txBody>
                    <a:bodyPr/>
                    <a:lstStyle/>
                    <a:p>
                      <a:r>
                        <a:rPr lang="en-US" altLang="zh-TW" dirty="0">
                          <a:solidFill>
                            <a:srgbClr val="FF0000"/>
                          </a:solidFill>
                          <a:ea typeface="標楷體" panose="03000509000000000000" pitchFamily="65" charset="-120"/>
                        </a:rPr>
                        <a:t>50.9%</a:t>
                      </a:r>
                      <a:endParaRPr lang="zh-TW" altLang="en-US" dirty="0">
                        <a:solidFill>
                          <a:srgbClr val="FF0000"/>
                        </a:solidFill>
                      </a:endParaRPr>
                    </a:p>
                  </a:txBody>
                  <a:tcPr/>
                </a:tc>
                <a:extLst>
                  <a:ext uri="{0D108BD9-81ED-4DB2-BD59-A6C34878D82A}">
                    <a16:rowId xmlns:a16="http://schemas.microsoft.com/office/drawing/2014/main" val="3820715909"/>
                  </a:ext>
                </a:extLst>
              </a:tr>
            </a:tbl>
          </a:graphicData>
        </a:graphic>
      </p:graphicFrame>
    </p:spTree>
    <p:extLst>
      <p:ext uri="{BB962C8B-B14F-4D97-AF65-F5344CB8AC3E}">
        <p14:creationId xmlns:p14="http://schemas.microsoft.com/office/powerpoint/2010/main" val="3930328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1345DB-828B-4529-A26F-7C26969E0196}"/>
              </a:ext>
            </a:extLst>
          </p:cNvPr>
          <p:cNvSpPr>
            <a:spLocks noGrp="1"/>
          </p:cNvSpPr>
          <p:nvPr>
            <p:ph type="title"/>
          </p:nvPr>
        </p:nvSpPr>
        <p:spPr>
          <a:xfrm>
            <a:off x="1122405" y="214871"/>
            <a:ext cx="2918254" cy="551249"/>
          </a:xfrm>
        </p:spPr>
        <p:txBody>
          <a:bodyPr>
            <a:normAutofit fontScale="90000"/>
          </a:bodyPr>
          <a:lstStyle/>
          <a:p>
            <a:r>
              <a:rPr lang="zh-TW" altLang="en-US" sz="3600" dirty="0">
                <a:latin typeface="標楷體" panose="03000509000000000000" pitchFamily="65" charset="-120"/>
              </a:rPr>
              <a:t>研究</a:t>
            </a:r>
            <a:r>
              <a:rPr lang="zh-TW" altLang="en-US" dirty="0">
                <a:latin typeface="標楷體" panose="03000509000000000000" pitchFamily="65" charset="-120"/>
              </a:rPr>
              <a:t>方法</a:t>
            </a:r>
          </a:p>
        </p:txBody>
      </p:sp>
      <p:graphicFrame>
        <p:nvGraphicFramePr>
          <p:cNvPr id="17" name="表格 16">
            <a:extLst>
              <a:ext uri="{FF2B5EF4-FFF2-40B4-BE49-F238E27FC236}">
                <a16:creationId xmlns:a16="http://schemas.microsoft.com/office/drawing/2014/main" id="{57FC9611-C69B-43F5-9C16-D4FDE9E0B4C3}"/>
              </a:ext>
            </a:extLst>
          </p:cNvPr>
          <p:cNvGraphicFramePr>
            <a:graphicFrameLocks noGrp="1"/>
          </p:cNvGraphicFramePr>
          <p:nvPr/>
        </p:nvGraphicFramePr>
        <p:xfrm>
          <a:off x="310393" y="1945640"/>
          <a:ext cx="11367084" cy="2595880"/>
        </p:xfrm>
        <a:graphic>
          <a:graphicData uri="http://schemas.openxmlformats.org/drawingml/2006/table">
            <a:tbl>
              <a:tblPr firstRow="1" bandRow="1">
                <a:tableStyleId>{5C22544A-7EE6-4342-B048-85BDC9FD1C3A}</a:tableStyleId>
              </a:tblPr>
              <a:tblGrid>
                <a:gridCol w="3789028">
                  <a:extLst>
                    <a:ext uri="{9D8B030D-6E8A-4147-A177-3AD203B41FA5}">
                      <a16:colId xmlns:a16="http://schemas.microsoft.com/office/drawing/2014/main" val="4030552972"/>
                    </a:ext>
                  </a:extLst>
                </a:gridCol>
                <a:gridCol w="3789028">
                  <a:extLst>
                    <a:ext uri="{9D8B030D-6E8A-4147-A177-3AD203B41FA5}">
                      <a16:colId xmlns:a16="http://schemas.microsoft.com/office/drawing/2014/main" val="3710842878"/>
                    </a:ext>
                  </a:extLst>
                </a:gridCol>
                <a:gridCol w="3789028">
                  <a:extLst>
                    <a:ext uri="{9D8B030D-6E8A-4147-A177-3AD203B41FA5}">
                      <a16:colId xmlns:a16="http://schemas.microsoft.com/office/drawing/2014/main" val="1307866453"/>
                    </a:ext>
                  </a:extLst>
                </a:gridCol>
              </a:tblGrid>
              <a:tr h="370840">
                <a:tc>
                  <a:txBody>
                    <a:bodyPr/>
                    <a:lstStyle/>
                    <a:p>
                      <a:r>
                        <a:rPr lang="en-US" altLang="zh-TW" dirty="0">
                          <a:ea typeface="標楷體" panose="03000509000000000000" pitchFamily="65" charset="-120"/>
                        </a:rPr>
                        <a:t>BPN</a:t>
                      </a:r>
                      <a:r>
                        <a:rPr lang="zh-TW" altLang="en-US" dirty="0"/>
                        <a:t> </a:t>
                      </a:r>
                      <a:r>
                        <a:rPr lang="en-US" altLang="zh-TW" dirty="0"/>
                        <a:t>Model ; Feature = 150</a:t>
                      </a:r>
                      <a:endParaRPr lang="zh-TW" altLang="en-US" dirty="0"/>
                    </a:p>
                  </a:txBody>
                  <a:tcPr/>
                </a:tc>
                <a:tc>
                  <a:txBody>
                    <a:bodyPr/>
                    <a:lstStyle/>
                    <a:p>
                      <a:r>
                        <a:rPr lang="en-US" altLang="zh-TW" dirty="0" err="1">
                          <a:ea typeface="標楷體" panose="03000509000000000000" pitchFamily="65" charset="-120"/>
                        </a:rPr>
                        <a:t>Hid.lay</a:t>
                      </a:r>
                      <a:r>
                        <a:rPr lang="en-US" altLang="zh-TW" dirty="0"/>
                        <a:t> = 2 ; nodes = (75,25)</a:t>
                      </a:r>
                      <a:endParaRPr lang="zh-TW" altLang="en-US" dirty="0"/>
                    </a:p>
                  </a:txBody>
                  <a:tcPr/>
                </a:tc>
                <a:tc>
                  <a:txBody>
                    <a:bodyPr/>
                    <a:lstStyle/>
                    <a:p>
                      <a:r>
                        <a:rPr lang="en-US" altLang="zh-TW" dirty="0" err="1">
                          <a:ea typeface="標楷體" panose="03000509000000000000" pitchFamily="65" charset="-120"/>
                        </a:rPr>
                        <a:t>Hid.lay</a:t>
                      </a:r>
                      <a:r>
                        <a:rPr lang="en-US" altLang="zh-TW" dirty="0"/>
                        <a:t> = 2 ; nodes = (100,25)</a:t>
                      </a:r>
                      <a:endParaRPr lang="zh-TW" altLang="en-US" dirty="0"/>
                    </a:p>
                  </a:txBody>
                  <a:tcPr/>
                </a:tc>
                <a:extLst>
                  <a:ext uri="{0D108BD9-81ED-4DB2-BD59-A6C34878D82A}">
                    <a16:rowId xmlns:a16="http://schemas.microsoft.com/office/drawing/2014/main" val="3492816492"/>
                  </a:ext>
                </a:extLst>
              </a:tr>
              <a:tr h="370840">
                <a:tc>
                  <a:txBody>
                    <a:bodyPr/>
                    <a:lstStyle/>
                    <a:p>
                      <a:r>
                        <a:rPr lang="en-US" altLang="zh-TW" dirty="0">
                          <a:ea typeface="標楷體" panose="03000509000000000000" pitchFamily="65" charset="-120"/>
                        </a:rPr>
                        <a:t>Accuracy</a:t>
                      </a:r>
                      <a:endParaRPr lang="zh-TW" altLang="en-US" dirty="0"/>
                    </a:p>
                  </a:txBody>
                  <a:tcPr/>
                </a:tc>
                <a:tc>
                  <a:txBody>
                    <a:bodyPr/>
                    <a:lstStyle/>
                    <a:p>
                      <a:r>
                        <a:rPr lang="en-US" altLang="zh-TW" dirty="0">
                          <a:solidFill>
                            <a:srgbClr val="FF0000"/>
                          </a:solidFill>
                          <a:ea typeface="標楷體" panose="03000509000000000000" pitchFamily="65" charset="-120"/>
                        </a:rPr>
                        <a:t>48.4%</a:t>
                      </a:r>
                      <a:endParaRPr lang="zh-TW" altLang="en-US" dirty="0">
                        <a:solidFill>
                          <a:srgbClr val="FF0000"/>
                        </a:solidFill>
                      </a:endParaRPr>
                    </a:p>
                  </a:txBody>
                  <a:tcPr/>
                </a:tc>
                <a:tc>
                  <a:txBody>
                    <a:bodyPr/>
                    <a:lstStyle/>
                    <a:p>
                      <a:r>
                        <a:rPr lang="en-US" altLang="zh-TW" dirty="0">
                          <a:solidFill>
                            <a:srgbClr val="FF0000"/>
                          </a:solidFill>
                          <a:ea typeface="標楷體" panose="03000509000000000000" pitchFamily="65" charset="-120"/>
                        </a:rPr>
                        <a:t>52.7%</a:t>
                      </a:r>
                      <a:endParaRPr lang="zh-TW" altLang="en-US" dirty="0">
                        <a:solidFill>
                          <a:srgbClr val="FF0000"/>
                        </a:solidFill>
                      </a:endParaRPr>
                    </a:p>
                  </a:txBody>
                  <a:tcPr/>
                </a:tc>
                <a:extLst>
                  <a:ext uri="{0D108BD9-81ED-4DB2-BD59-A6C34878D82A}">
                    <a16:rowId xmlns:a16="http://schemas.microsoft.com/office/drawing/2014/main" val="3803036746"/>
                  </a:ext>
                </a:extLst>
              </a:tr>
              <a:tr h="370840">
                <a:tc>
                  <a:txBody>
                    <a:bodyPr/>
                    <a:lstStyle/>
                    <a:p>
                      <a:r>
                        <a:rPr lang="en-US" altLang="zh-TW" dirty="0">
                          <a:ea typeface="標楷體" panose="03000509000000000000" pitchFamily="65" charset="-120"/>
                        </a:rPr>
                        <a:t>Precision</a:t>
                      </a:r>
                      <a:endParaRPr lang="zh-TW" altLang="en-US" dirty="0"/>
                    </a:p>
                  </a:txBody>
                  <a:tcPr/>
                </a:tc>
                <a:tc>
                  <a:txBody>
                    <a:bodyPr/>
                    <a:lstStyle/>
                    <a:p>
                      <a:r>
                        <a:rPr lang="en-US" altLang="zh-TW" dirty="0">
                          <a:solidFill>
                            <a:srgbClr val="FF0000"/>
                          </a:solidFill>
                          <a:ea typeface="標楷體" panose="03000509000000000000" pitchFamily="65" charset="-120"/>
                        </a:rPr>
                        <a:t>48.6%</a:t>
                      </a:r>
                      <a:endParaRPr lang="zh-TW" altLang="en-US" dirty="0">
                        <a:solidFill>
                          <a:srgbClr val="FF0000"/>
                        </a:solidFill>
                      </a:endParaRPr>
                    </a:p>
                  </a:txBody>
                  <a:tcPr/>
                </a:tc>
                <a:tc>
                  <a:txBody>
                    <a:bodyPr/>
                    <a:lstStyle/>
                    <a:p>
                      <a:r>
                        <a:rPr lang="en-US" altLang="zh-TW" dirty="0">
                          <a:solidFill>
                            <a:srgbClr val="FF0000"/>
                          </a:solidFill>
                          <a:ea typeface="標楷體" panose="03000509000000000000" pitchFamily="65" charset="-120"/>
                        </a:rPr>
                        <a:t>52.3%</a:t>
                      </a:r>
                      <a:endParaRPr lang="zh-TW" altLang="en-US" dirty="0">
                        <a:solidFill>
                          <a:srgbClr val="FF0000"/>
                        </a:solidFill>
                      </a:endParaRPr>
                    </a:p>
                  </a:txBody>
                  <a:tcPr/>
                </a:tc>
                <a:extLst>
                  <a:ext uri="{0D108BD9-81ED-4DB2-BD59-A6C34878D82A}">
                    <a16:rowId xmlns:a16="http://schemas.microsoft.com/office/drawing/2014/main" val="28107375"/>
                  </a:ext>
                </a:extLst>
              </a:tr>
              <a:tr h="370840">
                <a:tc>
                  <a:txBody>
                    <a:bodyPr/>
                    <a:lstStyle/>
                    <a:p>
                      <a:r>
                        <a:rPr lang="en-US" altLang="zh-TW" dirty="0">
                          <a:ea typeface="標楷體" panose="03000509000000000000" pitchFamily="65" charset="-120"/>
                        </a:rPr>
                        <a:t>Recall</a:t>
                      </a:r>
                      <a:endParaRPr lang="zh-TW" altLang="en-US" dirty="0"/>
                    </a:p>
                  </a:txBody>
                  <a:tcPr/>
                </a:tc>
                <a:tc>
                  <a:txBody>
                    <a:bodyPr/>
                    <a:lstStyle/>
                    <a:p>
                      <a:r>
                        <a:rPr lang="en-US" altLang="zh-TW" dirty="0">
                          <a:ea typeface="標楷體" panose="03000509000000000000" pitchFamily="65" charset="-120"/>
                        </a:rPr>
                        <a:t>57.6%</a:t>
                      </a:r>
                      <a:endParaRPr lang="zh-TW" altLang="en-US" dirty="0"/>
                    </a:p>
                  </a:txBody>
                  <a:tcPr/>
                </a:tc>
                <a:tc>
                  <a:txBody>
                    <a:bodyPr/>
                    <a:lstStyle/>
                    <a:p>
                      <a:r>
                        <a:rPr lang="en-US" altLang="zh-TW" dirty="0">
                          <a:ea typeface="標楷體" panose="03000509000000000000" pitchFamily="65" charset="-120"/>
                        </a:rPr>
                        <a:t>61.2%</a:t>
                      </a:r>
                      <a:endParaRPr lang="zh-TW" altLang="en-US" dirty="0"/>
                    </a:p>
                  </a:txBody>
                  <a:tcPr/>
                </a:tc>
                <a:extLst>
                  <a:ext uri="{0D108BD9-81ED-4DB2-BD59-A6C34878D82A}">
                    <a16:rowId xmlns:a16="http://schemas.microsoft.com/office/drawing/2014/main" val="142888333"/>
                  </a:ext>
                </a:extLst>
              </a:tr>
              <a:tr h="370840">
                <a:tc>
                  <a:txBody>
                    <a:bodyPr/>
                    <a:lstStyle/>
                    <a:p>
                      <a:r>
                        <a:rPr lang="en-US" altLang="zh-TW" dirty="0">
                          <a:ea typeface="標楷體" panose="03000509000000000000" pitchFamily="65" charset="-120"/>
                        </a:rPr>
                        <a:t>MCC</a:t>
                      </a:r>
                      <a:endParaRPr lang="zh-TW" altLang="en-US" dirty="0"/>
                    </a:p>
                  </a:txBody>
                  <a:tcPr/>
                </a:tc>
                <a:tc>
                  <a:txBody>
                    <a:bodyPr/>
                    <a:lstStyle/>
                    <a:p>
                      <a:r>
                        <a:rPr lang="en-US" altLang="zh-TW" dirty="0">
                          <a:ea typeface="標楷體" panose="03000509000000000000" pitchFamily="65" charset="-120"/>
                        </a:rPr>
                        <a:t>-0.03256</a:t>
                      </a:r>
                      <a:endParaRPr lang="zh-TW" altLang="en-US" dirty="0"/>
                    </a:p>
                  </a:txBody>
                  <a:tcPr/>
                </a:tc>
                <a:tc>
                  <a:txBody>
                    <a:bodyPr/>
                    <a:lstStyle/>
                    <a:p>
                      <a:r>
                        <a:rPr lang="en-US" altLang="zh-TW" dirty="0">
                          <a:ea typeface="標楷體" panose="03000509000000000000" pitchFamily="65" charset="-120"/>
                        </a:rPr>
                        <a:t>0.054798</a:t>
                      </a:r>
                      <a:endParaRPr lang="zh-TW" altLang="en-US" dirty="0"/>
                    </a:p>
                  </a:txBody>
                  <a:tcPr/>
                </a:tc>
                <a:extLst>
                  <a:ext uri="{0D108BD9-81ED-4DB2-BD59-A6C34878D82A}">
                    <a16:rowId xmlns:a16="http://schemas.microsoft.com/office/drawing/2014/main" val="215491170"/>
                  </a:ext>
                </a:extLst>
              </a:tr>
              <a:tr h="370840">
                <a:tc>
                  <a:txBody>
                    <a:bodyPr/>
                    <a:lstStyle/>
                    <a:p>
                      <a:r>
                        <a:rPr lang="en-US" altLang="zh-TW" dirty="0">
                          <a:ea typeface="標楷體" panose="03000509000000000000" pitchFamily="65" charset="-120"/>
                        </a:rPr>
                        <a:t>Kappa</a:t>
                      </a:r>
                      <a:endParaRPr lang="zh-TW" altLang="en-US" dirty="0"/>
                    </a:p>
                  </a:txBody>
                  <a:tcPr/>
                </a:tc>
                <a:tc>
                  <a:txBody>
                    <a:bodyPr/>
                    <a:lstStyle/>
                    <a:p>
                      <a:r>
                        <a:rPr lang="en-US" altLang="zh-TW" dirty="0">
                          <a:ea typeface="標楷體" panose="03000509000000000000" pitchFamily="65" charset="-120"/>
                        </a:rPr>
                        <a:t>-0.022549</a:t>
                      </a:r>
                      <a:endParaRPr lang="zh-TW" altLang="en-US" dirty="0"/>
                    </a:p>
                  </a:txBody>
                  <a:tcPr/>
                </a:tc>
                <a:tc>
                  <a:txBody>
                    <a:bodyPr/>
                    <a:lstStyle/>
                    <a:p>
                      <a:r>
                        <a:rPr lang="en-US" altLang="zh-TW" dirty="0">
                          <a:ea typeface="標楷體" panose="03000509000000000000" pitchFamily="65" charset="-120"/>
                        </a:rPr>
                        <a:t>-0.20482</a:t>
                      </a:r>
                      <a:endParaRPr lang="zh-TW" altLang="en-US" dirty="0"/>
                    </a:p>
                  </a:txBody>
                  <a:tcPr/>
                </a:tc>
                <a:extLst>
                  <a:ext uri="{0D108BD9-81ED-4DB2-BD59-A6C34878D82A}">
                    <a16:rowId xmlns:a16="http://schemas.microsoft.com/office/drawing/2014/main" val="1196065969"/>
                  </a:ext>
                </a:extLst>
              </a:tr>
              <a:tr h="370840">
                <a:tc>
                  <a:txBody>
                    <a:bodyPr/>
                    <a:lstStyle/>
                    <a:p>
                      <a:r>
                        <a:rPr lang="en-US" altLang="zh-TW" dirty="0">
                          <a:ea typeface="標楷體" panose="03000509000000000000" pitchFamily="65" charset="-120"/>
                        </a:rPr>
                        <a:t>F-Measure</a:t>
                      </a:r>
                      <a:endParaRPr lang="zh-TW" altLang="en-US" dirty="0"/>
                    </a:p>
                  </a:txBody>
                  <a:tcPr/>
                </a:tc>
                <a:tc>
                  <a:txBody>
                    <a:bodyPr/>
                    <a:lstStyle/>
                    <a:p>
                      <a:r>
                        <a:rPr lang="en-US" altLang="zh-TW" dirty="0">
                          <a:solidFill>
                            <a:srgbClr val="FF0000"/>
                          </a:solidFill>
                          <a:ea typeface="標楷體" panose="03000509000000000000" pitchFamily="65" charset="-120"/>
                        </a:rPr>
                        <a:t>52.7%</a:t>
                      </a:r>
                      <a:endParaRPr lang="zh-TW" altLang="en-US" dirty="0">
                        <a:solidFill>
                          <a:srgbClr val="FF0000"/>
                        </a:solidFill>
                      </a:endParaRPr>
                    </a:p>
                  </a:txBody>
                  <a:tcPr/>
                </a:tc>
                <a:tc>
                  <a:txBody>
                    <a:bodyPr/>
                    <a:lstStyle/>
                    <a:p>
                      <a:r>
                        <a:rPr lang="en-US" altLang="zh-TW" dirty="0">
                          <a:solidFill>
                            <a:srgbClr val="FF0000"/>
                          </a:solidFill>
                          <a:ea typeface="標楷體" panose="03000509000000000000" pitchFamily="65" charset="-120"/>
                        </a:rPr>
                        <a:t>56.4%</a:t>
                      </a:r>
                      <a:endParaRPr lang="zh-TW" altLang="en-US" dirty="0">
                        <a:solidFill>
                          <a:srgbClr val="FF0000"/>
                        </a:solidFill>
                      </a:endParaRPr>
                    </a:p>
                  </a:txBody>
                  <a:tcPr/>
                </a:tc>
                <a:extLst>
                  <a:ext uri="{0D108BD9-81ED-4DB2-BD59-A6C34878D82A}">
                    <a16:rowId xmlns:a16="http://schemas.microsoft.com/office/drawing/2014/main" val="3820715909"/>
                  </a:ext>
                </a:extLst>
              </a:tr>
            </a:tbl>
          </a:graphicData>
        </a:graphic>
      </p:graphicFrame>
    </p:spTree>
    <p:extLst>
      <p:ext uri="{BB962C8B-B14F-4D97-AF65-F5344CB8AC3E}">
        <p14:creationId xmlns:p14="http://schemas.microsoft.com/office/powerpoint/2010/main" val="2432325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1345DB-828B-4529-A26F-7C26969E0196}"/>
              </a:ext>
            </a:extLst>
          </p:cNvPr>
          <p:cNvSpPr>
            <a:spLocks noGrp="1"/>
          </p:cNvSpPr>
          <p:nvPr>
            <p:ph type="title"/>
          </p:nvPr>
        </p:nvSpPr>
        <p:spPr>
          <a:xfrm>
            <a:off x="1122405" y="214871"/>
            <a:ext cx="2918254" cy="551249"/>
          </a:xfrm>
        </p:spPr>
        <p:txBody>
          <a:bodyPr>
            <a:normAutofit fontScale="90000"/>
          </a:bodyPr>
          <a:lstStyle/>
          <a:p>
            <a:r>
              <a:rPr lang="zh-TW" altLang="en-US" sz="3600" dirty="0">
                <a:latin typeface="標楷體" panose="03000509000000000000" pitchFamily="65" charset="-120"/>
              </a:rPr>
              <a:t>研究</a:t>
            </a:r>
            <a:r>
              <a:rPr lang="zh-TW" altLang="en-US" dirty="0">
                <a:latin typeface="標楷體" panose="03000509000000000000" pitchFamily="65" charset="-120"/>
              </a:rPr>
              <a:t>方法</a:t>
            </a:r>
          </a:p>
        </p:txBody>
      </p:sp>
      <p:graphicFrame>
        <p:nvGraphicFramePr>
          <p:cNvPr id="17" name="表格 16">
            <a:extLst>
              <a:ext uri="{FF2B5EF4-FFF2-40B4-BE49-F238E27FC236}">
                <a16:creationId xmlns:a16="http://schemas.microsoft.com/office/drawing/2014/main" id="{57FC9611-C69B-43F5-9C16-D4FDE9E0B4C3}"/>
              </a:ext>
            </a:extLst>
          </p:cNvPr>
          <p:cNvGraphicFramePr>
            <a:graphicFrameLocks noGrp="1"/>
          </p:cNvGraphicFramePr>
          <p:nvPr/>
        </p:nvGraphicFramePr>
        <p:xfrm>
          <a:off x="310393" y="1945640"/>
          <a:ext cx="11367084" cy="2682240"/>
        </p:xfrm>
        <a:graphic>
          <a:graphicData uri="http://schemas.openxmlformats.org/drawingml/2006/table">
            <a:tbl>
              <a:tblPr firstRow="1" bandRow="1">
                <a:tableStyleId>{5C22544A-7EE6-4342-B048-85BDC9FD1C3A}</a:tableStyleId>
              </a:tblPr>
              <a:tblGrid>
                <a:gridCol w="3789028">
                  <a:extLst>
                    <a:ext uri="{9D8B030D-6E8A-4147-A177-3AD203B41FA5}">
                      <a16:colId xmlns:a16="http://schemas.microsoft.com/office/drawing/2014/main" val="4030552972"/>
                    </a:ext>
                  </a:extLst>
                </a:gridCol>
                <a:gridCol w="3789028">
                  <a:extLst>
                    <a:ext uri="{9D8B030D-6E8A-4147-A177-3AD203B41FA5}">
                      <a16:colId xmlns:a16="http://schemas.microsoft.com/office/drawing/2014/main" val="3710842878"/>
                    </a:ext>
                  </a:extLst>
                </a:gridCol>
                <a:gridCol w="3789028">
                  <a:extLst>
                    <a:ext uri="{9D8B030D-6E8A-4147-A177-3AD203B41FA5}">
                      <a16:colId xmlns:a16="http://schemas.microsoft.com/office/drawing/2014/main" val="1307866453"/>
                    </a:ext>
                  </a:extLst>
                </a:gridCol>
              </a:tblGrid>
              <a:tr h="370840">
                <a:tc>
                  <a:txBody>
                    <a:bodyPr/>
                    <a:lstStyle/>
                    <a:p>
                      <a:r>
                        <a:rPr lang="en-US" altLang="zh-TW" dirty="0">
                          <a:ea typeface="標楷體" panose="03000509000000000000" pitchFamily="65" charset="-120"/>
                        </a:rPr>
                        <a:t>BPN</a:t>
                      </a:r>
                      <a:r>
                        <a:rPr lang="zh-TW" altLang="en-US" dirty="0"/>
                        <a:t> </a:t>
                      </a:r>
                      <a:r>
                        <a:rPr lang="en-US" altLang="zh-TW" dirty="0"/>
                        <a:t>Model ; Feature = </a:t>
                      </a:r>
                      <a:r>
                        <a:rPr lang="en-US" altLang="zh-TW" sz="2400" dirty="0">
                          <a:solidFill>
                            <a:schemeClr val="accent3">
                              <a:lumMod val="20000"/>
                              <a:lumOff val="80000"/>
                            </a:schemeClr>
                          </a:solidFill>
                        </a:rPr>
                        <a:t>46</a:t>
                      </a:r>
                      <a:endParaRPr lang="zh-TW" altLang="en-US" sz="2400" dirty="0">
                        <a:solidFill>
                          <a:schemeClr val="accent3">
                            <a:lumMod val="20000"/>
                            <a:lumOff val="80000"/>
                          </a:schemeClr>
                        </a:solidFill>
                      </a:endParaRPr>
                    </a:p>
                  </a:txBody>
                  <a:tcPr/>
                </a:tc>
                <a:tc>
                  <a:txBody>
                    <a:bodyPr/>
                    <a:lstStyle/>
                    <a:p>
                      <a:r>
                        <a:rPr lang="en-US" altLang="zh-TW" dirty="0" err="1">
                          <a:ea typeface="標楷體" panose="03000509000000000000" pitchFamily="65" charset="-120"/>
                        </a:rPr>
                        <a:t>Hid.lay</a:t>
                      </a:r>
                      <a:r>
                        <a:rPr lang="en-US" altLang="zh-TW" dirty="0"/>
                        <a:t> = 1 ; nodes = (75)</a:t>
                      </a:r>
                      <a:endParaRPr lang="zh-TW" altLang="en-US" dirty="0"/>
                    </a:p>
                  </a:txBody>
                  <a:tcPr/>
                </a:tc>
                <a:tc>
                  <a:txBody>
                    <a:bodyPr/>
                    <a:lstStyle/>
                    <a:p>
                      <a:r>
                        <a:rPr lang="en-US" altLang="zh-TW" dirty="0" err="1">
                          <a:ea typeface="標楷體" panose="03000509000000000000" pitchFamily="65" charset="-120"/>
                        </a:rPr>
                        <a:t>Hid.lay</a:t>
                      </a:r>
                      <a:r>
                        <a:rPr lang="en-US" altLang="zh-TW" dirty="0"/>
                        <a:t> = 2 ; nodes = (75,10)</a:t>
                      </a:r>
                      <a:endParaRPr lang="zh-TW" altLang="en-US" dirty="0"/>
                    </a:p>
                  </a:txBody>
                  <a:tcPr/>
                </a:tc>
                <a:extLst>
                  <a:ext uri="{0D108BD9-81ED-4DB2-BD59-A6C34878D82A}">
                    <a16:rowId xmlns:a16="http://schemas.microsoft.com/office/drawing/2014/main" val="3492816492"/>
                  </a:ext>
                </a:extLst>
              </a:tr>
              <a:tr h="370840">
                <a:tc>
                  <a:txBody>
                    <a:bodyPr/>
                    <a:lstStyle/>
                    <a:p>
                      <a:r>
                        <a:rPr lang="en-US" altLang="zh-TW" dirty="0">
                          <a:ea typeface="標楷體" panose="03000509000000000000" pitchFamily="65" charset="-120"/>
                        </a:rPr>
                        <a:t>Accuracy</a:t>
                      </a:r>
                      <a:endParaRPr lang="zh-TW" altLang="en-US" dirty="0"/>
                    </a:p>
                  </a:txBody>
                  <a:tcPr/>
                </a:tc>
                <a:tc>
                  <a:txBody>
                    <a:bodyPr/>
                    <a:lstStyle/>
                    <a:p>
                      <a:r>
                        <a:rPr lang="en-US" altLang="zh-TW" dirty="0">
                          <a:solidFill>
                            <a:schemeClr val="tx1"/>
                          </a:solidFill>
                          <a:ea typeface="標楷體" panose="03000509000000000000" pitchFamily="65" charset="-120"/>
                        </a:rPr>
                        <a:t>77.1%</a:t>
                      </a:r>
                      <a:endParaRPr lang="zh-TW" altLang="en-US" dirty="0">
                        <a:solidFill>
                          <a:schemeClr val="tx1"/>
                        </a:solidFill>
                      </a:endParaRPr>
                    </a:p>
                  </a:txBody>
                  <a:tcPr/>
                </a:tc>
                <a:tc>
                  <a:txBody>
                    <a:bodyPr/>
                    <a:lstStyle/>
                    <a:p>
                      <a:r>
                        <a:rPr lang="en-US" altLang="zh-TW" dirty="0">
                          <a:solidFill>
                            <a:schemeClr val="tx1"/>
                          </a:solidFill>
                          <a:ea typeface="標楷體" panose="03000509000000000000" pitchFamily="65" charset="-120"/>
                        </a:rPr>
                        <a:t>71.1%</a:t>
                      </a:r>
                      <a:endParaRPr lang="zh-TW" altLang="en-US" dirty="0">
                        <a:solidFill>
                          <a:schemeClr val="tx1"/>
                        </a:solidFill>
                      </a:endParaRPr>
                    </a:p>
                  </a:txBody>
                  <a:tcPr/>
                </a:tc>
                <a:extLst>
                  <a:ext uri="{0D108BD9-81ED-4DB2-BD59-A6C34878D82A}">
                    <a16:rowId xmlns:a16="http://schemas.microsoft.com/office/drawing/2014/main" val="3803036746"/>
                  </a:ext>
                </a:extLst>
              </a:tr>
              <a:tr h="370840">
                <a:tc>
                  <a:txBody>
                    <a:bodyPr/>
                    <a:lstStyle/>
                    <a:p>
                      <a:r>
                        <a:rPr lang="en-US" altLang="zh-TW" dirty="0">
                          <a:ea typeface="標楷體" panose="03000509000000000000" pitchFamily="65" charset="-120"/>
                        </a:rPr>
                        <a:t>Precision</a:t>
                      </a:r>
                      <a:endParaRPr lang="zh-TW" altLang="en-US" dirty="0"/>
                    </a:p>
                  </a:txBody>
                  <a:tcPr/>
                </a:tc>
                <a:tc>
                  <a:txBody>
                    <a:bodyPr/>
                    <a:lstStyle/>
                    <a:p>
                      <a:r>
                        <a:rPr lang="en-US" altLang="zh-TW" dirty="0">
                          <a:solidFill>
                            <a:schemeClr val="tx1"/>
                          </a:solidFill>
                          <a:ea typeface="標楷體" panose="03000509000000000000" pitchFamily="65" charset="-120"/>
                        </a:rPr>
                        <a:t>78.7%</a:t>
                      </a:r>
                      <a:endParaRPr lang="zh-TW" altLang="en-US" dirty="0">
                        <a:solidFill>
                          <a:schemeClr val="tx1"/>
                        </a:solidFill>
                      </a:endParaRPr>
                    </a:p>
                  </a:txBody>
                  <a:tcPr/>
                </a:tc>
                <a:tc>
                  <a:txBody>
                    <a:bodyPr/>
                    <a:lstStyle/>
                    <a:p>
                      <a:r>
                        <a:rPr lang="en-US" altLang="zh-TW" dirty="0">
                          <a:solidFill>
                            <a:schemeClr val="tx1"/>
                          </a:solidFill>
                          <a:ea typeface="標楷體" panose="03000509000000000000" pitchFamily="65" charset="-120"/>
                        </a:rPr>
                        <a:t>68.4%</a:t>
                      </a:r>
                      <a:endParaRPr lang="zh-TW" altLang="en-US" dirty="0">
                        <a:solidFill>
                          <a:schemeClr val="tx1"/>
                        </a:solidFill>
                      </a:endParaRPr>
                    </a:p>
                  </a:txBody>
                  <a:tcPr/>
                </a:tc>
                <a:extLst>
                  <a:ext uri="{0D108BD9-81ED-4DB2-BD59-A6C34878D82A}">
                    <a16:rowId xmlns:a16="http://schemas.microsoft.com/office/drawing/2014/main" val="28107375"/>
                  </a:ext>
                </a:extLst>
              </a:tr>
              <a:tr h="370840">
                <a:tc>
                  <a:txBody>
                    <a:bodyPr/>
                    <a:lstStyle/>
                    <a:p>
                      <a:r>
                        <a:rPr lang="en-US" altLang="zh-TW" dirty="0">
                          <a:ea typeface="標楷體" panose="03000509000000000000" pitchFamily="65" charset="-120"/>
                        </a:rPr>
                        <a:t>Recall</a:t>
                      </a:r>
                      <a:endParaRPr lang="zh-TW" altLang="en-US" dirty="0"/>
                    </a:p>
                  </a:txBody>
                  <a:tcPr/>
                </a:tc>
                <a:tc>
                  <a:txBody>
                    <a:bodyPr/>
                    <a:lstStyle/>
                    <a:p>
                      <a:r>
                        <a:rPr lang="en-US" altLang="zh-TW" dirty="0">
                          <a:solidFill>
                            <a:schemeClr val="tx1"/>
                          </a:solidFill>
                          <a:ea typeface="標楷體" panose="03000509000000000000" pitchFamily="65" charset="-120"/>
                        </a:rPr>
                        <a:t>74.0%</a:t>
                      </a:r>
                      <a:endParaRPr lang="zh-TW" altLang="en-US" dirty="0">
                        <a:solidFill>
                          <a:schemeClr val="tx1"/>
                        </a:solidFill>
                      </a:endParaRPr>
                    </a:p>
                  </a:txBody>
                  <a:tcPr/>
                </a:tc>
                <a:tc>
                  <a:txBody>
                    <a:bodyPr/>
                    <a:lstStyle/>
                    <a:p>
                      <a:r>
                        <a:rPr lang="en-US" altLang="zh-TW" dirty="0">
                          <a:solidFill>
                            <a:schemeClr val="tx1"/>
                          </a:solidFill>
                          <a:ea typeface="標楷體" panose="03000509000000000000" pitchFamily="65" charset="-120"/>
                        </a:rPr>
                        <a:t>78.2%</a:t>
                      </a:r>
                      <a:endParaRPr lang="zh-TW" altLang="en-US" dirty="0">
                        <a:solidFill>
                          <a:schemeClr val="tx1"/>
                        </a:solidFill>
                      </a:endParaRPr>
                    </a:p>
                  </a:txBody>
                  <a:tcPr/>
                </a:tc>
                <a:extLst>
                  <a:ext uri="{0D108BD9-81ED-4DB2-BD59-A6C34878D82A}">
                    <a16:rowId xmlns:a16="http://schemas.microsoft.com/office/drawing/2014/main" val="142888333"/>
                  </a:ext>
                </a:extLst>
              </a:tr>
              <a:tr h="370840">
                <a:tc>
                  <a:txBody>
                    <a:bodyPr/>
                    <a:lstStyle/>
                    <a:p>
                      <a:r>
                        <a:rPr lang="en-US" altLang="zh-TW" dirty="0">
                          <a:ea typeface="標楷體" panose="03000509000000000000" pitchFamily="65" charset="-120"/>
                        </a:rPr>
                        <a:t>MCC</a:t>
                      </a:r>
                      <a:endParaRPr lang="zh-TW" altLang="en-US" dirty="0"/>
                    </a:p>
                  </a:txBody>
                  <a:tcPr/>
                </a:tc>
                <a:tc>
                  <a:txBody>
                    <a:bodyPr/>
                    <a:lstStyle/>
                    <a:p>
                      <a:r>
                        <a:rPr lang="en-US" altLang="zh-TW" dirty="0">
                          <a:solidFill>
                            <a:schemeClr val="tx1"/>
                          </a:solidFill>
                          <a:ea typeface="標楷體" panose="03000509000000000000" pitchFamily="65" charset="-120"/>
                        </a:rPr>
                        <a:t>0.540975</a:t>
                      </a:r>
                      <a:endParaRPr lang="zh-TW" altLang="en-US" dirty="0">
                        <a:solidFill>
                          <a:schemeClr val="tx1"/>
                        </a:solidFill>
                      </a:endParaRPr>
                    </a:p>
                  </a:txBody>
                  <a:tcPr/>
                </a:tc>
                <a:tc>
                  <a:txBody>
                    <a:bodyPr/>
                    <a:lstStyle/>
                    <a:p>
                      <a:r>
                        <a:rPr lang="en-US" altLang="zh-TW" dirty="0">
                          <a:solidFill>
                            <a:schemeClr val="tx1"/>
                          </a:solidFill>
                          <a:ea typeface="標楷體" panose="03000509000000000000" pitchFamily="65" charset="-120"/>
                        </a:rPr>
                        <a:t>0.42632</a:t>
                      </a:r>
                      <a:endParaRPr lang="zh-TW" altLang="en-US" dirty="0">
                        <a:solidFill>
                          <a:schemeClr val="tx1"/>
                        </a:solidFill>
                      </a:endParaRPr>
                    </a:p>
                  </a:txBody>
                  <a:tcPr/>
                </a:tc>
                <a:extLst>
                  <a:ext uri="{0D108BD9-81ED-4DB2-BD59-A6C34878D82A}">
                    <a16:rowId xmlns:a16="http://schemas.microsoft.com/office/drawing/2014/main" val="215491170"/>
                  </a:ext>
                </a:extLst>
              </a:tr>
              <a:tr h="370840">
                <a:tc>
                  <a:txBody>
                    <a:bodyPr/>
                    <a:lstStyle/>
                    <a:p>
                      <a:r>
                        <a:rPr lang="en-US" altLang="zh-TW" dirty="0">
                          <a:ea typeface="標楷體" panose="03000509000000000000" pitchFamily="65" charset="-120"/>
                        </a:rPr>
                        <a:t>Kappa</a:t>
                      </a:r>
                      <a:endParaRPr lang="zh-TW" altLang="en-US" dirty="0"/>
                    </a:p>
                  </a:txBody>
                  <a:tcPr/>
                </a:tc>
                <a:tc>
                  <a:txBody>
                    <a:bodyPr/>
                    <a:lstStyle/>
                    <a:p>
                      <a:r>
                        <a:rPr lang="en-US" altLang="zh-TW" dirty="0">
                          <a:solidFill>
                            <a:schemeClr val="tx1"/>
                          </a:solidFill>
                          <a:ea typeface="標楷體" panose="03000509000000000000" pitchFamily="65" charset="-120"/>
                        </a:rPr>
                        <a:t>0.136604</a:t>
                      </a:r>
                      <a:endParaRPr lang="zh-TW" altLang="en-US" dirty="0">
                        <a:solidFill>
                          <a:schemeClr val="tx1"/>
                        </a:solidFill>
                      </a:endParaRPr>
                    </a:p>
                  </a:txBody>
                  <a:tcPr/>
                </a:tc>
                <a:tc>
                  <a:txBody>
                    <a:bodyPr/>
                    <a:lstStyle/>
                    <a:p>
                      <a:r>
                        <a:rPr lang="en-US" altLang="zh-TW" dirty="0">
                          <a:solidFill>
                            <a:schemeClr val="tx1"/>
                          </a:solidFill>
                          <a:ea typeface="標楷體" panose="03000509000000000000" pitchFamily="65" charset="-120"/>
                        </a:rPr>
                        <a:t>-0.1655</a:t>
                      </a:r>
                      <a:endParaRPr lang="zh-TW" altLang="en-US" dirty="0">
                        <a:solidFill>
                          <a:schemeClr val="tx1"/>
                        </a:solidFill>
                      </a:endParaRPr>
                    </a:p>
                  </a:txBody>
                  <a:tcPr/>
                </a:tc>
                <a:extLst>
                  <a:ext uri="{0D108BD9-81ED-4DB2-BD59-A6C34878D82A}">
                    <a16:rowId xmlns:a16="http://schemas.microsoft.com/office/drawing/2014/main" val="1196065969"/>
                  </a:ext>
                </a:extLst>
              </a:tr>
              <a:tr h="370840">
                <a:tc>
                  <a:txBody>
                    <a:bodyPr/>
                    <a:lstStyle/>
                    <a:p>
                      <a:r>
                        <a:rPr lang="en-US" altLang="zh-TW" dirty="0">
                          <a:ea typeface="標楷體" panose="03000509000000000000" pitchFamily="65" charset="-120"/>
                        </a:rPr>
                        <a:t>F-Measure</a:t>
                      </a:r>
                      <a:endParaRPr lang="zh-TW" altLang="en-US" dirty="0"/>
                    </a:p>
                  </a:txBody>
                  <a:tcPr/>
                </a:tc>
                <a:tc>
                  <a:txBody>
                    <a:bodyPr/>
                    <a:lstStyle/>
                    <a:p>
                      <a:r>
                        <a:rPr lang="en-US" altLang="zh-TW" dirty="0">
                          <a:solidFill>
                            <a:schemeClr val="tx1"/>
                          </a:solidFill>
                          <a:ea typeface="標楷體" panose="03000509000000000000" pitchFamily="65" charset="-120"/>
                        </a:rPr>
                        <a:t>76.8%</a:t>
                      </a:r>
                      <a:endParaRPr lang="zh-TW" altLang="en-US" dirty="0">
                        <a:solidFill>
                          <a:schemeClr val="tx1"/>
                        </a:solidFill>
                      </a:endParaRPr>
                    </a:p>
                  </a:txBody>
                  <a:tcPr/>
                </a:tc>
                <a:tc>
                  <a:txBody>
                    <a:bodyPr/>
                    <a:lstStyle/>
                    <a:p>
                      <a:r>
                        <a:rPr lang="en-US" altLang="zh-TW" dirty="0">
                          <a:solidFill>
                            <a:schemeClr val="tx1"/>
                          </a:solidFill>
                          <a:ea typeface="標楷體" panose="03000509000000000000" pitchFamily="65" charset="-120"/>
                        </a:rPr>
                        <a:t>73%</a:t>
                      </a:r>
                      <a:endParaRPr lang="zh-TW" altLang="en-US" dirty="0">
                        <a:solidFill>
                          <a:schemeClr val="tx1"/>
                        </a:solidFill>
                      </a:endParaRPr>
                    </a:p>
                  </a:txBody>
                  <a:tcPr/>
                </a:tc>
                <a:extLst>
                  <a:ext uri="{0D108BD9-81ED-4DB2-BD59-A6C34878D82A}">
                    <a16:rowId xmlns:a16="http://schemas.microsoft.com/office/drawing/2014/main" val="3820715909"/>
                  </a:ext>
                </a:extLst>
              </a:tr>
            </a:tbl>
          </a:graphicData>
        </a:graphic>
      </p:graphicFrame>
      <p:sp>
        <p:nvSpPr>
          <p:cNvPr id="3" name="矩形 2">
            <a:extLst>
              <a:ext uri="{FF2B5EF4-FFF2-40B4-BE49-F238E27FC236}">
                <a16:creationId xmlns:a16="http://schemas.microsoft.com/office/drawing/2014/main" id="{6D261C7B-70FA-44F9-99F4-EA24320F2B3F}"/>
              </a:ext>
            </a:extLst>
          </p:cNvPr>
          <p:cNvSpPr/>
          <p:nvPr/>
        </p:nvSpPr>
        <p:spPr>
          <a:xfrm>
            <a:off x="3951215" y="1434517"/>
            <a:ext cx="3917658" cy="38253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Tree>
    <p:extLst>
      <p:ext uri="{BB962C8B-B14F-4D97-AF65-F5344CB8AC3E}">
        <p14:creationId xmlns:p14="http://schemas.microsoft.com/office/powerpoint/2010/main" val="280963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a:xfrm>
            <a:off x="684212" y="293106"/>
            <a:ext cx="8534400" cy="1507067"/>
          </a:xfrm>
        </p:spPr>
        <p:txBody>
          <a:bodyPr>
            <a:normAutofit/>
          </a:bodyPr>
          <a:lstStyle/>
          <a:p>
            <a:r>
              <a:rPr lang="zh-TW" altLang="zh-TW" sz="3600" dirty="0">
                <a:latin typeface="標楷體" panose="03000509000000000000" pitchFamily="65" charset="-120"/>
              </a:rPr>
              <a:t>討論與結論</a:t>
            </a:r>
            <a:endParaRPr lang="zh-TW" altLang="en-US" sz="3600" dirty="0">
              <a:latin typeface="標楷體" panose="03000509000000000000" pitchFamily="65" charset="-120"/>
            </a:endParaRPr>
          </a:p>
        </p:txBody>
      </p:sp>
      <p:sp>
        <p:nvSpPr>
          <p:cNvPr id="4" name="內容版面配置區 3">
            <a:extLst>
              <a:ext uri="{FF2B5EF4-FFF2-40B4-BE49-F238E27FC236}">
                <a16:creationId xmlns:a16="http://schemas.microsoft.com/office/drawing/2014/main" id="{1A0596E5-D448-48E8-92B6-1CD7F071BEA6}"/>
              </a:ext>
            </a:extLst>
          </p:cNvPr>
          <p:cNvSpPr>
            <a:spLocks noGrp="1"/>
          </p:cNvSpPr>
          <p:nvPr>
            <p:ph idx="1"/>
          </p:nvPr>
        </p:nvSpPr>
        <p:spPr/>
        <p:txBody>
          <a:bodyPr/>
          <a:lstStyle/>
          <a:p>
            <a:r>
              <a:rPr lang="zh-TW" altLang="en-US" dirty="0"/>
              <a:t>測試結果下，</a:t>
            </a:r>
            <a:r>
              <a:rPr lang="en-US" altLang="zh-TW" dirty="0"/>
              <a:t>SVM</a:t>
            </a:r>
            <a:r>
              <a:rPr lang="zh-TW" altLang="en-US" dirty="0"/>
              <a:t>由</a:t>
            </a:r>
            <a:r>
              <a:rPr lang="en-US" altLang="zh-TW" dirty="0"/>
              <a:t>Linear</a:t>
            </a:r>
            <a:r>
              <a:rPr lang="zh-TW" altLang="en-US" dirty="0"/>
              <a:t> </a:t>
            </a:r>
            <a:r>
              <a:rPr lang="en-US" altLang="zh-TW" dirty="0"/>
              <a:t>Kernel</a:t>
            </a:r>
            <a:r>
              <a:rPr lang="zh-TW" altLang="en-US" dirty="0"/>
              <a:t>的運算結果最優。</a:t>
            </a:r>
            <a:endParaRPr lang="en-US" altLang="zh-TW" dirty="0"/>
          </a:p>
          <a:p>
            <a:r>
              <a:rPr lang="zh-TW" altLang="en-US" dirty="0"/>
              <a:t>效率上則是</a:t>
            </a:r>
            <a:r>
              <a:rPr lang="en-US" altLang="zh-TW" dirty="0"/>
              <a:t>Naïve</a:t>
            </a:r>
            <a:r>
              <a:rPr lang="zh-TW" altLang="en-US" dirty="0"/>
              <a:t> </a:t>
            </a:r>
            <a:r>
              <a:rPr lang="en-US" altLang="zh-TW" dirty="0"/>
              <a:t>Bayes</a:t>
            </a:r>
            <a:r>
              <a:rPr lang="zh-TW" altLang="en-US" dirty="0"/>
              <a:t> </a:t>
            </a:r>
            <a:r>
              <a:rPr lang="en-US" altLang="zh-TW" dirty="0"/>
              <a:t>Classifier</a:t>
            </a:r>
            <a:r>
              <a:rPr lang="zh-TW" altLang="en-US" dirty="0"/>
              <a:t>最快。</a:t>
            </a:r>
            <a:endParaRPr lang="en-US" altLang="zh-TW" dirty="0"/>
          </a:p>
          <a:p>
            <a:r>
              <a:rPr lang="en-US" altLang="zh-TW" dirty="0"/>
              <a:t>BPN</a:t>
            </a:r>
            <a:r>
              <a:rPr lang="zh-TW" altLang="en-US" dirty="0"/>
              <a:t>多次測試結果下，</a:t>
            </a:r>
            <a:r>
              <a:rPr lang="en-US" altLang="zh-TW" dirty="0"/>
              <a:t>MSE</a:t>
            </a:r>
            <a:r>
              <a:rPr lang="zh-TW" altLang="en-US" dirty="0"/>
              <a:t>皆無法低於一定水準。</a:t>
            </a:r>
          </a:p>
        </p:txBody>
      </p:sp>
      <p:pic>
        <p:nvPicPr>
          <p:cNvPr id="5" name="圖片 4">
            <a:extLst>
              <a:ext uri="{FF2B5EF4-FFF2-40B4-BE49-F238E27FC236}">
                <a16:creationId xmlns:a16="http://schemas.microsoft.com/office/drawing/2014/main" id="{42B4B90F-9BD1-4B01-B7B6-9ADB36812E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928" y="2914546"/>
            <a:ext cx="3628010" cy="2721009"/>
          </a:xfrm>
          <a:prstGeom prst="rect">
            <a:avLst/>
          </a:prstGeom>
        </p:spPr>
      </p:pic>
    </p:spTree>
    <p:extLst>
      <p:ext uri="{BB962C8B-B14F-4D97-AF65-F5344CB8AC3E}">
        <p14:creationId xmlns:p14="http://schemas.microsoft.com/office/powerpoint/2010/main" val="7490683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4C61768-D4FD-4515-BE88-96CB329D9CF3}"/>
              </a:ext>
            </a:extLst>
          </p:cNvPr>
          <p:cNvSpPr>
            <a:spLocks noGrp="1"/>
          </p:cNvSpPr>
          <p:nvPr>
            <p:ph idx="1"/>
          </p:nvPr>
        </p:nvSpPr>
        <p:spPr>
          <a:xfrm>
            <a:off x="1058552" y="1800173"/>
            <a:ext cx="9603275" cy="3889397"/>
          </a:xfrm>
        </p:spPr>
        <p:txBody>
          <a:bodyPr/>
          <a:lstStyle/>
          <a:p>
            <a:r>
              <a:rPr lang="en-US" altLang="zh-TW" dirty="0"/>
              <a:t>NBC</a:t>
            </a:r>
          </a:p>
          <a:p>
            <a:pPr lvl="1"/>
            <a:r>
              <a:rPr lang="zh-TW" altLang="en-US" dirty="0"/>
              <a:t>在</a:t>
            </a:r>
            <a:r>
              <a:rPr lang="en-US" altLang="zh-TW" dirty="0"/>
              <a:t>MAX</a:t>
            </a:r>
            <a:r>
              <a:rPr lang="zh-TW" altLang="en-US" dirty="0"/>
              <a:t> </a:t>
            </a:r>
            <a:r>
              <a:rPr lang="en-US" altLang="zh-TW" dirty="0"/>
              <a:t>Feature</a:t>
            </a:r>
            <a:r>
              <a:rPr lang="zh-TW" altLang="en-US" dirty="0"/>
              <a:t>數量上升之後，準確度會顯著提升。</a:t>
            </a:r>
            <a:endParaRPr lang="en-US" altLang="zh-TW" dirty="0"/>
          </a:p>
          <a:p>
            <a:pPr lvl="1"/>
            <a:r>
              <a:rPr lang="en-US" altLang="zh-TW" dirty="0"/>
              <a:t>Feature</a:t>
            </a:r>
            <a:r>
              <a:rPr lang="zh-TW" altLang="en-US" dirty="0"/>
              <a:t>之間違反條件獨立假設的可能上升，準確度會隨之下降。</a:t>
            </a:r>
            <a:endParaRPr lang="en-US" altLang="zh-TW" dirty="0"/>
          </a:p>
          <a:p>
            <a:r>
              <a:rPr lang="en-US" altLang="zh-TW" dirty="0"/>
              <a:t>SVM</a:t>
            </a:r>
          </a:p>
          <a:p>
            <a:pPr lvl="1"/>
            <a:r>
              <a:rPr lang="en-US" altLang="zh-TW" dirty="0"/>
              <a:t>Poly</a:t>
            </a:r>
            <a:r>
              <a:rPr lang="zh-TW" altLang="en-US" dirty="0"/>
              <a:t> 在</a:t>
            </a:r>
            <a:r>
              <a:rPr lang="en-US" altLang="zh-TW" dirty="0"/>
              <a:t>Max</a:t>
            </a:r>
            <a:r>
              <a:rPr lang="zh-TW" altLang="en-US" dirty="0"/>
              <a:t> </a:t>
            </a:r>
            <a:r>
              <a:rPr lang="en-US" altLang="zh-TW" dirty="0"/>
              <a:t>Feature</a:t>
            </a:r>
            <a:r>
              <a:rPr lang="zh-TW" altLang="en-US" dirty="0"/>
              <a:t>較少時，準確度會不高。</a:t>
            </a:r>
            <a:endParaRPr lang="en-US" altLang="zh-TW" dirty="0"/>
          </a:p>
          <a:p>
            <a:pPr lvl="1"/>
            <a:r>
              <a:rPr lang="en-US" altLang="zh-TW" dirty="0"/>
              <a:t>Sigmoid</a:t>
            </a:r>
            <a:r>
              <a:rPr lang="zh-TW" altLang="en-US" dirty="0"/>
              <a:t> 可能因為</a:t>
            </a:r>
            <a:r>
              <a:rPr lang="en-US" altLang="zh-TW" dirty="0"/>
              <a:t>Feature</a:t>
            </a:r>
            <a:r>
              <a:rPr lang="zh-TW" altLang="en-US" dirty="0"/>
              <a:t>數量上升而有過度擬合的問題。</a:t>
            </a:r>
            <a:endParaRPr lang="en-US" altLang="zh-TW" dirty="0"/>
          </a:p>
          <a:p>
            <a:pPr lvl="1"/>
            <a:r>
              <a:rPr lang="en-US" altLang="zh-TW" dirty="0"/>
              <a:t>Linear</a:t>
            </a:r>
            <a:r>
              <a:rPr lang="zh-TW" altLang="en-US" dirty="0"/>
              <a:t> 在不同</a:t>
            </a:r>
            <a:r>
              <a:rPr lang="en-US" altLang="zh-TW" dirty="0"/>
              <a:t>Feature</a:t>
            </a:r>
            <a:r>
              <a:rPr lang="zh-TW" altLang="en-US" dirty="0"/>
              <a:t>數量下，指標都在一定水準之上。</a:t>
            </a:r>
            <a:endParaRPr lang="en-US" altLang="zh-TW" dirty="0"/>
          </a:p>
          <a:p>
            <a:pPr lvl="1"/>
            <a:r>
              <a:rPr lang="en-US" altLang="zh-TW" dirty="0"/>
              <a:t>RBF</a:t>
            </a:r>
            <a:r>
              <a:rPr lang="zh-TW" altLang="en-US" dirty="0"/>
              <a:t> 在不同</a:t>
            </a:r>
            <a:r>
              <a:rPr lang="en-US" altLang="zh-TW" dirty="0"/>
              <a:t>Feature</a:t>
            </a:r>
            <a:r>
              <a:rPr lang="zh-TW" altLang="en-US" dirty="0"/>
              <a:t>數量下，指標也都很穩健，不太會受到</a:t>
            </a:r>
            <a:r>
              <a:rPr lang="en-US" altLang="zh-TW" dirty="0"/>
              <a:t>Feature</a:t>
            </a:r>
            <a:r>
              <a:rPr lang="zh-TW" altLang="en-US" dirty="0"/>
              <a:t>數量的影響。</a:t>
            </a:r>
            <a:endParaRPr lang="en-US" altLang="zh-TW" dirty="0"/>
          </a:p>
          <a:p>
            <a:endParaRPr lang="zh-TW" altLang="en-US" dirty="0"/>
          </a:p>
        </p:txBody>
      </p:sp>
      <p:sp>
        <p:nvSpPr>
          <p:cNvPr id="4" name="標題 1">
            <a:extLst>
              <a:ext uri="{FF2B5EF4-FFF2-40B4-BE49-F238E27FC236}">
                <a16:creationId xmlns:a16="http://schemas.microsoft.com/office/drawing/2014/main" id="{05CB6BC2-DF67-4F4D-902F-5D2033964241}"/>
              </a:ext>
            </a:extLst>
          </p:cNvPr>
          <p:cNvSpPr txBox="1">
            <a:spLocks/>
          </p:cNvSpPr>
          <p:nvPr/>
        </p:nvSpPr>
        <p:spPr>
          <a:xfrm>
            <a:off x="684212" y="293106"/>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標楷體" panose="03000509000000000000" pitchFamily="65" charset="-12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TW" altLang="zh-TW">
                <a:latin typeface="標楷體" panose="03000509000000000000" pitchFamily="65" charset="-120"/>
              </a:rPr>
              <a:t>討論與結論</a:t>
            </a:r>
            <a:endParaRPr lang="zh-TW" altLang="en-US" dirty="0">
              <a:latin typeface="標楷體" panose="03000509000000000000" pitchFamily="65" charset="-120"/>
            </a:endParaRPr>
          </a:p>
        </p:txBody>
      </p:sp>
    </p:spTree>
    <p:extLst>
      <p:ext uri="{BB962C8B-B14F-4D97-AF65-F5344CB8AC3E}">
        <p14:creationId xmlns:p14="http://schemas.microsoft.com/office/powerpoint/2010/main" val="3787825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4C61768-D4FD-4515-BE88-96CB329D9CF3}"/>
              </a:ext>
            </a:extLst>
          </p:cNvPr>
          <p:cNvSpPr>
            <a:spLocks noGrp="1"/>
          </p:cNvSpPr>
          <p:nvPr>
            <p:ph idx="1"/>
          </p:nvPr>
        </p:nvSpPr>
        <p:spPr>
          <a:xfrm>
            <a:off x="1294362" y="1800173"/>
            <a:ext cx="9603275" cy="2313918"/>
          </a:xfrm>
        </p:spPr>
        <p:txBody>
          <a:bodyPr/>
          <a:lstStyle/>
          <a:p>
            <a:r>
              <a:rPr lang="en-US" altLang="zh-TW" dirty="0"/>
              <a:t>BPN</a:t>
            </a:r>
          </a:p>
          <a:p>
            <a:pPr lvl="1"/>
            <a:r>
              <a:rPr lang="zh-TW" altLang="en-US" dirty="0"/>
              <a:t>特徵值會影響訓練成果。</a:t>
            </a:r>
            <a:endParaRPr lang="en-US" altLang="zh-TW" dirty="0"/>
          </a:p>
          <a:p>
            <a:pPr lvl="1"/>
            <a:r>
              <a:rPr lang="zh-TW" altLang="en-US" dirty="0"/>
              <a:t>當使用較少特徵值進行測試時，分類效果較好。</a:t>
            </a:r>
            <a:endParaRPr lang="en-US" altLang="zh-TW" dirty="0"/>
          </a:p>
          <a:p>
            <a:pPr lvl="1"/>
            <a:r>
              <a:rPr lang="zh-TW" altLang="en-US" dirty="0"/>
              <a:t>總共測試八種模型架構，最佳結果為</a:t>
            </a:r>
            <a:r>
              <a:rPr lang="en-US" altLang="zh-TW" dirty="0"/>
              <a:t>(46-75-1)</a:t>
            </a:r>
            <a:r>
              <a:rPr lang="zh-TW" altLang="en-US" dirty="0"/>
              <a:t>。</a:t>
            </a:r>
            <a:endParaRPr lang="en-US" altLang="zh-TW" dirty="0"/>
          </a:p>
          <a:p>
            <a:pPr lvl="1"/>
            <a:endParaRPr lang="zh-TW" altLang="en-US" dirty="0"/>
          </a:p>
        </p:txBody>
      </p:sp>
      <p:sp>
        <p:nvSpPr>
          <p:cNvPr id="4" name="標題 1">
            <a:extLst>
              <a:ext uri="{FF2B5EF4-FFF2-40B4-BE49-F238E27FC236}">
                <a16:creationId xmlns:a16="http://schemas.microsoft.com/office/drawing/2014/main" id="{0B217D9B-7F85-4335-A2F7-98EDCAE3130A}"/>
              </a:ext>
            </a:extLst>
          </p:cNvPr>
          <p:cNvSpPr txBox="1">
            <a:spLocks/>
          </p:cNvSpPr>
          <p:nvPr/>
        </p:nvSpPr>
        <p:spPr>
          <a:xfrm>
            <a:off x="684212" y="293106"/>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標楷體" panose="03000509000000000000" pitchFamily="65" charset="-12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TW" altLang="zh-TW">
                <a:latin typeface="標楷體" panose="03000509000000000000" pitchFamily="65" charset="-120"/>
              </a:rPr>
              <a:t>討論與結論</a:t>
            </a:r>
            <a:endParaRPr lang="zh-TW" altLang="en-US" dirty="0">
              <a:latin typeface="標楷體" panose="03000509000000000000" pitchFamily="65" charset="-120"/>
            </a:endParaRPr>
          </a:p>
        </p:txBody>
      </p:sp>
    </p:spTree>
    <p:extLst>
      <p:ext uri="{BB962C8B-B14F-4D97-AF65-F5344CB8AC3E}">
        <p14:creationId xmlns:p14="http://schemas.microsoft.com/office/powerpoint/2010/main" val="359546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ctrTitle"/>
          </p:nvPr>
        </p:nvSpPr>
        <p:spPr>
          <a:xfrm>
            <a:off x="1116047" y="881298"/>
            <a:ext cx="2509835" cy="657120"/>
          </a:xfrm>
        </p:spPr>
        <p:txBody>
          <a:bodyPr>
            <a:normAutofit/>
          </a:bodyPr>
          <a:lstStyle/>
          <a:p>
            <a:r>
              <a:rPr lang="zh-TW" altLang="zh-TW" sz="3200" dirty="0">
                <a:latin typeface="標楷體" panose="03000509000000000000" pitchFamily="65" charset="-120"/>
              </a:rPr>
              <a:t>討論與結論</a:t>
            </a:r>
            <a:endParaRPr lang="zh-TW" altLang="en-US" sz="3200" dirty="0">
              <a:latin typeface="標楷體" panose="03000509000000000000" pitchFamily="65" charset="-120"/>
            </a:endParaRPr>
          </a:p>
        </p:txBody>
      </p:sp>
      <p:sp>
        <p:nvSpPr>
          <p:cNvPr id="3" name="副標題 2"/>
          <p:cNvSpPr>
            <a:spLocks noGrp="1"/>
          </p:cNvSpPr>
          <p:nvPr>
            <p:ph type="subTitle" idx="1"/>
          </p:nvPr>
        </p:nvSpPr>
        <p:spPr>
          <a:xfrm>
            <a:off x="1116047" y="1668163"/>
            <a:ext cx="9967963" cy="1631092"/>
          </a:xfrm>
        </p:spPr>
        <p:txBody>
          <a:bodyPr>
            <a:noAutofit/>
          </a:bodyPr>
          <a:lstStyle/>
          <a:p>
            <a:pPr marL="342900" indent="-342900">
              <a:buFont typeface="Wingdings" panose="05000000000000000000" pitchFamily="2" charset="2"/>
              <a:buChar char="Ø"/>
            </a:pPr>
            <a:r>
              <a:rPr lang="zh-TW" altLang="en-US" sz="2000" dirty="0">
                <a:latin typeface="標楷體" panose="03000509000000000000" pitchFamily="65" charset="-120"/>
              </a:rPr>
              <a:t>在我們所使用的三個方法中，</a:t>
            </a:r>
            <a:r>
              <a:rPr lang="en-US" altLang="zh-TW" sz="2000" dirty="0">
                <a:latin typeface="標楷體" panose="03000509000000000000" pitchFamily="65" charset="-120"/>
              </a:rPr>
              <a:t>Naive</a:t>
            </a:r>
            <a:r>
              <a:rPr lang="zh-TW" altLang="en-US" sz="2000" dirty="0">
                <a:latin typeface="標楷體" panose="03000509000000000000" pitchFamily="65" charset="-120"/>
              </a:rPr>
              <a:t> </a:t>
            </a:r>
            <a:r>
              <a:rPr lang="en-US" altLang="zh-TW" sz="2000" dirty="0">
                <a:latin typeface="標楷體" panose="03000509000000000000" pitchFamily="65" charset="-120"/>
              </a:rPr>
              <a:t>Bayes </a:t>
            </a:r>
            <a:r>
              <a:rPr lang="zh-TW" altLang="en-US" sz="2000" dirty="0">
                <a:latin typeface="標楷體" panose="03000509000000000000" pitchFamily="65" charset="-120"/>
              </a:rPr>
              <a:t>和 </a:t>
            </a:r>
            <a:r>
              <a:rPr lang="en-US" altLang="zh-TW" sz="2000" dirty="0">
                <a:latin typeface="標楷體" panose="03000509000000000000" pitchFamily="65" charset="-120"/>
              </a:rPr>
              <a:t>SVM</a:t>
            </a:r>
            <a:r>
              <a:rPr lang="zh-TW" altLang="en-US" sz="2000" dirty="0">
                <a:latin typeface="標楷體" panose="03000509000000000000" pitchFamily="65" charset="-120"/>
              </a:rPr>
              <a:t> 的分類準確率皆達到不錯的效果。</a:t>
            </a:r>
            <a:endParaRPr lang="en-US" altLang="zh-TW" sz="2000" dirty="0">
              <a:latin typeface="標楷體" panose="03000509000000000000" pitchFamily="65" charset="-120"/>
            </a:endParaRPr>
          </a:p>
          <a:p>
            <a:pPr marL="342900" indent="-342900">
              <a:buFont typeface="Wingdings" panose="05000000000000000000" pitchFamily="2" charset="2"/>
              <a:buChar char="Ø"/>
            </a:pPr>
            <a:r>
              <a:rPr lang="en-US" altLang="zh-TW" sz="2000" dirty="0">
                <a:latin typeface="標楷體" panose="03000509000000000000" pitchFamily="65" charset="-120"/>
              </a:rPr>
              <a:t>BPN</a:t>
            </a:r>
            <a:r>
              <a:rPr lang="zh-TW" altLang="en-US" sz="2000" dirty="0">
                <a:latin typeface="標楷體" panose="03000509000000000000" pitchFamily="65" charset="-120"/>
              </a:rPr>
              <a:t>可能須要做額外前處理才能有更優秀的學習效果。</a:t>
            </a:r>
            <a:endParaRPr lang="en-US" altLang="zh-TW" sz="2000" dirty="0">
              <a:latin typeface="標楷體" panose="03000509000000000000" pitchFamily="65" charset="-120"/>
            </a:endParaRPr>
          </a:p>
        </p:txBody>
      </p:sp>
      <p:graphicFrame>
        <p:nvGraphicFramePr>
          <p:cNvPr id="4" name="表格 3">
            <a:extLst>
              <a:ext uri="{FF2B5EF4-FFF2-40B4-BE49-F238E27FC236}">
                <a16:creationId xmlns:a16="http://schemas.microsoft.com/office/drawing/2014/main" id="{DF9C1418-8665-4BBB-AEAB-9F7E6BBA79B2}"/>
              </a:ext>
            </a:extLst>
          </p:cNvPr>
          <p:cNvGraphicFramePr>
            <a:graphicFrameLocks noGrp="1"/>
          </p:cNvGraphicFramePr>
          <p:nvPr>
            <p:extLst>
              <p:ext uri="{D42A27DB-BD31-4B8C-83A1-F6EECF244321}">
                <p14:modId xmlns:p14="http://schemas.microsoft.com/office/powerpoint/2010/main" val="1686316238"/>
              </p:ext>
            </p:extLst>
          </p:nvPr>
        </p:nvGraphicFramePr>
        <p:xfrm>
          <a:off x="1768187" y="2708806"/>
          <a:ext cx="8328454" cy="3120082"/>
        </p:xfrm>
        <a:graphic>
          <a:graphicData uri="http://schemas.openxmlformats.org/drawingml/2006/table">
            <a:tbl>
              <a:tblPr firstRow="1" firstCol="1" bandRow="1">
                <a:tableStyleId>{5C22544A-7EE6-4342-B048-85BDC9FD1C3A}</a:tableStyleId>
              </a:tblPr>
              <a:tblGrid>
                <a:gridCol w="1417304">
                  <a:extLst>
                    <a:ext uri="{9D8B030D-6E8A-4147-A177-3AD203B41FA5}">
                      <a16:colId xmlns:a16="http://schemas.microsoft.com/office/drawing/2014/main" val="607486374"/>
                    </a:ext>
                  </a:extLst>
                </a:gridCol>
                <a:gridCol w="2130968">
                  <a:extLst>
                    <a:ext uri="{9D8B030D-6E8A-4147-A177-3AD203B41FA5}">
                      <a16:colId xmlns:a16="http://schemas.microsoft.com/office/drawing/2014/main" val="1816252985"/>
                    </a:ext>
                  </a:extLst>
                </a:gridCol>
                <a:gridCol w="2390091">
                  <a:extLst>
                    <a:ext uri="{9D8B030D-6E8A-4147-A177-3AD203B41FA5}">
                      <a16:colId xmlns:a16="http://schemas.microsoft.com/office/drawing/2014/main" val="3720831147"/>
                    </a:ext>
                  </a:extLst>
                </a:gridCol>
                <a:gridCol w="2390091">
                  <a:extLst>
                    <a:ext uri="{9D8B030D-6E8A-4147-A177-3AD203B41FA5}">
                      <a16:colId xmlns:a16="http://schemas.microsoft.com/office/drawing/2014/main" val="4177492853"/>
                    </a:ext>
                  </a:extLst>
                </a:gridCol>
              </a:tblGrid>
              <a:tr h="381660">
                <a:tc>
                  <a:txBody>
                    <a:bodyPr/>
                    <a:lstStyle/>
                    <a:p>
                      <a:pPr algn="just">
                        <a:lnSpc>
                          <a:spcPct val="150000"/>
                        </a:lnSpc>
                        <a:spcAft>
                          <a:spcPts val="0"/>
                        </a:spcAft>
                      </a:pPr>
                      <a:r>
                        <a:rPr lang="en-US" sz="1200" kern="100" dirty="0">
                          <a:effectLst/>
                        </a:rPr>
                        <a:t> </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150000"/>
                        </a:lnSpc>
                        <a:spcAft>
                          <a:spcPts val="0"/>
                        </a:spcAft>
                      </a:pPr>
                      <a:r>
                        <a:rPr lang="en-US" altLang="zh-TW" sz="1200" kern="100" dirty="0">
                          <a:effectLst/>
                          <a:ea typeface="標楷體" panose="03000509000000000000" pitchFamily="65" charset="-120"/>
                        </a:rPr>
                        <a:t>NBC ; Feature = 5000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dirty="0" err="1">
                          <a:effectLst/>
                        </a:rPr>
                        <a:t>SVM.Linear</a:t>
                      </a:r>
                      <a:r>
                        <a:rPr lang="en-US" sz="1200" kern="100" dirty="0">
                          <a:effectLst/>
                        </a:rPr>
                        <a:t> ; Feature = 5000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150000"/>
                        </a:lnSpc>
                        <a:spcAft>
                          <a:spcPts val="0"/>
                        </a:spcAft>
                      </a:pPr>
                      <a:r>
                        <a:rPr lang="en-US" altLang="zh-TW" sz="1200" kern="100" dirty="0">
                          <a:effectLst/>
                          <a:latin typeface="Calibri" panose="020F0502020204030204" pitchFamily="34" charset="0"/>
                          <a:ea typeface="新細明體" panose="02020500000000000000" pitchFamily="18" charset="-120"/>
                          <a:cs typeface="Times New Roman" panose="02020603050405020304" pitchFamily="18" charset="0"/>
                        </a:rPr>
                        <a:t>BPN(46-75-1) ; Feature = 46</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978558737"/>
                  </a:ext>
                </a:extLst>
              </a:tr>
              <a:tr h="381660">
                <a:tc>
                  <a:txBody>
                    <a:bodyPr/>
                    <a:lstStyle/>
                    <a:p>
                      <a:pPr algn="just">
                        <a:lnSpc>
                          <a:spcPct val="150000"/>
                        </a:lnSpc>
                        <a:spcAft>
                          <a:spcPts val="0"/>
                        </a:spcAft>
                      </a:pPr>
                      <a:r>
                        <a:rPr lang="zh-TW" sz="1200" kern="100" dirty="0">
                          <a:effectLst/>
                          <a:ea typeface="標楷體" panose="03000509000000000000" pitchFamily="65" charset="-120"/>
                        </a:rPr>
                        <a:t>準確度</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dirty="0">
                          <a:effectLst/>
                        </a:rPr>
                        <a:t>95.5%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96.7%</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r>
                        <a:rPr lang="en-US" altLang="zh-TW" dirty="0">
                          <a:solidFill>
                            <a:schemeClr val="bg1"/>
                          </a:solidFill>
                          <a:ea typeface="標楷體" panose="03000509000000000000" pitchFamily="65" charset="-120"/>
                        </a:rPr>
                        <a:t>77.1%</a:t>
                      </a:r>
                      <a:endParaRPr lang="zh-TW" altLang="en-US" dirty="0">
                        <a:solidFill>
                          <a:schemeClr val="bg1"/>
                        </a:solidFill>
                      </a:endParaRPr>
                    </a:p>
                  </a:txBody>
                  <a:tcPr/>
                </a:tc>
                <a:extLst>
                  <a:ext uri="{0D108BD9-81ED-4DB2-BD59-A6C34878D82A}">
                    <a16:rowId xmlns:a16="http://schemas.microsoft.com/office/drawing/2014/main" val="2073839581"/>
                  </a:ext>
                </a:extLst>
              </a:tr>
              <a:tr h="381660">
                <a:tc>
                  <a:txBody>
                    <a:bodyPr/>
                    <a:lstStyle/>
                    <a:p>
                      <a:pPr algn="just">
                        <a:lnSpc>
                          <a:spcPct val="150000"/>
                        </a:lnSpc>
                        <a:spcAft>
                          <a:spcPts val="0"/>
                        </a:spcAft>
                      </a:pPr>
                      <a:r>
                        <a:rPr lang="en-US" sz="1200" kern="100">
                          <a:effectLst/>
                        </a:rPr>
                        <a:t>Precision</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95.6%</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95.6%</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r>
                        <a:rPr lang="en-US" altLang="zh-TW" dirty="0">
                          <a:solidFill>
                            <a:schemeClr val="bg1"/>
                          </a:solidFill>
                          <a:ea typeface="標楷體" panose="03000509000000000000" pitchFamily="65" charset="-120"/>
                        </a:rPr>
                        <a:t>78.7%</a:t>
                      </a:r>
                      <a:endParaRPr lang="zh-TW" altLang="en-US" dirty="0">
                        <a:solidFill>
                          <a:schemeClr val="bg1"/>
                        </a:solidFill>
                      </a:endParaRPr>
                    </a:p>
                  </a:txBody>
                  <a:tcPr/>
                </a:tc>
                <a:extLst>
                  <a:ext uri="{0D108BD9-81ED-4DB2-BD59-A6C34878D82A}">
                    <a16:rowId xmlns:a16="http://schemas.microsoft.com/office/drawing/2014/main" val="953782450"/>
                  </a:ext>
                </a:extLst>
              </a:tr>
              <a:tr h="381660">
                <a:tc>
                  <a:txBody>
                    <a:bodyPr/>
                    <a:lstStyle/>
                    <a:p>
                      <a:pPr algn="just">
                        <a:lnSpc>
                          <a:spcPct val="150000"/>
                        </a:lnSpc>
                        <a:spcAft>
                          <a:spcPts val="0"/>
                        </a:spcAft>
                      </a:pPr>
                      <a:r>
                        <a:rPr lang="en-US" sz="1200" kern="100">
                          <a:effectLst/>
                        </a:rPr>
                        <a:t>Recall</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95.8%</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96.7%</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r>
                        <a:rPr lang="en-US" altLang="zh-TW" dirty="0">
                          <a:solidFill>
                            <a:schemeClr val="bg1"/>
                          </a:solidFill>
                          <a:ea typeface="標楷體" panose="03000509000000000000" pitchFamily="65" charset="-120"/>
                        </a:rPr>
                        <a:t>74.0%</a:t>
                      </a:r>
                      <a:endParaRPr lang="zh-TW" altLang="en-US" dirty="0">
                        <a:solidFill>
                          <a:schemeClr val="bg1"/>
                        </a:solidFill>
                      </a:endParaRPr>
                    </a:p>
                  </a:txBody>
                  <a:tcPr/>
                </a:tc>
                <a:extLst>
                  <a:ext uri="{0D108BD9-81ED-4DB2-BD59-A6C34878D82A}">
                    <a16:rowId xmlns:a16="http://schemas.microsoft.com/office/drawing/2014/main" val="673141896"/>
                  </a:ext>
                </a:extLst>
              </a:tr>
              <a:tr h="448462">
                <a:tc>
                  <a:txBody>
                    <a:bodyPr/>
                    <a:lstStyle/>
                    <a:p>
                      <a:pPr algn="just">
                        <a:lnSpc>
                          <a:spcPct val="150000"/>
                        </a:lnSpc>
                        <a:spcAft>
                          <a:spcPts val="0"/>
                        </a:spcAft>
                      </a:pPr>
                      <a:r>
                        <a:rPr lang="en-US" sz="1200" kern="100">
                          <a:effectLst/>
                        </a:rPr>
                        <a:t>AUC</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95.5%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95.5%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r>
                        <a:rPr lang="en-US" altLang="zh-TW" dirty="0">
                          <a:solidFill>
                            <a:schemeClr val="bg1"/>
                          </a:solidFill>
                          <a:ea typeface="標楷體" panose="03000509000000000000" pitchFamily="65" charset="-120"/>
                        </a:rPr>
                        <a:t>None</a:t>
                      </a:r>
                      <a:endParaRPr lang="zh-TW" altLang="en-US" dirty="0">
                        <a:solidFill>
                          <a:schemeClr val="bg1"/>
                        </a:solidFill>
                      </a:endParaRPr>
                    </a:p>
                  </a:txBody>
                  <a:tcPr/>
                </a:tc>
                <a:extLst>
                  <a:ext uri="{0D108BD9-81ED-4DB2-BD59-A6C34878D82A}">
                    <a16:rowId xmlns:a16="http://schemas.microsoft.com/office/drawing/2014/main" val="3605799789"/>
                  </a:ext>
                </a:extLst>
              </a:tr>
              <a:tr h="381660">
                <a:tc>
                  <a:txBody>
                    <a:bodyPr/>
                    <a:lstStyle/>
                    <a:p>
                      <a:pPr algn="just">
                        <a:lnSpc>
                          <a:spcPct val="150000"/>
                        </a:lnSpc>
                        <a:spcAft>
                          <a:spcPts val="0"/>
                        </a:spcAft>
                      </a:pPr>
                      <a:r>
                        <a:rPr lang="en-US" sz="1200" kern="100">
                          <a:effectLst/>
                        </a:rPr>
                        <a:t>MCC</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91.1%</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93.4%</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r>
                        <a:rPr lang="en-US" altLang="zh-TW" dirty="0">
                          <a:solidFill>
                            <a:schemeClr val="bg1"/>
                          </a:solidFill>
                          <a:ea typeface="標楷體" panose="03000509000000000000" pitchFamily="65" charset="-120"/>
                        </a:rPr>
                        <a:t>0.540975</a:t>
                      </a:r>
                      <a:endParaRPr lang="zh-TW" altLang="en-US" dirty="0">
                        <a:solidFill>
                          <a:schemeClr val="bg1"/>
                        </a:solidFill>
                      </a:endParaRPr>
                    </a:p>
                  </a:txBody>
                  <a:tcPr/>
                </a:tc>
                <a:extLst>
                  <a:ext uri="{0D108BD9-81ED-4DB2-BD59-A6C34878D82A}">
                    <a16:rowId xmlns:a16="http://schemas.microsoft.com/office/drawing/2014/main" val="1211502016"/>
                  </a:ext>
                </a:extLst>
              </a:tr>
              <a:tr h="381660">
                <a:tc>
                  <a:txBody>
                    <a:bodyPr/>
                    <a:lstStyle/>
                    <a:p>
                      <a:pPr algn="just">
                        <a:lnSpc>
                          <a:spcPct val="150000"/>
                        </a:lnSpc>
                        <a:spcAft>
                          <a:spcPts val="0"/>
                        </a:spcAft>
                      </a:pPr>
                      <a:r>
                        <a:rPr lang="en-US" sz="1200" kern="100">
                          <a:effectLst/>
                        </a:rPr>
                        <a:t>Kappa</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91.1%</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93.4%</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r>
                        <a:rPr lang="en-US" altLang="zh-TW" dirty="0">
                          <a:solidFill>
                            <a:schemeClr val="bg1"/>
                          </a:solidFill>
                          <a:ea typeface="標楷體" panose="03000509000000000000" pitchFamily="65" charset="-120"/>
                        </a:rPr>
                        <a:t>0.136604</a:t>
                      </a:r>
                      <a:endParaRPr lang="zh-TW" altLang="en-US" dirty="0">
                        <a:solidFill>
                          <a:schemeClr val="bg1"/>
                        </a:solidFill>
                      </a:endParaRPr>
                    </a:p>
                  </a:txBody>
                  <a:tcPr/>
                </a:tc>
                <a:extLst>
                  <a:ext uri="{0D108BD9-81ED-4DB2-BD59-A6C34878D82A}">
                    <a16:rowId xmlns:a16="http://schemas.microsoft.com/office/drawing/2014/main" val="3170965302"/>
                  </a:ext>
                </a:extLst>
              </a:tr>
              <a:tr h="381660">
                <a:tc>
                  <a:txBody>
                    <a:bodyPr/>
                    <a:lstStyle/>
                    <a:p>
                      <a:pPr algn="just">
                        <a:lnSpc>
                          <a:spcPct val="150000"/>
                        </a:lnSpc>
                        <a:spcAft>
                          <a:spcPts val="0"/>
                        </a:spcAft>
                      </a:pPr>
                      <a:r>
                        <a:rPr lang="en-US" sz="1200" kern="100">
                          <a:effectLst/>
                        </a:rPr>
                        <a:t>F1</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a:effectLst/>
                        </a:rPr>
                        <a:t>95.7%</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kern="100" dirty="0">
                          <a:effectLst/>
                        </a:rPr>
                        <a:t>96.8%</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r>
                        <a:rPr lang="en-US" altLang="zh-TW" dirty="0">
                          <a:solidFill>
                            <a:schemeClr val="bg1"/>
                          </a:solidFill>
                          <a:ea typeface="標楷體" panose="03000509000000000000" pitchFamily="65" charset="-120"/>
                        </a:rPr>
                        <a:t>76.8%</a:t>
                      </a:r>
                      <a:endParaRPr lang="zh-TW" altLang="en-US" dirty="0">
                        <a:solidFill>
                          <a:schemeClr val="bg1"/>
                        </a:solidFill>
                      </a:endParaRPr>
                    </a:p>
                  </a:txBody>
                  <a:tcPr/>
                </a:tc>
                <a:extLst>
                  <a:ext uri="{0D108BD9-81ED-4DB2-BD59-A6C34878D82A}">
                    <a16:rowId xmlns:a16="http://schemas.microsoft.com/office/drawing/2014/main" val="4218395728"/>
                  </a:ext>
                </a:extLst>
              </a:tr>
            </a:tbl>
          </a:graphicData>
        </a:graphic>
      </p:graphicFrame>
      <p:sp>
        <p:nvSpPr>
          <p:cNvPr id="5" name="矩形 4">
            <a:extLst>
              <a:ext uri="{FF2B5EF4-FFF2-40B4-BE49-F238E27FC236}">
                <a16:creationId xmlns:a16="http://schemas.microsoft.com/office/drawing/2014/main" id="{606D7905-DA8C-4690-BF17-1D9C37C019A4}"/>
              </a:ext>
            </a:extLst>
          </p:cNvPr>
          <p:cNvSpPr/>
          <p:nvPr/>
        </p:nvSpPr>
        <p:spPr>
          <a:xfrm>
            <a:off x="6200705" y="3123691"/>
            <a:ext cx="580767" cy="2594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6" name="矩形 5">
            <a:extLst>
              <a:ext uri="{FF2B5EF4-FFF2-40B4-BE49-F238E27FC236}">
                <a16:creationId xmlns:a16="http://schemas.microsoft.com/office/drawing/2014/main" id="{9295E26E-B271-43CB-894C-E02CAED31FFE}"/>
              </a:ext>
            </a:extLst>
          </p:cNvPr>
          <p:cNvSpPr/>
          <p:nvPr/>
        </p:nvSpPr>
        <p:spPr>
          <a:xfrm>
            <a:off x="6200705" y="5090731"/>
            <a:ext cx="580767" cy="2594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7" name="矩形 6">
            <a:extLst>
              <a:ext uri="{FF2B5EF4-FFF2-40B4-BE49-F238E27FC236}">
                <a16:creationId xmlns:a16="http://schemas.microsoft.com/office/drawing/2014/main" id="{BFD1AFB4-F5E6-4A3D-B7DE-CAFE30FDAE4C}"/>
              </a:ext>
            </a:extLst>
          </p:cNvPr>
          <p:cNvSpPr/>
          <p:nvPr/>
        </p:nvSpPr>
        <p:spPr>
          <a:xfrm>
            <a:off x="6200705" y="4701494"/>
            <a:ext cx="580767" cy="2594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8" name="矩形 7">
            <a:extLst>
              <a:ext uri="{FF2B5EF4-FFF2-40B4-BE49-F238E27FC236}">
                <a16:creationId xmlns:a16="http://schemas.microsoft.com/office/drawing/2014/main" id="{073E1E62-2F1B-44F8-8173-A7DA94F346BA}"/>
              </a:ext>
            </a:extLst>
          </p:cNvPr>
          <p:cNvSpPr/>
          <p:nvPr/>
        </p:nvSpPr>
        <p:spPr>
          <a:xfrm>
            <a:off x="6202764" y="3881314"/>
            <a:ext cx="580767" cy="2594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
        <p:nvSpPr>
          <p:cNvPr id="9" name="矩形 8">
            <a:extLst>
              <a:ext uri="{FF2B5EF4-FFF2-40B4-BE49-F238E27FC236}">
                <a16:creationId xmlns:a16="http://schemas.microsoft.com/office/drawing/2014/main" id="{6AFB5CB8-0204-4976-9A83-602704C56FDB}"/>
              </a:ext>
            </a:extLst>
          </p:cNvPr>
          <p:cNvSpPr/>
          <p:nvPr/>
        </p:nvSpPr>
        <p:spPr>
          <a:xfrm>
            <a:off x="6200705" y="5494386"/>
            <a:ext cx="580767" cy="2594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標楷體" panose="03000509000000000000" pitchFamily="65" charset="-120"/>
            </a:endParaRPr>
          </a:p>
        </p:txBody>
      </p:sp>
    </p:spTree>
    <p:extLst>
      <p:ext uri="{BB962C8B-B14F-4D97-AF65-F5344CB8AC3E}">
        <p14:creationId xmlns:p14="http://schemas.microsoft.com/office/powerpoint/2010/main" val="930178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ctrTitle"/>
          </p:nvPr>
        </p:nvSpPr>
        <p:spPr>
          <a:xfrm>
            <a:off x="2746744" y="1514714"/>
            <a:ext cx="6698512" cy="1914286"/>
          </a:xfrm>
        </p:spPr>
        <p:txBody>
          <a:bodyPr vert="horz" lIns="91440" tIns="45720" rIns="91440" bIns="45720" rtlCol="0" anchor="ctr">
            <a:normAutofit/>
          </a:bodyPr>
          <a:lstStyle/>
          <a:p>
            <a:pPr algn="r"/>
            <a:r>
              <a:rPr lang="zh-TW" altLang="en-US" sz="5400" b="0" i="0" kern="1200" cap="all" dirty="0">
                <a:effectLst/>
                <a:latin typeface="標楷體" panose="03000509000000000000" pitchFamily="65" charset="-120"/>
              </a:rPr>
              <a:t>類神經網路期末報告</a:t>
            </a:r>
          </a:p>
        </p:txBody>
      </p:sp>
      <p:sp>
        <p:nvSpPr>
          <p:cNvPr id="3" name="副標題 2"/>
          <p:cNvSpPr>
            <a:spLocks noGrp="1"/>
          </p:cNvSpPr>
          <p:nvPr>
            <p:ph type="subTitle" idx="1"/>
          </p:nvPr>
        </p:nvSpPr>
        <p:spPr>
          <a:xfrm>
            <a:off x="2883819" y="3132345"/>
            <a:ext cx="6561437" cy="1543677"/>
          </a:xfrm>
        </p:spPr>
        <p:txBody>
          <a:bodyPr vert="horz" lIns="91440" tIns="45720" rIns="91440" bIns="45720" rtlCol="0" anchor="ctr">
            <a:noAutofit/>
          </a:bodyPr>
          <a:lstStyle/>
          <a:p>
            <a:pPr>
              <a:spcAft>
                <a:spcPts val="200"/>
              </a:spcAft>
            </a:pPr>
            <a:r>
              <a:rPr lang="en-US" altLang="zh-TW" sz="9600" dirty="0">
                <a:latin typeface="Comic Sans MS" panose="030F0702030302020204" pitchFamily="66" charset="0"/>
                <a:cs typeface="Times New Roman" panose="02020603050405020304" pitchFamily="18" charset="0"/>
              </a:rPr>
              <a:t>Thank you</a:t>
            </a:r>
          </a:p>
        </p:txBody>
      </p:sp>
    </p:spTree>
    <p:extLst>
      <p:ext uri="{BB962C8B-B14F-4D97-AF65-F5344CB8AC3E}">
        <p14:creationId xmlns:p14="http://schemas.microsoft.com/office/powerpoint/2010/main" val="2055273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副標題 5">
            <a:extLst>
              <a:ext uri="{FF2B5EF4-FFF2-40B4-BE49-F238E27FC236}">
                <a16:creationId xmlns:a16="http://schemas.microsoft.com/office/drawing/2014/main" id="{40F17986-8C2E-4F06-8117-2BC9CF08CEF4}"/>
              </a:ext>
            </a:extLst>
          </p:cNvPr>
          <p:cNvSpPr>
            <a:spLocks noGrp="1"/>
          </p:cNvSpPr>
          <p:nvPr>
            <p:ph type="subTitle" idx="1"/>
          </p:nvPr>
        </p:nvSpPr>
        <p:spPr>
          <a:xfrm>
            <a:off x="584882" y="2305458"/>
            <a:ext cx="6096000" cy="1932099"/>
          </a:xfrm>
        </p:spPr>
        <p:txBody>
          <a:bodyPr>
            <a:noAutofit/>
          </a:bodyPr>
          <a:lstStyle/>
          <a:p>
            <a:pPr marL="342900" indent="-342900">
              <a:buFont typeface="Wingdings" panose="05000000000000000000" pitchFamily="2" charset="2"/>
              <a:buChar char="l"/>
            </a:pPr>
            <a:r>
              <a:rPr lang="zh-TW" altLang="zh-TW" sz="2400" dirty="0">
                <a:latin typeface="Times New Roman" panose="02020603050405020304" pitchFamily="18" charset="0"/>
                <a:cs typeface="Times New Roman" panose="02020603050405020304" pitchFamily="18" charset="0"/>
              </a:rPr>
              <a:t>針對旅客入住</a:t>
            </a:r>
            <a:r>
              <a:rPr lang="zh-TW" altLang="en-US" sz="2400" dirty="0">
                <a:latin typeface="Times New Roman" panose="02020603050405020304" pitchFamily="18" charset="0"/>
                <a:cs typeface="Times New Roman" panose="02020603050405020304" pitchFamily="18" charset="0"/>
              </a:rPr>
              <a:t>旅館</a:t>
            </a:r>
            <a:r>
              <a:rPr lang="zh-TW" altLang="zh-TW" sz="2400" dirty="0">
                <a:latin typeface="Times New Roman" panose="02020603050405020304" pitchFamily="18" charset="0"/>
                <a:cs typeface="Times New Roman" panose="02020603050405020304" pitchFamily="18" charset="0"/>
              </a:rPr>
              <a:t>的</a:t>
            </a:r>
            <a:r>
              <a:rPr lang="zh-TW" altLang="en-US" sz="2400" dirty="0">
                <a:latin typeface="Times New Roman" panose="02020603050405020304" pitchFamily="18" charset="0"/>
                <a:cs typeface="Times New Roman" panose="02020603050405020304" pitchFamily="18" charset="0"/>
              </a:rPr>
              <a:t>線上</a:t>
            </a:r>
            <a:r>
              <a:rPr lang="zh-TW" altLang="zh-TW" sz="2400" dirty="0">
                <a:latin typeface="Times New Roman" panose="02020603050405020304" pitchFamily="18" charset="0"/>
                <a:cs typeface="Times New Roman" panose="02020603050405020304" pitchFamily="18" charset="0"/>
              </a:rPr>
              <a:t>評論</a:t>
            </a:r>
            <a:r>
              <a:rPr lang="zh-TW" altLang="en-US" sz="2400" dirty="0">
                <a:latin typeface="Times New Roman" panose="02020603050405020304" pitchFamily="18" charset="0"/>
                <a:cs typeface="Times New Roman" panose="02020603050405020304" pitchFamily="18" charset="0"/>
              </a:rPr>
              <a:t>進行分析</a:t>
            </a:r>
            <a:endParaRPr lang="en-US" altLang="zh-TW" sz="2400" dirty="0">
              <a:latin typeface="Times New Roman" panose="02020603050405020304" pitchFamily="18" charset="0"/>
              <a:cs typeface="Times New Roman" panose="02020603050405020304" pitchFamily="18" charset="0"/>
            </a:endParaRPr>
          </a:p>
          <a:p>
            <a:r>
              <a:rPr lang="zh-TW" altLang="zh-TW" sz="2400" dirty="0">
                <a:latin typeface="Times New Roman" panose="02020603050405020304" pitchFamily="18" charset="0"/>
                <a:cs typeface="Times New Roman" panose="02020603050405020304" pitchFamily="18" charset="0"/>
              </a:rPr>
              <a:t>分為正向評論或負面評論</a:t>
            </a:r>
            <a:endParaRPr lang="zh-TW" altLang="en-US" sz="2400"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7FA1D08B-12E3-4E69-BB40-F81988F53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568" y="2539843"/>
            <a:ext cx="3491285" cy="3491285"/>
          </a:xfrm>
          <a:prstGeom prst="rect">
            <a:avLst/>
          </a:prstGeom>
        </p:spPr>
      </p:pic>
      <p:pic>
        <p:nvPicPr>
          <p:cNvPr id="41" name="圖片 40">
            <a:extLst>
              <a:ext uri="{FF2B5EF4-FFF2-40B4-BE49-F238E27FC236}">
                <a16:creationId xmlns:a16="http://schemas.microsoft.com/office/drawing/2014/main" id="{ACBE0C59-B081-4181-BB1E-F3C60593D4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398" y="587869"/>
            <a:ext cx="1717589" cy="1717589"/>
          </a:xfrm>
          <a:prstGeom prst="rect">
            <a:avLst/>
          </a:prstGeom>
        </p:spPr>
      </p:pic>
      <p:pic>
        <p:nvPicPr>
          <p:cNvPr id="51" name="圖片 50">
            <a:extLst>
              <a:ext uri="{FF2B5EF4-FFF2-40B4-BE49-F238E27FC236}">
                <a16:creationId xmlns:a16="http://schemas.microsoft.com/office/drawing/2014/main" id="{E28A5308-3E2C-45E8-95B6-F97D42F830F8}"/>
              </a:ext>
            </a:extLst>
          </p:cNvPr>
          <p:cNvPicPr>
            <a:picLocks noChangeAspect="1"/>
          </p:cNvPicPr>
          <p:nvPr/>
        </p:nvPicPr>
        <p:blipFill rotWithShape="1">
          <a:blip r:embed="rId4"/>
          <a:srcRect t="39082"/>
          <a:stretch/>
        </p:blipFill>
        <p:spPr>
          <a:xfrm rot="10800000">
            <a:off x="9887897" y="1299586"/>
            <a:ext cx="1719221" cy="1047319"/>
          </a:xfrm>
          <a:prstGeom prst="rect">
            <a:avLst/>
          </a:prstGeom>
        </p:spPr>
      </p:pic>
      <p:sp>
        <p:nvSpPr>
          <p:cNvPr id="2" name="矩形 1">
            <a:extLst>
              <a:ext uri="{FF2B5EF4-FFF2-40B4-BE49-F238E27FC236}">
                <a16:creationId xmlns:a16="http://schemas.microsoft.com/office/drawing/2014/main" id="{757D8A70-3E03-48E4-8FB2-5845DE382A5C}"/>
              </a:ext>
            </a:extLst>
          </p:cNvPr>
          <p:cNvSpPr/>
          <p:nvPr/>
        </p:nvSpPr>
        <p:spPr>
          <a:xfrm>
            <a:off x="584882" y="3635088"/>
            <a:ext cx="6096000" cy="1351139"/>
          </a:xfrm>
          <a:prstGeom prst="rect">
            <a:avLst/>
          </a:prstGeom>
        </p:spPr>
        <p:txBody>
          <a:bodyPr vert="horz" lIns="91440" tIns="45720" rIns="91440" bIns="45720" rtlCol="0" anchor="t">
            <a:noAutofit/>
          </a:bodyPr>
          <a:lstStyle/>
          <a:p>
            <a:pPr marL="342900" indent="-342900">
              <a:spcBef>
                <a:spcPct val="20000"/>
              </a:spcBef>
              <a:spcAft>
                <a:spcPts val="600"/>
              </a:spcAft>
              <a:buClr>
                <a:schemeClr val="tx1"/>
              </a:buClr>
              <a:buSzPct val="80000"/>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找出評論中對旅客最具影響力之特徵以利旅館管理者找出問題並改進</a:t>
            </a:r>
          </a:p>
        </p:txBody>
      </p:sp>
      <p:sp>
        <p:nvSpPr>
          <p:cNvPr id="3" name="矩形 2">
            <a:extLst>
              <a:ext uri="{FF2B5EF4-FFF2-40B4-BE49-F238E27FC236}">
                <a16:creationId xmlns:a16="http://schemas.microsoft.com/office/drawing/2014/main" id="{6E980503-2607-470A-9706-3E08C8588966}"/>
              </a:ext>
            </a:extLst>
          </p:cNvPr>
          <p:cNvSpPr/>
          <p:nvPr/>
        </p:nvSpPr>
        <p:spPr>
          <a:xfrm>
            <a:off x="418320" y="604909"/>
            <a:ext cx="5921236" cy="646331"/>
          </a:xfrm>
          <a:prstGeom prst="rect">
            <a:avLst/>
          </a:prstGeom>
        </p:spPr>
        <p:txBody>
          <a:bodyPr wrap="none">
            <a:spAutoFit/>
          </a:bodyPr>
          <a:lstStyle/>
          <a:p>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採用</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Naïve Bayes’ Classifier</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36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497213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副標題 2">
            <a:extLst>
              <a:ext uri="{FF2B5EF4-FFF2-40B4-BE49-F238E27FC236}">
                <a16:creationId xmlns:a16="http://schemas.microsoft.com/office/drawing/2014/main" id="{B3CBE16B-155E-418F-A114-FE5B40C8BF27}"/>
              </a:ext>
            </a:extLst>
          </p:cNvPr>
          <p:cNvSpPr txBox="1">
            <a:spLocks/>
          </p:cNvSpPr>
          <p:nvPr/>
        </p:nvSpPr>
        <p:spPr>
          <a:xfrm>
            <a:off x="819850" y="1887399"/>
            <a:ext cx="10202618" cy="3930556"/>
          </a:xfrm>
          <a:prstGeom prst="rect">
            <a:avLst/>
          </a:prstGeom>
        </p:spPr>
        <p:txBody>
          <a:bodyPr vert="horz" lIns="91440" tIns="91440" rIns="91440" bIns="91440" rtlCol="0">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marL="457200" indent="-457200">
              <a:buFont typeface="+mj-lt"/>
              <a:buAutoNum type="alphaLcPeriod"/>
            </a:pPr>
            <a:r>
              <a:rPr lang="zh-TW" altLang="zh-TW" sz="3600" dirty="0">
                <a:latin typeface="Times New Roman" panose="02020603050405020304" pitchFamily="18" charset="0"/>
                <a:ea typeface="標楷體" panose="03000509000000000000" pitchFamily="65" charset="-120"/>
                <a:cs typeface="Times New Roman" panose="02020603050405020304" pitchFamily="18" charset="0"/>
              </a:rPr>
              <a:t>單純貝式分類器</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 Naive Bayes' Classifier</a:t>
            </a:r>
          </a:p>
          <a:p>
            <a:pPr marL="457200" indent="-457200">
              <a:buFont typeface="+mj-lt"/>
              <a:buAutoNum type="alphaLcPeriod"/>
            </a:pPr>
            <a:endParaRPr lang="en-US" altLang="zh-TW" sz="3600"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lphaLcPeriod"/>
            </a:pPr>
            <a:r>
              <a:rPr lang="zh-TW" altLang="zh-TW" sz="3600" dirty="0">
                <a:latin typeface="Times New Roman" panose="02020603050405020304" pitchFamily="18" charset="0"/>
                <a:ea typeface="標楷體" panose="03000509000000000000" pitchFamily="65" charset="-120"/>
                <a:cs typeface="Times New Roman" panose="02020603050405020304" pitchFamily="18" charset="0"/>
              </a:rPr>
              <a:t>支持向量機 </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Support Vector Machines</a:t>
            </a:r>
          </a:p>
          <a:p>
            <a:pPr marL="457200" indent="-457200">
              <a:buFont typeface="+mj-lt"/>
              <a:buAutoNum type="alphaLcPeriod"/>
            </a:pPr>
            <a:endParaRPr lang="en-US" altLang="zh-TW" sz="3600"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lphaLcPeriod"/>
            </a:pPr>
            <a:r>
              <a:rPr lang="zh-TW" altLang="zh-TW" sz="3600" dirty="0">
                <a:latin typeface="Times New Roman" panose="02020603050405020304" pitchFamily="18" charset="0"/>
                <a:ea typeface="標楷體" panose="03000509000000000000" pitchFamily="65" charset="-120"/>
                <a:cs typeface="Times New Roman" panose="02020603050405020304" pitchFamily="18" charset="0"/>
              </a:rPr>
              <a:t>反向傳播網路</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Backpropagation Neuron</a:t>
            </a:r>
            <a:endParaRPr lang="zh-TW" altLang="zh-TW" sz="36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副標題 2"/>
          <p:cNvSpPr>
            <a:spLocks noGrp="1"/>
          </p:cNvSpPr>
          <p:nvPr>
            <p:ph type="subTitle" idx="1"/>
          </p:nvPr>
        </p:nvSpPr>
        <p:spPr>
          <a:xfrm>
            <a:off x="308920" y="408909"/>
            <a:ext cx="5787080" cy="1467120"/>
          </a:xfrm>
        </p:spPr>
        <p:txBody>
          <a:bodyPr anchor="ctr">
            <a:noAutofit/>
          </a:bodyPr>
          <a:lstStyle/>
          <a:p>
            <a:r>
              <a:rPr lang="zh-TW" altLang="zh-TW" sz="5400" dirty="0">
                <a:latin typeface="標楷體" panose="03000509000000000000" pitchFamily="65" charset="-120"/>
              </a:rPr>
              <a:t>貳、方法簡介</a:t>
            </a:r>
            <a:endParaRPr lang="zh-TW" altLang="en-US" sz="5400" dirty="0">
              <a:latin typeface="標楷體" panose="03000509000000000000" pitchFamily="65" charset="-120"/>
            </a:endParaRPr>
          </a:p>
        </p:txBody>
      </p:sp>
    </p:spTree>
    <p:extLst>
      <p:ext uri="{BB962C8B-B14F-4D97-AF65-F5344CB8AC3E}">
        <p14:creationId xmlns:p14="http://schemas.microsoft.com/office/powerpoint/2010/main" val="186094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16423" y="1730167"/>
            <a:ext cx="9126071" cy="553510"/>
          </a:xfrm>
        </p:spPr>
        <p:txBody>
          <a:bodyPr>
            <a:normAutofit fontScale="90000"/>
          </a:bodyPr>
          <a:lstStyle/>
          <a:p>
            <a:r>
              <a:rPr lang="zh-TW" altLang="en-US" sz="3600" dirty="0">
                <a:latin typeface="Times New Roman" panose="02020603050405020304" pitchFamily="18" charset="0"/>
                <a:cs typeface="Times New Roman" panose="02020603050405020304" pitchFamily="18" charset="0"/>
              </a:rPr>
              <a:t>採</a:t>
            </a:r>
            <a:r>
              <a:rPr lang="zh-TW" altLang="zh-TW" sz="3600" dirty="0">
                <a:latin typeface="Times New Roman" panose="02020603050405020304" pitchFamily="18" charset="0"/>
                <a:cs typeface="Times New Roman" panose="02020603050405020304" pitchFamily="18" charset="0"/>
              </a:rPr>
              <a:t>單純貝式分類器</a:t>
            </a:r>
            <a:r>
              <a:rPr lang="en-US" altLang="zh-TW" sz="3600" dirty="0">
                <a:latin typeface="Times New Roman" panose="02020603050405020304" pitchFamily="18" charset="0"/>
                <a:cs typeface="Times New Roman" panose="02020603050405020304" pitchFamily="18" charset="0"/>
              </a:rPr>
              <a:t> Naive Bayes' Classifier</a:t>
            </a:r>
            <a:endParaRPr lang="zh-TW" altLang="en-US" sz="36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238BDCC6-87DA-4BDD-BE96-9DE575BCABA3}"/>
              </a:ext>
            </a:extLst>
          </p:cNvPr>
          <p:cNvSpPr/>
          <p:nvPr/>
        </p:nvSpPr>
        <p:spPr>
          <a:xfrm>
            <a:off x="1416423" y="2416459"/>
            <a:ext cx="9879106" cy="2554545"/>
          </a:xfrm>
          <a:prstGeom prst="rect">
            <a:avLst/>
          </a:prstGeom>
        </p:spPr>
        <p:txBody>
          <a:bodyPr wrap="square">
            <a:spAutoFit/>
          </a:bodyPr>
          <a:lstStyle/>
          <a:p>
            <a:r>
              <a:rPr lang="zh-TW" altLang="en-US" sz="4000" dirty="0">
                <a:latin typeface="Times New Roman" panose="02020603050405020304" pitchFamily="18" charset="0"/>
                <a:ea typeface="標楷體" panose="03000509000000000000" pitchFamily="65" charset="-120"/>
                <a:cs typeface="Times New Roman" panose="02020603050405020304" pitchFamily="18" charset="0"/>
              </a:rPr>
              <a:t>- 基於貝氏定理 (Bayes’ Theorem)</a:t>
            </a:r>
          </a:p>
          <a:p>
            <a:r>
              <a:rPr lang="zh-TW" altLang="en-US" sz="4000" dirty="0">
                <a:latin typeface="Times New Roman" panose="02020603050405020304" pitchFamily="18" charset="0"/>
                <a:ea typeface="標楷體" panose="03000509000000000000" pitchFamily="65" charset="-120"/>
                <a:cs typeface="Times New Roman" panose="02020603050405020304" pitchFamily="18" charset="0"/>
              </a:rPr>
              <a:t>- 假設特徵彼此獨立</a:t>
            </a:r>
          </a:p>
          <a:p>
            <a:r>
              <a:rPr lang="zh-TW" altLang="en-US" sz="4000" dirty="0">
                <a:latin typeface="Times New Roman" panose="02020603050405020304" pitchFamily="18" charset="0"/>
                <a:ea typeface="標楷體" panose="03000509000000000000" pitchFamily="65" charset="-120"/>
                <a:cs typeface="Times New Roman" panose="02020603050405020304" pitchFamily="18" charset="0"/>
              </a:rPr>
              <a:t>- 優點：計算量低、實作簡單</a:t>
            </a:r>
          </a:p>
          <a:p>
            <a:r>
              <a:rPr lang="zh-TW" altLang="en-US" sz="4000" dirty="0">
                <a:latin typeface="Times New Roman" panose="02020603050405020304" pitchFamily="18" charset="0"/>
                <a:ea typeface="標楷體" panose="03000509000000000000" pitchFamily="65" charset="-120"/>
                <a:cs typeface="Times New Roman" panose="02020603050405020304" pitchFamily="18" charset="0"/>
              </a:rPr>
              <a:t>- 缺點：特徵不獨立時易受影響</a:t>
            </a:r>
          </a:p>
        </p:txBody>
      </p:sp>
      <p:sp>
        <p:nvSpPr>
          <p:cNvPr id="8" name="副標題 2">
            <a:extLst>
              <a:ext uri="{FF2B5EF4-FFF2-40B4-BE49-F238E27FC236}">
                <a16:creationId xmlns:a16="http://schemas.microsoft.com/office/drawing/2014/main" id="{F57DBCF0-66EF-4364-BC38-946E76C1590C}"/>
              </a:ext>
            </a:extLst>
          </p:cNvPr>
          <p:cNvSpPr>
            <a:spLocks noGrp="1"/>
          </p:cNvSpPr>
          <p:nvPr>
            <p:ph type="subTitle" idx="1"/>
          </p:nvPr>
        </p:nvSpPr>
        <p:spPr>
          <a:xfrm>
            <a:off x="308920" y="408909"/>
            <a:ext cx="5787080" cy="1467120"/>
          </a:xfrm>
        </p:spPr>
        <p:txBody>
          <a:bodyPr anchor="ctr">
            <a:noAutofit/>
          </a:bodyPr>
          <a:lstStyle/>
          <a:p>
            <a:r>
              <a:rPr lang="zh-TW" altLang="zh-TW" sz="5400" dirty="0">
                <a:latin typeface="標楷體" panose="03000509000000000000" pitchFamily="65" charset="-120"/>
              </a:rPr>
              <a:t>貳、方法簡介</a:t>
            </a:r>
            <a:endParaRPr lang="zh-TW" altLang="en-US" sz="5400" dirty="0">
              <a:latin typeface="標楷體" panose="03000509000000000000" pitchFamily="65" charset="-120"/>
            </a:endParaRPr>
          </a:p>
        </p:txBody>
      </p:sp>
    </p:spTree>
    <p:extLst>
      <p:ext uri="{BB962C8B-B14F-4D97-AF65-F5344CB8AC3E}">
        <p14:creationId xmlns:p14="http://schemas.microsoft.com/office/powerpoint/2010/main" val="2878534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ctrTitle"/>
          </p:nvPr>
        </p:nvSpPr>
        <p:spPr>
          <a:xfrm>
            <a:off x="1705668" y="746046"/>
            <a:ext cx="9643650" cy="692789"/>
          </a:xfrm>
        </p:spPr>
        <p:txBody>
          <a:bodyPr>
            <a:normAutofit fontScale="90000"/>
          </a:bodyPr>
          <a:lstStyle/>
          <a:p>
            <a:r>
              <a:rPr lang="zh-TW" altLang="zh-TW" sz="4000" dirty="0">
                <a:latin typeface="Times New Roman" panose="02020603050405020304" pitchFamily="18" charset="0"/>
                <a:cs typeface="Times New Roman" panose="02020603050405020304" pitchFamily="18" charset="0"/>
              </a:rPr>
              <a:t>支持向量機 </a:t>
            </a:r>
            <a:r>
              <a:rPr lang="en-US" altLang="zh-TW" sz="4000" dirty="0">
                <a:latin typeface="Times New Roman" panose="02020603050405020304" pitchFamily="18" charset="0"/>
                <a:cs typeface="Times New Roman" panose="02020603050405020304" pitchFamily="18" charset="0"/>
              </a:rPr>
              <a:t>Support Vector Machines</a:t>
            </a:r>
            <a:endParaRPr lang="zh-TW" altLang="en-US" dirty="0">
              <a:latin typeface="Times New Roman" panose="02020603050405020304" pitchFamily="18" charset="0"/>
              <a:cs typeface="Times New Roman" panose="02020603050405020304" pitchFamily="18" charset="0"/>
            </a:endParaRPr>
          </a:p>
        </p:txBody>
      </p:sp>
      <p:sp>
        <p:nvSpPr>
          <p:cNvPr id="4" name="AutoShape 2" descr="ãæ¯æåéæ©ãçåçæå°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dirty="0">
              <a:ea typeface="標楷體" panose="03000509000000000000" pitchFamily="65" charset="-120"/>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3256" y="3504460"/>
            <a:ext cx="6399498" cy="2869312"/>
          </a:xfrm>
          <a:prstGeom prst="rect">
            <a:avLst/>
          </a:prstGeom>
        </p:spPr>
      </p:pic>
      <p:sp>
        <p:nvSpPr>
          <p:cNvPr id="9" name="矩形 8">
            <a:extLst>
              <a:ext uri="{FF2B5EF4-FFF2-40B4-BE49-F238E27FC236}">
                <a16:creationId xmlns:a16="http://schemas.microsoft.com/office/drawing/2014/main" id="{6B310553-B575-4A73-9DCB-71CBBDE4517E}"/>
              </a:ext>
            </a:extLst>
          </p:cNvPr>
          <p:cNvSpPr/>
          <p:nvPr/>
        </p:nvSpPr>
        <p:spPr>
          <a:xfrm>
            <a:off x="699246" y="1688578"/>
            <a:ext cx="9074129" cy="1815882"/>
          </a:xfrm>
          <a:prstGeom prst="rect">
            <a:avLst/>
          </a:prstGeom>
        </p:spPr>
        <p:txBody>
          <a:bodyPr wrap="square">
            <a:spAutoFit/>
          </a:bodyPr>
          <a:lstStyle/>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在高維空間找最佳分割超平面</a:t>
            </a:r>
          </a:p>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常見函式：Linear, Poly, RBF, Sigmoid</a:t>
            </a:r>
          </a:p>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優點：對高維/小樣本表現良好</a:t>
            </a:r>
          </a:p>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缺點：參數(</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theta</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kernel)需調整，花時間</a:t>
            </a:r>
          </a:p>
        </p:txBody>
      </p:sp>
    </p:spTree>
    <p:extLst>
      <p:ext uri="{BB962C8B-B14F-4D97-AF65-F5344CB8AC3E}">
        <p14:creationId xmlns:p14="http://schemas.microsoft.com/office/powerpoint/2010/main" val="316796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ctrTitle"/>
          </p:nvPr>
        </p:nvSpPr>
        <p:spPr>
          <a:xfrm>
            <a:off x="1896085" y="792677"/>
            <a:ext cx="9969724" cy="751918"/>
          </a:xfrm>
        </p:spPr>
        <p:txBody>
          <a:bodyPr>
            <a:normAutofit fontScale="90000"/>
          </a:bodyPr>
          <a:lstStyle/>
          <a:p>
            <a:r>
              <a:rPr lang="zh-TW" altLang="zh-TW" sz="4000" dirty="0">
                <a:latin typeface="Times New Roman" panose="02020603050405020304" pitchFamily="18" charset="0"/>
                <a:cs typeface="Times New Roman" panose="02020603050405020304" pitchFamily="18" charset="0"/>
              </a:rPr>
              <a:t>反向傳播網路</a:t>
            </a:r>
            <a:r>
              <a:rPr lang="en-US" altLang="zh-TW" sz="4000" dirty="0">
                <a:latin typeface="Times New Roman" panose="02020603050405020304" pitchFamily="18" charset="0"/>
                <a:cs typeface="Times New Roman" panose="02020603050405020304" pitchFamily="18" charset="0"/>
              </a:rPr>
              <a:t>Backpropagation Neuron</a:t>
            </a:r>
            <a:endParaRPr lang="zh-TW" altLang="en-US" dirty="0">
              <a:latin typeface="Times New Roman" panose="02020603050405020304" pitchFamily="18" charset="0"/>
              <a:cs typeface="Times New Roman" panose="02020603050405020304" pitchFamily="18" charset="0"/>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9782" y="3429000"/>
            <a:ext cx="4654005" cy="2881184"/>
          </a:xfrm>
          <a:prstGeom prst="rect">
            <a:avLst/>
          </a:prstGeom>
        </p:spPr>
      </p:pic>
      <p:sp>
        <p:nvSpPr>
          <p:cNvPr id="8" name="矩形 7">
            <a:extLst>
              <a:ext uri="{FF2B5EF4-FFF2-40B4-BE49-F238E27FC236}">
                <a16:creationId xmlns:a16="http://schemas.microsoft.com/office/drawing/2014/main" id="{7853E83C-ECE3-436E-BFEE-B426356618F2}"/>
              </a:ext>
            </a:extLst>
          </p:cNvPr>
          <p:cNvSpPr/>
          <p:nvPr/>
        </p:nvSpPr>
        <p:spPr>
          <a:xfrm>
            <a:off x="797507" y="1852153"/>
            <a:ext cx="9969724" cy="1815882"/>
          </a:xfrm>
          <a:prstGeom prst="rect">
            <a:avLst/>
          </a:prstGeom>
        </p:spPr>
        <p:txBody>
          <a:bodyPr wrap="square">
            <a:spAutoFit/>
          </a:bodyPr>
          <a:lstStyle/>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多層感知器 (MLP) + 誤差倒傳遞</a:t>
            </a:r>
          </a:p>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可處理非線性映射</a:t>
            </a:r>
          </a:p>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優點：表現靈活</a:t>
            </a:r>
          </a:p>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缺點：訓練時間較長、易陷局部極小</a:t>
            </a:r>
          </a:p>
        </p:txBody>
      </p:sp>
    </p:spTree>
    <p:extLst>
      <p:ext uri="{BB962C8B-B14F-4D97-AF65-F5344CB8AC3E}">
        <p14:creationId xmlns:p14="http://schemas.microsoft.com/office/powerpoint/2010/main" val="1959175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ctrTitle"/>
          </p:nvPr>
        </p:nvSpPr>
        <p:spPr>
          <a:xfrm>
            <a:off x="4387803" y="1924758"/>
            <a:ext cx="7459926" cy="3008485"/>
          </a:xfrm>
        </p:spPr>
        <p:txBody>
          <a:bodyPr anchor="ctr">
            <a:normAutofit/>
          </a:bodyPr>
          <a:lstStyle/>
          <a:p>
            <a:r>
              <a:rPr lang="zh-TW" altLang="en-US" sz="4400" b="1" dirty="0">
                <a:latin typeface="標楷體" panose="03000509000000000000" pitchFamily="65" charset="-120"/>
              </a:rPr>
              <a:t> </a:t>
            </a:r>
          </a:p>
        </p:txBody>
      </p:sp>
      <p:sp>
        <p:nvSpPr>
          <p:cNvPr id="3" name="副標題 2"/>
          <p:cNvSpPr>
            <a:spLocks noGrp="1"/>
          </p:cNvSpPr>
          <p:nvPr>
            <p:ph type="subTitle" idx="1"/>
          </p:nvPr>
        </p:nvSpPr>
        <p:spPr>
          <a:xfrm>
            <a:off x="308919" y="408909"/>
            <a:ext cx="5464351" cy="1467120"/>
          </a:xfrm>
        </p:spPr>
        <p:txBody>
          <a:bodyPr anchor="ctr">
            <a:noAutofit/>
          </a:bodyPr>
          <a:lstStyle/>
          <a:p>
            <a:r>
              <a:rPr lang="zh-TW" altLang="zh-TW" sz="4900" dirty="0">
                <a:latin typeface="標楷體" panose="03000509000000000000" pitchFamily="65" charset="-120"/>
                <a:cs typeface="+mj-cs"/>
              </a:rPr>
              <a:t>參、研究方法</a:t>
            </a:r>
            <a:endParaRPr lang="zh-TW" altLang="en-US" sz="5400" dirty="0">
              <a:latin typeface="標楷體" panose="03000509000000000000" pitchFamily="65" charset="-120"/>
            </a:endParaRPr>
          </a:p>
        </p:txBody>
      </p:sp>
      <p:sp>
        <p:nvSpPr>
          <p:cNvPr id="11" name="副標題 2">
            <a:extLst>
              <a:ext uri="{FF2B5EF4-FFF2-40B4-BE49-F238E27FC236}">
                <a16:creationId xmlns:a16="http://schemas.microsoft.com/office/drawing/2014/main" id="{7270C0CC-8556-42D8-976E-459368579194}"/>
              </a:ext>
            </a:extLst>
          </p:cNvPr>
          <p:cNvSpPr txBox="1">
            <a:spLocks/>
          </p:cNvSpPr>
          <p:nvPr/>
        </p:nvSpPr>
        <p:spPr>
          <a:xfrm>
            <a:off x="1021240" y="1931069"/>
            <a:ext cx="5629461" cy="3399044"/>
          </a:xfrm>
          <a:prstGeom prst="rect">
            <a:avLst/>
          </a:prstGeom>
        </p:spPr>
        <p:txBody>
          <a:bodyPr vert="horz" lIns="91440" tIns="91440" rIns="91440" bIns="91440" rtlCol="0">
            <a:normAutofit lnSpcReduction="100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marL="457200" indent="-457200">
              <a:lnSpc>
                <a:spcPct val="100000"/>
              </a:lnSpc>
              <a:buFont typeface="+mj-lt"/>
              <a:buAutoNum type="alphaLcPeriod"/>
            </a:pPr>
            <a:r>
              <a:rPr lang="zh-TW" altLang="zh-TW" sz="3600" dirty="0">
                <a:latin typeface="標楷體" panose="03000509000000000000" pitchFamily="65" charset="-120"/>
                <a:ea typeface="標楷體" panose="03000509000000000000" pitchFamily="65" charset="-120"/>
              </a:rPr>
              <a:t>資料來源與</a:t>
            </a:r>
            <a:r>
              <a:rPr lang="zh-TW" altLang="en-US" sz="3600" dirty="0">
                <a:latin typeface="標楷體" panose="03000509000000000000" pitchFamily="65" charset="-120"/>
                <a:ea typeface="標楷體" panose="03000509000000000000" pitchFamily="65" charset="-120"/>
              </a:rPr>
              <a:t>處理</a:t>
            </a:r>
            <a:endParaRPr lang="en-US" altLang="zh-TW" sz="3600" dirty="0">
              <a:latin typeface="標楷體" panose="03000509000000000000" pitchFamily="65" charset="-120"/>
              <a:ea typeface="標楷體" panose="03000509000000000000" pitchFamily="65" charset="-120"/>
            </a:endParaRPr>
          </a:p>
          <a:p>
            <a:pPr marL="457200" indent="-457200">
              <a:lnSpc>
                <a:spcPct val="100000"/>
              </a:lnSpc>
              <a:buFont typeface="+mj-lt"/>
              <a:buAutoNum type="alphaLcPeriod"/>
            </a:pPr>
            <a:endParaRPr lang="en-US" altLang="zh-TW" sz="3600" dirty="0">
              <a:latin typeface="標楷體" panose="03000509000000000000" pitchFamily="65" charset="-120"/>
              <a:ea typeface="標楷體" panose="03000509000000000000" pitchFamily="65" charset="-120"/>
            </a:endParaRPr>
          </a:p>
          <a:p>
            <a:pPr marL="457200" indent="-457200">
              <a:lnSpc>
                <a:spcPct val="100000"/>
              </a:lnSpc>
              <a:buFont typeface="+mj-lt"/>
              <a:buAutoNum type="alphaLcPeriod"/>
            </a:pPr>
            <a:r>
              <a:rPr lang="zh-TW" altLang="zh-TW" sz="3600" dirty="0">
                <a:latin typeface="標楷體" panose="03000509000000000000" pitchFamily="65" charset="-120"/>
                <a:ea typeface="標楷體" panose="03000509000000000000" pitchFamily="65" charset="-120"/>
              </a:rPr>
              <a:t>評估指標</a:t>
            </a:r>
            <a:r>
              <a:rPr lang="zh-TW" altLang="en-US" sz="3600" dirty="0">
                <a:latin typeface="標楷體" panose="03000509000000000000" pitchFamily="65" charset="-120"/>
                <a:ea typeface="標楷體" panose="03000509000000000000" pitchFamily="65" charset="-120"/>
              </a:rPr>
              <a:t>介紹</a:t>
            </a:r>
            <a:endParaRPr lang="en-US" altLang="zh-TW" sz="3600" dirty="0">
              <a:latin typeface="標楷體" panose="03000509000000000000" pitchFamily="65" charset="-120"/>
              <a:ea typeface="標楷體" panose="03000509000000000000" pitchFamily="65" charset="-120"/>
            </a:endParaRPr>
          </a:p>
          <a:p>
            <a:pPr marL="457200" indent="-457200">
              <a:lnSpc>
                <a:spcPct val="100000"/>
              </a:lnSpc>
              <a:buFont typeface="+mj-lt"/>
              <a:buAutoNum type="alphaLcPeriod"/>
            </a:pPr>
            <a:endParaRPr lang="en-US" altLang="zh-TW" sz="3600" dirty="0">
              <a:latin typeface="標楷體" panose="03000509000000000000" pitchFamily="65" charset="-120"/>
              <a:ea typeface="標楷體" panose="03000509000000000000" pitchFamily="65" charset="-120"/>
            </a:endParaRPr>
          </a:p>
          <a:p>
            <a:pPr marL="457200" indent="-457200">
              <a:lnSpc>
                <a:spcPct val="100000"/>
              </a:lnSpc>
              <a:buFont typeface="+mj-lt"/>
              <a:buAutoNum type="alphaLcPeriod"/>
            </a:pPr>
            <a:r>
              <a:rPr lang="zh-TW" altLang="en-US" sz="3600" dirty="0">
                <a:latin typeface="標楷體" panose="03000509000000000000" pitchFamily="65" charset="-120"/>
                <a:ea typeface="標楷體" panose="03000509000000000000" pitchFamily="65" charset="-120"/>
              </a:rPr>
              <a:t>研究方法</a:t>
            </a:r>
            <a:endParaRPr lang="en-US" altLang="zh-TW" sz="3600" dirty="0">
              <a:latin typeface="標楷體" panose="03000509000000000000" pitchFamily="65" charset="-120"/>
              <a:ea typeface="標楷體" panose="03000509000000000000" pitchFamily="65" charset="-120"/>
            </a:endParaRPr>
          </a:p>
          <a:p>
            <a:pPr>
              <a:lnSpc>
                <a:spcPct val="100000"/>
              </a:lnSpc>
            </a:pPr>
            <a:endParaRPr lang="zh-TW" altLang="en-US" sz="3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885688418"/>
      </p:ext>
    </p:extLst>
  </p:cSld>
  <p:clrMapOvr>
    <a:masterClrMapping/>
  </p:clrMapOvr>
</p:sld>
</file>

<file path=ppt/theme/theme1.xml><?xml version="1.0" encoding="utf-8"?>
<a:theme xmlns:a="http://schemas.openxmlformats.org/drawingml/2006/main" name="切割線">
  <a:themeElements>
    <a:clrScheme name="切割線">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切割線">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割線">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465</TotalTime>
  <Words>2281</Words>
  <Application>Microsoft Office PowerPoint</Application>
  <PresentationFormat>寬螢幕</PresentationFormat>
  <Paragraphs>452</Paragraphs>
  <Slides>38</Slides>
  <Notes>5</Notes>
  <HiddenSlides>2</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38</vt:i4>
      </vt:variant>
    </vt:vector>
  </HeadingPairs>
  <TitlesOfParts>
    <vt:vector size="50" baseType="lpstr">
      <vt:lpstr>微軟正黑體</vt:lpstr>
      <vt:lpstr>新細明體</vt:lpstr>
      <vt:lpstr>標楷體</vt:lpstr>
      <vt:lpstr>Arial</vt:lpstr>
      <vt:lpstr>Calibri</vt:lpstr>
      <vt:lpstr>Cambria Math</vt:lpstr>
      <vt:lpstr>Century Gothic</vt:lpstr>
      <vt:lpstr>Comic Sans MS</vt:lpstr>
      <vt:lpstr>Times New Roman</vt:lpstr>
      <vt:lpstr>Wingdings</vt:lpstr>
      <vt:lpstr>Wingdings 3</vt:lpstr>
      <vt:lpstr>切割線</vt:lpstr>
      <vt:lpstr>類神經網路期末報告</vt:lpstr>
      <vt:lpstr>PowerPoint 簡報</vt:lpstr>
      <vt:lpstr>PowerPoint 簡報</vt:lpstr>
      <vt:lpstr>PowerPoint 簡報</vt:lpstr>
      <vt:lpstr>PowerPoint 簡報</vt:lpstr>
      <vt:lpstr>採單純貝式分類器 Naive Bayes' Classifier</vt:lpstr>
      <vt:lpstr>支持向量機 Support Vector Machines</vt:lpstr>
      <vt:lpstr>反向傳播網路Backpropagation Neuron</vt:lpstr>
      <vt:lpstr> </vt:lpstr>
      <vt:lpstr>資料來源與處理</vt:lpstr>
      <vt:lpstr>資料來源與處理</vt:lpstr>
      <vt:lpstr>資料來源與處理</vt:lpstr>
      <vt:lpstr>資料處理步驟</vt:lpstr>
      <vt:lpstr>資料處理步驟</vt:lpstr>
      <vt:lpstr>資料處理步驟</vt:lpstr>
      <vt:lpstr>資料處理步驟</vt:lpstr>
      <vt:lpstr>資料處理步驟</vt:lpstr>
      <vt:lpstr>評估指標介紹</vt:lpstr>
      <vt:lpstr>評估指標介紹</vt:lpstr>
      <vt:lpstr>評估指標介紹</vt:lpstr>
      <vt:lpstr>評估指標介紹</vt:lpstr>
      <vt:lpstr>研究方法</vt:lpstr>
      <vt:lpstr>研究方法</vt:lpstr>
      <vt:lpstr>研究方法</vt:lpstr>
      <vt:lpstr>研究方法</vt:lpstr>
      <vt:lpstr>研究方法</vt:lpstr>
      <vt:lpstr>研究方法</vt:lpstr>
      <vt:lpstr>研究方法</vt:lpstr>
      <vt:lpstr>研究方法</vt:lpstr>
      <vt:lpstr>研究方法</vt:lpstr>
      <vt:lpstr>研究方法</vt:lpstr>
      <vt:lpstr>研究方法</vt:lpstr>
      <vt:lpstr>研究方法</vt:lpstr>
      <vt:lpstr>討論與結論</vt:lpstr>
      <vt:lpstr>PowerPoint 簡報</vt:lpstr>
      <vt:lpstr>PowerPoint 簡報</vt:lpstr>
      <vt:lpstr>討論與結論</vt:lpstr>
      <vt:lpstr>類神經網路期末報告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類神經網路期末報告</dc:title>
  <dc:creator>user</dc:creator>
  <cp:lastModifiedBy>user</cp:lastModifiedBy>
  <cp:revision>43</cp:revision>
  <dcterms:created xsi:type="dcterms:W3CDTF">2019-06-17T12:45:02Z</dcterms:created>
  <dcterms:modified xsi:type="dcterms:W3CDTF">2025-04-02T05:14:58Z</dcterms:modified>
</cp:coreProperties>
</file>