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a3dbdd388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a3dbdd388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牌支付是以車牌作為交易媒介的新型行動支付，我們將車牌綁定信用卡，在消費時以語音密碼作為安全認證。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我們的核心目的為:</a:t>
            </a:r>
            <a:r>
              <a:rPr lang="zh-TW">
                <a:solidFill>
                  <a:schemeClr val="dk1"/>
                </a:solidFill>
              </a:rPr>
              <a:t>更加便利的支付方式/減少盜刷風險/節省人事成本、提高作業效率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我們的價值主張主要分為企業面1與顧客面1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企業面：使銀行服務更多元，使用交易數據做精準行銷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顧客面：支付流程縮短使效率提升，減少時間浪費 </a:t>
            </a: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前在加油站、得來速、停車場等要離開時，必須先拿錢或是信用卡至繳費機或是至窗口結帳後才能離開，其中還有可能找不到繳費機、弄丟磁扣、零錢掉落或需排隊等待等狀況。如此冗餘的支付過程，降低了交易效率和消費體驗。</a:t>
            </a: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a6105a0d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牌支付是以車牌作為交易媒介的新型行動支付，我們將車牌綁定信用卡，在消費時以語音密碼作為安全認證。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我們的核心目的為:</a:t>
            </a:r>
            <a:r>
              <a:rPr lang="zh-TW">
                <a:solidFill>
                  <a:schemeClr val="dk1"/>
                </a:solidFill>
              </a:rPr>
              <a:t>更加便利的支付方式/減少盜刷風險/節省人事成本、提高作業效率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我們的價值主張主要分為企業面1與顧客面1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企業面：使銀行服務更多元，使用交易數據做精準行銷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顧客面：支付流程縮短使效率提升，減少時間浪費 </a:t>
            </a:r>
            <a:endParaRPr/>
          </a:p>
        </p:txBody>
      </p:sp>
      <p:sp>
        <p:nvSpPr>
          <p:cNvPr id="162" name="Google Shape;162;g4a6105a0d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牌支付的運作主要分為兩個部分: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透過我們的APP，使用者可以新增車牌資料與信用卡資料，建立臉部辨識特徵資料作為安全認證。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消費支付時則透過感應裝置進行車牌辨識與臉部辨識作消費。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另外我們也有一些其他的延伸應用，例如住家公司等等的進出身分辨識，或是使用者可選擇開啟汽車違規逕直扣款的功能，違規紀錄就可以做為保費評估的依據。</a:t>
            </a: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我們由時間遠近將未來效益分為三個部分: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首先在初期，透過牌支付，我們希望可以節省人力與時間成本，讓服務提供者更專住在商品品質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在中程，我們希望使用場景可以多元擴展，並使用各種行銷方案，增加消費者對牌支付的認知與關注，提高顧客轉換成本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在遠程，我們認為使用者使用牌支付所產生之消費資料，可產生資訊價值。如前述之違規紀錄可做為保險評估之依據。</a:t>
            </a:r>
            <a:endParaRPr/>
          </a:p>
        </p:txBody>
      </p:sp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3228178" y="4655574"/>
            <a:ext cx="5735644" cy="198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提案名稱(作品名稱)</a:t>
            </a:r>
            <a:r>
              <a:rPr lang="zh-TW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：PAI-牌支付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團隊隊長</a:t>
            </a:r>
            <a:r>
              <a:rPr lang="zh-TW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：林泓志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團隊隊員</a:t>
            </a:r>
            <a:r>
              <a:rPr lang="zh-TW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：林泓志、徐愛茹、陳佩宜、王信文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1524000" y="-304802"/>
            <a:ext cx="9144000" cy="5529943"/>
            <a:chOff x="-596268" y="81115"/>
            <a:chExt cx="10336535" cy="6250782"/>
          </a:xfrm>
        </p:grpSpPr>
        <p:pic>
          <p:nvPicPr>
            <p:cNvPr id="86" name="Google Shape;86;p13" descr="bg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596268" y="425402"/>
              <a:ext cx="10336535" cy="5815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3" descr="logo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446610" y="81115"/>
              <a:ext cx="6250781" cy="62507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3"/>
          <p:cNvSpPr/>
          <p:nvPr/>
        </p:nvSpPr>
        <p:spPr>
          <a:xfrm>
            <a:off x="10652251" y="-218"/>
            <a:ext cx="1524000" cy="5144797"/>
          </a:xfrm>
          <a:prstGeom prst="rect">
            <a:avLst/>
          </a:prstGeom>
          <a:solidFill>
            <a:srgbClr val="1017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8792" y="-219"/>
            <a:ext cx="1524000" cy="5144797"/>
          </a:xfrm>
          <a:prstGeom prst="rect">
            <a:avLst/>
          </a:prstGeom>
          <a:solidFill>
            <a:srgbClr val="0F12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/>
        </p:nvSpPr>
        <p:spPr>
          <a:xfrm>
            <a:off x="4596000" y="19290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</a:rPr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5102" y="2573501"/>
            <a:ext cx="3088297" cy="12978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4"/>
          <p:cNvCxnSpPr/>
          <p:nvPr/>
        </p:nvCxnSpPr>
        <p:spPr>
          <a:xfrm>
            <a:off x="0" y="331251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D3C95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" name="Google Shape;97;p14"/>
          <p:cNvCxnSpPr/>
          <p:nvPr/>
        </p:nvCxnSpPr>
        <p:spPr>
          <a:xfrm>
            <a:off x="0" y="6536108"/>
            <a:ext cx="12192000" cy="0"/>
          </a:xfrm>
          <a:prstGeom prst="straightConnector1">
            <a:avLst/>
          </a:prstGeom>
          <a:noFill/>
          <a:ln w="38100" cap="flat" cmpd="sng">
            <a:solidFill>
              <a:srgbClr val="D3C95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4"/>
          <p:cNvSpPr/>
          <p:nvPr/>
        </p:nvSpPr>
        <p:spPr>
          <a:xfrm rot="5400000">
            <a:off x="12226171" y="3737120"/>
            <a:ext cx="359229" cy="16110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/>
          <p:nvPr/>
        </p:nvSpPr>
        <p:spPr>
          <a:xfrm rot="5400000">
            <a:off x="12226171" y="2979684"/>
            <a:ext cx="359229" cy="16110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 rot="5400000">
            <a:off x="12226171" y="4494556"/>
            <a:ext cx="359229" cy="16110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/>
          <p:nvPr/>
        </p:nvSpPr>
        <p:spPr>
          <a:xfrm rot="5400000">
            <a:off x="12229041" y="5183699"/>
            <a:ext cx="359229" cy="16110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 rot="5400000">
            <a:off x="-441113" y="198825"/>
            <a:ext cx="359229" cy="16110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 rot="5400000">
            <a:off x="-441113" y="956261"/>
            <a:ext cx="359229" cy="16110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 rot="5400000">
            <a:off x="-438242" y="1645404"/>
            <a:ext cx="359229" cy="16110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 rot="-5400000">
            <a:off x="11114845" y="1299162"/>
            <a:ext cx="146706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2018-11-19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 rot="5400000">
            <a:off x="12220872" y="2237278"/>
            <a:ext cx="359229" cy="16110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249979" y="5441732"/>
            <a:ext cx="409599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林泓志  徐愛茹  陳佩宜  王信文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249979" y="5932900"/>
            <a:ext cx="534954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第二屆滬港台金融科技創新Hackathon校園競賽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1422894" y="2066925"/>
            <a:ext cx="1005981" cy="142875"/>
          </a:xfrm>
          <a:prstGeom prst="rect">
            <a:avLst/>
          </a:prstGeom>
          <a:solidFill>
            <a:srgbClr val="D3C9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371598" y="1014666"/>
            <a:ext cx="9677400" cy="18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</a:t>
            </a:r>
            <a:r>
              <a:rPr lang="zh-TW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作品是以 </a:t>
            </a:r>
            <a:r>
              <a:rPr lang="zh-TW" sz="2400" b="1" i="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車牌</a:t>
            </a:r>
            <a:r>
              <a:rPr lang="zh-TW" sz="1600" b="1" i="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作為交易媒介的新型行動支付，將車牌綁定信用卡</a:t>
            </a:r>
            <a:r>
              <a:rPr lang="zh-TW" sz="1600"/>
              <a:t>並建立語音密碼</a:t>
            </a:r>
            <a:r>
              <a:rPr lang="zh-TW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，消費時透過影像辨識車牌</a:t>
            </a:r>
            <a:r>
              <a:rPr lang="zh-TW" sz="1600"/>
              <a:t>確認信用卡資料與手機接收語音辨識核對密碼之兩步驟後，</a:t>
            </a:r>
            <a:r>
              <a:rPr lang="zh-TW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即可付款</a:t>
            </a:r>
            <a:r>
              <a:rPr lang="zh-TW" sz="1600"/>
              <a:t>。</a:t>
            </a:r>
            <a:r>
              <a:rPr lang="zh-TW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替代目前的現金</a:t>
            </a:r>
            <a:r>
              <a:rPr lang="zh-TW" sz="1600"/>
              <a:t>、實體信用卡等</a:t>
            </a:r>
            <a:r>
              <a:rPr lang="zh-TW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支付，希望能創造更具智慧的金融體驗。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771862" y="491446"/>
            <a:ext cx="256993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貳</a:t>
            </a:r>
            <a:r>
              <a:rPr lang="zh-TW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、企劃簡介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3390896" y="3000805"/>
            <a:ext cx="60906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更加便利的支付方式，提升交易服務的體驗。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減少信用卡</a:t>
            </a:r>
            <a:r>
              <a:rPr lang="zh-TW" sz="1600"/>
              <a:t>盜刷之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交易風險。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節省業者人事成本、提高作業效率和顧客流轉速度。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3390900" y="4737475"/>
            <a:ext cx="7842600" cy="14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企業面：使銀行服務更多元，也可使用交易數據做精準行銷。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顧客面：支付流程縮短使效率提升，減少時間浪費，且無需使用現金、感應卡等，降低操作失誤。 </a:t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1428189" y="3331060"/>
            <a:ext cx="1364476" cy="612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2E4D4F"/>
                </a:solidFill>
                <a:latin typeface="Arial"/>
                <a:ea typeface="Arial"/>
                <a:cs typeface="Arial"/>
                <a:sym typeface="Arial"/>
              </a:rPr>
              <a:t>核心目的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1422894" y="4948928"/>
            <a:ext cx="1364476" cy="612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2E4D4F"/>
                </a:solidFill>
                <a:latin typeface="Arial"/>
                <a:ea typeface="Arial"/>
                <a:cs typeface="Arial"/>
                <a:sym typeface="Arial"/>
              </a:rPr>
              <a:t>價值主張</a:t>
            </a:r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3588201" y="753056"/>
            <a:ext cx="10265231" cy="0"/>
          </a:xfrm>
          <a:prstGeom prst="straightConnector1">
            <a:avLst/>
          </a:prstGeom>
          <a:noFill/>
          <a:ln w="28575" cap="flat" cmpd="sng">
            <a:solidFill>
              <a:srgbClr val="2E4D4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1" name="Google Shape;121;p15"/>
          <p:cNvGrpSpPr/>
          <p:nvPr/>
        </p:nvGrpSpPr>
        <p:grpSpPr>
          <a:xfrm>
            <a:off x="1866766" y="4030691"/>
            <a:ext cx="476731" cy="96985"/>
            <a:chOff x="2328177" y="3285461"/>
            <a:chExt cx="611593" cy="124421"/>
          </a:xfrm>
        </p:grpSpPr>
        <p:sp>
          <p:nvSpPr>
            <p:cNvPr id="122" name="Google Shape;122;p15"/>
            <p:cNvSpPr/>
            <p:nvPr/>
          </p:nvSpPr>
          <p:spPr>
            <a:xfrm>
              <a:off x="2328177" y="3285950"/>
              <a:ext cx="123932" cy="1239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2572007" y="3285461"/>
              <a:ext cx="123932" cy="1239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2815838" y="3285461"/>
              <a:ext cx="123932" cy="1239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5"/>
          <p:cNvGrpSpPr/>
          <p:nvPr/>
        </p:nvGrpSpPr>
        <p:grpSpPr>
          <a:xfrm>
            <a:off x="1866766" y="5657702"/>
            <a:ext cx="476731" cy="96985"/>
            <a:chOff x="2328177" y="3285461"/>
            <a:chExt cx="611593" cy="124421"/>
          </a:xfrm>
        </p:grpSpPr>
        <p:sp>
          <p:nvSpPr>
            <p:cNvPr id="126" name="Google Shape;126;p15"/>
            <p:cNvSpPr/>
            <p:nvPr/>
          </p:nvSpPr>
          <p:spPr>
            <a:xfrm>
              <a:off x="2328177" y="3285950"/>
              <a:ext cx="123932" cy="1239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2572007" y="3285461"/>
              <a:ext cx="123932" cy="12393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2815838" y="3285461"/>
              <a:ext cx="123932" cy="1239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9" name="Google Shape;129;p15"/>
          <p:cNvCxnSpPr/>
          <p:nvPr/>
        </p:nvCxnSpPr>
        <p:spPr>
          <a:xfrm>
            <a:off x="1223962" y="4693983"/>
            <a:ext cx="9744077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6150358" y="1479614"/>
            <a:ext cx="3450455" cy="252006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2141975" y="1479625"/>
            <a:ext cx="29211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771862" y="491446"/>
            <a:ext cx="256993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壹</a:t>
            </a:r>
            <a:r>
              <a:rPr lang="zh-TW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TW" sz="2800"/>
              <a:t>背景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693673" y="2475816"/>
            <a:ext cx="1184940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rgbClr val="2E4D4F"/>
                </a:solidFill>
                <a:latin typeface="Arial"/>
                <a:ea typeface="Arial"/>
                <a:cs typeface="Arial"/>
                <a:sym typeface="Arial"/>
              </a:rPr>
              <a:t>以前在</a:t>
            </a:r>
            <a:endParaRPr sz="2300" b="1">
              <a:solidFill>
                <a:srgbClr val="2E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6"/>
          <p:cNvCxnSpPr/>
          <p:nvPr/>
        </p:nvCxnSpPr>
        <p:spPr>
          <a:xfrm>
            <a:off x="3438525" y="753056"/>
            <a:ext cx="10414907" cy="0"/>
          </a:xfrm>
          <a:prstGeom prst="straightConnector1">
            <a:avLst/>
          </a:prstGeom>
          <a:noFill/>
          <a:ln w="28575" cap="flat" cmpd="sng">
            <a:solidFill>
              <a:srgbClr val="2E4D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16"/>
          <p:cNvSpPr/>
          <p:nvPr/>
        </p:nvSpPr>
        <p:spPr>
          <a:xfrm>
            <a:off x="1031394" y="5438515"/>
            <a:ext cx="1518364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rgbClr val="2E4D4F"/>
                </a:solidFill>
                <a:latin typeface="Arial"/>
                <a:ea typeface="Arial"/>
                <a:cs typeface="Arial"/>
                <a:sym typeface="Arial"/>
              </a:rPr>
              <a:t>現在有了</a:t>
            </a:r>
            <a:endParaRPr sz="2300" b="1">
              <a:solidFill>
                <a:srgbClr val="2E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6425683" y="1621395"/>
            <a:ext cx="31752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取出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錢或信用卡</a:t>
            </a:r>
            <a:r>
              <a:rPr lang="zh-TW" sz="1600"/>
              <a:t>處理付款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經過一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窗口結帳</a:t>
            </a:r>
            <a:r>
              <a:rPr lang="zh-TW" sz="1600"/>
              <a:t>進行結帳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四處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尋找繳費機</a:t>
            </a:r>
            <a:r>
              <a:rPr lang="zh-TW" sz="1600"/>
              <a:t>以進行付款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5180919" y="2506591"/>
            <a:ext cx="851515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rgbClr val="2E4D4F"/>
                </a:solidFill>
                <a:latin typeface="Arial"/>
                <a:ea typeface="Arial"/>
                <a:cs typeface="Arial"/>
                <a:sym typeface="Arial"/>
              </a:rPr>
              <a:t>必須</a:t>
            </a:r>
            <a:endParaRPr sz="2300" b="1">
              <a:solidFill>
                <a:srgbClr val="2E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9762280" y="2492842"/>
            <a:ext cx="1851789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rgbClr val="2E4D4F"/>
                </a:solidFill>
                <a:latin typeface="Arial"/>
                <a:ea typeface="Arial"/>
                <a:cs typeface="Arial"/>
                <a:sym typeface="Arial"/>
              </a:rPr>
              <a:t>尚能離場；</a:t>
            </a:r>
            <a:endParaRPr sz="2300" b="1">
              <a:solidFill>
                <a:srgbClr val="2E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5836" y="5231329"/>
            <a:ext cx="1875040" cy="78799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6"/>
          <p:cNvSpPr/>
          <p:nvPr/>
        </p:nvSpPr>
        <p:spPr>
          <a:xfrm>
            <a:off x="4985401" y="5438515"/>
            <a:ext cx="851515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rgbClr val="2E4D4F"/>
                </a:solidFill>
                <a:latin typeface="Arial"/>
                <a:ea typeface="Arial"/>
                <a:cs typeface="Arial"/>
                <a:sym typeface="Arial"/>
              </a:rPr>
              <a:t>只要</a:t>
            </a:r>
            <a:endParaRPr sz="2300" b="1">
              <a:solidFill>
                <a:srgbClr val="2E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6086450" y="5248913"/>
            <a:ext cx="2756032" cy="7968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16"/>
          <p:cNvGrpSpPr/>
          <p:nvPr/>
        </p:nvGrpSpPr>
        <p:grpSpPr>
          <a:xfrm>
            <a:off x="6289263" y="5302160"/>
            <a:ext cx="2339102" cy="646331"/>
            <a:chOff x="6152632" y="4971176"/>
            <a:chExt cx="2339102" cy="646331"/>
          </a:xfrm>
        </p:grpSpPr>
        <p:sp>
          <p:nvSpPr>
            <p:cNvPr id="147" name="Google Shape;147;p16"/>
            <p:cNvSpPr/>
            <p:nvPr/>
          </p:nvSpPr>
          <p:spPr>
            <a:xfrm>
              <a:off x="6761681" y="5335572"/>
              <a:ext cx="1604563" cy="130579"/>
            </a:xfrm>
            <a:prstGeom prst="rect">
              <a:avLst/>
            </a:prstGeom>
            <a:solidFill>
              <a:srgbClr val="D3C95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6152632" y="4971176"/>
              <a:ext cx="23391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進行車牌</a:t>
              </a:r>
              <a:r>
                <a:rPr lang="zh-TW" sz="1800"/>
                <a:t>與語音</a:t>
              </a:r>
              <a:r>
                <a:rPr lang="zh-TW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辨識</a:t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16"/>
          <p:cNvSpPr txBox="1"/>
          <p:nvPr/>
        </p:nvSpPr>
        <p:spPr>
          <a:xfrm>
            <a:off x="931551" y="4244038"/>
            <a:ext cx="1017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冗餘的支付過程，</a:t>
            </a:r>
            <a:r>
              <a:rPr lang="zh-TW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降低了交易效率和消費體驗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</a:t>
            </a:r>
            <a:r>
              <a:rPr lang="zh-TW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信用卡忘記取回、零錢掉落、弄丟停車磁扣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等狀況也頻傳…</a:t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9045295" y="5438515"/>
            <a:ext cx="2518638" cy="4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 b="1">
                <a:solidFill>
                  <a:srgbClr val="2E4D4F"/>
                </a:solidFill>
                <a:latin typeface="Arial"/>
                <a:ea typeface="Arial"/>
                <a:cs typeface="Arial"/>
                <a:sym typeface="Arial"/>
              </a:rPr>
              <a:t>即可直接離場。</a:t>
            </a:r>
            <a:endParaRPr sz="2300" b="1">
              <a:solidFill>
                <a:srgbClr val="2E4D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16"/>
          <p:cNvCxnSpPr/>
          <p:nvPr/>
        </p:nvCxnSpPr>
        <p:spPr>
          <a:xfrm>
            <a:off x="-152608" y="4798049"/>
            <a:ext cx="12344607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2" name="Google Shape;152;p16" descr="ç¸éåç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2449" y="2526434"/>
            <a:ext cx="519558" cy="467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 descr="ãæå·´å logo pngãçåçæå°çµæ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35399" y="2506591"/>
            <a:ext cx="514321" cy="520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 descr="ãååæ¿ logo pngãçåçæå°çµæ"/>
          <p:cNvPicPr preferRelativeResize="0"/>
          <p:nvPr/>
        </p:nvPicPr>
        <p:blipFill rotWithShape="1">
          <a:blip r:embed="rId6">
            <a:alphaModFix/>
          </a:blip>
          <a:srcRect l="5819" t="38551" r="55012" b="35786"/>
          <a:stretch/>
        </p:blipFill>
        <p:spPr>
          <a:xfrm>
            <a:off x="2475957" y="3340604"/>
            <a:ext cx="519953" cy="340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 descr="ç¸éåç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204040" y="3303408"/>
            <a:ext cx="796894" cy="41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 descr="ãä¸­æ²¹ logo pngãçåçæå°çµæ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75957" y="1636264"/>
            <a:ext cx="541193" cy="54119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 descr="ãå°å¡å æ²¹ç« logo pngãçåçæå°çµæ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16" descr="ãå°å¡å æ²¹ç« logo pngãçåçæå°çµæ"/>
          <p:cNvPicPr preferRelativeResize="0"/>
          <p:nvPr/>
        </p:nvPicPr>
        <p:blipFill rotWithShape="1">
          <a:blip r:embed="rId9">
            <a:alphaModFix/>
          </a:blip>
          <a:srcRect b="29308"/>
          <a:stretch/>
        </p:blipFill>
        <p:spPr>
          <a:xfrm>
            <a:off x="3023701" y="1486026"/>
            <a:ext cx="1119464" cy="79135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/>
          <p:nvPr/>
        </p:nvSpPr>
        <p:spPr>
          <a:xfrm>
            <a:off x="4019083" y="1691482"/>
            <a:ext cx="31752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加油</a:t>
            </a:r>
            <a:endParaRPr sz="1600"/>
          </a:p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得來速</a:t>
            </a:r>
            <a:endParaRPr sz="1600"/>
          </a:p>
          <a:p>
            <a:pPr marL="0" marR="0" lvl="0" indent="0" algn="l" rtl="0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離開前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/>
          <p:nvPr/>
        </p:nvSpPr>
        <p:spPr>
          <a:xfrm>
            <a:off x="1422894" y="2066925"/>
            <a:ext cx="1005900" cy="142800"/>
          </a:xfrm>
          <a:prstGeom prst="rect">
            <a:avLst/>
          </a:prstGeom>
          <a:solidFill>
            <a:srgbClr val="D3C9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1371598" y="1014666"/>
            <a:ext cx="9677400" cy="18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</a:t>
            </a:r>
            <a:r>
              <a:rPr lang="zh-TW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作品是以 </a:t>
            </a:r>
            <a:r>
              <a:rPr lang="zh-TW" sz="2400" b="1" i="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車牌</a:t>
            </a:r>
            <a:r>
              <a:rPr lang="zh-TW" sz="1600" b="1" i="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作為交易媒介的新型行動支付，將車牌綁定信用卡</a:t>
            </a:r>
            <a:r>
              <a:rPr lang="zh-TW" sz="1600"/>
              <a:t>並建立語音密碼</a:t>
            </a:r>
            <a:r>
              <a:rPr lang="zh-TW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，消費時透過影像辨識車牌</a:t>
            </a:r>
            <a:r>
              <a:rPr lang="zh-TW" sz="1600"/>
              <a:t>確認信用卡資料與手機接收語音辨識核對密碼之兩步驟後，</a:t>
            </a:r>
            <a:r>
              <a:rPr lang="zh-TW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即可付款</a:t>
            </a:r>
            <a:r>
              <a:rPr lang="zh-TW" sz="1600"/>
              <a:t>。</a:t>
            </a:r>
            <a:r>
              <a:rPr lang="zh-TW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替代目前的現金</a:t>
            </a:r>
            <a:r>
              <a:rPr lang="zh-TW" sz="1600"/>
              <a:t>、實體信用卡等</a:t>
            </a:r>
            <a:r>
              <a:rPr lang="zh-TW" sz="16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支付，希望能創造更具智慧的金融體驗。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771862" y="491446"/>
            <a:ext cx="256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貳</a:t>
            </a:r>
            <a:r>
              <a:rPr lang="zh-TW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、企劃簡介</a:t>
            </a:r>
            <a:endParaRPr sz="2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3390896" y="3000805"/>
            <a:ext cx="60906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更加便利的支付方式，提升交易服務的體驗。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減少信用卡</a:t>
            </a:r>
            <a:r>
              <a:rPr lang="zh-TW" sz="1600"/>
              <a:t>盜刷之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交易風險。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節省業者人事成本、提高作業效率和顧客流轉速度。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3390900" y="4737475"/>
            <a:ext cx="7842600" cy="14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企業面：使銀行服務更多元，也可使用交易數據做精準行銷。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顧客面：支付流程縮短使效率提升，減少時間浪費，且無需使用現金、感應卡等，降低操作失誤。 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1428189" y="3331060"/>
            <a:ext cx="1364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2E4D4F"/>
                </a:solidFill>
                <a:latin typeface="Arial"/>
                <a:ea typeface="Arial"/>
                <a:cs typeface="Arial"/>
                <a:sym typeface="Arial"/>
              </a:rPr>
              <a:t>核心目的</a:t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1422894" y="4948928"/>
            <a:ext cx="1364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2E4D4F"/>
                </a:solidFill>
                <a:latin typeface="Arial"/>
                <a:ea typeface="Arial"/>
                <a:cs typeface="Arial"/>
                <a:sym typeface="Arial"/>
              </a:rPr>
              <a:t>價值主張</a:t>
            </a:r>
            <a:endParaRPr/>
          </a:p>
        </p:txBody>
      </p:sp>
      <p:cxnSp>
        <p:nvCxnSpPr>
          <p:cNvPr id="171" name="Google Shape;171;p17"/>
          <p:cNvCxnSpPr/>
          <p:nvPr/>
        </p:nvCxnSpPr>
        <p:spPr>
          <a:xfrm>
            <a:off x="3588201" y="753056"/>
            <a:ext cx="10265100" cy="0"/>
          </a:xfrm>
          <a:prstGeom prst="straightConnector1">
            <a:avLst/>
          </a:prstGeom>
          <a:noFill/>
          <a:ln w="28575" cap="flat" cmpd="sng">
            <a:solidFill>
              <a:srgbClr val="2E4D4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72" name="Google Shape;172;p17"/>
          <p:cNvGrpSpPr/>
          <p:nvPr/>
        </p:nvGrpSpPr>
        <p:grpSpPr>
          <a:xfrm>
            <a:off x="1866788" y="4030722"/>
            <a:ext cx="476712" cy="96961"/>
            <a:chOff x="2328177" y="3285461"/>
            <a:chExt cx="611561" cy="124389"/>
          </a:xfrm>
        </p:grpSpPr>
        <p:sp>
          <p:nvSpPr>
            <p:cNvPr id="173" name="Google Shape;173;p17"/>
            <p:cNvSpPr/>
            <p:nvPr/>
          </p:nvSpPr>
          <p:spPr>
            <a:xfrm>
              <a:off x="2328177" y="3285950"/>
              <a:ext cx="123900" cy="1239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2572007" y="3285461"/>
              <a:ext cx="123900" cy="123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2815838" y="3285461"/>
              <a:ext cx="123900" cy="123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17"/>
          <p:cNvGrpSpPr/>
          <p:nvPr/>
        </p:nvGrpSpPr>
        <p:grpSpPr>
          <a:xfrm>
            <a:off x="1866788" y="5657733"/>
            <a:ext cx="476712" cy="96961"/>
            <a:chOff x="2328177" y="3285461"/>
            <a:chExt cx="611561" cy="124389"/>
          </a:xfrm>
        </p:grpSpPr>
        <p:sp>
          <p:nvSpPr>
            <p:cNvPr id="177" name="Google Shape;177;p17"/>
            <p:cNvSpPr/>
            <p:nvPr/>
          </p:nvSpPr>
          <p:spPr>
            <a:xfrm>
              <a:off x="2328177" y="3285950"/>
              <a:ext cx="123900" cy="1239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2572007" y="3285461"/>
              <a:ext cx="123900" cy="123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2815838" y="3285461"/>
              <a:ext cx="123900" cy="123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0" name="Google Shape;180;p17"/>
          <p:cNvCxnSpPr/>
          <p:nvPr/>
        </p:nvCxnSpPr>
        <p:spPr>
          <a:xfrm>
            <a:off x="1223962" y="4693983"/>
            <a:ext cx="97440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1" name="Google Shape;1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277338"/>
            <a:ext cx="12192001" cy="6150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/>
          <p:nvPr/>
        </p:nvSpPr>
        <p:spPr>
          <a:xfrm>
            <a:off x="4760298" y="5756960"/>
            <a:ext cx="2719584" cy="650937"/>
          </a:xfrm>
          <a:prstGeom prst="roundRect">
            <a:avLst>
              <a:gd name="adj" fmla="val 50000"/>
            </a:avLst>
          </a:prstGeom>
          <a:solidFill>
            <a:srgbClr val="76A5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FFFFFF"/>
                </a:solidFill>
              </a:rPr>
              <a:t>金融機構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956250" y="2627375"/>
            <a:ext cx="2719800" cy="712500"/>
          </a:xfrm>
          <a:prstGeom prst="roundRect">
            <a:avLst>
              <a:gd name="adj" fmla="val 50000"/>
            </a:avLst>
          </a:prstGeom>
          <a:solidFill>
            <a:srgbClr val="76A5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FFFFFF"/>
                </a:solidFill>
              </a:rPr>
              <a:t>金融機構</a:t>
            </a:r>
            <a:endParaRPr sz="1800" b="1">
              <a:solidFill>
                <a:srgbClr val="FFFFFF"/>
              </a:solidFill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771862" y="491446"/>
            <a:ext cx="69429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參</a:t>
            </a:r>
            <a:r>
              <a:rPr lang="zh-TW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、創意的可實現與可實際運用之方式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18"/>
          <p:cNvCxnSpPr/>
          <p:nvPr/>
        </p:nvCxnSpPr>
        <p:spPr>
          <a:xfrm>
            <a:off x="7848600" y="753056"/>
            <a:ext cx="6004832" cy="0"/>
          </a:xfrm>
          <a:prstGeom prst="straightConnector1">
            <a:avLst/>
          </a:prstGeom>
          <a:noFill/>
          <a:ln w="28575" cap="flat" cmpd="sng">
            <a:solidFill>
              <a:srgbClr val="2E4D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0" name="Google Shape;190;p18"/>
          <p:cNvSpPr/>
          <p:nvPr/>
        </p:nvSpPr>
        <p:spPr>
          <a:xfrm>
            <a:off x="771862" y="1194099"/>
            <a:ext cx="10905789" cy="86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本企劃運用技術有</a:t>
            </a:r>
            <a:r>
              <a:rPr lang="zh-TW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影像</a:t>
            </a:r>
            <a:r>
              <a:rPr lang="zh-TW" sz="1600" b="1"/>
              <a:t>及語音</a:t>
            </a:r>
            <a:r>
              <a:rPr lang="zh-TW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辨識、IOS/Android應用程式開發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等，並使用</a:t>
            </a:r>
            <a:r>
              <a:rPr lang="zh-TW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簡易流程圖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於下方表示運作方式。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18"/>
          <p:cNvGrpSpPr/>
          <p:nvPr/>
        </p:nvGrpSpPr>
        <p:grpSpPr>
          <a:xfrm>
            <a:off x="0" y="1900912"/>
            <a:ext cx="1396643" cy="575584"/>
            <a:chOff x="1665059" y="6016184"/>
            <a:chExt cx="1396643" cy="575584"/>
          </a:xfrm>
        </p:grpSpPr>
        <p:sp>
          <p:nvSpPr>
            <p:cNvPr id="192" name="Google Shape;192;p18"/>
            <p:cNvSpPr/>
            <p:nvPr/>
          </p:nvSpPr>
          <p:spPr>
            <a:xfrm>
              <a:off x="1665059" y="6088749"/>
              <a:ext cx="1355342" cy="50301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1770142" y="6016184"/>
              <a:ext cx="1291560" cy="508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solidFill>
                    <a:srgbClr val="2E4D4F"/>
                  </a:solidFill>
                  <a:latin typeface="Arial"/>
                  <a:ea typeface="Arial"/>
                  <a:cs typeface="Arial"/>
                  <a:sym typeface="Arial"/>
                </a:rPr>
                <a:t>前置作業</a:t>
              </a:r>
              <a:endParaRPr sz="1600" b="1">
                <a:solidFill>
                  <a:srgbClr val="2E4D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4" name="Google Shape;194;p18"/>
          <p:cNvCxnSpPr/>
          <p:nvPr/>
        </p:nvCxnSpPr>
        <p:spPr>
          <a:xfrm>
            <a:off x="4127177" y="1993647"/>
            <a:ext cx="0" cy="4281644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" name="Google Shape;195;p18"/>
          <p:cNvSpPr/>
          <p:nvPr/>
        </p:nvSpPr>
        <p:spPr>
          <a:xfrm>
            <a:off x="870178" y="5716887"/>
            <a:ext cx="1340400" cy="462300"/>
          </a:xfrm>
          <a:prstGeom prst="roundRect">
            <a:avLst>
              <a:gd name="adj" fmla="val 50000"/>
            </a:avLst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一般民眾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2584369" y="5716887"/>
            <a:ext cx="882300" cy="462300"/>
          </a:xfrm>
          <a:prstGeom prst="roundRect">
            <a:avLst>
              <a:gd name="adj" fmla="val 50000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商家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847931" y="5161337"/>
            <a:ext cx="14472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申請 綁定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2314602" y="4275951"/>
            <a:ext cx="14472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申請 支援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815428" y="3714902"/>
            <a:ext cx="14499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提供 服務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1034072" y="4456069"/>
            <a:ext cx="1074900" cy="464700"/>
          </a:xfrm>
          <a:prstGeom prst="roundRect">
            <a:avLst>
              <a:gd name="adj" fmla="val 50000"/>
            </a:avLst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PAI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18"/>
          <p:cNvCxnSpPr/>
          <p:nvPr/>
        </p:nvCxnSpPr>
        <p:spPr>
          <a:xfrm rot="10800000">
            <a:off x="3038188" y="3371545"/>
            <a:ext cx="0" cy="2261700"/>
          </a:xfrm>
          <a:prstGeom prst="straightConnector1">
            <a:avLst/>
          </a:prstGeom>
          <a:noFill/>
          <a:ln w="28575" cap="flat" cmpd="sng">
            <a:solidFill>
              <a:srgbClr val="2E4D4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2" name="Google Shape;202;p18"/>
          <p:cNvCxnSpPr/>
          <p:nvPr/>
        </p:nvCxnSpPr>
        <p:spPr>
          <a:xfrm rot="10800000">
            <a:off x="1571525" y="4941425"/>
            <a:ext cx="0" cy="754800"/>
          </a:xfrm>
          <a:prstGeom prst="straightConnector1">
            <a:avLst/>
          </a:prstGeom>
          <a:noFill/>
          <a:ln w="28575" cap="flat" cmpd="sng">
            <a:solidFill>
              <a:srgbClr val="2E4D4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3" name="Google Shape;203;p18"/>
          <p:cNvCxnSpPr/>
          <p:nvPr/>
        </p:nvCxnSpPr>
        <p:spPr>
          <a:xfrm flipH="1">
            <a:off x="1549775" y="3392725"/>
            <a:ext cx="1200" cy="973800"/>
          </a:xfrm>
          <a:prstGeom prst="straightConnector1">
            <a:avLst/>
          </a:prstGeom>
          <a:noFill/>
          <a:ln w="28575" cap="flat" cmpd="sng">
            <a:solidFill>
              <a:srgbClr val="2E4D4F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04" name="Google Shape;204;p18"/>
          <p:cNvSpPr/>
          <p:nvPr/>
        </p:nvSpPr>
        <p:spPr>
          <a:xfrm>
            <a:off x="5292346" y="5314236"/>
            <a:ext cx="25578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信用卡 </a:t>
            </a:r>
            <a:r>
              <a:rPr lang="zh-TW" sz="1600"/>
              <a:t>  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授權放款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8"/>
          <p:cNvSpPr/>
          <p:nvPr/>
        </p:nvSpPr>
        <p:spPr>
          <a:xfrm>
            <a:off x="4892938" y="4112105"/>
            <a:ext cx="24060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車牌辨識 </a:t>
            </a:r>
            <a:r>
              <a:rPr lang="zh-TW" sz="1600"/>
              <a:t> 語音辨識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支付</a:t>
            </a:r>
            <a:r>
              <a:rPr lang="zh-TW" sz="1600"/>
              <a:t>  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消費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5425798" y="2580307"/>
            <a:ext cx="1340289" cy="480252"/>
          </a:xfrm>
          <a:prstGeom prst="roundRect">
            <a:avLst>
              <a:gd name="adj" fmla="val 50000"/>
            </a:avLst>
          </a:prstGeom>
          <a:solidFill>
            <a:srgbClr val="AEABA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一般民眾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5566079" y="3598139"/>
            <a:ext cx="1074782" cy="464718"/>
          </a:xfrm>
          <a:prstGeom prst="roundRect">
            <a:avLst>
              <a:gd name="adj" fmla="val 50000"/>
            </a:avLst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PAI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5660673" y="4801541"/>
            <a:ext cx="882300" cy="462300"/>
          </a:xfrm>
          <a:prstGeom prst="roundRect">
            <a:avLst>
              <a:gd name="adj" fmla="val 50000"/>
            </a:avLst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商家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18"/>
          <p:cNvCxnSpPr>
            <a:stCxn id="206" idx="2"/>
            <a:endCxn id="207" idx="0"/>
          </p:cNvCxnSpPr>
          <p:nvPr/>
        </p:nvCxnSpPr>
        <p:spPr>
          <a:xfrm>
            <a:off x="6095943" y="3060559"/>
            <a:ext cx="7500" cy="537600"/>
          </a:xfrm>
          <a:prstGeom prst="straightConnector1">
            <a:avLst/>
          </a:prstGeom>
          <a:noFill/>
          <a:ln w="28575" cap="flat" cmpd="sng">
            <a:solidFill>
              <a:srgbClr val="2E4D4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0" name="Google Shape;210;p18"/>
          <p:cNvSpPr/>
          <p:nvPr/>
        </p:nvSpPr>
        <p:spPr>
          <a:xfrm>
            <a:off x="5378215" y="3102316"/>
            <a:ext cx="14472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透 </a:t>
            </a:r>
            <a:r>
              <a:rPr lang="zh-TW" sz="1600"/>
              <a:t> 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過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p18"/>
          <p:cNvCxnSpPr>
            <a:endCxn id="208" idx="0"/>
          </p:cNvCxnSpPr>
          <p:nvPr/>
        </p:nvCxnSpPr>
        <p:spPr>
          <a:xfrm>
            <a:off x="6096123" y="4183541"/>
            <a:ext cx="5700" cy="618000"/>
          </a:xfrm>
          <a:prstGeom prst="straightConnector1">
            <a:avLst/>
          </a:prstGeom>
          <a:noFill/>
          <a:ln w="28575" cap="flat" cmpd="sng">
            <a:solidFill>
              <a:srgbClr val="2E4D4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18"/>
          <p:cNvCxnSpPr/>
          <p:nvPr/>
        </p:nvCxnSpPr>
        <p:spPr>
          <a:xfrm>
            <a:off x="6095928" y="5200750"/>
            <a:ext cx="0" cy="573000"/>
          </a:xfrm>
          <a:prstGeom prst="straightConnector1">
            <a:avLst/>
          </a:prstGeom>
          <a:noFill/>
          <a:ln w="28575" cap="flat" cmpd="sng">
            <a:solidFill>
              <a:srgbClr val="2E4D4F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3" name="Google Shape;213;p18"/>
          <p:cNvSpPr/>
          <p:nvPr/>
        </p:nvSpPr>
        <p:spPr>
          <a:xfrm>
            <a:off x="9686088" y="2579257"/>
            <a:ext cx="1074782" cy="464718"/>
          </a:xfrm>
          <a:prstGeom prst="roundRect">
            <a:avLst>
              <a:gd name="adj" fmla="val 50000"/>
            </a:avLst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PAI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8506300" y="3565925"/>
            <a:ext cx="3436800" cy="863100"/>
          </a:xfrm>
          <a:prstGeom prst="roundRect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住家、公司、醫院、飯店停車</a:t>
            </a:r>
            <a:r>
              <a:rPr lang="zh-TW" sz="1600">
                <a:solidFill>
                  <a:schemeClr val="lt1"/>
                </a:solidFill>
              </a:rPr>
              <a:t>場進</a:t>
            </a:r>
            <a:r>
              <a:rPr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出身分辨認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8611759" y="5910482"/>
            <a:ext cx="3137491" cy="480252"/>
          </a:xfrm>
          <a:prstGeom prst="roundRect">
            <a:avLst>
              <a:gd name="adj" fmla="val 50000"/>
            </a:avLst>
          </a:pr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zh-TW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道路違規紀錄保險評估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18"/>
          <p:cNvCxnSpPr/>
          <p:nvPr/>
        </p:nvCxnSpPr>
        <p:spPr>
          <a:xfrm>
            <a:off x="8076485" y="1993647"/>
            <a:ext cx="0" cy="4281644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18"/>
          <p:cNvSpPr/>
          <p:nvPr/>
        </p:nvSpPr>
        <p:spPr>
          <a:xfrm>
            <a:off x="9686088" y="4895326"/>
            <a:ext cx="1074900" cy="464700"/>
          </a:xfrm>
          <a:prstGeom prst="roundRect">
            <a:avLst>
              <a:gd name="adj" fmla="val 50000"/>
            </a:avLst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PAI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18"/>
          <p:cNvGrpSpPr/>
          <p:nvPr/>
        </p:nvGrpSpPr>
        <p:grpSpPr>
          <a:xfrm>
            <a:off x="4127177" y="1891721"/>
            <a:ext cx="1396643" cy="584775"/>
            <a:chOff x="4582011" y="6060432"/>
            <a:chExt cx="1396643" cy="584775"/>
          </a:xfrm>
        </p:grpSpPr>
        <p:sp>
          <p:nvSpPr>
            <p:cNvPr id="219" name="Google Shape;219;p18"/>
            <p:cNvSpPr/>
            <p:nvPr/>
          </p:nvSpPr>
          <p:spPr>
            <a:xfrm>
              <a:off x="4582011" y="6132997"/>
              <a:ext cx="1355342" cy="50301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4687094" y="6060432"/>
              <a:ext cx="12915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solidFill>
                    <a:srgbClr val="2E4D4F"/>
                  </a:solidFill>
                  <a:latin typeface="Arial"/>
                  <a:ea typeface="Arial"/>
                  <a:cs typeface="Arial"/>
                  <a:sym typeface="Arial"/>
                </a:rPr>
                <a:t>消費支付</a:t>
              </a:r>
              <a:endParaRPr sz="1600" b="1">
                <a:solidFill>
                  <a:srgbClr val="2E4D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8076485" y="1931899"/>
            <a:ext cx="1396643" cy="584775"/>
            <a:chOff x="9258532" y="6021229"/>
            <a:chExt cx="1396643" cy="584775"/>
          </a:xfrm>
        </p:grpSpPr>
        <p:sp>
          <p:nvSpPr>
            <p:cNvPr id="222" name="Google Shape;222;p18"/>
            <p:cNvSpPr/>
            <p:nvPr/>
          </p:nvSpPr>
          <p:spPr>
            <a:xfrm>
              <a:off x="9258532" y="6093794"/>
              <a:ext cx="1355342" cy="50301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9363615" y="6021229"/>
              <a:ext cx="1291560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00" b="1">
                  <a:solidFill>
                    <a:srgbClr val="2E4D4F"/>
                  </a:solidFill>
                  <a:latin typeface="Arial"/>
                  <a:ea typeface="Arial"/>
                  <a:cs typeface="Arial"/>
                  <a:sym typeface="Arial"/>
                </a:rPr>
                <a:t>延伸應用</a:t>
              </a:r>
              <a:endParaRPr sz="1600" b="1">
                <a:solidFill>
                  <a:srgbClr val="2E4D4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4" name="Google Shape;224;p18"/>
          <p:cNvCxnSpPr/>
          <p:nvPr/>
        </p:nvCxnSpPr>
        <p:spPr>
          <a:xfrm>
            <a:off x="10223479" y="3120175"/>
            <a:ext cx="6300" cy="418200"/>
          </a:xfrm>
          <a:prstGeom prst="straightConnector1">
            <a:avLst/>
          </a:prstGeom>
          <a:noFill/>
          <a:ln w="28575" cap="flat" cmpd="sng">
            <a:solidFill>
              <a:srgbClr val="2E4D4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5" name="Google Shape;225;p18"/>
          <p:cNvCxnSpPr/>
          <p:nvPr/>
        </p:nvCxnSpPr>
        <p:spPr>
          <a:xfrm flipH="1">
            <a:off x="10220179" y="5436244"/>
            <a:ext cx="3300" cy="393600"/>
          </a:xfrm>
          <a:prstGeom prst="straightConnector1">
            <a:avLst/>
          </a:prstGeom>
          <a:noFill/>
          <a:ln w="28575" cap="flat" cmpd="sng">
            <a:solidFill>
              <a:srgbClr val="2E4D4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26" name="Google Shape;2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1" y="1873650"/>
            <a:ext cx="12191999" cy="479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/>
          <p:nvPr/>
        </p:nvSpPr>
        <p:spPr>
          <a:xfrm>
            <a:off x="8206709" y="3395742"/>
            <a:ext cx="1370700" cy="1524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2726700" y="3362475"/>
            <a:ext cx="8820300" cy="9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 - 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推廣至更多與生活密切結合之使用場景、並使用</a:t>
            </a:r>
            <a:r>
              <a:rPr lang="zh-TW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不同行銷方案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後，可增進消費者對本服務的認  </a:t>
            </a:r>
            <a:r>
              <a:rPr lang="zh-TW" sz="1600"/>
              <a:t>　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知度及關</a:t>
            </a:r>
            <a:r>
              <a:rPr lang="zh-TW" sz="1600"/>
              <a:t>注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度，將提高顧客轉換成本。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851323" y="1272976"/>
            <a:ext cx="1203043" cy="4999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721008" y="468168"/>
            <a:ext cx="37625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伍</a:t>
            </a:r>
            <a:r>
              <a:rPr lang="zh-TW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、未來效益</a:t>
            </a:r>
            <a:r>
              <a:rPr lang="zh-TW" sz="2800"/>
              <a:t>與結論</a:t>
            </a:r>
            <a:endParaRPr/>
          </a:p>
        </p:txBody>
      </p:sp>
      <p:cxnSp>
        <p:nvCxnSpPr>
          <p:cNvPr id="235" name="Google Shape;235;p19"/>
          <p:cNvCxnSpPr/>
          <p:nvPr/>
        </p:nvCxnSpPr>
        <p:spPr>
          <a:xfrm>
            <a:off x="4581525" y="753056"/>
            <a:ext cx="9271907" cy="0"/>
          </a:xfrm>
          <a:prstGeom prst="straightConnector1">
            <a:avLst/>
          </a:prstGeom>
          <a:noFill/>
          <a:ln w="28575" cap="flat" cmpd="sng">
            <a:solidFill>
              <a:srgbClr val="2E4D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6" name="Google Shape;236;p19"/>
          <p:cNvSpPr/>
          <p:nvPr/>
        </p:nvSpPr>
        <p:spPr>
          <a:xfrm>
            <a:off x="1448058" y="3286272"/>
            <a:ext cx="774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中程</a:t>
            </a:r>
            <a:endParaRPr sz="20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1488420" y="2251938"/>
            <a:ext cx="774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近程</a:t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2767075" y="2294849"/>
            <a:ext cx="8088900" cy="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節省配合業者之大量人事、時間成本，可專注在建立更高品質的服務。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2726700" y="4771375"/>
            <a:ext cx="8820300" cy="1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- </a:t>
            </a:r>
            <a:r>
              <a:rPr lang="zh-TW" sz="1600">
                <a:solidFill>
                  <a:schemeClr val="dk1"/>
                </a:solidFill>
              </a:rPr>
              <a:t> 隨著技術的演進，可利用車載資訊系統驗證身分，加強安全性。</a:t>
            </a:r>
            <a:endParaRPr sz="160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蒐集並分析用戶車牌支付消費資料，以調整行銷政策和服務內容。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　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如車輛違規扣款頻率高低之紀錄可作為汽車保險保費之衡量依據。</a:t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1448058" y="4931733"/>
            <a:ext cx="7746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遠程</a:t>
            </a:r>
            <a:endParaRPr sz="20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19"/>
          <p:cNvCxnSpPr/>
          <p:nvPr/>
        </p:nvCxnSpPr>
        <p:spPr>
          <a:xfrm>
            <a:off x="406952" y="2991081"/>
            <a:ext cx="113781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2" name="Google Shape;242;p19"/>
          <p:cNvCxnSpPr/>
          <p:nvPr/>
        </p:nvCxnSpPr>
        <p:spPr>
          <a:xfrm>
            <a:off x="406952" y="4438251"/>
            <a:ext cx="113781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3" name="Google Shape;243;p19"/>
          <p:cNvSpPr txBox="1"/>
          <p:nvPr/>
        </p:nvSpPr>
        <p:spPr>
          <a:xfrm>
            <a:off x="886491" y="1353674"/>
            <a:ext cx="120304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未來效益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/>
          <p:nvPr/>
        </p:nvSpPr>
        <p:spPr>
          <a:xfrm>
            <a:off x="771862" y="491446"/>
            <a:ext cx="535274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/>
              <a:t>肆</a:t>
            </a:r>
            <a:r>
              <a:rPr lang="zh-TW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、作品特色價值與競爭分析</a:t>
            </a:r>
            <a:endParaRPr/>
          </a:p>
        </p:txBody>
      </p:sp>
      <p:sp>
        <p:nvSpPr>
          <p:cNvPr id="249" name="Google Shape;249;p20"/>
          <p:cNvSpPr txBox="1"/>
          <p:nvPr/>
        </p:nvSpPr>
        <p:spPr>
          <a:xfrm>
            <a:off x="2738225" y="1169403"/>
            <a:ext cx="829612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免去找錢、找</a:t>
            </a:r>
            <a:r>
              <a:rPr lang="zh-TW" sz="1600"/>
              <a:t>磁扣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等手續，節省人事、時間成本，是更便利的支付型態。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配合一APP供使用者即時開啟或關閉車牌與信用卡之連結，彈性高。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各式數據可供金融業者進行分析，轉變為商業智慧創造競爭優勢。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 txBox="1"/>
          <p:nvPr/>
        </p:nvSpPr>
        <p:spPr>
          <a:xfrm>
            <a:off x="2738225" y="2862549"/>
            <a:ext cx="8451255" cy="100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進入門檻低，技術容易取得，難避免同業抄襲。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配合業者須加裝車牌辨識系統，產生額外成本，對小規模店家較難普及。</a:t>
            </a:r>
            <a:endParaRPr/>
          </a:p>
        </p:txBody>
      </p:sp>
      <p:cxnSp>
        <p:nvCxnSpPr>
          <p:cNvPr id="251" name="Google Shape;251;p20"/>
          <p:cNvCxnSpPr/>
          <p:nvPr/>
        </p:nvCxnSpPr>
        <p:spPr>
          <a:xfrm>
            <a:off x="6257365" y="753056"/>
            <a:ext cx="7596067" cy="0"/>
          </a:xfrm>
          <a:prstGeom prst="straightConnector1">
            <a:avLst/>
          </a:prstGeom>
          <a:noFill/>
          <a:ln w="28575" cap="flat" cmpd="sng">
            <a:solidFill>
              <a:srgbClr val="2E4D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2" name="Google Shape;252;p20"/>
          <p:cNvSpPr txBox="1"/>
          <p:nvPr/>
        </p:nvSpPr>
        <p:spPr>
          <a:xfrm>
            <a:off x="1728765" y="1668992"/>
            <a:ext cx="43313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4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1720723" y="3073205"/>
            <a:ext cx="43313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sz="44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1720723" y="4450844"/>
            <a:ext cx="43313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sz="44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1722327" y="5750443"/>
            <a:ext cx="43152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sz="4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p20"/>
          <p:cNvGrpSpPr/>
          <p:nvPr/>
        </p:nvGrpSpPr>
        <p:grpSpPr>
          <a:xfrm>
            <a:off x="771862" y="2862550"/>
            <a:ext cx="10603789" cy="2786682"/>
            <a:chOff x="1365758" y="2995900"/>
            <a:chExt cx="9744079" cy="2786682"/>
          </a:xfrm>
        </p:grpSpPr>
        <p:cxnSp>
          <p:nvCxnSpPr>
            <p:cNvPr id="257" name="Google Shape;257;p20"/>
            <p:cNvCxnSpPr/>
            <p:nvPr/>
          </p:nvCxnSpPr>
          <p:spPr>
            <a:xfrm>
              <a:off x="1365760" y="2995900"/>
              <a:ext cx="9744077" cy="0"/>
            </a:xfrm>
            <a:prstGeom prst="straightConnector1">
              <a:avLst/>
            </a:prstGeom>
            <a:noFill/>
            <a:ln w="1905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8" name="Google Shape;258;p20"/>
            <p:cNvCxnSpPr/>
            <p:nvPr/>
          </p:nvCxnSpPr>
          <p:spPr>
            <a:xfrm>
              <a:off x="1365759" y="4155247"/>
              <a:ext cx="9744077" cy="0"/>
            </a:xfrm>
            <a:prstGeom prst="straightConnector1">
              <a:avLst/>
            </a:prstGeom>
            <a:noFill/>
            <a:ln w="1905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9" name="Google Shape;259;p20"/>
            <p:cNvCxnSpPr/>
            <p:nvPr/>
          </p:nvCxnSpPr>
          <p:spPr>
            <a:xfrm>
              <a:off x="1365758" y="5782582"/>
              <a:ext cx="9744077" cy="0"/>
            </a:xfrm>
            <a:prstGeom prst="straightConnector1">
              <a:avLst/>
            </a:prstGeom>
            <a:noFill/>
            <a:ln w="19050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0" name="Google Shape;260;p20"/>
          <p:cNvSpPr txBox="1"/>
          <p:nvPr/>
        </p:nvSpPr>
        <p:spPr>
          <a:xfrm>
            <a:off x="2738225" y="3978362"/>
            <a:ext cx="852188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汽機車為一般大眾之日常必須品，各式支付情境多，未來可應用範圍廣。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能善用創新且差異化的支付方式掌握先佔優勢。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汽機車</a:t>
            </a:r>
            <a:r>
              <a:rPr lang="zh-TW" sz="1600"/>
              <a:t>車牌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相較於信用卡等媒介，較不易被竊取</a:t>
            </a:r>
            <a:r>
              <a:rPr lang="zh-TW" sz="1600"/>
              <a:t>或遺失</a:t>
            </a: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，降低盜用風險。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0"/>
          <p:cNvSpPr txBox="1"/>
          <p:nvPr/>
        </p:nvSpPr>
        <p:spPr>
          <a:xfrm>
            <a:off x="2738225" y="5900327"/>
            <a:ext cx="876554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隨著環保意識抬頭，民眾逐漸偏向搭乘大眾交通工具，而無法滿足此類顧客。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/>
        </p:nvSpPr>
        <p:spPr>
          <a:xfrm>
            <a:off x="1574941" y="2009173"/>
            <a:ext cx="104259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多元合作廣告 (如:與汽機車廠商合作推出新車方案、關鍵意見領袖之社群平台影音行銷…)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創意優惠活動 (如:父親節推出車牌號碼有「8」的車享有額外折價…)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給予消費回饋 (如:累積消費滿1000元送停車時數2小時..)</a:t>
            </a: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825782" y="1274829"/>
            <a:ext cx="2688943" cy="4999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721008" y="468168"/>
            <a:ext cx="37625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伍、未來效益與結論</a:t>
            </a:r>
            <a:endParaRPr/>
          </a:p>
        </p:txBody>
      </p:sp>
      <p:cxnSp>
        <p:nvCxnSpPr>
          <p:cNvPr id="269" name="Google Shape;269;p21"/>
          <p:cNvCxnSpPr/>
          <p:nvPr/>
        </p:nvCxnSpPr>
        <p:spPr>
          <a:xfrm>
            <a:off x="4581525" y="753056"/>
            <a:ext cx="9271907" cy="0"/>
          </a:xfrm>
          <a:prstGeom prst="straightConnector1">
            <a:avLst/>
          </a:prstGeom>
          <a:noFill/>
          <a:ln w="28575" cap="flat" cmpd="sng">
            <a:solidFill>
              <a:srgbClr val="2E4D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0" name="Google Shape;270;p21"/>
          <p:cNvSpPr/>
          <p:nvPr/>
        </p:nvSpPr>
        <p:spPr>
          <a:xfrm>
            <a:off x="1268365" y="2204919"/>
            <a:ext cx="96604" cy="9660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1"/>
          <p:cNvSpPr/>
          <p:nvPr/>
        </p:nvSpPr>
        <p:spPr>
          <a:xfrm>
            <a:off x="1268365" y="2694503"/>
            <a:ext cx="96604" cy="966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1"/>
          <p:cNvSpPr/>
          <p:nvPr/>
        </p:nvSpPr>
        <p:spPr>
          <a:xfrm>
            <a:off x="1268365" y="3182893"/>
            <a:ext cx="96604" cy="966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870817" y="1355527"/>
            <a:ext cx="264390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未來可實行之行銷策略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825782" y="3732446"/>
            <a:ext cx="1498318" cy="4999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870818" y="3813144"/>
            <a:ext cx="174855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企劃書結論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1167386" y="4386083"/>
            <a:ext cx="10233900" cy="1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在科技的快速演進下，行動支付的趨勢已銳不可擋，融合了智慧科技的車牌支付(PAI)期望能以創新提升消費者的支付體驗，並藉此讓其他不同產業的業者串聯出緊密的關係網路，互利共贏，面對商業模式日新月異的現代，提高產品的附加價值，滿足顧客需求外也能促進各產業</a:t>
            </a:r>
            <a:r>
              <a:rPr lang="zh-TW" sz="1600">
                <a:solidFill>
                  <a:schemeClr val="dk1"/>
                </a:solidFill>
              </a:rPr>
              <a:t>的演化及成長。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1"/>
          <p:cNvSpPr txBox="1"/>
          <p:nvPr/>
        </p:nvSpPr>
        <p:spPr>
          <a:xfrm>
            <a:off x="7869524" y="3106194"/>
            <a:ext cx="4196700" cy="14139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/>
              <a:t>結合現有信用卡優惠: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dirty="0"/>
              <a:t>若使用者新增之信用卡已有停車優惠，則優先推薦使用者將優惠較高者設為預設信用卡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Microsoft Office PowerPoint</Application>
  <PresentationFormat>寬螢幕</PresentationFormat>
  <Paragraphs>117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user</cp:lastModifiedBy>
  <cp:revision>1</cp:revision>
  <dcterms:modified xsi:type="dcterms:W3CDTF">2025-04-21T08:56:50Z</dcterms:modified>
</cp:coreProperties>
</file>