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48" r:id="rId1"/>
  </p:sldMasterIdLst>
  <p:notesMasterIdLst>
    <p:notesMasterId r:id="rId69"/>
  </p:notesMasterIdLst>
  <p:sldIdLst>
    <p:sldId id="256" r:id="rId2"/>
    <p:sldId id="288" r:id="rId3"/>
    <p:sldId id="289" r:id="rId4"/>
    <p:sldId id="257" r:id="rId5"/>
    <p:sldId id="266" r:id="rId6"/>
    <p:sldId id="267" r:id="rId7"/>
    <p:sldId id="317" r:id="rId8"/>
    <p:sldId id="290" r:id="rId9"/>
    <p:sldId id="261" r:id="rId10"/>
    <p:sldId id="271" r:id="rId11"/>
    <p:sldId id="306" r:id="rId12"/>
    <p:sldId id="259" r:id="rId13"/>
    <p:sldId id="322" r:id="rId14"/>
    <p:sldId id="312" r:id="rId15"/>
    <p:sldId id="318" r:id="rId16"/>
    <p:sldId id="274" r:id="rId17"/>
    <p:sldId id="275" r:id="rId18"/>
    <p:sldId id="383" r:id="rId19"/>
    <p:sldId id="379" r:id="rId20"/>
    <p:sldId id="282" r:id="rId21"/>
    <p:sldId id="284" r:id="rId22"/>
    <p:sldId id="384" r:id="rId23"/>
    <p:sldId id="281" r:id="rId24"/>
    <p:sldId id="323" r:id="rId25"/>
    <p:sldId id="395" r:id="rId26"/>
    <p:sldId id="396" r:id="rId27"/>
    <p:sldId id="380" r:id="rId28"/>
    <p:sldId id="339" r:id="rId29"/>
    <p:sldId id="386" r:id="rId30"/>
    <p:sldId id="385" r:id="rId31"/>
    <p:sldId id="341" r:id="rId32"/>
    <p:sldId id="354" r:id="rId33"/>
    <p:sldId id="397" r:id="rId34"/>
    <p:sldId id="381" r:id="rId35"/>
    <p:sldId id="348" r:id="rId36"/>
    <p:sldId id="345" r:id="rId37"/>
    <p:sldId id="346" r:id="rId38"/>
    <p:sldId id="388" r:id="rId39"/>
    <p:sldId id="347" r:id="rId40"/>
    <p:sldId id="355" r:id="rId41"/>
    <p:sldId id="400" r:id="rId42"/>
    <p:sldId id="382" r:id="rId43"/>
    <p:sldId id="349" r:id="rId44"/>
    <p:sldId id="350" r:id="rId45"/>
    <p:sldId id="387" r:id="rId46"/>
    <p:sldId id="352" r:id="rId47"/>
    <p:sldId id="356" r:id="rId48"/>
    <p:sldId id="331" r:id="rId49"/>
    <p:sldId id="310" r:id="rId50"/>
    <p:sldId id="357" r:id="rId51"/>
    <p:sldId id="414" r:id="rId52"/>
    <p:sldId id="390" r:id="rId53"/>
    <p:sldId id="391" r:id="rId54"/>
    <p:sldId id="392" r:id="rId55"/>
    <p:sldId id="393" r:id="rId56"/>
    <p:sldId id="404" r:id="rId57"/>
    <p:sldId id="402" r:id="rId58"/>
    <p:sldId id="370" r:id="rId59"/>
    <p:sldId id="371" r:id="rId60"/>
    <p:sldId id="401" r:id="rId61"/>
    <p:sldId id="411" r:id="rId62"/>
    <p:sldId id="412" r:id="rId63"/>
    <p:sldId id="413" r:id="rId64"/>
    <p:sldId id="394" r:id="rId65"/>
    <p:sldId id="408" r:id="rId66"/>
    <p:sldId id="409" r:id="rId67"/>
    <p:sldId id="378" r:id="rId6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CACE"/>
    <a:srgbClr val="FF5050"/>
    <a:srgbClr val="EDDBDE"/>
    <a:srgbClr val="AD5B67"/>
    <a:srgbClr val="FDF9FA"/>
    <a:srgbClr val="FFFFFF"/>
    <a:srgbClr val="E18796"/>
    <a:srgbClr val="E3C7CB"/>
    <a:srgbClr val="CA96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21" autoAdjust="0"/>
    <p:restoredTop sz="90766" autoAdjust="0"/>
  </p:normalViewPr>
  <p:slideViewPr>
    <p:cSldViewPr snapToGrid="0">
      <p:cViewPr>
        <p:scale>
          <a:sx n="100" d="100"/>
          <a:sy n="100" d="100"/>
        </p:scale>
        <p:origin x="546" y="25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588"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wmf"/><Relationship Id="rId4" Type="http://schemas.openxmlformats.org/officeDocument/2006/relationships/image" Target="../media/image95.wmf"/><Relationship Id="rId9" Type="http://schemas.openxmlformats.org/officeDocument/2006/relationships/image" Target="../media/image10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72.wmf"/><Relationship Id="rId7" Type="http://schemas.openxmlformats.org/officeDocument/2006/relationships/image" Target="../media/image43.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42.wmf"/><Relationship Id="rId11" Type="http://schemas.openxmlformats.org/officeDocument/2006/relationships/image" Target="../media/image105.wmf"/><Relationship Id="rId5" Type="http://schemas.openxmlformats.org/officeDocument/2006/relationships/image" Target="../media/image41.wmf"/><Relationship Id="rId10" Type="http://schemas.openxmlformats.org/officeDocument/2006/relationships/image" Target="../media/image104.wmf"/><Relationship Id="rId4" Type="http://schemas.openxmlformats.org/officeDocument/2006/relationships/image" Target="../media/image102.wmf"/><Relationship Id="rId9" Type="http://schemas.openxmlformats.org/officeDocument/2006/relationships/image" Target="../media/image10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 Id="rId9" Type="http://schemas.openxmlformats.org/officeDocument/2006/relationships/image" Target="../media/image12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72.wmf"/><Relationship Id="rId7" Type="http://schemas.openxmlformats.org/officeDocument/2006/relationships/image" Target="../media/image43.wmf"/><Relationship Id="rId12" Type="http://schemas.openxmlformats.org/officeDocument/2006/relationships/image" Target="../media/image129.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42.wmf"/><Relationship Id="rId11" Type="http://schemas.openxmlformats.org/officeDocument/2006/relationships/image" Target="../media/image128.wmf"/><Relationship Id="rId5" Type="http://schemas.openxmlformats.org/officeDocument/2006/relationships/image" Target="../media/image41.wmf"/><Relationship Id="rId10" Type="http://schemas.openxmlformats.org/officeDocument/2006/relationships/image" Target="../media/image127.wmf"/><Relationship Id="rId4" Type="http://schemas.openxmlformats.org/officeDocument/2006/relationships/image" Target="../media/image102.wmf"/><Relationship Id="rId9" Type="http://schemas.openxmlformats.org/officeDocument/2006/relationships/image" Target="../media/image12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8.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43.wmf"/><Relationship Id="rId7" Type="http://schemas.openxmlformats.org/officeDocument/2006/relationships/image" Target="../media/image72.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4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DA675-2E79-4AA3-B7FE-CF0B8086C241}" type="datetimeFigureOut">
              <a:rPr lang="zh-TW" altLang="en-US" smtClean="0"/>
              <a:t>2020/5/29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09DC5-EFAA-4C82-B8C3-BDC9C8859285}" type="slidenum">
              <a:rPr lang="zh-TW" altLang="en-US" smtClean="0"/>
              <a:t>‹#›</a:t>
            </a:fld>
            <a:endParaRPr lang="zh-TW" altLang="en-US"/>
          </a:p>
        </p:txBody>
      </p:sp>
    </p:spTree>
    <p:extLst>
      <p:ext uri="{BB962C8B-B14F-4D97-AF65-F5344CB8AC3E}">
        <p14:creationId xmlns:p14="http://schemas.microsoft.com/office/powerpoint/2010/main" val="394325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a:t>
            </a:fld>
            <a:endParaRPr lang="zh-TW" altLang="en-US"/>
          </a:p>
        </p:txBody>
      </p:sp>
    </p:spTree>
    <p:extLst>
      <p:ext uri="{BB962C8B-B14F-4D97-AF65-F5344CB8AC3E}">
        <p14:creationId xmlns:p14="http://schemas.microsoft.com/office/powerpoint/2010/main" val="1139224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10</a:t>
            </a:fld>
            <a:endParaRPr lang="zh-TW" altLang="en-US"/>
          </a:p>
        </p:txBody>
      </p:sp>
    </p:spTree>
    <p:extLst>
      <p:ext uri="{BB962C8B-B14F-4D97-AF65-F5344CB8AC3E}">
        <p14:creationId xmlns:p14="http://schemas.microsoft.com/office/powerpoint/2010/main" val="48368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u="none"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11</a:t>
            </a:fld>
            <a:endParaRPr lang="zh-TW" altLang="en-US"/>
          </a:p>
        </p:txBody>
      </p:sp>
    </p:spTree>
    <p:extLst>
      <p:ext uri="{BB962C8B-B14F-4D97-AF65-F5344CB8AC3E}">
        <p14:creationId xmlns:p14="http://schemas.microsoft.com/office/powerpoint/2010/main" val="1509539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ea typeface="標楷體" panose="03000509000000000000" pitchFamily="65" charset="-120"/>
            </a:endParaRPr>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12</a:t>
            </a:fld>
            <a:endParaRPr lang="zh-TW" altLang="en-US"/>
          </a:p>
        </p:txBody>
      </p:sp>
    </p:spTree>
    <p:extLst>
      <p:ext uri="{BB962C8B-B14F-4D97-AF65-F5344CB8AC3E}">
        <p14:creationId xmlns:p14="http://schemas.microsoft.com/office/powerpoint/2010/main" val="4046362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13</a:t>
            </a:fld>
            <a:endParaRPr lang="zh-TW" altLang="en-US"/>
          </a:p>
        </p:txBody>
      </p:sp>
    </p:spTree>
    <p:extLst>
      <p:ext uri="{BB962C8B-B14F-4D97-AF65-F5344CB8AC3E}">
        <p14:creationId xmlns:p14="http://schemas.microsoft.com/office/powerpoint/2010/main" val="78270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14</a:t>
            </a:fld>
            <a:endParaRPr lang="zh-TW" altLang="en-US"/>
          </a:p>
        </p:txBody>
      </p:sp>
    </p:spTree>
    <p:extLst>
      <p:ext uri="{BB962C8B-B14F-4D97-AF65-F5344CB8AC3E}">
        <p14:creationId xmlns:p14="http://schemas.microsoft.com/office/powerpoint/2010/main" val="4275169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15</a:t>
            </a:fld>
            <a:endParaRPr lang="zh-TW" altLang="en-US"/>
          </a:p>
        </p:txBody>
      </p:sp>
    </p:spTree>
    <p:extLst>
      <p:ext uri="{BB962C8B-B14F-4D97-AF65-F5344CB8AC3E}">
        <p14:creationId xmlns:p14="http://schemas.microsoft.com/office/powerpoint/2010/main" val="3592465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16</a:t>
            </a:fld>
            <a:endParaRPr lang="zh-TW" altLang="en-US"/>
          </a:p>
        </p:txBody>
      </p:sp>
    </p:spTree>
    <p:extLst>
      <p:ext uri="{BB962C8B-B14F-4D97-AF65-F5344CB8AC3E}">
        <p14:creationId xmlns:p14="http://schemas.microsoft.com/office/powerpoint/2010/main" val="4004245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17</a:t>
            </a:fld>
            <a:endParaRPr lang="zh-TW" altLang="en-US"/>
          </a:p>
        </p:txBody>
      </p:sp>
    </p:spTree>
    <p:extLst>
      <p:ext uri="{BB962C8B-B14F-4D97-AF65-F5344CB8AC3E}">
        <p14:creationId xmlns:p14="http://schemas.microsoft.com/office/powerpoint/2010/main" val="1829524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18</a:t>
            </a:fld>
            <a:endParaRPr lang="zh-TW" altLang="en-US"/>
          </a:p>
        </p:txBody>
      </p:sp>
    </p:spTree>
    <p:extLst>
      <p:ext uri="{BB962C8B-B14F-4D97-AF65-F5344CB8AC3E}">
        <p14:creationId xmlns:p14="http://schemas.microsoft.com/office/powerpoint/2010/main" val="35946070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19</a:t>
            </a:fld>
            <a:endParaRPr lang="zh-TW" altLang="en-US"/>
          </a:p>
        </p:txBody>
      </p:sp>
    </p:spTree>
    <p:extLst>
      <p:ext uri="{BB962C8B-B14F-4D97-AF65-F5344CB8AC3E}">
        <p14:creationId xmlns:p14="http://schemas.microsoft.com/office/powerpoint/2010/main" val="296911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2</a:t>
            </a:fld>
            <a:endParaRPr lang="zh-TW" altLang="en-US"/>
          </a:p>
        </p:txBody>
      </p:sp>
    </p:spTree>
    <p:extLst>
      <p:ext uri="{BB962C8B-B14F-4D97-AF65-F5344CB8AC3E}">
        <p14:creationId xmlns:p14="http://schemas.microsoft.com/office/powerpoint/2010/main" val="58375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en-US" dirty="0"/>
                  <a:t>第三部分為 策略型顧客</a:t>
                </a:r>
                <a:endParaRPr lang="en-US" altLang="zh-TW" dirty="0"/>
              </a:p>
              <a:p>
                <a:r>
                  <a:rPr lang="zh-TW" altLang="en-US" dirty="0"/>
                  <a:t>綜觀兩期之效用如</a:t>
                </a:r>
                <a:r>
                  <a:rPr lang="en-US" altLang="zh-TW" dirty="0"/>
                  <a:t>(14)-(21)</a:t>
                </a:r>
                <a:r>
                  <a:rPr lang="zh-TW" altLang="en-US" dirty="0"/>
                  <a:t>所示</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UN12</a:t>
                </a:r>
                <a:r>
                  <a:rPr lang="zh-TW" altLang="zh-TW" sz="1200" kern="1200" dirty="0">
                    <a:solidFill>
                      <a:schemeClr val="tx1"/>
                    </a:solidFill>
                    <a:effectLst/>
                    <a:latin typeface="+mn-lt"/>
                    <a:ea typeface="+mn-ea"/>
                    <a:cs typeface="+mn-cs"/>
                  </a:rPr>
                  <a:t>的</a:t>
                </a:r>
                <a:r>
                  <a:rPr lang="en-US" altLang="zh-TW" sz="1200" i="0" kern="1200">
                    <a:solidFill>
                      <a:schemeClr val="tx1"/>
                    </a:solidFill>
                    <a:effectLst/>
                    <a:latin typeface="Cambria Math" panose="02040503050406030204" pitchFamily="18" charset="0"/>
                    <a:ea typeface="+mn-ea"/>
                    <a:cs typeface="+mn-cs"/>
                  </a:rPr>
                  <a:t>𝑡</a:t>
                </a:r>
                <a:r>
                  <a:rPr lang="zh-TW" altLang="zh-TW" sz="1200" kern="1200" dirty="0">
                    <a:solidFill>
                      <a:schemeClr val="tx1"/>
                    </a:solidFill>
                    <a:effectLst/>
                    <a:latin typeface="+mn-lt"/>
                    <a:ea typeface="+mn-ea"/>
                    <a:cs typeface="+mn-cs"/>
                  </a:rPr>
                  <a:t>係數皆為</a:t>
                </a:r>
                <a:r>
                  <a:rPr lang="zh-TW" altLang="en-US" sz="1200" i="0" kern="1200">
                    <a:solidFill>
                      <a:schemeClr val="tx1"/>
                    </a:solidFill>
                    <a:effectLst/>
                    <a:latin typeface="Cambria Math" panose="02040503050406030204" pitchFamily="18" charset="0"/>
                    <a:ea typeface="+mn-ea"/>
                    <a:cs typeface="+mn-cs"/>
                  </a:rPr>
                  <a:t>−</a:t>
                </a:r>
                <a:r>
                  <a:rPr lang="en-US" altLang="zh-TW" sz="1200" i="0" kern="1200">
                    <a:solidFill>
                      <a:schemeClr val="tx1"/>
                    </a:solidFill>
                    <a:effectLst/>
                    <a:latin typeface="Cambria Math" panose="02040503050406030204" pitchFamily="18" charset="0"/>
                    <a:ea typeface="+mn-ea"/>
                    <a:cs typeface="+mn-cs"/>
                  </a:rPr>
                  <a:t>1</a:t>
                </a:r>
                <a:r>
                  <a:rPr lang="zh-TW" altLang="zh-TW" sz="1200" kern="1200" dirty="0">
                    <a:solidFill>
                      <a:schemeClr val="tx1"/>
                    </a:solidFill>
                    <a:effectLst/>
                    <a:latin typeface="+mn-lt"/>
                    <a:ea typeface="+mn-ea"/>
                    <a:cs typeface="+mn-cs"/>
                  </a:rPr>
                  <a:t>，由於本研究是著重於探討多次購買行為，</a:t>
                </a:r>
                <a:r>
                  <a:rPr lang="zh-TW" altLang="en-US" sz="1200" kern="1200" dirty="0">
                    <a:solidFill>
                      <a:schemeClr val="tx1"/>
                    </a:solidFill>
                    <a:effectLst/>
                    <a:latin typeface="+mn-lt"/>
                    <a:ea typeface="+mn-ea"/>
                    <a:cs typeface="+mn-cs"/>
                  </a:rPr>
                  <a:t>故假設</a:t>
                </a: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UN12</a:t>
                </a:r>
              </a:p>
              <a:p>
                <a:endParaRPr lang="en-US" altLang="zh-TW" dirty="0"/>
              </a:p>
              <a:p>
                <a:endParaRPr lang="en-US" altLang="zh-TW"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20</a:t>
            </a:fld>
            <a:endParaRPr lang="zh-TW" altLang="en-US"/>
          </a:p>
        </p:txBody>
      </p:sp>
    </p:spTree>
    <p:extLst>
      <p:ext uri="{BB962C8B-B14F-4D97-AF65-F5344CB8AC3E}">
        <p14:creationId xmlns:p14="http://schemas.microsoft.com/office/powerpoint/2010/main" val="2760731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由於</a:t>
                </a:r>
                <a:r>
                  <a:rPr lang="en-US" altLang="zh-TW" sz="1200" kern="1200" dirty="0">
                    <a:solidFill>
                      <a:schemeClr val="tx1"/>
                    </a:solidFill>
                    <a:effectLst/>
                    <a:latin typeface="+mn-lt"/>
                    <a:ea typeface="+mn-ea"/>
                    <a:cs typeface="+mn-cs"/>
                  </a:rPr>
                  <a:t>UN15</a:t>
                </a:r>
                <a:r>
                  <a:rPr lang="zh-TW" altLang="en-US" sz="1200" kern="1200" dirty="0">
                    <a:solidFill>
                      <a:schemeClr val="tx1"/>
                    </a:solidFill>
                    <a:effectLst/>
                    <a:latin typeface="+mn-lt"/>
                    <a:ea typeface="+mn-ea"/>
                    <a:cs typeface="+mn-cs"/>
                  </a:rPr>
                  <a:t>與</a:t>
                </a:r>
                <a:r>
                  <a:rPr lang="en-US" altLang="zh-TW" sz="1200" kern="1200" dirty="0">
                    <a:solidFill>
                      <a:schemeClr val="tx1"/>
                    </a:solidFill>
                    <a:effectLst/>
                    <a:latin typeface="+mn-lt"/>
                    <a:ea typeface="+mn-ea"/>
                    <a:cs typeface="+mn-cs"/>
                  </a:rPr>
                  <a:t>UN16</a:t>
                </a:r>
                <a:r>
                  <a:rPr lang="zh-TW" altLang="zh-TW" sz="1200" kern="1200" dirty="0">
                    <a:solidFill>
                      <a:schemeClr val="tx1"/>
                    </a:solidFill>
                    <a:effectLst/>
                    <a:latin typeface="+mn-lt"/>
                    <a:ea typeface="+mn-ea"/>
                    <a:cs typeface="+mn-cs"/>
                  </a:rPr>
                  <a:t>皆與</a:t>
                </a:r>
                <a:r>
                  <a:rPr lang="en-US" altLang="zh-TW" sz="1200" i="0" kern="1200">
                    <a:solidFill>
                      <a:schemeClr val="tx1"/>
                    </a:solidFill>
                    <a:effectLst/>
                    <a:latin typeface="Cambria Math" panose="02040503050406030204" pitchFamily="18" charset="0"/>
                    <a:ea typeface="+mn-ea"/>
                    <a:cs typeface="+mn-cs"/>
                  </a:rPr>
                  <a:t>𝑡</a:t>
                </a:r>
                <a:r>
                  <a:rPr lang="zh-TW" altLang="zh-TW" sz="1200" kern="1200" dirty="0">
                    <a:solidFill>
                      <a:schemeClr val="tx1"/>
                    </a:solidFill>
                    <a:effectLst/>
                    <a:latin typeface="+mn-lt"/>
                    <a:ea typeface="+mn-ea"/>
                    <a:cs typeface="+mn-cs"/>
                  </a:rPr>
                  <a:t>呈獨立狀態</a:t>
                </a:r>
                <a:r>
                  <a:rPr lang="zh-TW" altLang="en-US" sz="1200" kern="1200" dirty="0">
                    <a:solidFill>
                      <a:schemeClr val="tx1"/>
                    </a:solidFill>
                    <a:effectLst/>
                    <a:latin typeface="+mn-lt"/>
                    <a:ea typeface="+mn-ea"/>
                    <a:cs typeface="+mn-cs"/>
                  </a:rPr>
                  <a:t>，本研究為探討多次購買情境，故假設</a:t>
                </a:r>
                <a:r>
                  <a:rPr lang="en-US" altLang="zh-TW" sz="1200" kern="1200" dirty="0">
                    <a:solidFill>
                      <a:schemeClr val="tx1"/>
                    </a:solidFill>
                    <a:effectLst/>
                    <a:latin typeface="+mn-lt"/>
                    <a:ea typeface="+mn-ea"/>
                    <a:cs typeface="+mn-cs"/>
                  </a:rPr>
                  <a:t>UN15</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UN12</a:t>
                </a:r>
                <a:r>
                  <a:rPr lang="zh-TW" altLang="zh-TW" sz="1200" kern="1200" dirty="0">
                    <a:solidFill>
                      <a:schemeClr val="tx1"/>
                    </a:solidFill>
                    <a:effectLst/>
                    <a:latin typeface="+mn-lt"/>
                    <a:ea typeface="+mn-ea"/>
                    <a:cs typeface="+mn-cs"/>
                  </a:rPr>
                  <a:t>的</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係數皆為</a:t>
                </a:r>
                <a:r>
                  <a:rPr lang="zh-TW" altLang="en-US"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，由於本研究是著重於探討多次購買行為，</a:t>
                </a:r>
                <a:r>
                  <a:rPr lang="zh-TW" altLang="en-US" sz="1200" kern="1200" dirty="0">
                    <a:solidFill>
                      <a:schemeClr val="tx1"/>
                    </a:solidFill>
                    <a:effectLst/>
                    <a:latin typeface="+mn-lt"/>
                    <a:ea typeface="+mn-ea"/>
                    <a:cs typeface="+mn-cs"/>
                  </a:rPr>
                  <a:t>故假設</a:t>
                </a: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UN12</a:t>
                </a:r>
              </a:p>
              <a:p>
                <a:endParaRPr lang="en-US" altLang="zh-TW" sz="1200" kern="1200" dirty="0">
                  <a:solidFill>
                    <a:schemeClr val="tx1"/>
                  </a:solidFill>
                  <a:effectLst/>
                  <a:latin typeface="+mn-lt"/>
                  <a:ea typeface="+mn-ea"/>
                  <a:cs typeface="+mn-cs"/>
                </a:endParaRPr>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21</a:t>
            </a:fld>
            <a:endParaRPr lang="zh-TW" altLang="en-US"/>
          </a:p>
        </p:txBody>
      </p:sp>
    </p:spTree>
    <p:extLst>
      <p:ext uri="{BB962C8B-B14F-4D97-AF65-F5344CB8AC3E}">
        <p14:creationId xmlns:p14="http://schemas.microsoft.com/office/powerpoint/2010/main" val="2482893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22</a:t>
            </a:fld>
            <a:endParaRPr lang="zh-TW" altLang="en-US"/>
          </a:p>
        </p:txBody>
      </p:sp>
    </p:spTree>
    <p:extLst>
      <p:ext uri="{BB962C8B-B14F-4D97-AF65-F5344CB8AC3E}">
        <p14:creationId xmlns:p14="http://schemas.microsoft.com/office/powerpoint/2010/main" val="3724156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23</a:t>
            </a:fld>
            <a:endParaRPr lang="zh-TW" altLang="en-US"/>
          </a:p>
        </p:txBody>
      </p:sp>
    </p:spTree>
    <p:extLst>
      <p:ext uri="{BB962C8B-B14F-4D97-AF65-F5344CB8AC3E}">
        <p14:creationId xmlns:p14="http://schemas.microsoft.com/office/powerpoint/2010/main" val="3417217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24</a:t>
            </a:fld>
            <a:endParaRPr lang="zh-TW" altLang="en-US"/>
          </a:p>
        </p:txBody>
      </p:sp>
    </p:spTree>
    <p:extLst>
      <p:ext uri="{BB962C8B-B14F-4D97-AF65-F5344CB8AC3E}">
        <p14:creationId xmlns:p14="http://schemas.microsoft.com/office/powerpoint/2010/main" val="229123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統整以上的廠商利潤式後可得</a:t>
                </a:r>
                <a:r>
                  <a:rPr lang="en-US" altLang="zh-TW" sz="1200" kern="1200" dirty="0">
                    <a:solidFill>
                      <a:schemeClr val="tx1"/>
                    </a:solidFill>
                    <a:effectLst/>
                    <a:latin typeface="+mn-lt"/>
                    <a:ea typeface="+mn-ea"/>
                    <a:cs typeface="+mn-cs"/>
                  </a:rPr>
                  <a:t>A</a:t>
                </a:r>
                <a:r>
                  <a:rPr lang="zh-TW" altLang="zh-TW" sz="1200" kern="1200" dirty="0">
                    <a:solidFill>
                      <a:schemeClr val="tx1"/>
                    </a:solidFill>
                    <a:effectLst/>
                    <a:latin typeface="+mn-lt"/>
                    <a:ea typeface="+mn-ea"/>
                    <a:cs typeface="+mn-cs"/>
                  </a:rPr>
                  <a:t>廠第二期總利潤</a:t>
                </a:r>
                <a:r>
                  <a:rPr lang="en-US" altLang="zh-TW" sz="1200" i="0" kern="1200">
                    <a:solidFill>
                      <a:schemeClr val="tx1"/>
                    </a:solidFill>
                    <a:effectLst/>
                    <a:latin typeface="+mn-lt"/>
                    <a:ea typeface="+mn-ea"/>
                    <a:cs typeface="+mn-cs"/>
                  </a:rPr>
                  <a:t>𝜋</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a:t>
                </a:r>
                <a:r>
                  <a:rPr lang="zh-TW" altLang="zh-TW" sz="1200" kern="1200" dirty="0">
                    <a:solidFill>
                      <a:schemeClr val="tx1"/>
                    </a:solidFill>
                    <a:effectLst/>
                    <a:latin typeface="+mn-lt"/>
                    <a:ea typeface="+mn-ea"/>
                    <a:cs typeface="+mn-cs"/>
                  </a:rPr>
                  <a:t>廠整期總利潤</a:t>
                </a:r>
                <a:r>
                  <a:rPr lang="en-US" altLang="zh-TW" sz="1200" i="0" kern="1200">
                    <a:solidFill>
                      <a:schemeClr val="tx1"/>
                    </a:solidFill>
                    <a:effectLst/>
                    <a:latin typeface="+mn-lt"/>
                    <a:ea typeface="+mn-ea"/>
                    <a:cs typeface="+mn-cs"/>
                  </a:rPr>
                  <a:t>𝜋</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B</a:t>
                </a:r>
                <a:r>
                  <a:rPr lang="zh-TW" altLang="zh-TW" sz="1200" kern="1200" dirty="0">
                    <a:solidFill>
                      <a:schemeClr val="tx1"/>
                    </a:solidFill>
                    <a:effectLst/>
                    <a:latin typeface="+mn-lt"/>
                    <a:ea typeface="+mn-ea"/>
                    <a:cs typeface="+mn-cs"/>
                  </a:rPr>
                  <a:t>廠整期總利潤</a:t>
                </a:r>
                <a:r>
                  <a:rPr lang="en-US" altLang="zh-TW" sz="1200" i="0" kern="1200">
                    <a:solidFill>
                      <a:schemeClr val="tx1"/>
                    </a:solidFill>
                    <a:effectLst/>
                    <a:latin typeface="+mn-lt"/>
                    <a:ea typeface="+mn-ea"/>
                    <a:cs typeface="+mn-cs"/>
                  </a:rPr>
                  <a:t>𝜋</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25</a:t>
            </a:fld>
            <a:endParaRPr lang="zh-TW" altLang="en-US"/>
          </a:p>
        </p:txBody>
      </p:sp>
    </p:spTree>
    <p:extLst>
      <p:ext uri="{BB962C8B-B14F-4D97-AF65-F5344CB8AC3E}">
        <p14:creationId xmlns:p14="http://schemas.microsoft.com/office/powerpoint/2010/main" val="1213894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26</a:t>
            </a:fld>
            <a:endParaRPr lang="zh-TW" altLang="en-US"/>
          </a:p>
        </p:txBody>
      </p:sp>
    </p:spTree>
    <p:extLst>
      <p:ext uri="{BB962C8B-B14F-4D97-AF65-F5344CB8AC3E}">
        <p14:creationId xmlns:p14="http://schemas.microsoft.com/office/powerpoint/2010/main" val="1316961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27</a:t>
            </a:fld>
            <a:endParaRPr lang="zh-TW" altLang="en-US"/>
          </a:p>
        </p:txBody>
      </p:sp>
    </p:spTree>
    <p:extLst>
      <p:ext uri="{BB962C8B-B14F-4D97-AF65-F5344CB8AC3E}">
        <p14:creationId xmlns:p14="http://schemas.microsoft.com/office/powerpoint/2010/main" val="2080221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顧客可分為三類，如同圖 </a:t>
                </a:r>
                <a:r>
                  <a:rPr lang="en-US" altLang="zh-TW" sz="1200" kern="1200" dirty="0">
                    <a:solidFill>
                      <a:schemeClr val="tx1"/>
                    </a:solidFill>
                    <a:effectLst/>
                    <a:latin typeface="+mn-lt"/>
                    <a:ea typeface="+mn-ea"/>
                    <a:cs typeface="+mn-cs"/>
                  </a:rPr>
                  <a:t>10</a:t>
                </a:r>
                <a:r>
                  <a:rPr lang="zh-TW" altLang="zh-TW" sz="1200" kern="1200" dirty="0">
                    <a:solidFill>
                      <a:schemeClr val="tx1"/>
                    </a:solidFill>
                    <a:effectLst/>
                    <a:latin typeface="+mn-lt"/>
                    <a:ea typeface="+mn-ea"/>
                    <a:cs typeface="+mn-cs"/>
                  </a:rPr>
                  <a:t>所示，其中</a:t>
                </a:r>
                <a:r>
                  <a:rPr lang="en-US" altLang="zh-TW" sz="1200" kern="1200" dirty="0">
                    <a:solidFill>
                      <a:schemeClr val="tx1"/>
                    </a:solidFill>
                    <a:effectLst/>
                    <a:latin typeface="+mn-lt"/>
                    <a:ea typeface="+mn-ea"/>
                    <a:cs typeface="+mn-cs"/>
                  </a:rPr>
                  <a:t>(34)</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(36)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𝑀2</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21</a:t>
                </a:r>
                <a:r>
                  <a:rPr lang="zh-TW" altLang="zh-TW"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^𝐷</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(35)</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(36)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𝑀2</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22</a:t>
                </a:r>
                <a:r>
                  <a:rPr lang="zh-TW" altLang="zh-TW"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^𝐷</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28</a:t>
            </a:fld>
            <a:endParaRPr lang="zh-TW" altLang="en-US"/>
          </a:p>
        </p:txBody>
      </p:sp>
    </p:spTree>
    <p:extLst>
      <p:ext uri="{BB962C8B-B14F-4D97-AF65-F5344CB8AC3E}">
        <p14:creationId xmlns:p14="http://schemas.microsoft.com/office/powerpoint/2010/main" val="88376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en-US" dirty="0"/>
                  <a:t>第三部分為 策略型顧客</a:t>
                </a:r>
                <a:endParaRPr lang="en-US" altLang="zh-TW" dirty="0"/>
              </a:p>
              <a:p>
                <a:r>
                  <a:rPr lang="zh-TW" altLang="en-US" dirty="0"/>
                  <a:t>綜觀兩期之效用如</a:t>
                </a:r>
                <a:r>
                  <a:rPr lang="en-US" altLang="zh-TW" dirty="0"/>
                  <a:t>(14)-(21)</a:t>
                </a:r>
                <a:r>
                  <a:rPr lang="zh-TW" altLang="en-US" dirty="0"/>
                  <a:t>所示</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UN12</a:t>
                </a:r>
                <a:r>
                  <a:rPr lang="zh-TW" altLang="zh-TW" sz="1200" kern="1200" dirty="0">
                    <a:solidFill>
                      <a:schemeClr val="tx1"/>
                    </a:solidFill>
                    <a:effectLst/>
                    <a:latin typeface="+mn-lt"/>
                    <a:ea typeface="+mn-ea"/>
                    <a:cs typeface="+mn-cs"/>
                  </a:rPr>
                  <a:t>的</a:t>
                </a:r>
                <a:r>
                  <a:rPr lang="en-US" altLang="zh-TW" sz="1200" i="0" kern="1200">
                    <a:solidFill>
                      <a:schemeClr val="tx1"/>
                    </a:solidFill>
                    <a:effectLst/>
                    <a:latin typeface="Cambria Math" panose="02040503050406030204" pitchFamily="18" charset="0"/>
                    <a:ea typeface="+mn-ea"/>
                    <a:cs typeface="+mn-cs"/>
                  </a:rPr>
                  <a:t>𝑡</a:t>
                </a:r>
                <a:r>
                  <a:rPr lang="zh-TW" altLang="zh-TW" sz="1200" kern="1200" dirty="0">
                    <a:solidFill>
                      <a:schemeClr val="tx1"/>
                    </a:solidFill>
                    <a:effectLst/>
                    <a:latin typeface="+mn-lt"/>
                    <a:ea typeface="+mn-ea"/>
                    <a:cs typeface="+mn-cs"/>
                  </a:rPr>
                  <a:t>係數皆為</a:t>
                </a:r>
                <a:r>
                  <a:rPr lang="zh-TW" altLang="en-US" sz="1200" i="0" kern="1200">
                    <a:solidFill>
                      <a:schemeClr val="tx1"/>
                    </a:solidFill>
                    <a:effectLst/>
                    <a:latin typeface="Cambria Math" panose="02040503050406030204" pitchFamily="18" charset="0"/>
                    <a:ea typeface="+mn-ea"/>
                    <a:cs typeface="+mn-cs"/>
                  </a:rPr>
                  <a:t>−</a:t>
                </a:r>
                <a:r>
                  <a:rPr lang="en-US" altLang="zh-TW" sz="1200" i="0" kern="1200">
                    <a:solidFill>
                      <a:schemeClr val="tx1"/>
                    </a:solidFill>
                    <a:effectLst/>
                    <a:latin typeface="Cambria Math" panose="02040503050406030204" pitchFamily="18" charset="0"/>
                    <a:ea typeface="+mn-ea"/>
                    <a:cs typeface="+mn-cs"/>
                  </a:rPr>
                  <a:t>1</a:t>
                </a:r>
                <a:r>
                  <a:rPr lang="zh-TW" altLang="zh-TW" sz="1200" kern="1200" dirty="0">
                    <a:solidFill>
                      <a:schemeClr val="tx1"/>
                    </a:solidFill>
                    <a:effectLst/>
                    <a:latin typeface="+mn-lt"/>
                    <a:ea typeface="+mn-ea"/>
                    <a:cs typeface="+mn-cs"/>
                  </a:rPr>
                  <a:t>，由於本研究是著重於探討多次購買行為，</a:t>
                </a:r>
                <a:r>
                  <a:rPr lang="zh-TW" altLang="en-US" sz="1200" kern="1200" dirty="0">
                    <a:solidFill>
                      <a:schemeClr val="tx1"/>
                    </a:solidFill>
                    <a:effectLst/>
                    <a:latin typeface="+mn-lt"/>
                    <a:ea typeface="+mn-ea"/>
                    <a:cs typeface="+mn-cs"/>
                  </a:rPr>
                  <a:t>故假設</a:t>
                </a: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UN12</a:t>
                </a:r>
              </a:p>
              <a:p>
                <a:endParaRPr lang="en-US" altLang="zh-TW" dirty="0"/>
              </a:p>
              <a:p>
                <a:endParaRPr lang="en-US" altLang="zh-TW"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29</a:t>
            </a:fld>
            <a:endParaRPr lang="zh-TW" altLang="en-US"/>
          </a:p>
        </p:txBody>
      </p:sp>
    </p:spTree>
    <p:extLst>
      <p:ext uri="{BB962C8B-B14F-4D97-AF65-F5344CB8AC3E}">
        <p14:creationId xmlns:p14="http://schemas.microsoft.com/office/powerpoint/2010/main" val="873038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3</a:t>
            </a:fld>
            <a:endParaRPr lang="zh-TW" altLang="en-US"/>
          </a:p>
        </p:txBody>
      </p:sp>
    </p:spTree>
    <p:extLst>
      <p:ext uri="{BB962C8B-B14F-4D97-AF65-F5344CB8AC3E}">
        <p14:creationId xmlns:p14="http://schemas.microsoft.com/office/powerpoint/2010/main" val="3889512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30</a:t>
            </a:fld>
            <a:endParaRPr lang="zh-TW" altLang="en-US"/>
          </a:p>
        </p:txBody>
      </p:sp>
    </p:spTree>
    <p:extLst>
      <p:ext uri="{BB962C8B-B14F-4D97-AF65-F5344CB8AC3E}">
        <p14:creationId xmlns:p14="http://schemas.microsoft.com/office/powerpoint/2010/main" val="15470615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31</a:t>
            </a:fld>
            <a:endParaRPr lang="zh-TW" altLang="en-US"/>
          </a:p>
        </p:txBody>
      </p:sp>
    </p:spTree>
    <p:extLst>
      <p:ext uri="{BB962C8B-B14F-4D97-AF65-F5344CB8AC3E}">
        <p14:creationId xmlns:p14="http://schemas.microsoft.com/office/powerpoint/2010/main" val="204320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32</a:t>
            </a:fld>
            <a:endParaRPr lang="zh-TW" altLang="en-US"/>
          </a:p>
        </p:txBody>
      </p:sp>
    </p:spTree>
    <p:extLst>
      <p:ext uri="{BB962C8B-B14F-4D97-AF65-F5344CB8AC3E}">
        <p14:creationId xmlns:p14="http://schemas.microsoft.com/office/powerpoint/2010/main" val="2802762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33</a:t>
            </a:fld>
            <a:endParaRPr lang="zh-TW" altLang="en-US"/>
          </a:p>
        </p:txBody>
      </p:sp>
    </p:spTree>
    <p:extLst>
      <p:ext uri="{BB962C8B-B14F-4D97-AF65-F5344CB8AC3E}">
        <p14:creationId xmlns:p14="http://schemas.microsoft.com/office/powerpoint/2010/main" val="26427114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34</a:t>
            </a:fld>
            <a:endParaRPr lang="zh-TW" altLang="en-US"/>
          </a:p>
        </p:txBody>
      </p:sp>
    </p:spTree>
    <p:extLst>
      <p:ext uri="{BB962C8B-B14F-4D97-AF65-F5344CB8AC3E}">
        <p14:creationId xmlns:p14="http://schemas.microsoft.com/office/powerpoint/2010/main" val="836022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顧客可分為三類，如同圖 </a:t>
                </a:r>
                <a:r>
                  <a:rPr lang="en-US" altLang="zh-TW" sz="1200" kern="1200" dirty="0">
                    <a:solidFill>
                      <a:schemeClr val="tx1"/>
                    </a:solidFill>
                    <a:effectLst/>
                    <a:latin typeface="+mn-lt"/>
                    <a:ea typeface="+mn-ea"/>
                    <a:cs typeface="+mn-cs"/>
                  </a:rPr>
                  <a:t>10</a:t>
                </a:r>
                <a:r>
                  <a:rPr lang="zh-TW" altLang="zh-TW" sz="1200" kern="1200" dirty="0">
                    <a:solidFill>
                      <a:schemeClr val="tx1"/>
                    </a:solidFill>
                    <a:effectLst/>
                    <a:latin typeface="+mn-lt"/>
                    <a:ea typeface="+mn-ea"/>
                    <a:cs typeface="+mn-cs"/>
                  </a:rPr>
                  <a:t>所示，其中</a:t>
                </a:r>
                <a:r>
                  <a:rPr lang="en-US" altLang="zh-TW" sz="1200" kern="1200" dirty="0">
                    <a:solidFill>
                      <a:schemeClr val="tx1"/>
                    </a:solidFill>
                    <a:effectLst/>
                    <a:latin typeface="+mn-lt"/>
                    <a:ea typeface="+mn-ea"/>
                    <a:cs typeface="+mn-cs"/>
                  </a:rPr>
                  <a:t>(34)</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(36)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𝑀2</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21</a:t>
                </a:r>
                <a:r>
                  <a:rPr lang="zh-TW" altLang="zh-TW"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^𝐷</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(35)</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(36)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𝑀2</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22</a:t>
                </a:r>
                <a:r>
                  <a:rPr lang="zh-TW" altLang="zh-TW"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^𝐷</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35</a:t>
            </a:fld>
            <a:endParaRPr lang="zh-TW" altLang="en-US"/>
          </a:p>
        </p:txBody>
      </p:sp>
    </p:spTree>
    <p:extLst>
      <p:ext uri="{BB962C8B-B14F-4D97-AF65-F5344CB8AC3E}">
        <p14:creationId xmlns:p14="http://schemas.microsoft.com/office/powerpoint/2010/main" val="29831994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en-US" dirty="0"/>
                  <a:t>第三部分為 策略型顧客</a:t>
                </a:r>
                <a:endParaRPr lang="en-US" altLang="zh-TW" dirty="0"/>
              </a:p>
              <a:p>
                <a:r>
                  <a:rPr lang="zh-TW" altLang="en-US" dirty="0"/>
                  <a:t>綜觀兩期之效用如</a:t>
                </a:r>
                <a:r>
                  <a:rPr lang="en-US" altLang="zh-TW" dirty="0"/>
                  <a:t>(14)-(21)</a:t>
                </a:r>
                <a:r>
                  <a:rPr lang="zh-TW" altLang="en-US" dirty="0"/>
                  <a:t>所示</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UN12</a:t>
                </a:r>
                <a:r>
                  <a:rPr lang="zh-TW" altLang="zh-TW" sz="1200" kern="1200" dirty="0">
                    <a:solidFill>
                      <a:schemeClr val="tx1"/>
                    </a:solidFill>
                    <a:effectLst/>
                    <a:latin typeface="+mn-lt"/>
                    <a:ea typeface="+mn-ea"/>
                    <a:cs typeface="+mn-cs"/>
                  </a:rPr>
                  <a:t>的</a:t>
                </a:r>
                <a:r>
                  <a:rPr lang="en-US" altLang="zh-TW" sz="1200" i="0" kern="1200">
                    <a:solidFill>
                      <a:schemeClr val="tx1"/>
                    </a:solidFill>
                    <a:effectLst/>
                    <a:latin typeface="Cambria Math" panose="02040503050406030204" pitchFamily="18" charset="0"/>
                    <a:ea typeface="+mn-ea"/>
                    <a:cs typeface="+mn-cs"/>
                  </a:rPr>
                  <a:t>𝑡</a:t>
                </a:r>
                <a:r>
                  <a:rPr lang="zh-TW" altLang="zh-TW" sz="1200" kern="1200" dirty="0">
                    <a:solidFill>
                      <a:schemeClr val="tx1"/>
                    </a:solidFill>
                    <a:effectLst/>
                    <a:latin typeface="+mn-lt"/>
                    <a:ea typeface="+mn-ea"/>
                    <a:cs typeface="+mn-cs"/>
                  </a:rPr>
                  <a:t>係數皆為</a:t>
                </a:r>
                <a:r>
                  <a:rPr lang="zh-TW" altLang="en-US" sz="1200" i="0" kern="1200">
                    <a:solidFill>
                      <a:schemeClr val="tx1"/>
                    </a:solidFill>
                    <a:effectLst/>
                    <a:latin typeface="Cambria Math" panose="02040503050406030204" pitchFamily="18" charset="0"/>
                    <a:ea typeface="+mn-ea"/>
                    <a:cs typeface="+mn-cs"/>
                  </a:rPr>
                  <a:t>−</a:t>
                </a:r>
                <a:r>
                  <a:rPr lang="en-US" altLang="zh-TW" sz="1200" i="0" kern="1200">
                    <a:solidFill>
                      <a:schemeClr val="tx1"/>
                    </a:solidFill>
                    <a:effectLst/>
                    <a:latin typeface="Cambria Math" panose="02040503050406030204" pitchFamily="18" charset="0"/>
                    <a:ea typeface="+mn-ea"/>
                    <a:cs typeface="+mn-cs"/>
                  </a:rPr>
                  <a:t>1</a:t>
                </a:r>
                <a:r>
                  <a:rPr lang="zh-TW" altLang="zh-TW" sz="1200" kern="1200" dirty="0">
                    <a:solidFill>
                      <a:schemeClr val="tx1"/>
                    </a:solidFill>
                    <a:effectLst/>
                    <a:latin typeface="+mn-lt"/>
                    <a:ea typeface="+mn-ea"/>
                    <a:cs typeface="+mn-cs"/>
                  </a:rPr>
                  <a:t>，由於本研究是著重於探討多次購買行為，</a:t>
                </a:r>
                <a:r>
                  <a:rPr lang="zh-TW" altLang="en-US" sz="1200" kern="1200" dirty="0">
                    <a:solidFill>
                      <a:schemeClr val="tx1"/>
                    </a:solidFill>
                    <a:effectLst/>
                    <a:latin typeface="+mn-lt"/>
                    <a:ea typeface="+mn-ea"/>
                    <a:cs typeface="+mn-cs"/>
                  </a:rPr>
                  <a:t>故假設</a:t>
                </a: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UN12</a:t>
                </a:r>
              </a:p>
              <a:p>
                <a:endParaRPr lang="en-US" altLang="zh-TW" dirty="0"/>
              </a:p>
              <a:p>
                <a:endParaRPr lang="en-US" altLang="zh-TW"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36</a:t>
            </a:fld>
            <a:endParaRPr lang="zh-TW" altLang="en-US"/>
          </a:p>
        </p:txBody>
      </p:sp>
    </p:spTree>
    <p:extLst>
      <p:ext uri="{BB962C8B-B14F-4D97-AF65-F5344CB8AC3E}">
        <p14:creationId xmlns:p14="http://schemas.microsoft.com/office/powerpoint/2010/main" val="2516686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n-lt"/>
                    <a:ea typeface="+mn-ea"/>
                    <a:cs typeface="+mn-cs"/>
                  </a:rPr>
                  <a:t>由於</a:t>
                </a:r>
                <a:r>
                  <a:rPr lang="en-US" altLang="zh-TW" sz="1200" kern="1200" dirty="0">
                    <a:solidFill>
                      <a:schemeClr val="tx1"/>
                    </a:solidFill>
                    <a:effectLst/>
                    <a:latin typeface="+mn-lt"/>
                    <a:ea typeface="+mn-ea"/>
                    <a:cs typeface="+mn-cs"/>
                  </a:rPr>
                  <a:t>UN15</a:t>
                </a:r>
                <a:r>
                  <a:rPr lang="zh-TW" altLang="en-US" sz="1200" kern="1200" dirty="0">
                    <a:solidFill>
                      <a:schemeClr val="tx1"/>
                    </a:solidFill>
                    <a:effectLst/>
                    <a:latin typeface="+mn-lt"/>
                    <a:ea typeface="+mn-ea"/>
                    <a:cs typeface="+mn-cs"/>
                  </a:rPr>
                  <a:t>與</a:t>
                </a:r>
                <a:r>
                  <a:rPr lang="en-US" altLang="zh-TW" sz="1200" kern="1200" dirty="0">
                    <a:solidFill>
                      <a:schemeClr val="tx1"/>
                    </a:solidFill>
                    <a:effectLst/>
                    <a:latin typeface="+mn-lt"/>
                    <a:ea typeface="+mn-ea"/>
                    <a:cs typeface="+mn-cs"/>
                  </a:rPr>
                  <a:t>UN16</a:t>
                </a:r>
                <a:r>
                  <a:rPr lang="zh-TW" altLang="zh-TW" sz="1200" kern="1200" dirty="0">
                    <a:solidFill>
                      <a:schemeClr val="tx1"/>
                    </a:solidFill>
                    <a:effectLst/>
                    <a:latin typeface="+mn-lt"/>
                    <a:ea typeface="+mn-ea"/>
                    <a:cs typeface="+mn-cs"/>
                  </a:rPr>
                  <a:t>皆與</a:t>
                </a:r>
                <a:r>
                  <a:rPr lang="en-US" altLang="zh-TW" sz="1200" i="0" kern="1200">
                    <a:solidFill>
                      <a:schemeClr val="tx1"/>
                    </a:solidFill>
                    <a:effectLst/>
                    <a:latin typeface="Cambria Math" panose="02040503050406030204" pitchFamily="18" charset="0"/>
                    <a:ea typeface="+mn-ea"/>
                    <a:cs typeface="+mn-cs"/>
                  </a:rPr>
                  <a:t>𝑡</a:t>
                </a:r>
                <a:r>
                  <a:rPr lang="zh-TW" altLang="zh-TW" sz="1200" kern="1200" dirty="0">
                    <a:solidFill>
                      <a:schemeClr val="tx1"/>
                    </a:solidFill>
                    <a:effectLst/>
                    <a:latin typeface="+mn-lt"/>
                    <a:ea typeface="+mn-ea"/>
                    <a:cs typeface="+mn-cs"/>
                  </a:rPr>
                  <a:t>呈獨立狀態</a:t>
                </a:r>
                <a:r>
                  <a:rPr lang="zh-TW" altLang="en-US" sz="1200" kern="1200" dirty="0">
                    <a:solidFill>
                      <a:schemeClr val="tx1"/>
                    </a:solidFill>
                    <a:effectLst/>
                    <a:latin typeface="+mn-lt"/>
                    <a:ea typeface="+mn-ea"/>
                    <a:cs typeface="+mn-cs"/>
                  </a:rPr>
                  <a:t>，本研究為探討多次購買情境，故假設</a:t>
                </a:r>
                <a:r>
                  <a:rPr lang="en-US" altLang="zh-TW" sz="1200" kern="1200" dirty="0">
                    <a:solidFill>
                      <a:schemeClr val="tx1"/>
                    </a:solidFill>
                    <a:effectLst/>
                    <a:latin typeface="+mn-lt"/>
                    <a:ea typeface="+mn-ea"/>
                    <a:cs typeface="+mn-cs"/>
                  </a:rPr>
                  <a:t>UN15</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UN12</a:t>
                </a:r>
                <a:r>
                  <a:rPr lang="zh-TW" altLang="zh-TW" sz="1200" kern="1200" dirty="0">
                    <a:solidFill>
                      <a:schemeClr val="tx1"/>
                    </a:solidFill>
                    <a:effectLst/>
                    <a:latin typeface="+mn-lt"/>
                    <a:ea typeface="+mn-ea"/>
                    <a:cs typeface="+mn-cs"/>
                  </a:rPr>
                  <a:t>的</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係數皆為</a:t>
                </a:r>
                <a:r>
                  <a:rPr lang="zh-TW" altLang="en-US"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1</a:t>
                </a:r>
                <a:r>
                  <a:rPr lang="zh-TW" altLang="zh-TW" sz="1200" kern="1200" dirty="0">
                    <a:solidFill>
                      <a:schemeClr val="tx1"/>
                    </a:solidFill>
                    <a:effectLst/>
                    <a:latin typeface="+mn-lt"/>
                    <a:ea typeface="+mn-ea"/>
                    <a:cs typeface="+mn-cs"/>
                  </a:rPr>
                  <a:t>，由於本研究是著重於探討多次購買行為，</a:t>
                </a:r>
                <a:r>
                  <a:rPr lang="zh-TW" altLang="en-US" sz="1200" kern="1200" dirty="0">
                    <a:solidFill>
                      <a:schemeClr val="tx1"/>
                    </a:solidFill>
                    <a:effectLst/>
                    <a:latin typeface="+mn-lt"/>
                    <a:ea typeface="+mn-ea"/>
                    <a:cs typeface="+mn-cs"/>
                  </a:rPr>
                  <a:t>故假設</a:t>
                </a: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UN12</a:t>
                </a:r>
              </a:p>
              <a:p>
                <a:endParaRPr lang="en-US" altLang="zh-TW" sz="1200" kern="1200" dirty="0">
                  <a:solidFill>
                    <a:schemeClr val="tx1"/>
                  </a:solidFill>
                  <a:effectLst/>
                  <a:latin typeface="+mn-lt"/>
                  <a:ea typeface="+mn-ea"/>
                  <a:cs typeface="+mn-cs"/>
                </a:endParaRPr>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37</a:t>
            </a:fld>
            <a:endParaRPr lang="zh-TW" altLang="en-US"/>
          </a:p>
        </p:txBody>
      </p:sp>
    </p:spTree>
    <p:extLst>
      <p:ext uri="{BB962C8B-B14F-4D97-AF65-F5344CB8AC3E}">
        <p14:creationId xmlns:p14="http://schemas.microsoft.com/office/powerpoint/2010/main" val="884856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38</a:t>
            </a:fld>
            <a:endParaRPr lang="zh-TW" altLang="en-US"/>
          </a:p>
        </p:txBody>
      </p:sp>
    </p:spTree>
    <p:extLst>
      <p:ext uri="{BB962C8B-B14F-4D97-AF65-F5344CB8AC3E}">
        <p14:creationId xmlns:p14="http://schemas.microsoft.com/office/powerpoint/2010/main" val="66697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39</a:t>
            </a:fld>
            <a:endParaRPr lang="zh-TW" altLang="en-US"/>
          </a:p>
        </p:txBody>
      </p:sp>
    </p:spTree>
    <p:extLst>
      <p:ext uri="{BB962C8B-B14F-4D97-AF65-F5344CB8AC3E}">
        <p14:creationId xmlns:p14="http://schemas.microsoft.com/office/powerpoint/2010/main" val="2786642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TW" sz="12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4</a:t>
            </a:fld>
            <a:endParaRPr lang="zh-TW" altLang="en-US"/>
          </a:p>
        </p:txBody>
      </p:sp>
    </p:spTree>
    <p:extLst>
      <p:ext uri="{BB962C8B-B14F-4D97-AF65-F5344CB8AC3E}">
        <p14:creationId xmlns:p14="http://schemas.microsoft.com/office/powerpoint/2010/main" val="1035833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40</a:t>
            </a:fld>
            <a:endParaRPr lang="zh-TW" altLang="en-US"/>
          </a:p>
        </p:txBody>
      </p:sp>
    </p:spTree>
    <p:extLst>
      <p:ext uri="{BB962C8B-B14F-4D97-AF65-F5344CB8AC3E}">
        <p14:creationId xmlns:p14="http://schemas.microsoft.com/office/powerpoint/2010/main" val="4134773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41</a:t>
            </a:fld>
            <a:endParaRPr lang="zh-TW" altLang="en-US"/>
          </a:p>
        </p:txBody>
      </p:sp>
    </p:spTree>
    <p:extLst>
      <p:ext uri="{BB962C8B-B14F-4D97-AF65-F5344CB8AC3E}">
        <p14:creationId xmlns:p14="http://schemas.microsoft.com/office/powerpoint/2010/main" val="3174205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42</a:t>
            </a:fld>
            <a:endParaRPr lang="zh-TW" altLang="en-US"/>
          </a:p>
        </p:txBody>
      </p:sp>
    </p:spTree>
    <p:extLst>
      <p:ext uri="{BB962C8B-B14F-4D97-AF65-F5344CB8AC3E}">
        <p14:creationId xmlns:p14="http://schemas.microsoft.com/office/powerpoint/2010/main" val="8533990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顧客可分為三類，如同圖 </a:t>
                </a:r>
                <a:r>
                  <a:rPr lang="en-US" altLang="zh-TW" sz="1200" kern="1200" dirty="0">
                    <a:solidFill>
                      <a:schemeClr val="tx1"/>
                    </a:solidFill>
                    <a:effectLst/>
                    <a:latin typeface="+mn-lt"/>
                    <a:ea typeface="+mn-ea"/>
                    <a:cs typeface="+mn-cs"/>
                  </a:rPr>
                  <a:t>10</a:t>
                </a:r>
                <a:r>
                  <a:rPr lang="zh-TW" altLang="zh-TW" sz="1200" kern="1200" dirty="0">
                    <a:solidFill>
                      <a:schemeClr val="tx1"/>
                    </a:solidFill>
                    <a:effectLst/>
                    <a:latin typeface="+mn-lt"/>
                    <a:ea typeface="+mn-ea"/>
                    <a:cs typeface="+mn-cs"/>
                  </a:rPr>
                  <a:t>所示，其中</a:t>
                </a:r>
                <a:r>
                  <a:rPr lang="en-US" altLang="zh-TW" sz="1200" kern="1200" dirty="0">
                    <a:solidFill>
                      <a:schemeClr val="tx1"/>
                    </a:solidFill>
                    <a:effectLst/>
                    <a:latin typeface="+mn-lt"/>
                    <a:ea typeface="+mn-ea"/>
                    <a:cs typeface="+mn-cs"/>
                  </a:rPr>
                  <a:t>(34)</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(36)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𝑀2</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21</a:t>
                </a:r>
                <a:r>
                  <a:rPr lang="zh-TW" altLang="zh-TW"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^𝐷</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(35)</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(36)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𝑀2</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22</a:t>
                </a:r>
                <a:r>
                  <a:rPr lang="zh-TW" altLang="zh-TW" sz="1200" i="0" kern="120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^𝐷</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43</a:t>
            </a:fld>
            <a:endParaRPr lang="zh-TW" altLang="en-US"/>
          </a:p>
        </p:txBody>
      </p:sp>
    </p:spTree>
    <p:extLst>
      <p:ext uri="{BB962C8B-B14F-4D97-AF65-F5344CB8AC3E}">
        <p14:creationId xmlns:p14="http://schemas.microsoft.com/office/powerpoint/2010/main" val="8801892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p>
            </p:txBody>
          </p:sp>
        </mc:Choice>
        <mc:Fallback xmlns="">
          <p:sp>
            <p:nvSpPr>
              <p:cNvPr id="3" name="備忘稿版面配置區 2"/>
              <p:cNvSpPr>
                <a:spLocks noGrp="1"/>
              </p:cNvSpPr>
              <p:nvPr>
                <p:ph type="body" idx="1"/>
              </p:nvPr>
            </p:nvSpPr>
            <p:spPr/>
            <p:txBody>
              <a:bodyPr/>
              <a:lstStyle/>
              <a:p>
                <a:r>
                  <a:rPr lang="zh-TW" altLang="en-US" dirty="0"/>
                  <a:t>第三部分為 策略型顧客</a:t>
                </a:r>
                <a:endParaRPr lang="en-US" altLang="zh-TW" dirty="0"/>
              </a:p>
              <a:p>
                <a:r>
                  <a:rPr lang="zh-TW" altLang="en-US" dirty="0"/>
                  <a:t>綜觀兩期之效用如</a:t>
                </a:r>
                <a:r>
                  <a:rPr lang="en-US" altLang="zh-TW" dirty="0"/>
                  <a:t>(14)-(21)</a:t>
                </a:r>
                <a:r>
                  <a:rPr lang="zh-TW" altLang="en-US" dirty="0"/>
                  <a:t>所示</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UN12</a:t>
                </a:r>
                <a:r>
                  <a:rPr lang="zh-TW" altLang="zh-TW" sz="1200" kern="1200" dirty="0">
                    <a:solidFill>
                      <a:schemeClr val="tx1"/>
                    </a:solidFill>
                    <a:effectLst/>
                    <a:latin typeface="+mn-lt"/>
                    <a:ea typeface="+mn-ea"/>
                    <a:cs typeface="+mn-cs"/>
                  </a:rPr>
                  <a:t>的</a:t>
                </a:r>
                <a:r>
                  <a:rPr lang="en-US" altLang="zh-TW" sz="1200" i="0" kern="1200">
                    <a:solidFill>
                      <a:schemeClr val="tx1"/>
                    </a:solidFill>
                    <a:effectLst/>
                    <a:latin typeface="Cambria Math" panose="02040503050406030204" pitchFamily="18" charset="0"/>
                    <a:ea typeface="+mn-ea"/>
                    <a:cs typeface="+mn-cs"/>
                  </a:rPr>
                  <a:t>𝑡</a:t>
                </a:r>
                <a:r>
                  <a:rPr lang="zh-TW" altLang="zh-TW" sz="1200" kern="1200" dirty="0">
                    <a:solidFill>
                      <a:schemeClr val="tx1"/>
                    </a:solidFill>
                    <a:effectLst/>
                    <a:latin typeface="+mn-lt"/>
                    <a:ea typeface="+mn-ea"/>
                    <a:cs typeface="+mn-cs"/>
                  </a:rPr>
                  <a:t>係數皆為</a:t>
                </a:r>
                <a:r>
                  <a:rPr lang="zh-TW" altLang="en-US" sz="1200" i="0" kern="1200">
                    <a:solidFill>
                      <a:schemeClr val="tx1"/>
                    </a:solidFill>
                    <a:effectLst/>
                    <a:latin typeface="Cambria Math" panose="02040503050406030204" pitchFamily="18" charset="0"/>
                    <a:ea typeface="+mn-ea"/>
                    <a:cs typeface="+mn-cs"/>
                  </a:rPr>
                  <a:t>−</a:t>
                </a:r>
                <a:r>
                  <a:rPr lang="en-US" altLang="zh-TW" sz="1200" i="0" kern="1200">
                    <a:solidFill>
                      <a:schemeClr val="tx1"/>
                    </a:solidFill>
                    <a:effectLst/>
                    <a:latin typeface="Cambria Math" panose="02040503050406030204" pitchFamily="18" charset="0"/>
                    <a:ea typeface="+mn-ea"/>
                    <a:cs typeface="+mn-cs"/>
                  </a:rPr>
                  <a:t>1</a:t>
                </a:r>
                <a:r>
                  <a:rPr lang="zh-TW" altLang="zh-TW" sz="1200" kern="1200" dirty="0">
                    <a:solidFill>
                      <a:schemeClr val="tx1"/>
                    </a:solidFill>
                    <a:effectLst/>
                    <a:latin typeface="+mn-lt"/>
                    <a:ea typeface="+mn-ea"/>
                    <a:cs typeface="+mn-cs"/>
                  </a:rPr>
                  <a:t>，由於本研究是著重於探討多次購買行為，</a:t>
                </a:r>
                <a:r>
                  <a:rPr lang="zh-TW" altLang="en-US" sz="1200" kern="1200" dirty="0">
                    <a:solidFill>
                      <a:schemeClr val="tx1"/>
                    </a:solidFill>
                    <a:effectLst/>
                    <a:latin typeface="+mn-lt"/>
                    <a:ea typeface="+mn-ea"/>
                    <a:cs typeface="+mn-cs"/>
                  </a:rPr>
                  <a:t>故假設</a:t>
                </a:r>
                <a:r>
                  <a:rPr lang="en-US" altLang="zh-TW" sz="1200" kern="1200" dirty="0">
                    <a:solidFill>
                      <a:schemeClr val="tx1"/>
                    </a:solidFill>
                    <a:effectLst/>
                    <a:latin typeface="+mn-lt"/>
                    <a:ea typeface="+mn-ea"/>
                    <a:cs typeface="+mn-cs"/>
                  </a:rPr>
                  <a:t>UN11</a:t>
                </a:r>
                <a:r>
                  <a:rPr lang="zh-TW" altLang="en-US" sz="1200" kern="1200" dirty="0">
                    <a:solidFill>
                      <a:schemeClr val="tx1"/>
                    </a:solidFill>
                    <a:effectLst/>
                    <a:latin typeface="+mn-lt"/>
                    <a:ea typeface="+mn-ea"/>
                    <a:cs typeface="+mn-cs"/>
                  </a:rPr>
                  <a:t>始終大於</a:t>
                </a:r>
                <a:r>
                  <a:rPr lang="en-US" altLang="zh-TW" sz="1200" kern="1200" dirty="0">
                    <a:solidFill>
                      <a:schemeClr val="tx1"/>
                    </a:solidFill>
                    <a:effectLst/>
                    <a:latin typeface="+mn-lt"/>
                    <a:ea typeface="+mn-ea"/>
                    <a:cs typeface="+mn-cs"/>
                  </a:rPr>
                  <a:t>UN12</a:t>
                </a:r>
              </a:p>
              <a:p>
                <a:endParaRPr lang="en-US" altLang="zh-TW" dirty="0"/>
              </a:p>
              <a:p>
                <a:endParaRPr lang="en-US" altLang="zh-TW"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44</a:t>
            </a:fld>
            <a:endParaRPr lang="zh-TW" altLang="en-US"/>
          </a:p>
        </p:txBody>
      </p:sp>
    </p:spTree>
    <p:extLst>
      <p:ext uri="{BB962C8B-B14F-4D97-AF65-F5344CB8AC3E}">
        <p14:creationId xmlns:p14="http://schemas.microsoft.com/office/powerpoint/2010/main" val="4108154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45</a:t>
            </a:fld>
            <a:endParaRPr lang="zh-TW" altLang="en-US"/>
          </a:p>
        </p:txBody>
      </p:sp>
    </p:spTree>
    <p:extLst>
      <p:ext uri="{BB962C8B-B14F-4D97-AF65-F5344CB8AC3E}">
        <p14:creationId xmlns:p14="http://schemas.microsoft.com/office/powerpoint/2010/main" val="1862527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46</a:t>
            </a:fld>
            <a:endParaRPr lang="zh-TW" altLang="en-US"/>
          </a:p>
        </p:txBody>
      </p:sp>
    </p:spTree>
    <p:extLst>
      <p:ext uri="{BB962C8B-B14F-4D97-AF65-F5344CB8AC3E}">
        <p14:creationId xmlns:p14="http://schemas.microsoft.com/office/powerpoint/2010/main" val="23093945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顧客可分為六類，依照顧客偏好位置</a:t>
                </a:r>
                <a:r>
                  <a:rPr lang="en-US" altLang="zh-TW" sz="1200" i="0" kern="1200">
                    <a:solidFill>
                      <a:schemeClr val="tx1"/>
                    </a:solidFill>
                    <a:effectLst/>
                    <a:latin typeface="+mn-lt"/>
                    <a:ea typeface="+mn-ea"/>
                    <a:cs typeface="+mn-cs"/>
                  </a:rPr>
                  <a:t>𝑡</a:t>
                </a:r>
                <a:r>
                  <a:rPr lang="zh-TW" altLang="zh-TW" sz="1200" kern="1200" dirty="0">
                    <a:solidFill>
                      <a:schemeClr val="tx1"/>
                    </a:solidFill>
                    <a:effectLst/>
                    <a:latin typeface="+mn-lt"/>
                    <a:ea typeface="+mn-ea"/>
                    <a:cs typeface="+mn-cs"/>
                  </a:rPr>
                  <a:t>之係數排列於線上，如圖 </a:t>
                </a:r>
                <a:r>
                  <a:rPr lang="en-US" altLang="zh-TW" sz="1200" kern="1200" dirty="0">
                    <a:solidFill>
                      <a:schemeClr val="tx1"/>
                    </a:solidFill>
                    <a:effectLst/>
                    <a:latin typeface="+mn-lt"/>
                    <a:ea typeface="+mn-ea"/>
                    <a:cs typeface="+mn-cs"/>
                  </a:rPr>
                  <a:t>7</a:t>
                </a:r>
                <a:r>
                  <a:rPr lang="zh-TW" altLang="zh-TW" sz="1200" kern="1200" dirty="0">
                    <a:solidFill>
                      <a:schemeClr val="tx1"/>
                    </a:solidFill>
                    <a:effectLst/>
                    <a:latin typeface="+mn-lt"/>
                    <a:ea typeface="+mn-ea"/>
                    <a:cs typeface="+mn-cs"/>
                  </a:rPr>
                  <a:t>所示，其中式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𝑆1^𝑁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𝑆2^𝑁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(16)</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𝑆3^𝑁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(15)</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𝑆4^𝑁</a:t>
                </a:r>
                <a:r>
                  <a:rPr lang="zh-TW" altLang="zh-TW" sz="1200" kern="1200" dirty="0">
                    <a:solidFill>
                      <a:schemeClr val="tx1"/>
                    </a:solidFill>
                    <a:effectLst/>
                    <a:latin typeface="+mn-lt"/>
                    <a:ea typeface="+mn-ea"/>
                    <a:cs typeface="+mn-cs"/>
                  </a:rPr>
                  <a:t>；式</a:t>
                </a:r>
                <a:r>
                  <a:rPr lang="en-US" altLang="zh-TW" sz="1200" kern="1200" dirty="0">
                    <a:solidFill>
                      <a:schemeClr val="tx1"/>
                    </a:solidFill>
                    <a:effectLst/>
                    <a:latin typeface="+mn-lt"/>
                    <a:ea typeface="+mn-ea"/>
                    <a:cs typeface="+mn-cs"/>
                  </a:rPr>
                  <a:t>(20)</a:t>
                </a:r>
                <a:r>
                  <a:rPr lang="zh-TW" altLang="zh-TW" sz="1200" kern="1200" dirty="0">
                    <a:solidFill>
                      <a:schemeClr val="tx1"/>
                    </a:solidFill>
                    <a:effectLst/>
                    <a:latin typeface="+mn-lt"/>
                    <a:ea typeface="+mn-ea"/>
                    <a:cs typeface="+mn-cs"/>
                  </a:rPr>
                  <a:t>和式</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的無異點為</a:t>
                </a:r>
                <a:r>
                  <a:rPr lang="en-US" altLang="zh-TW" sz="1200" i="0" kern="1200">
                    <a:solidFill>
                      <a:schemeClr val="tx1"/>
                    </a:solidFill>
                    <a:effectLst/>
                    <a:latin typeface="+mn-lt"/>
                    <a:ea typeface="+mn-ea"/>
                    <a:cs typeface="+mn-cs"/>
                  </a:rPr>
                  <a:t>𝜃</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𝑆5^𝑁</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47</a:t>
            </a:fld>
            <a:endParaRPr lang="zh-TW" altLang="en-US"/>
          </a:p>
        </p:txBody>
      </p:sp>
    </p:spTree>
    <p:extLst>
      <p:ext uri="{BB962C8B-B14F-4D97-AF65-F5344CB8AC3E}">
        <p14:creationId xmlns:p14="http://schemas.microsoft.com/office/powerpoint/2010/main" val="21664755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48</a:t>
            </a:fld>
            <a:endParaRPr lang="zh-TW" altLang="en-US"/>
          </a:p>
        </p:txBody>
      </p:sp>
    </p:spTree>
    <p:extLst>
      <p:ext uri="{BB962C8B-B14F-4D97-AF65-F5344CB8AC3E}">
        <p14:creationId xmlns:p14="http://schemas.microsoft.com/office/powerpoint/2010/main" val="4997320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49</a:t>
            </a:fld>
            <a:endParaRPr lang="zh-TW" altLang="en-US"/>
          </a:p>
        </p:txBody>
      </p:sp>
    </p:spTree>
    <p:extLst>
      <p:ext uri="{BB962C8B-B14F-4D97-AF65-F5344CB8AC3E}">
        <p14:creationId xmlns:p14="http://schemas.microsoft.com/office/powerpoint/2010/main" val="3733441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5</a:t>
            </a:fld>
            <a:endParaRPr lang="zh-TW" altLang="en-US"/>
          </a:p>
        </p:txBody>
      </p:sp>
    </p:spTree>
    <p:extLst>
      <p:ext uri="{BB962C8B-B14F-4D97-AF65-F5344CB8AC3E}">
        <p14:creationId xmlns:p14="http://schemas.microsoft.com/office/powerpoint/2010/main" val="19384053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50</a:t>
            </a:fld>
            <a:endParaRPr lang="zh-TW" altLang="en-US"/>
          </a:p>
        </p:txBody>
      </p:sp>
    </p:spTree>
    <p:extLst>
      <p:ext uri="{BB962C8B-B14F-4D97-AF65-F5344CB8AC3E}">
        <p14:creationId xmlns:p14="http://schemas.microsoft.com/office/powerpoint/2010/main" val="18531915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51</a:t>
            </a:fld>
            <a:endParaRPr lang="zh-TW" altLang="en-US"/>
          </a:p>
        </p:txBody>
      </p:sp>
    </p:spTree>
    <p:extLst>
      <p:ext uri="{BB962C8B-B14F-4D97-AF65-F5344CB8AC3E}">
        <p14:creationId xmlns:p14="http://schemas.microsoft.com/office/powerpoint/2010/main" val="24545007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zh-TW"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52</a:t>
            </a:fld>
            <a:endParaRPr lang="zh-TW" altLang="en-US"/>
          </a:p>
        </p:txBody>
      </p:sp>
    </p:spTree>
    <p:extLst>
      <p:ext uri="{BB962C8B-B14F-4D97-AF65-F5344CB8AC3E}">
        <p14:creationId xmlns:p14="http://schemas.microsoft.com/office/powerpoint/2010/main" val="9183377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53</a:t>
            </a:fld>
            <a:endParaRPr lang="zh-TW" altLang="en-US"/>
          </a:p>
        </p:txBody>
      </p:sp>
    </p:spTree>
    <p:extLst>
      <p:ext uri="{BB962C8B-B14F-4D97-AF65-F5344CB8AC3E}">
        <p14:creationId xmlns:p14="http://schemas.microsoft.com/office/powerpoint/2010/main" val="18682890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54</a:t>
            </a:fld>
            <a:endParaRPr lang="zh-TW" altLang="en-US"/>
          </a:p>
        </p:txBody>
      </p:sp>
    </p:spTree>
    <p:extLst>
      <p:ext uri="{BB962C8B-B14F-4D97-AF65-F5344CB8AC3E}">
        <p14:creationId xmlns:p14="http://schemas.microsoft.com/office/powerpoint/2010/main" val="380991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304800" indent="304800" algn="just">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55</a:t>
            </a:fld>
            <a:endParaRPr lang="zh-TW" altLang="en-US"/>
          </a:p>
        </p:txBody>
      </p:sp>
    </p:spTree>
    <p:extLst>
      <p:ext uri="{BB962C8B-B14F-4D97-AF65-F5344CB8AC3E}">
        <p14:creationId xmlns:p14="http://schemas.microsoft.com/office/powerpoint/2010/main" val="35572682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56</a:t>
            </a:fld>
            <a:endParaRPr lang="zh-TW" altLang="en-US"/>
          </a:p>
        </p:txBody>
      </p:sp>
    </p:spTree>
    <p:extLst>
      <p:ext uri="{BB962C8B-B14F-4D97-AF65-F5344CB8AC3E}">
        <p14:creationId xmlns:p14="http://schemas.microsoft.com/office/powerpoint/2010/main" val="10528050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304800" indent="304800" algn="just">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57</a:t>
            </a:fld>
            <a:endParaRPr lang="zh-TW" altLang="en-US"/>
          </a:p>
        </p:txBody>
      </p:sp>
    </p:spTree>
    <p:extLst>
      <p:ext uri="{BB962C8B-B14F-4D97-AF65-F5344CB8AC3E}">
        <p14:creationId xmlns:p14="http://schemas.microsoft.com/office/powerpoint/2010/main" val="18734189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58</a:t>
            </a:fld>
            <a:endParaRPr lang="zh-TW" altLang="en-US"/>
          </a:p>
        </p:txBody>
      </p:sp>
    </p:spTree>
    <p:extLst>
      <p:ext uri="{BB962C8B-B14F-4D97-AF65-F5344CB8AC3E}">
        <p14:creationId xmlns:p14="http://schemas.microsoft.com/office/powerpoint/2010/main" val="7044355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59</a:t>
            </a:fld>
            <a:endParaRPr lang="zh-TW" altLang="en-US"/>
          </a:p>
        </p:txBody>
      </p:sp>
    </p:spTree>
    <p:extLst>
      <p:ext uri="{BB962C8B-B14F-4D97-AF65-F5344CB8AC3E}">
        <p14:creationId xmlns:p14="http://schemas.microsoft.com/office/powerpoint/2010/main" val="869768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6</a:t>
            </a:fld>
            <a:endParaRPr lang="zh-TW" altLang="en-US"/>
          </a:p>
        </p:txBody>
      </p:sp>
    </p:spTree>
    <p:extLst>
      <p:ext uri="{BB962C8B-B14F-4D97-AF65-F5344CB8AC3E}">
        <p14:creationId xmlns:p14="http://schemas.microsoft.com/office/powerpoint/2010/main" val="344343908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60</a:t>
            </a:fld>
            <a:endParaRPr lang="zh-TW" altLang="en-US"/>
          </a:p>
        </p:txBody>
      </p:sp>
    </p:spTree>
    <p:extLst>
      <p:ext uri="{BB962C8B-B14F-4D97-AF65-F5344CB8AC3E}">
        <p14:creationId xmlns:p14="http://schemas.microsoft.com/office/powerpoint/2010/main" val="14429546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61</a:t>
            </a:fld>
            <a:endParaRPr lang="zh-TW" altLang="en-US"/>
          </a:p>
        </p:txBody>
      </p:sp>
    </p:spTree>
    <p:extLst>
      <p:ext uri="{BB962C8B-B14F-4D97-AF65-F5344CB8AC3E}">
        <p14:creationId xmlns:p14="http://schemas.microsoft.com/office/powerpoint/2010/main" val="26859199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62</a:t>
            </a:fld>
            <a:endParaRPr lang="zh-TW" altLang="en-US"/>
          </a:p>
        </p:txBody>
      </p:sp>
    </p:spTree>
    <p:extLst>
      <p:ext uri="{BB962C8B-B14F-4D97-AF65-F5344CB8AC3E}">
        <p14:creationId xmlns:p14="http://schemas.microsoft.com/office/powerpoint/2010/main" val="31750705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63</a:t>
            </a:fld>
            <a:endParaRPr lang="zh-TW" altLang="en-US"/>
          </a:p>
        </p:txBody>
      </p:sp>
    </p:spTree>
    <p:extLst>
      <p:ext uri="{BB962C8B-B14F-4D97-AF65-F5344CB8AC3E}">
        <p14:creationId xmlns:p14="http://schemas.microsoft.com/office/powerpoint/2010/main" val="31040921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304800" indent="304800" algn="just">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64</a:t>
            </a:fld>
            <a:endParaRPr lang="zh-TW" altLang="en-US"/>
          </a:p>
        </p:txBody>
      </p:sp>
    </p:spTree>
    <p:extLst>
      <p:ext uri="{BB962C8B-B14F-4D97-AF65-F5344CB8AC3E}">
        <p14:creationId xmlns:p14="http://schemas.microsoft.com/office/powerpoint/2010/main" val="10770028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304800" indent="304800" algn="just">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65</a:t>
            </a:fld>
            <a:endParaRPr lang="zh-TW" altLang="en-US"/>
          </a:p>
        </p:txBody>
      </p:sp>
    </p:spTree>
    <p:extLst>
      <p:ext uri="{BB962C8B-B14F-4D97-AF65-F5344CB8AC3E}">
        <p14:creationId xmlns:p14="http://schemas.microsoft.com/office/powerpoint/2010/main" val="33031113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304800" indent="304800" algn="just">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66</a:t>
            </a:fld>
            <a:endParaRPr lang="zh-TW" altLang="en-US"/>
          </a:p>
        </p:txBody>
      </p:sp>
    </p:spTree>
    <p:extLst>
      <p:ext uri="{BB962C8B-B14F-4D97-AF65-F5344CB8AC3E}">
        <p14:creationId xmlns:p14="http://schemas.microsoft.com/office/powerpoint/2010/main" val="42675070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304800" indent="304800" algn="just">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n-lt"/>
                    <a:ea typeface="+mn-ea"/>
                    <a:cs typeface="+mn-cs"/>
                  </a:rPr>
                  <a:t>根據</a:t>
                </a:r>
                <a:r>
                  <a:rPr lang="en-US" altLang="zh-TW" sz="1200" kern="1200" dirty="0">
                    <a:solidFill>
                      <a:schemeClr val="tx1"/>
                    </a:solidFill>
                    <a:effectLst/>
                    <a:latin typeface="+mn-lt"/>
                    <a:ea typeface="+mn-ea"/>
                    <a:cs typeface="+mn-cs"/>
                  </a:rPr>
                  <a:t>K.K.T</a:t>
                </a:r>
                <a:r>
                  <a:rPr lang="zh-TW" altLang="zh-TW" sz="1200" kern="1200" dirty="0">
                    <a:solidFill>
                      <a:schemeClr val="tx1"/>
                    </a:solidFill>
                    <a:effectLst/>
                    <a:latin typeface="+mn-lt"/>
                    <a:ea typeface="+mn-ea"/>
                    <a:cs typeface="+mn-cs"/>
                  </a:rPr>
                  <a:t>條件求解第</a:t>
                </a:r>
                <a:r>
                  <a:rPr lang="en-US" altLang="zh-TW" sz="1200" kern="1200" dirty="0">
                    <a:solidFill>
                      <a:schemeClr val="tx1"/>
                    </a:solidFill>
                    <a:effectLst/>
                    <a:latin typeface="+mn-lt"/>
                    <a:ea typeface="+mn-ea"/>
                    <a:cs typeface="+mn-cs"/>
                  </a:rPr>
                  <a:t>(77)</a:t>
                </a:r>
                <a:r>
                  <a:rPr lang="zh-TW" altLang="zh-TW" sz="1200" kern="1200" dirty="0">
                    <a:solidFill>
                      <a:schemeClr val="tx1"/>
                    </a:solidFill>
                    <a:effectLst/>
                    <a:latin typeface="+mn-lt"/>
                    <a:ea typeface="+mn-ea"/>
                    <a:cs typeface="+mn-cs"/>
                  </a:rPr>
                  <a:t>式，得第二期子賽局奈許均衡解</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𝑈</a:t>
                </a:r>
                <a:r>
                  <a:rPr lang="zh-TW" altLang="zh-TW" sz="1200" kern="1200" dirty="0">
                    <a:solidFill>
                      <a:schemeClr val="tx1"/>
                    </a:solidFill>
                    <a:effectLst/>
                    <a:latin typeface="+mn-lt"/>
                    <a:ea typeface="+mn-ea"/>
                    <a:cs typeface="+mn-cs"/>
                  </a:rPr>
                  <a:t>、</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𝐴2</a:t>
                </a:r>
                <a:r>
                  <a:rPr lang="zh-TW" altLang="zh-TW" sz="1200" kern="1200" dirty="0">
                    <a:solidFill>
                      <a:schemeClr val="tx1"/>
                    </a:solidFill>
                    <a:effectLst/>
                    <a:latin typeface="+mn-lt"/>
                    <a:ea typeface="+mn-ea"/>
                    <a:cs typeface="+mn-cs"/>
                  </a:rPr>
                  <a:t>和</a:t>
                </a:r>
                <a:r>
                  <a:rPr lang="en-US" altLang="zh-TW" sz="1200" i="0" kern="1200">
                    <a:solidFill>
                      <a:schemeClr val="tx1"/>
                    </a:solidFill>
                    <a:effectLst/>
                    <a:latin typeface="+mn-lt"/>
                    <a:ea typeface="+mn-ea"/>
                    <a:cs typeface="+mn-cs"/>
                  </a:rPr>
                  <a:t>𝑝</a:t>
                </a:r>
                <a:r>
                  <a:rPr lang="zh-TW" altLang="zh-TW" sz="1200" i="0" kern="1200">
                    <a:solidFill>
                      <a:schemeClr val="tx1"/>
                    </a:solidFill>
                    <a:effectLst/>
                    <a:latin typeface="+mn-lt"/>
                    <a:ea typeface="+mn-ea"/>
                    <a:cs typeface="+mn-cs"/>
                  </a:rPr>
                  <a:t>_</a:t>
                </a:r>
                <a:r>
                  <a:rPr lang="en-US" altLang="zh-TW" sz="1200" i="0" kern="1200">
                    <a:solidFill>
                      <a:schemeClr val="tx1"/>
                    </a:solidFill>
                    <a:effectLst/>
                    <a:latin typeface="+mn-lt"/>
                    <a:ea typeface="+mn-ea"/>
                    <a:cs typeface="+mn-cs"/>
                  </a:rPr>
                  <a:t>𝐵</a:t>
                </a:r>
                <a:r>
                  <a:rPr lang="zh-TW" altLang="zh-TW" sz="1200" kern="1200" dirty="0">
                    <a:solidFill>
                      <a:schemeClr val="tx1"/>
                    </a:solidFill>
                    <a:effectLst/>
                    <a:latin typeface="+mn-lt"/>
                    <a:ea typeface="+mn-ea"/>
                    <a:cs typeface="+mn-cs"/>
                  </a:rPr>
                  <a:t>如下</a:t>
                </a:r>
                <a:endParaRPr lang="zh-TW" altLang="en-US" dirty="0"/>
              </a:p>
            </p:txBody>
          </p:sp>
        </mc:Fallback>
      </mc:AlternateContent>
      <p:sp>
        <p:nvSpPr>
          <p:cNvPr id="4" name="投影片編號版面配置區 3"/>
          <p:cNvSpPr>
            <a:spLocks noGrp="1"/>
          </p:cNvSpPr>
          <p:nvPr>
            <p:ph type="sldNum" sz="quarter" idx="5"/>
          </p:nvPr>
        </p:nvSpPr>
        <p:spPr/>
        <p:txBody>
          <a:bodyPr/>
          <a:lstStyle/>
          <a:p>
            <a:fld id="{41409DC5-EFAA-4C82-B8C3-BDC9C8859285}" type="slidenum">
              <a:rPr lang="zh-TW" altLang="en-US" smtClean="0"/>
              <a:t>67</a:t>
            </a:fld>
            <a:endParaRPr lang="zh-TW" altLang="en-US"/>
          </a:p>
        </p:txBody>
      </p:sp>
    </p:spTree>
    <p:extLst>
      <p:ext uri="{BB962C8B-B14F-4D97-AF65-F5344CB8AC3E}">
        <p14:creationId xmlns:p14="http://schemas.microsoft.com/office/powerpoint/2010/main" val="2272989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7</a:t>
            </a:fld>
            <a:endParaRPr lang="zh-TW" altLang="en-US"/>
          </a:p>
        </p:txBody>
      </p:sp>
    </p:spTree>
    <p:extLst>
      <p:ext uri="{BB962C8B-B14F-4D97-AF65-F5344CB8AC3E}">
        <p14:creationId xmlns:p14="http://schemas.microsoft.com/office/powerpoint/2010/main" val="80602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8</a:t>
            </a:fld>
            <a:endParaRPr lang="zh-TW" altLang="en-US"/>
          </a:p>
        </p:txBody>
      </p:sp>
    </p:spTree>
    <p:extLst>
      <p:ext uri="{BB962C8B-B14F-4D97-AF65-F5344CB8AC3E}">
        <p14:creationId xmlns:p14="http://schemas.microsoft.com/office/powerpoint/2010/main" val="14450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1409DC5-EFAA-4C82-B8C3-BDC9C8859285}" type="slidenum">
              <a:rPr lang="zh-TW" altLang="en-US" smtClean="0"/>
              <a:t>9</a:t>
            </a:fld>
            <a:endParaRPr lang="zh-TW" altLang="en-US"/>
          </a:p>
        </p:txBody>
      </p:sp>
    </p:spTree>
    <p:extLst>
      <p:ext uri="{BB962C8B-B14F-4D97-AF65-F5344CB8AC3E}">
        <p14:creationId xmlns:p14="http://schemas.microsoft.com/office/powerpoint/2010/main" val="420709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C0D4AD-20B4-4FEE-966C-F71E3FD2D9A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83DE82D-F287-4832-88D4-A3F5086898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224A7AD-919D-409B-950B-CD2C3FDF1AB5}"/>
              </a:ext>
            </a:extLst>
          </p:cNvPr>
          <p:cNvSpPr>
            <a:spLocks noGrp="1"/>
          </p:cNvSpPr>
          <p:nvPr>
            <p:ph type="dt" sz="half" idx="10"/>
          </p:nvPr>
        </p:nvSpPr>
        <p:spPr/>
        <p:txBody>
          <a:bodyPr/>
          <a:lstStyle/>
          <a:p>
            <a:fld id="{6643CEC5-BF37-4092-8EE9-A3201E518BB1}"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D3E09E1E-BBA9-44A9-96E2-540E874EB73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C1D17B7-BF47-4585-8E5C-F8E20935D5EF}"/>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180468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1FCDA-C02E-4E7C-B95A-B0646316269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96F75BF-E385-4112-B7F2-27BE4825A40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811CDB0-9B32-4CCD-9623-1364992D8E87}"/>
              </a:ext>
            </a:extLst>
          </p:cNvPr>
          <p:cNvSpPr>
            <a:spLocks noGrp="1"/>
          </p:cNvSpPr>
          <p:nvPr>
            <p:ph type="dt" sz="half" idx="10"/>
          </p:nvPr>
        </p:nvSpPr>
        <p:spPr/>
        <p:txBody>
          <a:bodyPr/>
          <a:lstStyle/>
          <a:p>
            <a:fld id="{7B0095A8-9BF0-4E2B-8DDC-CFEAE7C97B67}"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C643C93D-5527-4B4C-9C12-FD00CE0397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5E10FBA-BAA4-4CDF-8697-57EDFE9AD920}"/>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179221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B63B1BD-65A3-4315-8276-6BAD77E8D782}"/>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2E0E8F8-F3B9-4DD0-848D-C327B7FF7B5C}"/>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E16AE03-A650-4B23-90B2-F7794E4BA96F}"/>
              </a:ext>
            </a:extLst>
          </p:cNvPr>
          <p:cNvSpPr>
            <a:spLocks noGrp="1"/>
          </p:cNvSpPr>
          <p:nvPr>
            <p:ph type="dt" sz="half" idx="10"/>
          </p:nvPr>
        </p:nvSpPr>
        <p:spPr/>
        <p:txBody>
          <a:bodyPr/>
          <a:lstStyle/>
          <a:p>
            <a:fld id="{2A094378-0AAC-4221-8C2C-86A5AAEC4199}"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CFE858C2-F8E2-4B45-A9C3-6932D95C50E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34E82C8-51DC-498A-A2D1-32DC131906C0}"/>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877114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209B07-D351-4F98-B16A-09DE3F5443A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2B9015D-46A8-4F64-98DC-5F9509571E27}"/>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0D09C75-83F5-471F-B783-31B66EC9BD66}"/>
              </a:ext>
            </a:extLst>
          </p:cNvPr>
          <p:cNvSpPr>
            <a:spLocks noGrp="1"/>
          </p:cNvSpPr>
          <p:nvPr>
            <p:ph type="dt" sz="half" idx="10"/>
          </p:nvPr>
        </p:nvSpPr>
        <p:spPr/>
        <p:txBody>
          <a:bodyPr/>
          <a:lstStyle/>
          <a:p>
            <a:fld id="{A3D03395-0AC3-4CBE-8E84-ADDD14120BFB}"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914F1DEE-9E0D-4287-9E15-1B67627CACE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FFC371C-DAA0-4D72-A873-104369B1FAD1}"/>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39158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2A693-7EC5-473A-BCA4-9DBC0E0BB10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62966311-01E6-428B-8268-7425B63116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008CBAB-F79E-47C8-83D7-08DA363F760E}"/>
              </a:ext>
            </a:extLst>
          </p:cNvPr>
          <p:cNvSpPr>
            <a:spLocks noGrp="1"/>
          </p:cNvSpPr>
          <p:nvPr>
            <p:ph type="dt" sz="half" idx="10"/>
          </p:nvPr>
        </p:nvSpPr>
        <p:spPr/>
        <p:txBody>
          <a:bodyPr/>
          <a:lstStyle/>
          <a:p>
            <a:fld id="{0B4ED70E-21B4-47AC-9541-FD0B6D8E42CB}" type="datetime1">
              <a:rPr lang="zh-TW" altLang="en-US" smtClean="0"/>
              <a:t>2020/5/29</a:t>
            </a:fld>
            <a:endParaRPr lang="zh-TW" altLang="en-US"/>
          </a:p>
        </p:txBody>
      </p:sp>
      <p:sp>
        <p:nvSpPr>
          <p:cNvPr id="5" name="頁尾版面配置區 4">
            <a:extLst>
              <a:ext uri="{FF2B5EF4-FFF2-40B4-BE49-F238E27FC236}">
                <a16:creationId xmlns:a16="http://schemas.microsoft.com/office/drawing/2014/main" id="{9B6470B7-E456-4438-A75D-965D5AEFD0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18D9F31-F685-48E2-9BD2-37A552D9515A}"/>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173776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89246D-21E3-4656-91A8-E14CD8724E6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DDC8A24-6DC9-454A-9CB9-98BF752B8116}"/>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107DAC-F66B-4AE1-AB91-EC384308DA3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D0C490E-6BC3-42C4-ABA3-0595898FDDE7}"/>
              </a:ext>
            </a:extLst>
          </p:cNvPr>
          <p:cNvSpPr>
            <a:spLocks noGrp="1"/>
          </p:cNvSpPr>
          <p:nvPr>
            <p:ph type="dt" sz="half" idx="10"/>
          </p:nvPr>
        </p:nvSpPr>
        <p:spPr/>
        <p:txBody>
          <a:bodyPr/>
          <a:lstStyle/>
          <a:p>
            <a:fld id="{F9A9B531-C529-4759-8FEB-6E5E57B888B9}"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id="{DC42A80F-E311-4150-9EC4-BF2B98262CC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3844EEF-0DCE-4571-98AD-014B7C99EBCA}"/>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268464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2A5202-34D5-47B5-8670-51239143E04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9C06811-2D37-4033-AC37-C28016C3D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76DBDF4-889E-4D1B-A2BD-D0848C7320B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524422BB-5976-431D-A7EB-6CD98640B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E357B-7684-42DE-B492-FC5F223251EB}"/>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B38A274-6ACC-48A9-8FBE-094224590F11}"/>
              </a:ext>
            </a:extLst>
          </p:cNvPr>
          <p:cNvSpPr>
            <a:spLocks noGrp="1"/>
          </p:cNvSpPr>
          <p:nvPr>
            <p:ph type="dt" sz="half" idx="10"/>
          </p:nvPr>
        </p:nvSpPr>
        <p:spPr/>
        <p:txBody>
          <a:bodyPr/>
          <a:lstStyle/>
          <a:p>
            <a:fld id="{AF214C73-4E67-4E08-AC09-EFD700D8B38E}" type="datetime1">
              <a:rPr lang="zh-TW" altLang="en-US" smtClean="0"/>
              <a:t>2020/5/29</a:t>
            </a:fld>
            <a:endParaRPr lang="zh-TW" altLang="en-US"/>
          </a:p>
        </p:txBody>
      </p:sp>
      <p:sp>
        <p:nvSpPr>
          <p:cNvPr id="8" name="頁尾版面配置區 7">
            <a:extLst>
              <a:ext uri="{FF2B5EF4-FFF2-40B4-BE49-F238E27FC236}">
                <a16:creationId xmlns:a16="http://schemas.microsoft.com/office/drawing/2014/main" id="{455F3B72-2F38-47C3-9BFA-5F14DFF5080A}"/>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4DF7EF6-99A0-42F4-A2E0-0421C114A60A}"/>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324690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C216B2-7542-4F1E-AF0D-596D7F9509A5}"/>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8290B28-CE87-4678-97B9-08B0892CD50E}"/>
              </a:ext>
            </a:extLst>
          </p:cNvPr>
          <p:cNvSpPr>
            <a:spLocks noGrp="1"/>
          </p:cNvSpPr>
          <p:nvPr>
            <p:ph type="dt" sz="half" idx="10"/>
          </p:nvPr>
        </p:nvSpPr>
        <p:spPr/>
        <p:txBody>
          <a:bodyPr/>
          <a:lstStyle/>
          <a:p>
            <a:fld id="{B3FBE805-216B-4261-95FE-2E06D9681013}" type="datetime1">
              <a:rPr lang="zh-TW" altLang="en-US" smtClean="0"/>
              <a:t>2020/5/29</a:t>
            </a:fld>
            <a:endParaRPr lang="zh-TW" altLang="en-US"/>
          </a:p>
        </p:txBody>
      </p:sp>
      <p:sp>
        <p:nvSpPr>
          <p:cNvPr id="4" name="頁尾版面配置區 3">
            <a:extLst>
              <a:ext uri="{FF2B5EF4-FFF2-40B4-BE49-F238E27FC236}">
                <a16:creationId xmlns:a16="http://schemas.microsoft.com/office/drawing/2014/main" id="{42726702-0D5C-450C-9138-61357B43DC5E}"/>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4D345FB-55E8-40C7-B9F3-7B7338B53CB1}"/>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111854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6310A9EC-7337-41EB-A120-45D9D2A593C0}"/>
              </a:ext>
            </a:extLst>
          </p:cNvPr>
          <p:cNvSpPr>
            <a:spLocks noGrp="1"/>
          </p:cNvSpPr>
          <p:nvPr>
            <p:ph type="dt" sz="half" idx="10"/>
          </p:nvPr>
        </p:nvSpPr>
        <p:spPr/>
        <p:txBody>
          <a:bodyPr/>
          <a:lstStyle/>
          <a:p>
            <a:fld id="{CC0B6566-E512-4E77-B768-0DFE5D8DB24B}" type="datetime1">
              <a:rPr lang="zh-TW" altLang="en-US" smtClean="0"/>
              <a:t>2020/5/29</a:t>
            </a:fld>
            <a:endParaRPr lang="zh-TW" altLang="en-US"/>
          </a:p>
        </p:txBody>
      </p:sp>
      <p:sp>
        <p:nvSpPr>
          <p:cNvPr id="3" name="頁尾版面配置區 2">
            <a:extLst>
              <a:ext uri="{FF2B5EF4-FFF2-40B4-BE49-F238E27FC236}">
                <a16:creationId xmlns:a16="http://schemas.microsoft.com/office/drawing/2014/main" id="{22D1C5D8-F167-4F07-9F0E-F4EF7DB1A45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66B9DA7-DF4E-4CE9-8703-6630DB096571}"/>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126445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E1DDEB-4CC6-496B-ADF9-F543CE5E5A0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DE95706E-78F2-42E8-B90A-9A1894DAC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6C557191-A425-4993-9C77-B5CD0FE50F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5E02F6F-481C-4A37-B37B-D6F8248E3505}"/>
              </a:ext>
            </a:extLst>
          </p:cNvPr>
          <p:cNvSpPr>
            <a:spLocks noGrp="1"/>
          </p:cNvSpPr>
          <p:nvPr>
            <p:ph type="dt" sz="half" idx="10"/>
          </p:nvPr>
        </p:nvSpPr>
        <p:spPr/>
        <p:txBody>
          <a:bodyPr/>
          <a:lstStyle/>
          <a:p>
            <a:fld id="{988A707C-793A-4267-A639-98701F0C30BB}"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id="{F6711DB0-0B20-431E-B079-239F6BBBC0A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437812B-7485-46B3-A7F1-CDB3882845F5}"/>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1687351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43C346-09E9-41C6-94E0-3D797753A02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58BDB17-A568-4C25-ABE8-3D3D3CDB0F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FDF0D49-0755-4947-92F3-4F76D9391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9142D62-9AC4-4678-B70F-F1893CF616F5}"/>
              </a:ext>
            </a:extLst>
          </p:cNvPr>
          <p:cNvSpPr>
            <a:spLocks noGrp="1"/>
          </p:cNvSpPr>
          <p:nvPr>
            <p:ph type="dt" sz="half" idx="10"/>
          </p:nvPr>
        </p:nvSpPr>
        <p:spPr/>
        <p:txBody>
          <a:bodyPr/>
          <a:lstStyle/>
          <a:p>
            <a:fld id="{52AC14B6-E0ED-413F-B5F8-923B5C3DFF28}" type="datetime1">
              <a:rPr lang="zh-TW" altLang="en-US" smtClean="0"/>
              <a:t>2020/5/29</a:t>
            </a:fld>
            <a:endParaRPr lang="zh-TW" altLang="en-US"/>
          </a:p>
        </p:txBody>
      </p:sp>
      <p:sp>
        <p:nvSpPr>
          <p:cNvPr id="6" name="頁尾版面配置區 5">
            <a:extLst>
              <a:ext uri="{FF2B5EF4-FFF2-40B4-BE49-F238E27FC236}">
                <a16:creationId xmlns:a16="http://schemas.microsoft.com/office/drawing/2014/main" id="{D5F1F12C-3A28-4CE0-A73B-A60952802EA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0EC849B-8D23-4E05-B022-6DAE4C090592}"/>
              </a:ext>
            </a:extLst>
          </p:cNvPr>
          <p:cNvSpPr>
            <a:spLocks noGrp="1"/>
          </p:cNvSpPr>
          <p:nvPr>
            <p:ph type="sldNum" sz="quarter" idx="12"/>
          </p:nvPr>
        </p:nvSpPr>
        <p:spPr/>
        <p:txBody>
          <a:bodyPr/>
          <a:lstStyle/>
          <a:p>
            <a:fld id="{58A694F5-FBC9-4127-9762-A36D0ED70F54}" type="slidenum">
              <a:rPr lang="zh-TW" altLang="en-US" smtClean="0"/>
              <a:t>‹#›</a:t>
            </a:fld>
            <a:endParaRPr lang="zh-TW" altLang="en-US"/>
          </a:p>
        </p:txBody>
      </p:sp>
    </p:spTree>
    <p:extLst>
      <p:ext uri="{BB962C8B-B14F-4D97-AF65-F5344CB8AC3E}">
        <p14:creationId xmlns:p14="http://schemas.microsoft.com/office/powerpoint/2010/main" val="365253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774ABC8-5574-4837-B31E-C3E498D82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8999C532-4281-406A-BE84-B17DEAE03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A5EB96A9-6581-4436-A8A5-46C4FB7856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標楷體" panose="03000509000000000000" pitchFamily="65" charset="-120"/>
              </a:defRPr>
            </a:lvl1pPr>
          </a:lstStyle>
          <a:p>
            <a:fld id="{4323AD51-ADDC-4469-9E59-06075F0C2705}" type="datetime1">
              <a:rPr lang="zh-TW" altLang="en-US" smtClean="0"/>
              <a:t>2020/5/29</a:t>
            </a:fld>
            <a:endParaRPr lang="zh-TW" altLang="en-US" dirty="0"/>
          </a:p>
        </p:txBody>
      </p:sp>
      <p:sp>
        <p:nvSpPr>
          <p:cNvPr id="5" name="頁尾版面配置區 4">
            <a:extLst>
              <a:ext uri="{FF2B5EF4-FFF2-40B4-BE49-F238E27FC236}">
                <a16:creationId xmlns:a16="http://schemas.microsoft.com/office/drawing/2014/main" id="{7C51816E-62D6-45E9-90D3-D8510A7AF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標楷體" panose="03000509000000000000" pitchFamily="65" charset="-120"/>
              </a:defRPr>
            </a:lvl1pPr>
          </a:lstStyle>
          <a:p>
            <a:endParaRPr lang="zh-TW" altLang="en-US" dirty="0"/>
          </a:p>
        </p:txBody>
      </p:sp>
      <p:sp>
        <p:nvSpPr>
          <p:cNvPr id="6" name="投影片編號版面配置區 5">
            <a:extLst>
              <a:ext uri="{FF2B5EF4-FFF2-40B4-BE49-F238E27FC236}">
                <a16:creationId xmlns:a16="http://schemas.microsoft.com/office/drawing/2014/main" id="{55935308-5EEE-4EC7-9B89-27B979ED5E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標楷體" panose="03000509000000000000" pitchFamily="65" charset="-120"/>
              </a:defRPr>
            </a:lvl1pPr>
          </a:lstStyle>
          <a:p>
            <a:fld id="{58A694F5-FBC9-4127-9762-A36D0ED70F54}" type="slidenum">
              <a:rPr lang="zh-TW" altLang="en-US" smtClean="0"/>
              <a:pPr/>
              <a:t>‹#›</a:t>
            </a:fld>
            <a:endParaRPr lang="zh-TW" altLang="en-US" dirty="0"/>
          </a:p>
        </p:txBody>
      </p:sp>
    </p:spTree>
    <p:extLst>
      <p:ext uri="{BB962C8B-B14F-4D97-AF65-F5344CB8AC3E}">
        <p14:creationId xmlns:p14="http://schemas.microsoft.com/office/powerpoint/2010/main" val="2790366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標楷體" panose="03000509000000000000" pitchFamily="65" charset="-12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標楷體" panose="03000509000000000000" pitchFamily="65" charset="-12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標楷體" panose="03000509000000000000" pitchFamily="65" charset="-12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標楷體" panose="03000509000000000000" pitchFamily="65" charset="-12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170.png"/></Relationships>
</file>

<file path=ppt/slides/_rels/slide2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6.bin"/><Relationship Id="rId18" Type="http://schemas.openxmlformats.org/officeDocument/2006/relationships/image" Target="../media/image28.wmf"/><Relationship Id="rId3" Type="http://schemas.openxmlformats.org/officeDocument/2006/relationships/notesSlide" Target="../notesSlides/notesSlide22.xml"/><Relationship Id="rId21" Type="http://schemas.openxmlformats.org/officeDocument/2006/relationships/image" Target="../media/image30.png"/><Relationship Id="rId7" Type="http://schemas.openxmlformats.org/officeDocument/2006/relationships/oleObject" Target="../embeddings/oleObject3.bin"/><Relationship Id="rId12" Type="http://schemas.openxmlformats.org/officeDocument/2006/relationships/image" Target="../media/image25.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4.wmf"/><Relationship Id="rId19" Type="http://schemas.openxmlformats.org/officeDocument/2006/relationships/oleObject" Target="../embeddings/oleObject9.bin"/><Relationship Id="rId4" Type="http://schemas.openxmlformats.org/officeDocument/2006/relationships/image" Target="../media/image1.png"/><Relationship Id="rId9" Type="http://schemas.openxmlformats.org/officeDocument/2006/relationships/oleObject" Target="../embeddings/oleObject4.bin"/><Relationship Id="rId14"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14.bin"/><Relationship Id="rId18" Type="http://schemas.openxmlformats.org/officeDocument/2006/relationships/image" Target="../media/image38.wmf"/><Relationship Id="rId3" Type="http://schemas.openxmlformats.org/officeDocument/2006/relationships/notesSlide" Target="../notesSlides/notesSlide24.xml"/><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35.wmf"/><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37.wmf"/><Relationship Id="rId20" Type="http://schemas.openxmlformats.org/officeDocument/2006/relationships/image" Target="../media/image39.wmf"/><Relationship Id="rId1" Type="http://schemas.openxmlformats.org/officeDocument/2006/relationships/vmlDrawing" Target="../drawings/vmlDrawing3.vml"/><Relationship Id="rId6" Type="http://schemas.openxmlformats.org/officeDocument/2006/relationships/image" Target="../media/image32.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34.wmf"/><Relationship Id="rId19" Type="http://schemas.openxmlformats.org/officeDocument/2006/relationships/oleObject" Target="../embeddings/oleObject17.bin"/><Relationship Id="rId4" Type="http://schemas.openxmlformats.org/officeDocument/2006/relationships/image" Target="../media/image1.png"/><Relationship Id="rId9" Type="http://schemas.openxmlformats.org/officeDocument/2006/relationships/oleObject" Target="../embeddings/oleObject12.bin"/><Relationship Id="rId14" Type="http://schemas.openxmlformats.org/officeDocument/2006/relationships/image" Target="../media/image36.wmf"/><Relationship Id="rId22"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23.bin"/><Relationship Id="rId18" Type="http://schemas.openxmlformats.org/officeDocument/2006/relationships/image" Target="../media/image47.wmf"/><Relationship Id="rId3" Type="http://schemas.openxmlformats.org/officeDocument/2006/relationships/notesSlide" Target="../notesSlides/notesSlide26.xml"/><Relationship Id="rId7" Type="http://schemas.openxmlformats.org/officeDocument/2006/relationships/oleObject" Target="../embeddings/oleObject20.bin"/><Relationship Id="rId12" Type="http://schemas.openxmlformats.org/officeDocument/2006/relationships/image" Target="../media/image44.wmf"/><Relationship Id="rId17" Type="http://schemas.openxmlformats.org/officeDocument/2006/relationships/oleObject" Target="../embeddings/oleObject25.bin"/><Relationship Id="rId2" Type="http://schemas.openxmlformats.org/officeDocument/2006/relationships/slideLayout" Target="../slideLayouts/slideLayout2.xml"/><Relationship Id="rId16" Type="http://schemas.openxmlformats.org/officeDocument/2006/relationships/image" Target="../media/image46.wmf"/><Relationship Id="rId1" Type="http://schemas.openxmlformats.org/officeDocument/2006/relationships/vmlDrawing" Target="../drawings/vmlDrawing4.vml"/><Relationship Id="rId6" Type="http://schemas.openxmlformats.org/officeDocument/2006/relationships/image" Target="../media/image4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24.bin"/><Relationship Id="rId10" Type="http://schemas.openxmlformats.org/officeDocument/2006/relationships/image" Target="../media/image43.wmf"/><Relationship Id="rId4" Type="http://schemas.openxmlformats.org/officeDocument/2006/relationships/image" Target="../media/image1.png"/><Relationship Id="rId9" Type="http://schemas.openxmlformats.org/officeDocument/2006/relationships/oleObject" Target="../embeddings/oleObject21.bin"/><Relationship Id="rId14" Type="http://schemas.openxmlformats.org/officeDocument/2006/relationships/image" Target="../media/image45.wmf"/></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29.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8.wmf"/><Relationship Id="rId5" Type="http://schemas.openxmlformats.org/officeDocument/2006/relationships/oleObject" Target="../embeddings/oleObject26.bin"/><Relationship Id="rId10" Type="http://schemas.openxmlformats.org/officeDocument/2006/relationships/image" Target="../media/image52.png"/><Relationship Id="rId4" Type="http://schemas.openxmlformats.org/officeDocument/2006/relationships/image" Target="../media/image1.png"/><Relationship Id="rId9"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png"/><Relationship Id="rId7" Type="http://schemas.openxmlformats.org/officeDocument/2006/relationships/image" Target="../media/image56.png"/><Relationship Id="rId12"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59.png"/><Relationship Id="rId5" Type="http://schemas.openxmlformats.org/officeDocument/2006/relationships/image" Target="../media/image54.png"/><Relationship Id="rId10" Type="http://schemas.openxmlformats.org/officeDocument/2006/relationships/image" Target="../media/image47.png"/><Relationship Id="rId4" Type="http://schemas.openxmlformats.org/officeDocument/2006/relationships/image" Target="../media/image53.png"/><Relationship Id="rId9" Type="http://schemas.openxmlformats.org/officeDocument/2006/relationships/image" Target="../media/image5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31.bin"/><Relationship Id="rId18" Type="http://schemas.openxmlformats.org/officeDocument/2006/relationships/image" Target="../media/image68.wmf"/><Relationship Id="rId3" Type="http://schemas.openxmlformats.org/officeDocument/2006/relationships/notesSlide" Target="../notesSlides/notesSlide32.xml"/><Relationship Id="rId7" Type="http://schemas.openxmlformats.org/officeDocument/2006/relationships/oleObject" Target="../embeddings/oleObject28.bin"/><Relationship Id="rId12" Type="http://schemas.openxmlformats.org/officeDocument/2006/relationships/image" Target="../media/image65.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6.vml"/><Relationship Id="rId6" Type="http://schemas.openxmlformats.org/officeDocument/2006/relationships/image" Target="../media/image62.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64.wmf"/><Relationship Id="rId19" Type="http://schemas.openxmlformats.org/officeDocument/2006/relationships/oleObject" Target="../embeddings/oleObject34.bin"/><Relationship Id="rId4" Type="http://schemas.openxmlformats.org/officeDocument/2006/relationships/image" Target="../media/image1.png"/><Relationship Id="rId9" Type="http://schemas.openxmlformats.org/officeDocument/2006/relationships/oleObject" Target="../embeddings/oleObject29.bin"/><Relationship Id="rId14" Type="http://schemas.openxmlformats.org/officeDocument/2006/relationships/image" Target="../media/image66.wmf"/></Relationships>
</file>

<file path=ppt/slides/_rels/slide33.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5.bin"/><Relationship Id="rId18" Type="http://schemas.openxmlformats.org/officeDocument/2006/relationships/image" Target="../media/image72.wmf"/><Relationship Id="rId3" Type="http://schemas.openxmlformats.org/officeDocument/2006/relationships/notesSlide" Target="../notesSlides/notesSlide33.xml"/><Relationship Id="rId7" Type="http://schemas.openxmlformats.org/officeDocument/2006/relationships/oleObject" Target="../embeddings/oleObject20.bin"/><Relationship Id="rId12" Type="http://schemas.openxmlformats.org/officeDocument/2006/relationships/image" Target="../media/image44.wmf"/><Relationship Id="rId17" Type="http://schemas.openxmlformats.org/officeDocument/2006/relationships/oleObject" Target="../embeddings/oleObject37.bin"/><Relationship Id="rId2" Type="http://schemas.openxmlformats.org/officeDocument/2006/relationships/slideLayout" Target="../slideLayouts/slideLayout2.xml"/><Relationship Id="rId16" Type="http://schemas.openxmlformats.org/officeDocument/2006/relationships/image" Target="../media/image71.wmf"/><Relationship Id="rId20" Type="http://schemas.openxmlformats.org/officeDocument/2006/relationships/image" Target="../media/image73.wmf"/><Relationship Id="rId1" Type="http://schemas.openxmlformats.org/officeDocument/2006/relationships/vmlDrawing" Target="../drawings/vmlDrawing7.vml"/><Relationship Id="rId6" Type="http://schemas.openxmlformats.org/officeDocument/2006/relationships/image" Target="../media/image41.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oleObject" Target="../embeddings/oleObject36.bin"/><Relationship Id="rId10" Type="http://schemas.openxmlformats.org/officeDocument/2006/relationships/image" Target="../media/image43.wmf"/><Relationship Id="rId19" Type="http://schemas.openxmlformats.org/officeDocument/2006/relationships/oleObject" Target="../embeddings/oleObject38.bin"/><Relationship Id="rId4" Type="http://schemas.openxmlformats.org/officeDocument/2006/relationships/image" Target="../media/image1.png"/><Relationship Id="rId9" Type="http://schemas.openxmlformats.org/officeDocument/2006/relationships/oleObject" Target="../embeddings/oleObject21.bin"/><Relationship Id="rId14" Type="http://schemas.openxmlformats.org/officeDocument/2006/relationships/image" Target="../media/image70.wmf"/></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notesSlide" Target="../notesSlides/notesSlide36.xml"/><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74.wmf"/><Relationship Id="rId5" Type="http://schemas.openxmlformats.org/officeDocument/2006/relationships/oleObject" Target="../embeddings/oleObject39.bin"/><Relationship Id="rId10" Type="http://schemas.openxmlformats.org/officeDocument/2006/relationships/image" Target="../media/image77.png"/><Relationship Id="rId4" Type="http://schemas.openxmlformats.org/officeDocument/2006/relationships/image" Target="../media/image1.png"/><Relationship Id="rId9" Type="http://schemas.openxmlformats.org/officeDocument/2006/relationships/image" Target="../media/image76.png"/></Relationships>
</file>

<file path=ppt/slides/_rels/slide3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notesSlide" Target="../notesSlides/notesSlide37.xml"/><Relationship Id="rId7"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75.wmf"/><Relationship Id="rId5" Type="http://schemas.openxmlformats.org/officeDocument/2006/relationships/oleObject" Target="../embeddings/oleObject40.bin"/><Relationship Id="rId10" Type="http://schemas.openxmlformats.org/officeDocument/2006/relationships/image" Target="../media/image82.png"/><Relationship Id="rId4" Type="http://schemas.openxmlformats.org/officeDocument/2006/relationships/image" Target="../media/image1.png"/><Relationship Id="rId9" Type="http://schemas.openxmlformats.org/officeDocument/2006/relationships/image" Target="../media/image81.png"/></Relationships>
</file>

<file path=ppt/slides/_rels/slide38.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1.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78.png"/><Relationship Id="rId9" Type="http://schemas.openxmlformats.org/officeDocument/2006/relationships/image" Target="../media/image87.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45.bin"/><Relationship Id="rId18" Type="http://schemas.openxmlformats.org/officeDocument/2006/relationships/image" Target="../media/image98.wmf"/><Relationship Id="rId3" Type="http://schemas.openxmlformats.org/officeDocument/2006/relationships/notesSlide" Target="../notesSlides/notesSlide40.xml"/><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95.wmf"/><Relationship Id="rId17" Type="http://schemas.openxmlformats.org/officeDocument/2006/relationships/oleObject" Target="../embeddings/oleObject47.bin"/><Relationship Id="rId2" Type="http://schemas.openxmlformats.org/officeDocument/2006/relationships/slideLayout" Target="../slideLayouts/slideLayout2.xml"/><Relationship Id="rId16" Type="http://schemas.openxmlformats.org/officeDocument/2006/relationships/image" Target="../media/image97.wmf"/><Relationship Id="rId20" Type="http://schemas.openxmlformats.org/officeDocument/2006/relationships/image" Target="../media/image99.wmf"/><Relationship Id="rId1" Type="http://schemas.openxmlformats.org/officeDocument/2006/relationships/vmlDrawing" Target="../drawings/vmlDrawing10.vml"/><Relationship Id="rId6" Type="http://schemas.openxmlformats.org/officeDocument/2006/relationships/image" Target="../media/image92.wmf"/><Relationship Id="rId11" Type="http://schemas.openxmlformats.org/officeDocument/2006/relationships/oleObject" Target="../embeddings/oleObject44.bin"/><Relationship Id="rId24" Type="http://schemas.openxmlformats.org/officeDocument/2006/relationships/image" Target="../media/image101.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10" Type="http://schemas.openxmlformats.org/officeDocument/2006/relationships/image" Target="../media/image94.wmf"/><Relationship Id="rId19" Type="http://schemas.openxmlformats.org/officeDocument/2006/relationships/oleObject" Target="../embeddings/oleObject48.bin"/><Relationship Id="rId4" Type="http://schemas.openxmlformats.org/officeDocument/2006/relationships/image" Target="../media/image1.png"/><Relationship Id="rId9" Type="http://schemas.openxmlformats.org/officeDocument/2006/relationships/oleObject" Target="../embeddings/oleObject43.bin"/><Relationship Id="rId14" Type="http://schemas.openxmlformats.org/officeDocument/2006/relationships/image" Target="../media/image96.wmf"/><Relationship Id="rId22" Type="http://schemas.openxmlformats.org/officeDocument/2006/relationships/image" Target="../media/image100.wmf"/></Relationships>
</file>

<file path=ppt/slides/_rels/slide41.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19.bin"/><Relationship Id="rId18" Type="http://schemas.openxmlformats.org/officeDocument/2006/relationships/image" Target="../media/image43.wmf"/><Relationship Id="rId26" Type="http://schemas.openxmlformats.org/officeDocument/2006/relationships/image" Target="../media/image105.wmf"/><Relationship Id="rId3" Type="http://schemas.openxmlformats.org/officeDocument/2006/relationships/notesSlide" Target="../notesSlides/notesSlide41.xml"/><Relationship Id="rId21" Type="http://schemas.openxmlformats.org/officeDocument/2006/relationships/oleObject" Target="../embeddings/oleObject52.bin"/><Relationship Id="rId7" Type="http://schemas.openxmlformats.org/officeDocument/2006/relationships/oleObject" Target="../embeddings/oleObject36.bin"/><Relationship Id="rId12" Type="http://schemas.openxmlformats.org/officeDocument/2006/relationships/image" Target="../media/image102.wmf"/><Relationship Id="rId17" Type="http://schemas.openxmlformats.org/officeDocument/2006/relationships/oleObject" Target="../embeddings/oleObject21.bin"/><Relationship Id="rId25" Type="http://schemas.openxmlformats.org/officeDocument/2006/relationships/oleObject" Target="../embeddings/oleObject54.bin"/><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11.vml"/><Relationship Id="rId6" Type="http://schemas.openxmlformats.org/officeDocument/2006/relationships/image" Target="../media/image70.wmf"/><Relationship Id="rId11" Type="http://schemas.openxmlformats.org/officeDocument/2006/relationships/oleObject" Target="../embeddings/oleObject51.bin"/><Relationship Id="rId24" Type="http://schemas.openxmlformats.org/officeDocument/2006/relationships/image" Target="../media/image104.wmf"/><Relationship Id="rId5" Type="http://schemas.openxmlformats.org/officeDocument/2006/relationships/oleObject" Target="../embeddings/oleObject35.bin"/><Relationship Id="rId15" Type="http://schemas.openxmlformats.org/officeDocument/2006/relationships/oleObject" Target="../embeddings/oleObject20.bin"/><Relationship Id="rId23" Type="http://schemas.openxmlformats.org/officeDocument/2006/relationships/oleObject" Target="../embeddings/oleObject53.bin"/><Relationship Id="rId10" Type="http://schemas.openxmlformats.org/officeDocument/2006/relationships/image" Target="../media/image72.wmf"/><Relationship Id="rId19" Type="http://schemas.openxmlformats.org/officeDocument/2006/relationships/oleObject" Target="../embeddings/oleObject22.bin"/><Relationship Id="rId4" Type="http://schemas.openxmlformats.org/officeDocument/2006/relationships/image" Target="../media/image1.png"/><Relationship Id="rId9" Type="http://schemas.openxmlformats.org/officeDocument/2006/relationships/oleObject" Target="../embeddings/oleObject37.bin"/><Relationship Id="rId14" Type="http://schemas.openxmlformats.org/officeDocument/2006/relationships/image" Target="../media/image41.wmf"/><Relationship Id="rId22" Type="http://schemas.openxmlformats.org/officeDocument/2006/relationships/image" Target="../media/image103.wmf"/></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notesSlide" Target="../notesSlides/notesSlide44.xml"/><Relationship Id="rId7" Type="http://schemas.openxmlformats.org/officeDocument/2006/relationships/image" Target="../media/image10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06.wmf"/><Relationship Id="rId5" Type="http://schemas.openxmlformats.org/officeDocument/2006/relationships/oleObject" Target="../embeddings/oleObject55.bin"/><Relationship Id="rId10" Type="http://schemas.openxmlformats.org/officeDocument/2006/relationships/image" Target="../media/image106.png"/><Relationship Id="rId4" Type="http://schemas.openxmlformats.org/officeDocument/2006/relationships/image" Target="../media/image1.png"/><Relationship Id="rId9" Type="http://schemas.openxmlformats.org/officeDocument/2006/relationships/image" Target="../media/image105.png"/></Relationships>
</file>

<file path=ppt/slides/_rels/slide4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png"/><Relationship Id="rId7" Type="http://schemas.openxmlformats.org/officeDocument/2006/relationships/image" Target="../media/image110.png"/><Relationship Id="rId12" Type="http://schemas.openxmlformats.org/officeDocument/2006/relationships/image" Target="../media/image115.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9.png"/><Relationship Id="rId11" Type="http://schemas.openxmlformats.org/officeDocument/2006/relationships/image" Target="../media/image114.png"/><Relationship Id="rId5" Type="http://schemas.openxmlformats.org/officeDocument/2006/relationships/image" Target="../media/image108.png"/><Relationship Id="rId10" Type="http://schemas.openxmlformats.org/officeDocument/2006/relationships/image" Target="../media/image113.png"/><Relationship Id="rId4" Type="http://schemas.openxmlformats.org/officeDocument/2006/relationships/image" Target="../media/image107.png"/><Relationship Id="rId9" Type="http://schemas.openxmlformats.org/officeDocument/2006/relationships/image" Target="../media/image112.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47.xml.rels><?xml version="1.0" encoding="UTF-8" standalone="yes"?>
<Relationships xmlns="http://schemas.openxmlformats.org/package/2006/relationships"><Relationship Id="rId8" Type="http://schemas.openxmlformats.org/officeDocument/2006/relationships/image" Target="../media/image118.wmf"/><Relationship Id="rId13" Type="http://schemas.openxmlformats.org/officeDocument/2006/relationships/oleObject" Target="../embeddings/oleObject60.bin"/><Relationship Id="rId18" Type="http://schemas.openxmlformats.org/officeDocument/2006/relationships/image" Target="../media/image123.wmf"/><Relationship Id="rId3" Type="http://schemas.openxmlformats.org/officeDocument/2006/relationships/notesSlide" Target="../notesSlides/notesSlide47.xml"/><Relationship Id="rId21" Type="http://schemas.openxmlformats.org/officeDocument/2006/relationships/oleObject" Target="../embeddings/oleObject64.bin"/><Relationship Id="rId7" Type="http://schemas.openxmlformats.org/officeDocument/2006/relationships/oleObject" Target="../embeddings/oleObject57.bin"/><Relationship Id="rId12" Type="http://schemas.openxmlformats.org/officeDocument/2006/relationships/image" Target="../media/image120.wmf"/><Relationship Id="rId17" Type="http://schemas.openxmlformats.org/officeDocument/2006/relationships/oleObject" Target="../embeddings/oleObject62.bin"/><Relationship Id="rId2" Type="http://schemas.openxmlformats.org/officeDocument/2006/relationships/slideLayout" Target="../slideLayouts/slideLayout2.xml"/><Relationship Id="rId16" Type="http://schemas.openxmlformats.org/officeDocument/2006/relationships/image" Target="../media/image122.wmf"/><Relationship Id="rId20" Type="http://schemas.openxmlformats.org/officeDocument/2006/relationships/image" Target="../media/image124.wmf"/><Relationship Id="rId1" Type="http://schemas.openxmlformats.org/officeDocument/2006/relationships/vmlDrawing" Target="../drawings/vmlDrawing13.vml"/><Relationship Id="rId6" Type="http://schemas.openxmlformats.org/officeDocument/2006/relationships/image" Target="../media/image117.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119.wmf"/><Relationship Id="rId19" Type="http://schemas.openxmlformats.org/officeDocument/2006/relationships/oleObject" Target="../embeddings/oleObject63.bin"/><Relationship Id="rId4" Type="http://schemas.openxmlformats.org/officeDocument/2006/relationships/image" Target="../media/image1.png"/><Relationship Id="rId9" Type="http://schemas.openxmlformats.org/officeDocument/2006/relationships/oleObject" Target="../embeddings/oleObject58.bin"/><Relationship Id="rId14" Type="http://schemas.openxmlformats.org/officeDocument/2006/relationships/image" Target="../media/image121.wmf"/><Relationship Id="rId22" Type="http://schemas.openxmlformats.org/officeDocument/2006/relationships/image" Target="../media/image125.wmf"/></Relationships>
</file>

<file path=ppt/slides/_rels/slide48.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19.bin"/><Relationship Id="rId18" Type="http://schemas.openxmlformats.org/officeDocument/2006/relationships/image" Target="../media/image43.wmf"/><Relationship Id="rId26" Type="http://schemas.openxmlformats.org/officeDocument/2006/relationships/image" Target="../media/image128.wmf"/><Relationship Id="rId3" Type="http://schemas.openxmlformats.org/officeDocument/2006/relationships/notesSlide" Target="../notesSlides/notesSlide48.xml"/><Relationship Id="rId21" Type="http://schemas.openxmlformats.org/officeDocument/2006/relationships/oleObject" Target="../embeddings/oleObject65.bin"/><Relationship Id="rId7" Type="http://schemas.openxmlformats.org/officeDocument/2006/relationships/oleObject" Target="../embeddings/oleObject36.bin"/><Relationship Id="rId12" Type="http://schemas.openxmlformats.org/officeDocument/2006/relationships/image" Target="../media/image102.wmf"/><Relationship Id="rId17" Type="http://schemas.openxmlformats.org/officeDocument/2006/relationships/oleObject" Target="../embeddings/oleObject21.bin"/><Relationship Id="rId25" Type="http://schemas.openxmlformats.org/officeDocument/2006/relationships/oleObject" Target="../embeddings/oleObject67.bin"/><Relationship Id="rId2" Type="http://schemas.openxmlformats.org/officeDocument/2006/relationships/slideLayout" Target="../slideLayouts/slideLayout2.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14.vml"/><Relationship Id="rId6" Type="http://schemas.openxmlformats.org/officeDocument/2006/relationships/image" Target="../media/image70.wmf"/><Relationship Id="rId11" Type="http://schemas.openxmlformats.org/officeDocument/2006/relationships/oleObject" Target="../embeddings/oleObject51.bin"/><Relationship Id="rId24" Type="http://schemas.openxmlformats.org/officeDocument/2006/relationships/image" Target="../media/image127.wmf"/><Relationship Id="rId5" Type="http://schemas.openxmlformats.org/officeDocument/2006/relationships/oleObject" Target="../embeddings/oleObject35.bin"/><Relationship Id="rId15" Type="http://schemas.openxmlformats.org/officeDocument/2006/relationships/oleObject" Target="../embeddings/oleObject20.bin"/><Relationship Id="rId23" Type="http://schemas.openxmlformats.org/officeDocument/2006/relationships/oleObject" Target="../embeddings/oleObject66.bin"/><Relationship Id="rId28" Type="http://schemas.openxmlformats.org/officeDocument/2006/relationships/image" Target="../media/image129.wmf"/><Relationship Id="rId10" Type="http://schemas.openxmlformats.org/officeDocument/2006/relationships/image" Target="../media/image72.wmf"/><Relationship Id="rId19" Type="http://schemas.openxmlformats.org/officeDocument/2006/relationships/oleObject" Target="../embeddings/oleObject22.bin"/><Relationship Id="rId4" Type="http://schemas.openxmlformats.org/officeDocument/2006/relationships/image" Target="../media/image1.png"/><Relationship Id="rId9" Type="http://schemas.openxmlformats.org/officeDocument/2006/relationships/oleObject" Target="../embeddings/oleObject37.bin"/><Relationship Id="rId14" Type="http://schemas.openxmlformats.org/officeDocument/2006/relationships/image" Target="../media/image41.wmf"/><Relationship Id="rId22" Type="http://schemas.openxmlformats.org/officeDocument/2006/relationships/image" Target="../media/image126.wmf"/><Relationship Id="rId27" Type="http://schemas.openxmlformats.org/officeDocument/2006/relationships/oleObject" Target="../embeddings/oleObject68.bin"/></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130.PNG"/><Relationship Id="rId5" Type="http://schemas.openxmlformats.org/officeDocument/2006/relationships/image" Target="../media/image130.PNG"/><Relationship Id="rId4" Type="http://schemas.openxmlformats.org/officeDocument/2006/relationships/image" Target="../media/image13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130.PNG"/><Relationship Id="rId4" Type="http://schemas.openxmlformats.org/officeDocument/2006/relationships/image" Target="../media/image132.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130.PNG"/><Relationship Id="rId4" Type="http://schemas.openxmlformats.org/officeDocument/2006/relationships/image" Target="../media/image133.PNG"/></Relationships>
</file>

<file path=ppt/slides/_rels/slide55.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png"/><Relationship Id="rId7" Type="http://schemas.openxmlformats.org/officeDocument/2006/relationships/image" Target="../media/image117.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160.png"/><Relationship Id="rId5" Type="http://schemas.openxmlformats.org/officeDocument/2006/relationships/image" Target="../media/image1150.PNG"/><Relationship Id="rId4" Type="http://schemas.openxmlformats.org/officeDocument/2006/relationships/image" Target="../media/image1140.PNG"/><Relationship Id="rId9" Type="http://schemas.openxmlformats.org/officeDocument/2006/relationships/image" Target="../media/image119.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7.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群組 10">
            <a:extLst>
              <a:ext uri="{FF2B5EF4-FFF2-40B4-BE49-F238E27FC236}">
                <a16:creationId xmlns:a16="http://schemas.microsoft.com/office/drawing/2014/main" id="{EF3E2D06-D2F6-4C81-897B-2FAE26B7214D}"/>
              </a:ext>
            </a:extLst>
          </p:cNvPr>
          <p:cNvGrpSpPr/>
          <p:nvPr/>
        </p:nvGrpSpPr>
        <p:grpSpPr>
          <a:xfrm>
            <a:off x="-1" y="0"/>
            <a:ext cx="12192001" cy="7203802"/>
            <a:chOff x="-1" y="0"/>
            <a:chExt cx="12192001" cy="7203802"/>
          </a:xfrm>
        </p:grpSpPr>
        <p:pic>
          <p:nvPicPr>
            <p:cNvPr id="14" name="內容版面配置區 4">
              <a:extLst>
                <a:ext uri="{FF2B5EF4-FFF2-40B4-BE49-F238E27FC236}">
                  <a16:creationId xmlns:a16="http://schemas.microsoft.com/office/drawing/2014/main" id="{46D2AFE6-F2B1-40B0-B5E8-F0A49BF2EF7C}"/>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16" name="內容版面配置區 4">
              <a:extLst>
                <a:ext uri="{FF2B5EF4-FFF2-40B4-BE49-F238E27FC236}">
                  <a16:creationId xmlns:a16="http://schemas.microsoft.com/office/drawing/2014/main" id="{0267BD5F-315B-4CDC-8C36-B2555FB31820}"/>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17" name="內容版面配置區 4">
              <a:extLst>
                <a:ext uri="{FF2B5EF4-FFF2-40B4-BE49-F238E27FC236}">
                  <a16:creationId xmlns:a16="http://schemas.microsoft.com/office/drawing/2014/main" id="{83102E64-245E-428C-9CD7-AAC1897EC61D}"/>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18" name="內容版面配置區 4">
              <a:extLst>
                <a:ext uri="{FF2B5EF4-FFF2-40B4-BE49-F238E27FC236}">
                  <a16:creationId xmlns:a16="http://schemas.microsoft.com/office/drawing/2014/main" id="{6DF67359-BC39-47A7-9BD3-1BC523F5617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19" name="內容版面配置區 4">
              <a:extLst>
                <a:ext uri="{FF2B5EF4-FFF2-40B4-BE49-F238E27FC236}">
                  <a16:creationId xmlns:a16="http://schemas.microsoft.com/office/drawing/2014/main" id="{E0D0D06D-3EAF-477A-B7AB-C8BB51A9C9DF}"/>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B346CACD-D9D7-40FB-A28E-281AAEB07498}"/>
              </a:ext>
            </a:extLst>
          </p:cNvPr>
          <p:cNvSpPr>
            <a:spLocks noGrp="1"/>
          </p:cNvSpPr>
          <p:nvPr>
            <p:ph type="ctrTitle"/>
          </p:nvPr>
        </p:nvSpPr>
        <p:spPr>
          <a:xfrm>
            <a:off x="1214846" y="1327962"/>
            <a:ext cx="10145486" cy="2387600"/>
          </a:xfrm>
        </p:spPr>
        <p:txBody>
          <a:bodyPr anchor="ctr">
            <a:normAutofit/>
          </a:bodyPr>
          <a:lstStyle/>
          <a:p>
            <a:r>
              <a:rPr lang="zh-TW" altLang="en-US" sz="2800" b="1" dirty="0">
                <a:latin typeface="標楷體" panose="03000509000000000000" pitchFamily="65" charset="-120"/>
                <a:ea typeface="標楷體" panose="03000509000000000000" pitchFamily="65" charset="-120"/>
              </a:rPr>
              <a:t>具策略型消費者與多品項購買下軟體升級定價之研究</a:t>
            </a:r>
            <a:br>
              <a:rPr lang="en-US" altLang="zh-TW" sz="2800" b="1" dirty="0">
                <a:latin typeface="標楷體" panose="03000509000000000000" pitchFamily="65" charset="-120"/>
                <a:ea typeface="標楷體" panose="03000509000000000000" pitchFamily="65" charset="-120"/>
              </a:rPr>
            </a:b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Analysis of Pricing Policies for Software Upgrades with</a:t>
            </a:r>
            <a:b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Strategic Consumers and Multiple Purchasing</a:t>
            </a:r>
            <a:endParaRPr lang="zh-TW" altLang="en-US" sz="28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a:extLst>
              <a:ext uri="{FF2B5EF4-FFF2-40B4-BE49-F238E27FC236}">
                <a16:creationId xmlns:a16="http://schemas.microsoft.com/office/drawing/2014/main" id="{4203866F-550E-479A-A76B-F47795FFC006}"/>
              </a:ext>
            </a:extLst>
          </p:cNvPr>
          <p:cNvSpPr>
            <a:spLocks noGrp="1"/>
          </p:cNvSpPr>
          <p:nvPr>
            <p:ph type="subTitle" idx="1"/>
          </p:nvPr>
        </p:nvSpPr>
        <p:spPr>
          <a:xfrm>
            <a:off x="4194174" y="3512360"/>
            <a:ext cx="3803652" cy="2515093"/>
          </a:xfrm>
        </p:spPr>
        <p:txBody>
          <a:bodyPr>
            <a:normAutofit/>
          </a:bodyPr>
          <a:lstStyle/>
          <a:p>
            <a:pPr algn="l"/>
            <a:r>
              <a:rPr lang="zh-TW" altLang="en-US" sz="2000" dirty="0">
                <a:latin typeface="標楷體" panose="03000509000000000000" pitchFamily="65" charset="-120"/>
                <a:ea typeface="標楷體" panose="03000509000000000000" pitchFamily="65" charset="-120"/>
              </a:rPr>
              <a:t>指導教授：</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吳政翰 </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教授</a:t>
            </a:r>
            <a:endParaRPr lang="en-US" altLang="zh-TW" sz="2000" dirty="0">
              <a:latin typeface="標楷體" panose="03000509000000000000" pitchFamily="65" charset="-120"/>
              <a:ea typeface="標楷體" panose="03000509000000000000" pitchFamily="65" charset="-120"/>
            </a:endParaRPr>
          </a:p>
          <a:p>
            <a:pPr algn="l"/>
            <a:r>
              <a:rPr lang="zh-TW" altLang="en-US" sz="2000" dirty="0">
                <a:latin typeface="標楷體" panose="03000509000000000000" pitchFamily="65" charset="-120"/>
                <a:ea typeface="標楷體" panose="03000509000000000000" pitchFamily="65" charset="-120"/>
              </a:rPr>
              <a:t>審查委員：</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蕭櫓</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教授</a:t>
            </a:r>
            <a:endParaRPr lang="en-US" altLang="zh-TW" sz="2000" dirty="0">
              <a:latin typeface="標楷體" panose="03000509000000000000" pitchFamily="65" charset="-120"/>
              <a:ea typeface="標楷體" panose="03000509000000000000" pitchFamily="65" charset="-120"/>
            </a:endParaRPr>
          </a:p>
          <a:p>
            <a:pPr algn="l"/>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吳沛儒</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教授</a:t>
            </a:r>
            <a:endParaRPr lang="en-US" altLang="zh-TW" sz="2000" dirty="0">
              <a:ea typeface="標楷體" panose="03000509000000000000" pitchFamily="65" charset="-120"/>
            </a:endParaRPr>
          </a:p>
          <a:p>
            <a:pPr algn="l"/>
            <a:endParaRPr lang="en-US" altLang="zh-TW" sz="2000" dirty="0">
              <a:ea typeface="標楷體" panose="03000509000000000000" pitchFamily="65" charset="-120"/>
            </a:endParaRPr>
          </a:p>
          <a:p>
            <a:pPr algn="l"/>
            <a:r>
              <a:rPr lang="zh-TW" altLang="en-US" sz="2000" dirty="0">
                <a:ea typeface="標楷體" panose="03000509000000000000" pitchFamily="65" charset="-120"/>
              </a:rPr>
              <a:t>研究生：</a:t>
            </a:r>
            <a:r>
              <a:rPr lang="en-US" altLang="zh-TW" sz="2000" dirty="0">
                <a:ea typeface="標楷體" panose="03000509000000000000" pitchFamily="65" charset="-120"/>
              </a:rPr>
              <a:t>	</a:t>
            </a:r>
            <a:r>
              <a:rPr lang="zh-TW" altLang="en-US" sz="2000" dirty="0">
                <a:ea typeface="標楷體" panose="03000509000000000000" pitchFamily="65" charset="-120"/>
              </a:rPr>
              <a:t>林泓志</a:t>
            </a:r>
          </a:p>
          <a:p>
            <a:pPr algn="l"/>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043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7FF88DA0-0F8C-4E94-9A6B-DF7979C99CBB}"/>
              </a:ext>
            </a:extLst>
          </p:cNvPr>
          <p:cNvGrpSpPr/>
          <p:nvPr/>
        </p:nvGrpSpPr>
        <p:grpSpPr>
          <a:xfrm>
            <a:off x="-10196" y="0"/>
            <a:ext cx="12192001" cy="7203802"/>
            <a:chOff x="-1" y="0"/>
            <a:chExt cx="12192001" cy="7203802"/>
          </a:xfrm>
        </p:grpSpPr>
        <p:pic>
          <p:nvPicPr>
            <p:cNvPr id="5" name="內容版面配置區 4">
              <a:extLst>
                <a:ext uri="{FF2B5EF4-FFF2-40B4-BE49-F238E27FC236}">
                  <a16:creationId xmlns:a16="http://schemas.microsoft.com/office/drawing/2014/main" id="{80BE7BE1-3928-4F95-93EB-8BDCB7989AB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E2743B5B-3C1C-481A-8AFD-A134FE03401A}"/>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DAA5CFD-112E-4A32-86BB-FEBA94BC0829}"/>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8F2BB08A-C097-4E30-920D-A6E3CFE8E9E2}"/>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AE14C8DE-081D-44EC-8A29-AC1F28E2441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3" name="標題 1">
            <a:extLst>
              <a:ext uri="{FF2B5EF4-FFF2-40B4-BE49-F238E27FC236}">
                <a16:creationId xmlns:a16="http://schemas.microsoft.com/office/drawing/2014/main" id="{4337CA87-E2FC-42B5-BF71-984BBBA0A9BB}"/>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文獻探討</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訂閱銷售</a:t>
            </a:r>
          </a:p>
        </p:txBody>
      </p:sp>
      <p:sp>
        <p:nvSpPr>
          <p:cNvPr id="2" name="投影片編號版面配置區 1">
            <a:extLst>
              <a:ext uri="{FF2B5EF4-FFF2-40B4-BE49-F238E27FC236}">
                <a16:creationId xmlns:a16="http://schemas.microsoft.com/office/drawing/2014/main" id="{3552818D-98C4-45F7-AFFD-F03CD3CF7214}"/>
              </a:ext>
            </a:extLst>
          </p:cNvPr>
          <p:cNvSpPr>
            <a:spLocks noGrp="1"/>
          </p:cNvSpPr>
          <p:nvPr>
            <p:ph type="sldNum" sz="quarter" idx="12"/>
          </p:nvPr>
        </p:nvSpPr>
        <p:spPr/>
        <p:txBody>
          <a:bodyPr/>
          <a:lstStyle/>
          <a:p>
            <a:fld id="{58A694F5-FBC9-4127-9762-A36D0ED70F54}" type="slidenum">
              <a:rPr lang="zh-TW" altLang="en-US" smtClean="0"/>
              <a:t>10</a:t>
            </a:fld>
            <a:endParaRPr lang="zh-TW" altLang="en-US"/>
          </a:p>
        </p:txBody>
      </p:sp>
      <p:graphicFrame>
        <p:nvGraphicFramePr>
          <p:cNvPr id="10" name="表格 9">
            <a:extLst>
              <a:ext uri="{FF2B5EF4-FFF2-40B4-BE49-F238E27FC236}">
                <a16:creationId xmlns:a16="http://schemas.microsoft.com/office/drawing/2014/main" id="{BBC97CC5-D311-4F73-8108-EA847BDE4924}"/>
              </a:ext>
            </a:extLst>
          </p:cNvPr>
          <p:cNvGraphicFramePr>
            <a:graphicFrameLocks noGrp="1"/>
          </p:cNvGraphicFramePr>
          <p:nvPr>
            <p:extLst>
              <p:ext uri="{D42A27DB-BD31-4B8C-83A1-F6EECF244321}">
                <p14:modId xmlns:p14="http://schemas.microsoft.com/office/powerpoint/2010/main" val="1799130177"/>
              </p:ext>
            </p:extLst>
          </p:nvPr>
        </p:nvGraphicFramePr>
        <p:xfrm>
          <a:off x="1433147" y="1690688"/>
          <a:ext cx="8985738" cy="2679090"/>
        </p:xfrm>
        <a:graphic>
          <a:graphicData uri="http://schemas.openxmlformats.org/drawingml/2006/table">
            <a:tbl>
              <a:tblPr firstRow="1" bandRow="1">
                <a:tableStyleId>{5940675A-B579-460E-94D1-54222C63F5DA}</a:tableStyleId>
              </a:tblPr>
              <a:tblGrid>
                <a:gridCol w="3182815">
                  <a:extLst>
                    <a:ext uri="{9D8B030D-6E8A-4147-A177-3AD203B41FA5}">
                      <a16:colId xmlns:a16="http://schemas.microsoft.com/office/drawing/2014/main" val="3948083321"/>
                    </a:ext>
                  </a:extLst>
                </a:gridCol>
                <a:gridCol w="3393830">
                  <a:extLst>
                    <a:ext uri="{9D8B030D-6E8A-4147-A177-3AD203B41FA5}">
                      <a16:colId xmlns:a16="http://schemas.microsoft.com/office/drawing/2014/main" val="2248700225"/>
                    </a:ext>
                  </a:extLst>
                </a:gridCol>
                <a:gridCol w="2409093">
                  <a:extLst>
                    <a:ext uri="{9D8B030D-6E8A-4147-A177-3AD203B41FA5}">
                      <a16:colId xmlns:a16="http://schemas.microsoft.com/office/drawing/2014/main" val="4107983573"/>
                    </a:ext>
                  </a:extLst>
                </a:gridCol>
              </a:tblGrid>
              <a:tr h="1339545">
                <a:tc>
                  <a:txBody>
                    <a:bodyPr/>
                    <a:lstStyle/>
                    <a:p>
                      <a:pPr algn="l"/>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Zhang and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Seidmann</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(2010) </a:t>
                      </a:r>
                      <a:endParaRPr lang="zh-TW" altLang="en-US" sz="2000" dirty="0"/>
                    </a:p>
                  </a:txBody>
                  <a:tcPr anchor="ctr">
                    <a:lnL w="12700" cap="flat" cmpd="sng" algn="ctr">
                      <a:noFill/>
                      <a:prstDash val="solid"/>
                      <a:round/>
                      <a:headEnd type="none" w="med" len="med"/>
                      <a:tailEnd type="none" w="med" len="med"/>
                    </a:lnL>
                  </a:tcPr>
                </a:tc>
                <a:tc>
                  <a:txBody>
                    <a:bodyPr/>
                    <a:lstStyle/>
                    <a:p>
                      <a:pPr algn="ctr"/>
                      <a:r>
                        <a:rPr lang="en-US" altLang="zh-TW" sz="2000" dirty="0"/>
                        <a:t>Journal of Management Information Systems</a:t>
                      </a:r>
                      <a:endParaRPr lang="zh-TW" altLang="en-US" sz="200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獨佔市場</a:t>
                      </a:r>
                      <a:endParaRPr lang="zh-TW" altLang="en-US" sz="2000" dirty="0">
                        <a:solidFill>
                          <a:schemeClr val="tx1"/>
                        </a:solidFill>
                      </a:endParaRPr>
                    </a:p>
                    <a:p>
                      <a:pPr marL="285750" indent="-285750" algn="l">
                        <a:buFont typeface="Arial" panose="020B0604020202020204" pitchFamily="34" charset="0"/>
                        <a:buChar char="•"/>
                      </a:pP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兩</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階段賽局</a:t>
                      </a: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模型</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l">
                        <a:buFont typeface="Arial" panose="020B0604020202020204" pitchFamily="34" charset="0"/>
                        <a:buChar char="•"/>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賣斷</a:t>
                      </a:r>
                      <a:r>
                        <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訂閱制</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02129571"/>
                  </a:ext>
                </a:extLst>
              </a:tr>
              <a:tr h="1339545">
                <a:tc>
                  <a:txBody>
                    <a:bodyPr/>
                    <a:lstStyle/>
                    <a:p>
                      <a:pPr algn="l"/>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Ma and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Seidmann</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(2015) </a:t>
                      </a:r>
                      <a:endParaRPr lang="zh-TW" altLang="en-US" sz="2000" dirty="0"/>
                    </a:p>
                  </a:txBody>
                  <a:tcPr anchor="ctr">
                    <a:lnL w="12700" cap="flat" cmpd="sng" algn="ctr">
                      <a:noFill/>
                      <a:prstDash val="solid"/>
                      <a:round/>
                      <a:headEnd type="none" w="med" len="med"/>
                      <a:tailEnd type="none" w="med" len="med"/>
                    </a:lnL>
                  </a:tcPr>
                </a:tc>
                <a:tc>
                  <a:txBody>
                    <a:bodyPr/>
                    <a:lstStyle/>
                    <a:p>
                      <a:pPr algn="ctr"/>
                      <a:r>
                        <a:rPr lang="en-US" altLang="zh-TW" sz="2000" dirty="0"/>
                        <a:t>Information Systems Research</a:t>
                      </a:r>
                      <a:endParaRPr lang="zh-TW" altLang="en-US" sz="2000"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競爭</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市場</a:t>
                      </a:r>
                      <a:endParaRPr lang="zh-TW" altLang="en-US" sz="2000" dirty="0">
                        <a:solidFill>
                          <a:schemeClr val="tx1"/>
                        </a:solidFill>
                      </a:endParaRPr>
                    </a:p>
                    <a:p>
                      <a:pPr marL="285750" indent="-285750" algn="l">
                        <a:buFont typeface="Arial" panose="020B0604020202020204" pitchFamily="34" charset="0"/>
                        <a:buChar char="•"/>
                      </a:pP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兩</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階段賽局</a:t>
                      </a: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模型</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l">
                        <a:buFont typeface="Arial" panose="020B0604020202020204" pitchFamily="34" charset="0"/>
                        <a:buChar cha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賣斷</a:t>
                      </a:r>
                      <a:r>
                        <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VS</a:t>
                      </a: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訂閱制</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708877756"/>
                  </a:ext>
                </a:extLst>
              </a:tr>
            </a:tbl>
          </a:graphicData>
        </a:graphic>
      </p:graphicFrame>
    </p:spTree>
    <p:extLst>
      <p:ext uri="{BB962C8B-B14F-4D97-AF65-F5344CB8AC3E}">
        <p14:creationId xmlns:p14="http://schemas.microsoft.com/office/powerpoint/2010/main" val="427989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a:extLst>
              <a:ext uri="{FF2B5EF4-FFF2-40B4-BE49-F238E27FC236}">
                <a16:creationId xmlns:a16="http://schemas.microsoft.com/office/drawing/2014/main" id="{71072B00-1D3A-4476-B81B-0BBD71249930}"/>
              </a:ext>
            </a:extLst>
          </p:cNvPr>
          <p:cNvGrpSpPr/>
          <p:nvPr/>
        </p:nvGrpSpPr>
        <p:grpSpPr>
          <a:xfrm>
            <a:off x="-1" y="0"/>
            <a:ext cx="12192001" cy="7203802"/>
            <a:chOff x="-1" y="0"/>
            <a:chExt cx="12192001" cy="7203802"/>
          </a:xfrm>
        </p:grpSpPr>
        <p:pic>
          <p:nvPicPr>
            <p:cNvPr id="11" name="內容版面配置區 4">
              <a:extLst>
                <a:ext uri="{FF2B5EF4-FFF2-40B4-BE49-F238E27FC236}">
                  <a16:creationId xmlns:a16="http://schemas.microsoft.com/office/drawing/2014/main" id="{31208BA5-7221-4712-B7C4-30299C0923B5}"/>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12" name="內容版面配置區 4">
              <a:extLst>
                <a:ext uri="{FF2B5EF4-FFF2-40B4-BE49-F238E27FC236}">
                  <a16:creationId xmlns:a16="http://schemas.microsoft.com/office/drawing/2014/main" id="{C60921BF-3079-4737-8AE6-8EB2AFB7F232}"/>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13" name="內容版面配置區 4">
              <a:extLst>
                <a:ext uri="{FF2B5EF4-FFF2-40B4-BE49-F238E27FC236}">
                  <a16:creationId xmlns:a16="http://schemas.microsoft.com/office/drawing/2014/main" id="{D8D06152-D808-4771-98DC-277849DBE647}"/>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14" name="內容版面配置區 4">
              <a:extLst>
                <a:ext uri="{FF2B5EF4-FFF2-40B4-BE49-F238E27FC236}">
                  <a16:creationId xmlns:a16="http://schemas.microsoft.com/office/drawing/2014/main" id="{0B3868D2-D3CF-4FBE-931B-D38331419AC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15" name="內容版面配置區 4">
              <a:extLst>
                <a:ext uri="{FF2B5EF4-FFF2-40B4-BE49-F238E27FC236}">
                  <a16:creationId xmlns:a16="http://schemas.microsoft.com/office/drawing/2014/main" id="{8BFAC249-C7F3-4578-9099-625367ED7656}"/>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3" name="內容版面配置區 2">
            <a:extLst>
              <a:ext uri="{FF2B5EF4-FFF2-40B4-BE49-F238E27FC236}">
                <a16:creationId xmlns:a16="http://schemas.microsoft.com/office/drawing/2014/main" id="{DB4EFD94-6650-4B3C-A19B-5C50FD36B83F}"/>
              </a:ext>
            </a:extLst>
          </p:cNvPr>
          <p:cNvSpPr>
            <a:spLocks noGrp="1"/>
          </p:cNvSpPr>
          <p:nvPr>
            <p:ph idx="1"/>
          </p:nvPr>
        </p:nvSpPr>
        <p:spPr/>
        <p:txBody>
          <a:bodyPr>
            <a:normAutofit/>
          </a:bodyPr>
          <a:lstStyle/>
          <a:p>
            <a:pPr marL="534988" indent="-534988">
              <a:buFont typeface="Wingdings" panose="05000000000000000000" pitchFamily="2" charset="2"/>
              <a:buChar char="Ø"/>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研究動機與背景</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文獻探討</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solidFill>
                  <a:srgbClr val="FF5050"/>
                </a:solidFill>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dirty="0">
              <a:solidFill>
                <a:srgbClr val="FF5050"/>
              </a:solidFill>
              <a:latin typeface="Times New Roman" panose="02020603050405020304" pitchFamily="18" charset="0"/>
              <a:ea typeface="標楷體" panose="03000509000000000000" pitchFamily="65" charset="-120"/>
              <a:cs typeface="Times New Roman" panose="02020603050405020304" pitchFamily="18" charset="0"/>
            </a:endParaRPr>
          </a:p>
          <a:p>
            <a:pPr lvl="1">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限制與模型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情境介紹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ea typeface="標楷體" panose="03000509000000000000" pitchFamily="65" charset="-120"/>
              </a:rPr>
              <a:t>分析</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結論</a:t>
            </a:r>
            <a:endParaRPr lang="en-US" altLang="zh-TW" dirty="0">
              <a:ea typeface="標楷體" panose="03000509000000000000" pitchFamily="65" charset="-120"/>
            </a:endParaRPr>
          </a:p>
          <a:p>
            <a:pPr marL="534988" indent="-534988">
              <a:buFont typeface="Wingdings" panose="05000000000000000000" pitchFamily="2" charset="2"/>
              <a:buChar char="Ø"/>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None/>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標題 1">
            <a:extLst>
              <a:ext uri="{FF2B5EF4-FFF2-40B4-BE49-F238E27FC236}">
                <a16:creationId xmlns:a16="http://schemas.microsoft.com/office/drawing/2014/main" id="{6D97B0B5-E57D-4874-B746-28D12017AE14}"/>
              </a:ext>
            </a:extLst>
          </p:cNvPr>
          <p:cNvSpPr txBox="1">
            <a:spLocks/>
          </p:cNvSpPr>
          <p:nvPr/>
        </p:nvSpPr>
        <p:spPr>
          <a:xfrm>
            <a:off x="1545176" y="364057"/>
            <a:ext cx="28617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a:ea typeface="標楷體" panose="03000509000000000000" pitchFamily="65" charset="-120"/>
              </a:rPr>
              <a:t>目錄</a:t>
            </a:r>
            <a:endParaRPr lang="zh-TW" altLang="en-US" sz="3200" dirty="0">
              <a:ea typeface="標楷體" panose="03000509000000000000" pitchFamily="65" charset="-120"/>
            </a:endParaRPr>
          </a:p>
        </p:txBody>
      </p:sp>
      <p:sp>
        <p:nvSpPr>
          <p:cNvPr id="2" name="投影片編號版面配置區 1">
            <a:extLst>
              <a:ext uri="{FF2B5EF4-FFF2-40B4-BE49-F238E27FC236}">
                <a16:creationId xmlns:a16="http://schemas.microsoft.com/office/drawing/2014/main" id="{F8110C59-3977-4754-A8E0-047F9CA24B2B}"/>
              </a:ext>
            </a:extLst>
          </p:cNvPr>
          <p:cNvSpPr>
            <a:spLocks noGrp="1"/>
          </p:cNvSpPr>
          <p:nvPr>
            <p:ph type="sldNum" sz="quarter" idx="12"/>
          </p:nvPr>
        </p:nvSpPr>
        <p:spPr/>
        <p:txBody>
          <a:bodyPr/>
          <a:lstStyle/>
          <a:p>
            <a:fld id="{58A694F5-FBC9-4127-9762-A36D0ED70F54}" type="slidenum">
              <a:rPr lang="zh-TW" altLang="en-US" smtClean="0"/>
              <a:t>11</a:t>
            </a:fld>
            <a:endParaRPr lang="zh-TW" altLang="en-US"/>
          </a:p>
        </p:txBody>
      </p:sp>
    </p:spTree>
    <p:extLst>
      <p:ext uri="{BB962C8B-B14F-4D97-AF65-F5344CB8AC3E}">
        <p14:creationId xmlns:p14="http://schemas.microsoft.com/office/powerpoint/2010/main" val="2711938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10788" y="365125"/>
            <a:ext cx="10515600" cy="1325563"/>
          </a:xfrm>
        </p:spPr>
        <p:txBody>
          <a:bodyPr>
            <a:norm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研究限制</a:t>
            </a:r>
          </a:p>
        </p:txBody>
      </p:sp>
      <p:sp>
        <p:nvSpPr>
          <p:cNvPr id="10" name="內容版面配置區 2">
            <a:extLst>
              <a:ext uri="{FF2B5EF4-FFF2-40B4-BE49-F238E27FC236}">
                <a16:creationId xmlns:a16="http://schemas.microsoft.com/office/drawing/2014/main" id="{4F609120-871F-46D6-9D9E-6D8152B9238A}"/>
              </a:ext>
            </a:extLst>
          </p:cNvPr>
          <p:cNvSpPr>
            <a:spLocks noGrp="1"/>
          </p:cNvSpPr>
          <p:nvPr>
            <p:ph idx="1"/>
          </p:nvPr>
        </p:nvSpPr>
        <p:spPr>
          <a:xfrm>
            <a:off x="838200" y="1825625"/>
            <a:ext cx="10515600" cy="4351338"/>
          </a:xfrm>
        </p:spPr>
        <p:txBody>
          <a:bodyPr>
            <a:normAutofit/>
          </a:bodyPr>
          <a:lstStyle/>
          <a:p>
            <a:pPr lvl="0"/>
            <a:r>
              <a:rPr lang="zh-TW" altLang="zh-TW" sz="2400" dirty="0">
                <a:ea typeface="標楷體" panose="03000509000000000000" pitchFamily="65" charset="-120"/>
              </a:rPr>
              <a:t>第一期時市場上有一既有廠商，新進廠商於第二期進入市場競爭</a:t>
            </a:r>
          </a:p>
          <a:p>
            <a:pPr lvl="0"/>
            <a:r>
              <a:rPr lang="zh-TW" altLang="zh-TW" sz="2400" dirty="0">
                <a:ea typeface="標楷體" panose="03000509000000000000" pitchFamily="65" charset="-120"/>
              </a:rPr>
              <a:t>市場上之消費者皆為策略型顧客</a:t>
            </a:r>
          </a:p>
          <a:p>
            <a:r>
              <a:rPr lang="zh-TW" altLang="zh-TW" sz="2400" dirty="0">
                <a:ea typeface="標楷體" panose="03000509000000000000" pitchFamily="65" charset="-120"/>
              </a:rPr>
              <a:t>消費者可購買多品項產品</a:t>
            </a:r>
            <a:endParaRPr lang="en-US" altLang="zh-TW" sz="2000" dirty="0">
              <a:ea typeface="標楷體" panose="03000509000000000000" pitchFamily="65" charset="-120"/>
            </a:endParaRPr>
          </a:p>
        </p:txBody>
      </p:sp>
      <p:sp>
        <p:nvSpPr>
          <p:cNvPr id="3" name="投影片編號版面配置區 2">
            <a:extLst>
              <a:ext uri="{FF2B5EF4-FFF2-40B4-BE49-F238E27FC236}">
                <a16:creationId xmlns:a16="http://schemas.microsoft.com/office/drawing/2014/main" id="{A68E3B55-7DA1-4333-82B6-BEC1123FEBE3}"/>
              </a:ext>
            </a:extLst>
          </p:cNvPr>
          <p:cNvSpPr>
            <a:spLocks noGrp="1"/>
          </p:cNvSpPr>
          <p:nvPr>
            <p:ph type="sldNum" sz="quarter" idx="12"/>
          </p:nvPr>
        </p:nvSpPr>
        <p:spPr/>
        <p:txBody>
          <a:bodyPr/>
          <a:lstStyle/>
          <a:p>
            <a:fld id="{58A694F5-FBC9-4127-9762-A36D0ED70F54}" type="slidenum">
              <a:rPr lang="zh-TW" altLang="en-US" smtClean="0"/>
              <a:t>12</a:t>
            </a:fld>
            <a:endParaRPr lang="zh-TW" altLang="en-US"/>
          </a:p>
        </p:txBody>
      </p:sp>
    </p:spTree>
    <p:extLst>
      <p:ext uri="{BB962C8B-B14F-4D97-AF65-F5344CB8AC3E}">
        <p14:creationId xmlns:p14="http://schemas.microsoft.com/office/powerpoint/2010/main" val="266063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10788" y="365125"/>
            <a:ext cx="10515600" cy="1325563"/>
          </a:xfrm>
        </p:spPr>
        <p:txBody>
          <a:bodyPr>
            <a:normAutofit/>
          </a:bodyPr>
          <a:lstStyle/>
          <a:p>
            <a:r>
              <a:rPr lang="zh-TW" altLang="en-US" sz="3200" dirty="0">
                <a:ea typeface="標楷體" panose="03000509000000000000" pitchFamily="65" charset="-120"/>
              </a:rPr>
              <a:t>模型建置</a:t>
            </a:r>
          </a:p>
        </p:txBody>
      </p:sp>
      <p:sp>
        <p:nvSpPr>
          <p:cNvPr id="3" name="投影片編號版面配置區 2">
            <a:extLst>
              <a:ext uri="{FF2B5EF4-FFF2-40B4-BE49-F238E27FC236}">
                <a16:creationId xmlns:a16="http://schemas.microsoft.com/office/drawing/2014/main" id="{C6E4019A-778F-45AF-96CF-0B4D87A72CC9}"/>
              </a:ext>
            </a:extLst>
          </p:cNvPr>
          <p:cNvSpPr>
            <a:spLocks noGrp="1"/>
          </p:cNvSpPr>
          <p:nvPr>
            <p:ph type="sldNum" sz="quarter" idx="12"/>
          </p:nvPr>
        </p:nvSpPr>
        <p:spPr/>
        <p:txBody>
          <a:bodyPr/>
          <a:lstStyle/>
          <a:p>
            <a:fld id="{58A694F5-FBC9-4127-9762-A36D0ED70F54}" type="slidenum">
              <a:rPr lang="zh-TW" altLang="en-US" smtClean="0"/>
              <a:t>13</a:t>
            </a:fld>
            <a:endParaRPr lang="zh-TW" altLang="en-US"/>
          </a:p>
        </p:txBody>
      </p:sp>
      <p:pic>
        <p:nvPicPr>
          <p:cNvPr id="18" name="圖片 17">
            <a:extLst>
              <a:ext uri="{FF2B5EF4-FFF2-40B4-BE49-F238E27FC236}">
                <a16:creationId xmlns:a16="http://schemas.microsoft.com/office/drawing/2014/main" id="{2FC867ED-8453-4134-83B1-BB642220CCDA}"/>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904611" y="1802545"/>
            <a:ext cx="8382777" cy="4105324"/>
          </a:xfrm>
          <a:prstGeom prst="rect">
            <a:avLst/>
          </a:prstGeom>
        </p:spPr>
      </p:pic>
    </p:spTree>
    <p:extLst>
      <p:ext uri="{BB962C8B-B14F-4D97-AF65-F5344CB8AC3E}">
        <p14:creationId xmlns:p14="http://schemas.microsoft.com/office/powerpoint/2010/main" val="297485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10788" y="365125"/>
            <a:ext cx="10515600" cy="1325563"/>
          </a:xfrm>
        </p:spPr>
        <p:txBody>
          <a:bodyPr>
            <a:normAutofit/>
          </a:bodyPr>
          <a:lstStyle/>
          <a:p>
            <a:r>
              <a:rPr lang="zh-TW" altLang="en-US" sz="3200" dirty="0">
                <a:ea typeface="標楷體" panose="03000509000000000000" pitchFamily="65" charset="-120"/>
              </a:rPr>
              <a:t>模型建置</a:t>
            </a:r>
          </a:p>
        </p:txBody>
      </p:sp>
      <p:pic>
        <p:nvPicPr>
          <p:cNvPr id="12" name="圖片 11">
            <a:extLst>
              <a:ext uri="{FF2B5EF4-FFF2-40B4-BE49-F238E27FC236}">
                <a16:creationId xmlns:a16="http://schemas.microsoft.com/office/drawing/2014/main" id="{4107D201-31C0-480C-9347-A11DC1C357A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6500" y="1193928"/>
            <a:ext cx="7124176" cy="5013309"/>
          </a:xfrm>
          <a:prstGeom prst="rect">
            <a:avLst/>
          </a:prstGeom>
          <a:noFill/>
          <a:ln>
            <a:noFill/>
          </a:ln>
        </p:spPr>
      </p:pic>
      <p:sp>
        <p:nvSpPr>
          <p:cNvPr id="3" name="投影片編號版面配置區 2">
            <a:extLst>
              <a:ext uri="{FF2B5EF4-FFF2-40B4-BE49-F238E27FC236}">
                <a16:creationId xmlns:a16="http://schemas.microsoft.com/office/drawing/2014/main" id="{C6E4019A-778F-45AF-96CF-0B4D87A72CC9}"/>
              </a:ext>
            </a:extLst>
          </p:cNvPr>
          <p:cNvSpPr>
            <a:spLocks noGrp="1"/>
          </p:cNvSpPr>
          <p:nvPr>
            <p:ph type="sldNum" sz="quarter" idx="12"/>
          </p:nvPr>
        </p:nvSpPr>
        <p:spPr/>
        <p:txBody>
          <a:bodyPr/>
          <a:lstStyle/>
          <a:p>
            <a:fld id="{58A694F5-FBC9-4127-9762-A36D0ED70F54}" type="slidenum">
              <a:rPr lang="zh-TW" altLang="en-US" smtClean="0"/>
              <a:t>14</a:t>
            </a:fld>
            <a:endParaRPr lang="zh-TW" altLang="en-US"/>
          </a:p>
        </p:txBody>
      </p:sp>
      <p:sp>
        <p:nvSpPr>
          <p:cNvPr id="17" name="文字方塊 16">
            <a:extLst>
              <a:ext uri="{FF2B5EF4-FFF2-40B4-BE49-F238E27FC236}">
                <a16:creationId xmlns:a16="http://schemas.microsoft.com/office/drawing/2014/main" id="{51E2F9F4-A8CC-4075-A3C1-BBE057E8E553}"/>
              </a:ext>
            </a:extLst>
          </p:cNvPr>
          <p:cNvSpPr txBox="1"/>
          <p:nvPr/>
        </p:nvSpPr>
        <p:spPr>
          <a:xfrm>
            <a:off x="8828233" y="2225780"/>
            <a:ext cx="1016362" cy="338554"/>
          </a:xfrm>
          <a:prstGeom prst="rect">
            <a:avLst/>
          </a:prstGeom>
          <a:solidFill>
            <a:schemeClr val="bg1"/>
          </a:solidFill>
        </p:spPr>
        <p:txBody>
          <a:bodyPr wrap="square" rtlCol="0">
            <a:spAutoFit/>
          </a:bodyPr>
          <a:lstStyle/>
          <a:p>
            <a:r>
              <a:rPr lang="zh-TW" altLang="en-US" sz="1600" dirty="0">
                <a:latin typeface="標楷體" panose="03000509000000000000" pitchFamily="65" charset="-120"/>
                <a:ea typeface="標楷體" panose="03000509000000000000" pitchFamily="65" charset="-120"/>
              </a:rPr>
              <a:t>新進廠商</a:t>
            </a:r>
          </a:p>
        </p:txBody>
      </p:sp>
    </p:spTree>
    <p:extLst>
      <p:ext uri="{BB962C8B-B14F-4D97-AF65-F5344CB8AC3E}">
        <p14:creationId xmlns:p14="http://schemas.microsoft.com/office/powerpoint/2010/main" val="400062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10788" y="365125"/>
            <a:ext cx="10515600" cy="1325563"/>
          </a:xfrm>
        </p:spPr>
        <p:txBody>
          <a:bodyPr>
            <a:normAutofit/>
          </a:bodyPr>
          <a:lstStyle/>
          <a:p>
            <a:r>
              <a:rPr lang="zh-TW" altLang="en-US" sz="3200" dirty="0">
                <a:ea typeface="標楷體" panose="03000509000000000000" pitchFamily="65" charset="-120"/>
              </a:rPr>
              <a:t>模型建置</a:t>
            </a:r>
          </a:p>
        </p:txBody>
      </p:sp>
      <p:pic>
        <p:nvPicPr>
          <p:cNvPr id="12" name="圖片 11">
            <a:extLst>
              <a:ext uri="{FF2B5EF4-FFF2-40B4-BE49-F238E27FC236}">
                <a16:creationId xmlns:a16="http://schemas.microsoft.com/office/drawing/2014/main" id="{4107D201-31C0-480C-9347-A11DC1C357A4}"/>
              </a:ext>
            </a:extLst>
          </p:cNvPr>
          <p:cNvPicPr/>
          <p:nvPr/>
        </p:nvPicPr>
        <p:blipFill>
          <a:blip r:embed="rId5" cstate="print">
            <a:duotone>
              <a:schemeClr val="bg2">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a:off x="2903714" y="1104965"/>
            <a:ext cx="7124176" cy="5013309"/>
          </a:xfrm>
          <a:prstGeom prst="rect">
            <a:avLst/>
          </a:prstGeom>
          <a:noFill/>
          <a:ln>
            <a:noFill/>
          </a:ln>
        </p:spPr>
      </p:pic>
      <p:sp>
        <p:nvSpPr>
          <p:cNvPr id="3" name="投影片編號版面配置區 2">
            <a:extLst>
              <a:ext uri="{FF2B5EF4-FFF2-40B4-BE49-F238E27FC236}">
                <a16:creationId xmlns:a16="http://schemas.microsoft.com/office/drawing/2014/main" id="{C6E4019A-778F-45AF-96CF-0B4D87A72CC9}"/>
              </a:ext>
            </a:extLst>
          </p:cNvPr>
          <p:cNvSpPr>
            <a:spLocks noGrp="1"/>
          </p:cNvSpPr>
          <p:nvPr>
            <p:ph type="sldNum" sz="quarter" idx="12"/>
          </p:nvPr>
        </p:nvSpPr>
        <p:spPr/>
        <p:txBody>
          <a:bodyPr/>
          <a:lstStyle/>
          <a:p>
            <a:fld id="{58A694F5-FBC9-4127-9762-A36D0ED70F54}" type="slidenum">
              <a:rPr lang="zh-TW" altLang="en-US" smtClean="0"/>
              <a:t>15</a:t>
            </a:fld>
            <a:endParaRPr lang="zh-TW" altLang="en-US" dirty="0"/>
          </a:p>
        </p:txBody>
      </p:sp>
      <p:sp>
        <p:nvSpPr>
          <p:cNvPr id="20" name="橢圓 19">
            <a:extLst>
              <a:ext uri="{FF2B5EF4-FFF2-40B4-BE49-F238E27FC236}">
                <a16:creationId xmlns:a16="http://schemas.microsoft.com/office/drawing/2014/main" id="{2A646EEC-78D1-4714-BB5A-B3F25047F8FC}"/>
              </a:ext>
            </a:extLst>
          </p:cNvPr>
          <p:cNvSpPr/>
          <p:nvPr/>
        </p:nvSpPr>
        <p:spPr>
          <a:xfrm>
            <a:off x="3459398" y="4705814"/>
            <a:ext cx="6590793" cy="1404687"/>
          </a:xfrm>
          <a:prstGeom prst="ellipse">
            <a:avLst/>
          </a:prstGeom>
          <a:solidFill>
            <a:srgbClr val="FFFFFF"/>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標楷體" panose="03000509000000000000" pitchFamily="65" charset="-120"/>
              <a:ea typeface="標楷體" panose="03000509000000000000" pitchFamily="65" charset="-120"/>
            </a:endParaRPr>
          </a:p>
        </p:txBody>
      </p:sp>
      <p:sp>
        <p:nvSpPr>
          <p:cNvPr id="10" name="文字方塊 9">
            <a:extLst>
              <a:ext uri="{FF2B5EF4-FFF2-40B4-BE49-F238E27FC236}">
                <a16:creationId xmlns:a16="http://schemas.microsoft.com/office/drawing/2014/main" id="{C713F464-E080-40C2-A3B8-51D0641E6037}"/>
              </a:ext>
            </a:extLst>
          </p:cNvPr>
          <p:cNvSpPr txBox="1"/>
          <p:nvPr/>
        </p:nvSpPr>
        <p:spPr>
          <a:xfrm>
            <a:off x="5582779" y="5078946"/>
            <a:ext cx="2310919" cy="584775"/>
          </a:xfrm>
          <a:prstGeom prst="rect">
            <a:avLst/>
          </a:prstGeom>
          <a:noFill/>
        </p:spPr>
        <p:txBody>
          <a:bodyPr wrap="square" rtlCol="0">
            <a:spAutoFit/>
          </a:bodyPr>
          <a:lstStyle/>
          <a:p>
            <a:r>
              <a:rPr lang="zh-TW" altLang="en-US" sz="3200" dirty="0">
                <a:latin typeface="標楷體" panose="03000509000000000000" pitchFamily="65" charset="-120"/>
                <a:ea typeface="標楷體" panose="03000509000000000000" pitchFamily="65" charset="-120"/>
              </a:rPr>
              <a:t>策略型顧客</a:t>
            </a:r>
          </a:p>
        </p:txBody>
      </p:sp>
      <p:sp>
        <p:nvSpPr>
          <p:cNvPr id="11" name="Rectangle 37">
            <a:extLst>
              <a:ext uri="{FF2B5EF4-FFF2-40B4-BE49-F238E27FC236}">
                <a16:creationId xmlns:a16="http://schemas.microsoft.com/office/drawing/2014/main" id="{2EF04AC3-F7C2-45D6-A2EB-23434B2B5D04}"/>
              </a:ext>
            </a:extLst>
          </p:cNvPr>
          <p:cNvSpPr>
            <a:spLocks noChangeArrowheads="1"/>
          </p:cNvSpPr>
          <p:nvPr/>
        </p:nvSpPr>
        <p:spPr bwMode="auto">
          <a:xfrm>
            <a:off x="3941286" y="2708003"/>
            <a:ext cx="5588808" cy="646331"/>
          </a:xfrm>
          <a:prstGeom prst="rect">
            <a:avLst/>
          </a:prstGeom>
          <a:solidFill>
            <a:schemeClr val="bg1"/>
          </a:solidFill>
          <a:ln w="38100">
            <a:solidFill>
              <a:schemeClr val="bg2">
                <a:lumMod val="75000"/>
              </a:schemeClr>
            </a:solidFill>
          </a:ln>
          <a:effec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綜觀整期中的總效用並選擇消費者效用最高的選擇</a:t>
            </a:r>
            <a:endParaRPr kumimoji="0" lang="en-US" altLang="zh-TW"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b="0" i="0" u="none" strike="noStrike" cap="none" normalizeH="0" baseline="0" dirty="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對第二期效用之等待折扣為</a:t>
            </a:r>
            <a:endParaRPr kumimoji="0" lang="zh-TW" altLang="en-US" sz="2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物件 12">
            <a:extLst>
              <a:ext uri="{FF2B5EF4-FFF2-40B4-BE49-F238E27FC236}">
                <a16:creationId xmlns:a16="http://schemas.microsoft.com/office/drawing/2014/main" id="{94AFC196-D35C-4125-BFB7-668300B2837A}"/>
              </a:ext>
            </a:extLst>
          </p:cNvPr>
          <p:cNvGraphicFramePr>
            <a:graphicFrameLocks noChangeAspect="1"/>
          </p:cNvGraphicFramePr>
          <p:nvPr>
            <p:extLst>
              <p:ext uri="{D42A27DB-BD31-4B8C-83A1-F6EECF244321}">
                <p14:modId xmlns:p14="http://schemas.microsoft.com/office/powerpoint/2010/main" val="1476698822"/>
              </p:ext>
            </p:extLst>
          </p:nvPr>
        </p:nvGraphicFramePr>
        <p:xfrm>
          <a:off x="6945351" y="3028950"/>
          <a:ext cx="368300" cy="315913"/>
        </p:xfrm>
        <a:graphic>
          <a:graphicData uri="http://schemas.openxmlformats.org/presentationml/2006/ole">
            <mc:AlternateContent xmlns:mc="http://schemas.openxmlformats.org/markup-compatibility/2006">
              <mc:Choice xmlns:v="urn:schemas-microsoft-com:vml" Requires="v">
                <p:oleObj spid="_x0000_s7882" name="Equation" r:id="rId6" imgW="241195" imgH="203112" progId="Equation.DSMT4">
                  <p:embed/>
                </p:oleObj>
              </mc:Choice>
              <mc:Fallback>
                <p:oleObj name="Equation" r:id="rId6" imgW="241195" imgH="203112" progId="Equation.DSMT4">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45351" y="3028950"/>
                        <a:ext cx="368300" cy="315913"/>
                      </a:xfrm>
                      <a:prstGeom prst="rect">
                        <a:avLst/>
                      </a:prstGeom>
                      <a:noFill/>
                    </p:spPr>
                  </p:pic>
                </p:oleObj>
              </mc:Fallback>
            </mc:AlternateContent>
          </a:graphicData>
        </a:graphic>
      </p:graphicFrame>
      <p:sp>
        <p:nvSpPr>
          <p:cNvPr id="14" name="Rectangle 38">
            <a:extLst>
              <a:ext uri="{FF2B5EF4-FFF2-40B4-BE49-F238E27FC236}">
                <a16:creationId xmlns:a16="http://schemas.microsoft.com/office/drawing/2014/main" id="{A70C00A2-A0B7-41E7-AF6D-C3B2F784D8A6}"/>
              </a:ext>
            </a:extLst>
          </p:cNvPr>
          <p:cNvSpPr>
            <a:spLocks noChangeArrowheads="1"/>
          </p:cNvSpPr>
          <p:nvPr/>
        </p:nvSpPr>
        <p:spPr bwMode="auto">
          <a:xfrm>
            <a:off x="2312516" y="29852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cxnSp>
        <p:nvCxnSpPr>
          <p:cNvPr id="16" name="直線單箭頭接點 15">
            <a:extLst>
              <a:ext uri="{FF2B5EF4-FFF2-40B4-BE49-F238E27FC236}">
                <a16:creationId xmlns:a16="http://schemas.microsoft.com/office/drawing/2014/main" id="{437C38E2-A40A-406D-BAE2-4057905B9039}"/>
              </a:ext>
            </a:extLst>
          </p:cNvPr>
          <p:cNvCxnSpPr>
            <a:cxnSpLocks/>
            <a:stCxn id="11" idx="2"/>
            <a:endCxn id="20" idx="0"/>
          </p:cNvCxnSpPr>
          <p:nvPr/>
        </p:nvCxnSpPr>
        <p:spPr>
          <a:xfrm>
            <a:off x="6735690" y="3354334"/>
            <a:ext cx="19105" cy="1351480"/>
          </a:xfrm>
          <a:prstGeom prst="straightConnector1">
            <a:avLst/>
          </a:prstGeom>
          <a:ln w="57150">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963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7620"/>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1" name="標題 1">
            <a:extLst>
              <a:ext uri="{FF2B5EF4-FFF2-40B4-BE49-F238E27FC236}">
                <a16:creationId xmlns:a16="http://schemas.microsoft.com/office/drawing/2014/main" id="{CE58A460-DD05-44AC-94A7-8ADA9585E8CB}"/>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ea typeface="標楷體" panose="03000509000000000000" pitchFamily="65" charset="-120"/>
              </a:rPr>
              <a:t>模型建置</a:t>
            </a:r>
          </a:p>
        </p:txBody>
      </p:sp>
      <p:pic>
        <p:nvPicPr>
          <p:cNvPr id="12" name="圖片 11" descr="一張含有 螢幕擷取畫面 的圖片&#10;&#10;自動產生的描述">
            <a:extLst>
              <a:ext uri="{FF2B5EF4-FFF2-40B4-BE49-F238E27FC236}">
                <a16:creationId xmlns:a16="http://schemas.microsoft.com/office/drawing/2014/main" id="{BFD66BF0-9032-4F60-B52A-9049B52D5E4B}"/>
              </a:ext>
            </a:extLst>
          </p:cNvPr>
          <p:cNvPicPr>
            <a:picLocks noChangeAspect="1"/>
          </p:cNvPicPr>
          <p:nvPr/>
        </p:nvPicPr>
        <p:blipFill rotWithShape="1">
          <a:blip r:embed="rId4">
            <a:extLst>
              <a:ext uri="{28A0092B-C50C-407E-A947-70E740481C1C}">
                <a14:useLocalDpi xmlns:a14="http://schemas.microsoft.com/office/drawing/2010/main" val="0"/>
              </a:ext>
            </a:extLst>
          </a:blip>
          <a:srcRect l="1" t="72862" r="31814"/>
          <a:stretch/>
        </p:blipFill>
        <p:spPr>
          <a:xfrm>
            <a:off x="1286559" y="1516323"/>
            <a:ext cx="4264496" cy="2205932"/>
          </a:xfrm>
          <a:prstGeom prst="rect">
            <a:avLst/>
          </a:prstGeom>
          <a:ln>
            <a:noFill/>
          </a:ln>
          <a:effectLst>
            <a:softEdge rad="112500"/>
          </a:effectLst>
        </p:spPr>
      </p:pic>
      <p:pic>
        <p:nvPicPr>
          <p:cNvPr id="14" name="圖片 13" descr="一張含有 螢幕擷取畫面 的圖片&#10;&#10;自動產生的描述">
            <a:extLst>
              <a:ext uri="{FF2B5EF4-FFF2-40B4-BE49-F238E27FC236}">
                <a16:creationId xmlns:a16="http://schemas.microsoft.com/office/drawing/2014/main" id="{A9A0F131-BA50-459C-B047-116FFFB0B1DD}"/>
              </a:ext>
            </a:extLst>
          </p:cNvPr>
          <p:cNvPicPr>
            <a:picLocks noChangeAspect="1"/>
          </p:cNvPicPr>
          <p:nvPr/>
        </p:nvPicPr>
        <p:blipFill rotWithShape="1">
          <a:blip r:embed="rId5">
            <a:extLst>
              <a:ext uri="{28A0092B-C50C-407E-A947-70E740481C1C}">
                <a14:useLocalDpi xmlns:a14="http://schemas.microsoft.com/office/drawing/2010/main" val="0"/>
              </a:ext>
            </a:extLst>
          </a:blip>
          <a:srcRect b="36380"/>
          <a:stretch/>
        </p:blipFill>
        <p:spPr>
          <a:xfrm>
            <a:off x="5660315" y="1457526"/>
            <a:ext cx="5857487" cy="4603345"/>
          </a:xfrm>
          <a:prstGeom prst="rect">
            <a:avLst/>
          </a:prstGeom>
          <a:ln>
            <a:noFill/>
          </a:ln>
          <a:effectLst>
            <a:softEdge rad="112500"/>
          </a:effectLst>
        </p:spPr>
      </p:pic>
      <p:sp>
        <p:nvSpPr>
          <p:cNvPr id="15" name="矩形 14">
            <a:extLst>
              <a:ext uri="{FF2B5EF4-FFF2-40B4-BE49-F238E27FC236}">
                <a16:creationId xmlns:a16="http://schemas.microsoft.com/office/drawing/2014/main" id="{8F9B44A7-4D29-4A2B-9B2E-435E3B83A043}"/>
              </a:ext>
            </a:extLst>
          </p:cNvPr>
          <p:cNvSpPr/>
          <p:nvPr/>
        </p:nvSpPr>
        <p:spPr>
          <a:xfrm>
            <a:off x="5661891" y="3177309"/>
            <a:ext cx="5855854" cy="3194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E06A87F2-5661-4004-93A5-B68CD38F1656}"/>
              </a:ext>
            </a:extLst>
          </p:cNvPr>
          <p:cNvSpPr/>
          <p:nvPr/>
        </p:nvSpPr>
        <p:spPr>
          <a:xfrm>
            <a:off x="1286559" y="1588655"/>
            <a:ext cx="4264496" cy="20986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0532005E-9678-414E-A9B5-673F8520A450}"/>
              </a:ext>
            </a:extLst>
          </p:cNvPr>
          <p:cNvSpPr>
            <a:spLocks noGrp="1"/>
          </p:cNvSpPr>
          <p:nvPr>
            <p:ph type="sldNum" sz="quarter" idx="12"/>
          </p:nvPr>
        </p:nvSpPr>
        <p:spPr/>
        <p:txBody>
          <a:bodyPr/>
          <a:lstStyle/>
          <a:p>
            <a:fld id="{58A694F5-FBC9-4127-9762-A36D0ED70F54}" type="slidenum">
              <a:rPr lang="zh-TW" altLang="en-US" smtClean="0"/>
              <a:t>16</a:t>
            </a:fld>
            <a:endParaRPr lang="zh-TW" altLang="en-US"/>
          </a:p>
        </p:txBody>
      </p:sp>
    </p:spTree>
    <p:extLst>
      <p:ext uri="{BB962C8B-B14F-4D97-AF65-F5344CB8AC3E}">
        <p14:creationId xmlns:p14="http://schemas.microsoft.com/office/powerpoint/2010/main" val="3877796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9" name="標題 1">
            <a:extLst>
              <a:ext uri="{FF2B5EF4-FFF2-40B4-BE49-F238E27FC236}">
                <a16:creationId xmlns:a16="http://schemas.microsoft.com/office/drawing/2014/main" id="{8FE9E179-107A-4453-B7B1-ACD79495AC14}"/>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ea typeface="標楷體" panose="03000509000000000000" pitchFamily="65" charset="-120"/>
              </a:rPr>
              <a:t>模型建置</a:t>
            </a:r>
          </a:p>
        </p:txBody>
      </p:sp>
      <p:pic>
        <p:nvPicPr>
          <p:cNvPr id="24" name="圖片 23">
            <a:extLst>
              <a:ext uri="{FF2B5EF4-FFF2-40B4-BE49-F238E27FC236}">
                <a16:creationId xmlns:a16="http://schemas.microsoft.com/office/drawing/2014/main" id="{6E7D50B5-5ACB-44CC-9472-2C45B8B637D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801288" y="1494515"/>
            <a:ext cx="6745812" cy="4382410"/>
          </a:xfrm>
          <a:prstGeom prst="rect">
            <a:avLst/>
          </a:prstGeom>
        </p:spPr>
      </p:pic>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投影片編號版面配置區 1">
            <a:extLst>
              <a:ext uri="{FF2B5EF4-FFF2-40B4-BE49-F238E27FC236}">
                <a16:creationId xmlns:a16="http://schemas.microsoft.com/office/drawing/2014/main" id="{36E71581-9810-4C6F-B4B5-EDB6111195C2}"/>
              </a:ext>
            </a:extLst>
          </p:cNvPr>
          <p:cNvSpPr>
            <a:spLocks noGrp="1"/>
          </p:cNvSpPr>
          <p:nvPr>
            <p:ph type="sldNum" sz="quarter" idx="12"/>
          </p:nvPr>
        </p:nvSpPr>
        <p:spPr/>
        <p:txBody>
          <a:bodyPr/>
          <a:lstStyle/>
          <a:p>
            <a:fld id="{58A694F5-FBC9-4127-9762-A36D0ED70F54}" type="slidenum">
              <a:rPr lang="zh-TW" altLang="en-US" smtClean="0"/>
              <a:t>17</a:t>
            </a:fld>
            <a:endParaRPr lang="zh-TW" altLang="en-US"/>
          </a:p>
        </p:txBody>
      </p:sp>
    </p:spTree>
    <p:extLst>
      <p:ext uri="{BB962C8B-B14F-4D97-AF65-F5344CB8AC3E}">
        <p14:creationId xmlns:p14="http://schemas.microsoft.com/office/powerpoint/2010/main" val="266927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9" name="標題 1">
            <a:extLst>
              <a:ext uri="{FF2B5EF4-FFF2-40B4-BE49-F238E27FC236}">
                <a16:creationId xmlns:a16="http://schemas.microsoft.com/office/drawing/2014/main" id="{8FE9E179-107A-4453-B7B1-ACD79495AC14}"/>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情境介紹</a:t>
            </a:r>
            <a:endParaRPr lang="zh-TW" altLang="en-US" sz="3200" dirty="0">
              <a:ea typeface="標楷體" panose="03000509000000000000" pitchFamily="65" charset="-120"/>
            </a:endParaRPr>
          </a:p>
        </p:txBody>
      </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pic>
        <p:nvPicPr>
          <p:cNvPr id="11" name="圖片 10">
            <a:extLst>
              <a:ext uri="{FF2B5EF4-FFF2-40B4-BE49-F238E27FC236}">
                <a16:creationId xmlns:a16="http://schemas.microsoft.com/office/drawing/2014/main" id="{EB1C6179-0A63-43AA-B067-5D05A9D2CCB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005368" y="2283736"/>
            <a:ext cx="6486064" cy="3100248"/>
          </a:xfrm>
          <a:prstGeom prst="rect">
            <a:avLst/>
          </a:prstGeom>
        </p:spPr>
      </p:pic>
      <p:sp>
        <p:nvSpPr>
          <p:cNvPr id="2" name="投影片編號版面配置區 1">
            <a:extLst>
              <a:ext uri="{FF2B5EF4-FFF2-40B4-BE49-F238E27FC236}">
                <a16:creationId xmlns:a16="http://schemas.microsoft.com/office/drawing/2014/main" id="{49444157-8EE2-41A1-B081-51D2508BAC90}"/>
              </a:ext>
            </a:extLst>
          </p:cNvPr>
          <p:cNvSpPr>
            <a:spLocks noGrp="1"/>
          </p:cNvSpPr>
          <p:nvPr>
            <p:ph type="sldNum" sz="quarter" idx="12"/>
          </p:nvPr>
        </p:nvSpPr>
        <p:spPr/>
        <p:txBody>
          <a:bodyPr/>
          <a:lstStyle/>
          <a:p>
            <a:fld id="{58A694F5-FBC9-4127-9762-A36D0ED70F54}" type="slidenum">
              <a:rPr lang="zh-TW" altLang="en-US" smtClean="0"/>
              <a:t>18</a:t>
            </a:fld>
            <a:endParaRPr lang="zh-TW" altLang="en-US"/>
          </a:p>
        </p:txBody>
      </p:sp>
    </p:spTree>
    <p:extLst>
      <p:ext uri="{BB962C8B-B14F-4D97-AF65-F5344CB8AC3E}">
        <p14:creationId xmlns:p14="http://schemas.microsoft.com/office/powerpoint/2010/main" val="230522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9" name="標題 1">
            <a:extLst>
              <a:ext uri="{FF2B5EF4-FFF2-40B4-BE49-F238E27FC236}">
                <a16:creationId xmlns:a16="http://schemas.microsoft.com/office/drawing/2014/main" id="{8FE9E179-107A-4453-B7B1-ACD79495AC14}"/>
              </a:ext>
            </a:extLst>
          </p:cNvPr>
          <p:cNvSpPr txBox="1">
            <a:spLocks/>
          </p:cNvSpPr>
          <p:nvPr/>
        </p:nvSpPr>
        <p:spPr>
          <a:xfrm>
            <a:off x="254954" y="2274795"/>
            <a:ext cx="116820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6000" b="1"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6000" b="1" dirty="0">
                <a:latin typeface="Times New Roman" panose="02020603050405020304" pitchFamily="18" charset="0"/>
                <a:ea typeface="標楷體" panose="03000509000000000000" pitchFamily="65" charset="-120"/>
                <a:cs typeface="Times New Roman" panose="02020603050405020304" pitchFamily="18" charset="0"/>
              </a:rPr>
              <a:t>NP</a:t>
            </a:r>
            <a:endParaRPr lang="zh-TW" altLang="en-US" sz="6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1" name="標題 1">
            <a:extLst>
              <a:ext uri="{FF2B5EF4-FFF2-40B4-BE49-F238E27FC236}">
                <a16:creationId xmlns:a16="http://schemas.microsoft.com/office/drawing/2014/main" id="{6B78BE7B-07EA-4641-A03F-A89876A9AF25}"/>
              </a:ext>
            </a:extLst>
          </p:cNvPr>
          <p:cNvSpPr txBox="1">
            <a:spLocks/>
          </p:cNvSpPr>
          <p:nvPr/>
        </p:nvSpPr>
        <p:spPr>
          <a:xfrm>
            <a:off x="254955" y="3600358"/>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既有廠商：不提供升級優惠</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(N)</a:t>
            </a:r>
          </a:p>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新進廠商：賣斷制</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(P)</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E490F656-577C-42BE-AED8-38143627C80D}"/>
              </a:ext>
            </a:extLst>
          </p:cNvPr>
          <p:cNvSpPr>
            <a:spLocks noGrp="1"/>
          </p:cNvSpPr>
          <p:nvPr>
            <p:ph type="sldNum" sz="quarter" idx="12"/>
          </p:nvPr>
        </p:nvSpPr>
        <p:spPr/>
        <p:txBody>
          <a:bodyPr/>
          <a:lstStyle/>
          <a:p>
            <a:fld id="{58A694F5-FBC9-4127-9762-A36D0ED70F54}" type="slidenum">
              <a:rPr lang="zh-TW" altLang="en-US" smtClean="0"/>
              <a:t>19</a:t>
            </a:fld>
            <a:endParaRPr lang="zh-TW" altLang="en-US"/>
          </a:p>
        </p:txBody>
      </p:sp>
    </p:spTree>
    <p:extLst>
      <p:ext uri="{BB962C8B-B14F-4D97-AF65-F5344CB8AC3E}">
        <p14:creationId xmlns:p14="http://schemas.microsoft.com/office/powerpoint/2010/main" val="1088872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a:extLst>
              <a:ext uri="{FF2B5EF4-FFF2-40B4-BE49-F238E27FC236}">
                <a16:creationId xmlns:a16="http://schemas.microsoft.com/office/drawing/2014/main" id="{9492867A-919B-4A6F-AA28-CC4ED0706A2B}"/>
              </a:ext>
            </a:extLst>
          </p:cNvPr>
          <p:cNvGrpSpPr/>
          <p:nvPr/>
        </p:nvGrpSpPr>
        <p:grpSpPr>
          <a:xfrm>
            <a:off x="-1" y="0"/>
            <a:ext cx="12192001" cy="7203802"/>
            <a:chOff x="-1" y="0"/>
            <a:chExt cx="12192001" cy="7203802"/>
          </a:xfrm>
        </p:grpSpPr>
        <p:pic>
          <p:nvPicPr>
            <p:cNvPr id="17" name="內容版面配置區 4">
              <a:extLst>
                <a:ext uri="{FF2B5EF4-FFF2-40B4-BE49-F238E27FC236}">
                  <a16:creationId xmlns:a16="http://schemas.microsoft.com/office/drawing/2014/main" id="{F3FC43B1-A504-4BC5-85EB-576FF5C4487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18" name="內容版面配置區 4">
              <a:extLst>
                <a:ext uri="{FF2B5EF4-FFF2-40B4-BE49-F238E27FC236}">
                  <a16:creationId xmlns:a16="http://schemas.microsoft.com/office/drawing/2014/main" id="{7FD0233D-2774-4388-8B8B-914BDC353540}"/>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19" name="內容版面配置區 4">
              <a:extLst>
                <a:ext uri="{FF2B5EF4-FFF2-40B4-BE49-F238E27FC236}">
                  <a16:creationId xmlns:a16="http://schemas.microsoft.com/office/drawing/2014/main" id="{3E9B8757-CDE9-48E7-A738-55E1B4FC818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20" name="內容版面配置區 4">
              <a:extLst>
                <a:ext uri="{FF2B5EF4-FFF2-40B4-BE49-F238E27FC236}">
                  <a16:creationId xmlns:a16="http://schemas.microsoft.com/office/drawing/2014/main" id="{65B97518-FCFB-4C10-91F7-7B23F63E379B}"/>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21" name="內容版面配置區 4">
              <a:extLst>
                <a:ext uri="{FF2B5EF4-FFF2-40B4-BE49-F238E27FC236}">
                  <a16:creationId xmlns:a16="http://schemas.microsoft.com/office/drawing/2014/main" id="{3DAD840F-AE33-4722-9BA5-77DC46A7868A}"/>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E259832B-D5DB-48D8-9484-B0F92562C09C}"/>
              </a:ext>
            </a:extLst>
          </p:cNvPr>
          <p:cNvSpPr>
            <a:spLocks noGrp="1"/>
          </p:cNvSpPr>
          <p:nvPr>
            <p:ph type="title"/>
          </p:nvPr>
        </p:nvSpPr>
        <p:spPr>
          <a:xfrm>
            <a:off x="1545176" y="364057"/>
            <a:ext cx="2861733" cy="1325563"/>
          </a:xfrm>
        </p:spPr>
        <p:txBody>
          <a:bodyPr>
            <a:normAutofit/>
          </a:bodyPr>
          <a:lstStyle/>
          <a:p>
            <a:r>
              <a:rPr lang="zh-TW" altLang="en-US" sz="3200" dirty="0">
                <a:ea typeface="標楷體" panose="03000509000000000000" pitchFamily="65" charset="-120"/>
              </a:rPr>
              <a:t>目錄</a:t>
            </a:r>
          </a:p>
        </p:txBody>
      </p:sp>
      <p:sp>
        <p:nvSpPr>
          <p:cNvPr id="3" name="內容版面配置區 2">
            <a:extLst>
              <a:ext uri="{FF2B5EF4-FFF2-40B4-BE49-F238E27FC236}">
                <a16:creationId xmlns:a16="http://schemas.microsoft.com/office/drawing/2014/main" id="{DB4EFD94-6650-4B3C-A19B-5C50FD36B83F}"/>
              </a:ext>
            </a:extLst>
          </p:cNvPr>
          <p:cNvSpPr>
            <a:spLocks noGrp="1"/>
          </p:cNvSpPr>
          <p:nvPr>
            <p:ph idx="1"/>
          </p:nvPr>
        </p:nvSpPr>
        <p:spPr/>
        <p:txBody>
          <a:bodyPr/>
          <a:lstStyle/>
          <a:p>
            <a:pPr marL="534988" indent="-534988">
              <a:buFont typeface="Wingdings" panose="05000000000000000000" pitchFamily="2" charset="2"/>
              <a:buChar char="Ø"/>
            </a:pPr>
            <a:r>
              <a:rPr lang="zh-TW" altLang="en-US" dirty="0">
                <a:ea typeface="標楷體" panose="03000509000000000000" pitchFamily="65" charset="-120"/>
              </a:rPr>
              <a:t>研究動機與背景</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文獻探討</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研究方法</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分析</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結論</a:t>
            </a:r>
            <a:endParaRPr lang="en-US" altLang="zh-TW" dirty="0">
              <a:ea typeface="標楷體" panose="03000509000000000000" pitchFamily="65" charset="-120"/>
            </a:endParaRPr>
          </a:p>
          <a:p>
            <a:pPr marL="534988" indent="-534988"/>
            <a:endParaRPr lang="en-US" altLang="zh-TW" dirty="0">
              <a:ea typeface="標楷體" panose="03000509000000000000" pitchFamily="65" charset="-120"/>
            </a:endParaRPr>
          </a:p>
          <a:p>
            <a:pPr marL="534988" indent="-534988"/>
            <a:endParaRPr lang="en-US" altLang="zh-TW" dirty="0">
              <a:ea typeface="標楷體" panose="03000509000000000000" pitchFamily="65" charset="-120"/>
            </a:endParaRPr>
          </a:p>
          <a:p>
            <a:pPr marL="534988" indent="-534988">
              <a:buNone/>
            </a:pPr>
            <a:endParaRPr lang="zh-TW" altLang="en-US" dirty="0">
              <a:ea typeface="標楷體" panose="03000509000000000000" pitchFamily="65" charset="-120"/>
            </a:endParaRPr>
          </a:p>
          <a:p>
            <a:pPr marL="534988" indent="-534988"/>
            <a:endParaRPr lang="en-US" altLang="zh-TW" dirty="0">
              <a:ea typeface="標楷體" panose="03000509000000000000" pitchFamily="65" charset="-120"/>
            </a:endParaRPr>
          </a:p>
          <a:p>
            <a:pPr marL="534988" indent="-534988"/>
            <a:endParaRPr lang="zh-TW" altLang="en-US" dirty="0">
              <a:ea typeface="標楷體" panose="03000509000000000000" pitchFamily="65" charset="-120"/>
            </a:endParaRPr>
          </a:p>
        </p:txBody>
      </p:sp>
      <p:sp>
        <p:nvSpPr>
          <p:cNvPr id="4" name="投影片編號版面配置區 3">
            <a:extLst>
              <a:ext uri="{FF2B5EF4-FFF2-40B4-BE49-F238E27FC236}">
                <a16:creationId xmlns:a16="http://schemas.microsoft.com/office/drawing/2014/main" id="{19E4F4D8-1286-4FC6-859E-6B84F231FE1B}"/>
              </a:ext>
            </a:extLst>
          </p:cNvPr>
          <p:cNvSpPr>
            <a:spLocks noGrp="1"/>
          </p:cNvSpPr>
          <p:nvPr>
            <p:ph type="sldNum" sz="quarter" idx="12"/>
          </p:nvPr>
        </p:nvSpPr>
        <p:spPr/>
        <p:txBody>
          <a:bodyPr/>
          <a:lstStyle/>
          <a:p>
            <a:fld id="{58A694F5-FBC9-4127-9762-A36D0ED70F54}" type="slidenum">
              <a:rPr lang="zh-TW" altLang="en-US" smtClean="0"/>
              <a:t>2</a:t>
            </a:fld>
            <a:endParaRPr lang="zh-TW" altLang="en-US"/>
          </a:p>
        </p:txBody>
      </p:sp>
    </p:spTree>
    <p:extLst>
      <p:ext uri="{BB962C8B-B14F-4D97-AF65-F5344CB8AC3E}">
        <p14:creationId xmlns:p14="http://schemas.microsoft.com/office/powerpoint/2010/main" val="38396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1" name="矩形 10">
            <a:extLst>
              <a:ext uri="{FF2B5EF4-FFF2-40B4-BE49-F238E27FC236}">
                <a16:creationId xmlns:a16="http://schemas.microsoft.com/office/drawing/2014/main" id="{F67FD9D7-6594-46D5-8074-0C4C036F5372}"/>
              </a:ext>
            </a:extLst>
          </p:cNvPr>
          <p:cNvSpPr/>
          <p:nvPr/>
        </p:nvSpPr>
        <p:spPr>
          <a:xfrm>
            <a:off x="468153" y="1690688"/>
            <a:ext cx="2281033" cy="581121"/>
          </a:xfrm>
          <a:prstGeom prst="rect">
            <a:avLst/>
          </a:prstGeom>
          <a:ln>
            <a:noFill/>
          </a:ln>
        </p:spPr>
        <p:txBody>
          <a:bodyPr wrap="square">
            <a:spAutoFit/>
          </a:bodyPr>
          <a:lstStyle/>
          <a:p>
            <a:pPr marL="304800" algn="r" latinLnBrk="1">
              <a:lnSpc>
                <a:spcPct val="150000"/>
              </a:lnSpc>
              <a:spcAft>
                <a:spcPts val="0"/>
              </a:spcAft>
            </a:pP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sz="2400" b="1" kern="10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矩形 2">
            <a:extLst>
              <a:ext uri="{FF2B5EF4-FFF2-40B4-BE49-F238E27FC236}">
                <a16:creationId xmlns:a16="http://schemas.microsoft.com/office/drawing/2014/main" id="{03234437-4DF8-4E37-87FD-A9B197C18352}"/>
              </a:ext>
            </a:extLst>
          </p:cNvPr>
          <p:cNvSpPr/>
          <p:nvPr/>
        </p:nvSpPr>
        <p:spPr>
          <a:xfrm>
            <a:off x="783167" y="2291394"/>
            <a:ext cx="11290300" cy="3402726"/>
          </a:xfrm>
          <a:prstGeom prst="rect">
            <a:avLst/>
          </a:prstGeom>
        </p:spPr>
        <p:txBody>
          <a:bodyPr wrap="square">
            <a:spAutoFit/>
          </a:bodyPr>
          <a:lstStyle/>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(1)</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(2)</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產品都買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(3)</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兩者皆不買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(4)</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矩形 13">
            <a:extLst>
              <a:ext uri="{FF2B5EF4-FFF2-40B4-BE49-F238E27FC236}">
                <a16:creationId xmlns:a16="http://schemas.microsoft.com/office/drawing/2014/main" id="{0FC76EB1-0CB2-48A9-8B87-57E2289899BE}"/>
              </a:ext>
            </a:extLst>
          </p:cNvPr>
          <p:cNvSpPr/>
          <p:nvPr/>
        </p:nvSpPr>
        <p:spPr>
          <a:xfrm>
            <a:off x="5997122" y="1690688"/>
            <a:ext cx="5679563" cy="873572"/>
          </a:xfrm>
          <a:prstGeom prst="rect">
            <a:avLst/>
          </a:prstGeom>
          <a:ln>
            <a:solidFill>
              <a:schemeClr val="tx1">
                <a:lumMod val="50000"/>
                <a:lumOff val="50000"/>
              </a:schemeClr>
            </a:solidFill>
          </a:ln>
        </p:spPr>
        <p:txBody>
          <a:bodyPr wrap="square">
            <a:spAutoFit/>
          </a:bodyPr>
          <a:lstStyle/>
          <a:p>
            <a:pPr marL="431800" indent="177800"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從以上挑選最高效用選項作為選擇，如下式：</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431800" indent="177800" latinLnBrk="1">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標題 1">
            <a:extLst>
              <a:ext uri="{FF2B5EF4-FFF2-40B4-BE49-F238E27FC236}">
                <a16:creationId xmlns:a16="http://schemas.microsoft.com/office/drawing/2014/main" id="{D256866F-CAAC-4800-A49B-2ACF2D0C7697}"/>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NP</a:t>
            </a:r>
            <a:r>
              <a:rPr lang="en-US" altLang="zh-TW" sz="3200" dirty="0">
                <a:ea typeface="標楷體" panose="03000509000000000000" pitchFamily="65" charset="-120"/>
              </a:rPr>
              <a:t>-</a:t>
            </a:r>
            <a:r>
              <a:rPr lang="zh-TW" altLang="en-US" sz="3200" dirty="0">
                <a:ea typeface="標楷體" panose="03000509000000000000" pitchFamily="65" charset="-120"/>
              </a:rPr>
              <a:t>效用式</a:t>
            </a:r>
          </a:p>
        </p:txBody>
      </p:sp>
      <p:sp>
        <p:nvSpPr>
          <p:cNvPr id="2" name="投影片編號版面配置區 1">
            <a:extLst>
              <a:ext uri="{FF2B5EF4-FFF2-40B4-BE49-F238E27FC236}">
                <a16:creationId xmlns:a16="http://schemas.microsoft.com/office/drawing/2014/main" id="{93403609-52EB-4D68-BB22-33DD99844247}"/>
              </a:ext>
            </a:extLst>
          </p:cNvPr>
          <p:cNvSpPr>
            <a:spLocks noGrp="1"/>
          </p:cNvSpPr>
          <p:nvPr>
            <p:ph type="sldNum" sz="quarter" idx="12"/>
          </p:nvPr>
        </p:nvSpPr>
        <p:spPr/>
        <p:txBody>
          <a:bodyPr/>
          <a:lstStyle/>
          <a:p>
            <a:fld id="{58A694F5-FBC9-4127-9762-A36D0ED70F54}" type="slidenum">
              <a:rPr lang="zh-TW" altLang="en-US" smtClean="0"/>
              <a:t>20</a:t>
            </a:fld>
            <a:endParaRPr lang="zh-TW" altLang="en-US"/>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53B05D0-E563-4B27-B967-4E001E1EDB68}"/>
                  </a:ext>
                </a:extLst>
              </p:cNvPr>
              <p:cNvSpPr/>
              <p:nvPr/>
            </p:nvSpPr>
            <p:spPr>
              <a:xfrm>
                <a:off x="6580138" y="2105897"/>
                <a:ext cx="4808624" cy="403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i="1">
                              <a:latin typeface="Cambria Math" panose="02040503050406030204" pitchFamily="18" charset="0"/>
                            </a:rPr>
                          </m:ctrlPr>
                        </m:dPr>
                        <m:e>
                          <m:r>
                            <a:rPr lang="zh-TW" altLang="en-US" i="1">
                              <a:latin typeface="Cambria Math" panose="02040503050406030204" pitchFamily="18" charset="0"/>
                            </a:rPr>
                            <m:t>𝑀𝑎𝑥</m:t>
                          </m:r>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1</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2</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3</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4</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5</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6</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7</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8</m:t>
                              </m:r>
                            </m:sub>
                            <m:sup>
                              <m:r>
                                <a:rPr lang="zh-TW" altLang="en-US" i="1">
                                  <a:latin typeface="Cambria Math" panose="02040503050406030204" pitchFamily="18" charset="0"/>
                                </a:rPr>
                                <m:t>𝑁𝑃</m:t>
                              </m:r>
                            </m:sup>
                          </m:sSubSup>
                        </m:e>
                      </m:d>
                    </m:oMath>
                  </m:oMathPara>
                </a14:m>
                <a:endParaRPr lang="zh-TW" altLang="en-US" dirty="0"/>
              </a:p>
            </p:txBody>
          </p:sp>
        </mc:Choice>
        <mc:Fallback xmlns="">
          <p:sp>
            <p:nvSpPr>
              <p:cNvPr id="16" name="矩形 15">
                <a:extLst>
                  <a:ext uri="{FF2B5EF4-FFF2-40B4-BE49-F238E27FC236}">
                    <a16:creationId xmlns:a16="http://schemas.microsoft.com/office/drawing/2014/main" id="{253B05D0-E563-4B27-B967-4E001E1EDB68}"/>
                  </a:ext>
                </a:extLst>
              </p:cNvPr>
              <p:cNvSpPr>
                <a:spLocks noRot="1" noChangeAspect="1" noMove="1" noResize="1" noEditPoints="1" noAdjustHandles="1" noChangeArrowheads="1" noChangeShapeType="1" noTextEdit="1"/>
              </p:cNvSpPr>
              <p:nvPr/>
            </p:nvSpPr>
            <p:spPr>
              <a:xfrm>
                <a:off x="6580138" y="2105897"/>
                <a:ext cx="4808624" cy="403637"/>
              </a:xfrm>
              <a:prstGeom prst="rect">
                <a:avLst/>
              </a:prstGeom>
              <a:blipFill>
                <a:blip r:embed="rId4"/>
                <a:stretch>
                  <a:fillRect t="-153731" r="-13688" b="-22835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523B37AE-46BE-46F1-BAB1-FF8E30E3D9EA}"/>
                  </a:ext>
                </a:extLst>
              </p:cNvPr>
              <p:cNvSpPr/>
              <p:nvPr/>
            </p:nvSpPr>
            <p:spPr>
              <a:xfrm>
                <a:off x="3546947" y="2709632"/>
                <a:ext cx="5184111" cy="37869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1</m:t>
                          </m:r>
                        </m:sub>
                        <m:sup>
                          <m:r>
                            <a:rPr lang="zh-TW" altLang="en-US" i="1">
                              <a:latin typeface="Cambria Math" panose="02040503050406030204" pitchFamily="18" charset="0"/>
                            </a:rPr>
                            <m:t>𝑁𝑃</m:t>
                          </m:r>
                        </m:sup>
                      </m:sSubSup>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(1+</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𝛼𝛿</m:t>
                      </m:r>
                      <m:r>
                        <a:rPr lang="zh-TW" altLang="en-US" i="1">
                          <a:latin typeface="Cambria Math" panose="02040503050406030204" pitchFamily="18" charset="0"/>
                        </a:rPr>
                        <m:t>)−(1+</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𝑥𝑑</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r>
                        <a:rPr lang="zh-TW" altLang="en-US" i="1">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2</m:t>
                          </m:r>
                        </m:sub>
                      </m:sSub>
                    </m:oMath>
                  </m:oMathPara>
                </a14:m>
                <a:endParaRPr lang="zh-TW" altLang="en-US" i="1" dirty="0"/>
              </a:p>
            </p:txBody>
          </p:sp>
        </mc:Choice>
        <mc:Fallback>
          <p:sp>
            <p:nvSpPr>
              <p:cNvPr id="17" name="矩形 16">
                <a:extLst>
                  <a:ext uri="{FF2B5EF4-FFF2-40B4-BE49-F238E27FC236}">
                    <a16:creationId xmlns:a16="http://schemas.microsoft.com/office/drawing/2014/main" id="{523B37AE-46BE-46F1-BAB1-FF8E30E3D9EA}"/>
                  </a:ext>
                </a:extLst>
              </p:cNvPr>
              <p:cNvSpPr>
                <a:spLocks noRot="1" noChangeAspect="1" noMove="1" noResize="1" noEditPoints="1" noAdjustHandles="1" noChangeArrowheads="1" noChangeShapeType="1" noTextEdit="1"/>
              </p:cNvSpPr>
              <p:nvPr/>
            </p:nvSpPr>
            <p:spPr>
              <a:xfrm>
                <a:off x="3546947" y="2709632"/>
                <a:ext cx="5184111" cy="378693"/>
              </a:xfrm>
              <a:prstGeom prst="rect">
                <a:avLst/>
              </a:prstGeom>
              <a:blipFill>
                <a:blip r:embed="rId5"/>
                <a:stretch>
                  <a:fillRect b="-1111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06E3D8F7-9C3C-4C95-B8CE-A54B9B8A2499}"/>
                  </a:ext>
                </a:extLst>
              </p:cNvPr>
              <p:cNvSpPr/>
              <p:nvPr/>
            </p:nvSpPr>
            <p:spPr>
              <a:xfrm>
                <a:off x="3543406" y="3486931"/>
                <a:ext cx="6204583" cy="373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2</m:t>
                          </m:r>
                        </m:sub>
                        <m:sup>
                          <m:r>
                            <a:rPr lang="zh-TW" altLang="en-US" i="1">
                              <a:latin typeface="Cambria Math" panose="02040503050406030204" pitchFamily="18" charset="0"/>
                            </a:rPr>
                            <m:t>𝑁𝑃</m:t>
                          </m:r>
                        </m:sup>
                      </m:sSubSup>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m:t>
                      </m:r>
                      <m:r>
                        <a:rPr lang="zh-TW" altLang="en-US" i="1">
                          <a:latin typeface="Cambria Math" panose="02040503050406030204" pitchFamily="18" charset="0"/>
                        </a:rPr>
                        <m:t>𝑑𝑥</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𝑑</m:t>
                      </m:r>
                      <m:r>
                        <a:rPr lang="zh-TW" altLang="en-US" i="1">
                          <a:latin typeface="Cambria Math" panose="02040503050406030204" pitchFamily="18" charset="0"/>
                        </a:rPr>
                        <m:t>(</m:t>
                      </m:r>
                      <m:r>
                        <a:rPr lang="zh-TW" altLang="en-US" i="1">
                          <a:latin typeface="Cambria Math" panose="02040503050406030204" pitchFamily="18" charset="0"/>
                        </a:rPr>
                        <m:t>𝑥</m:t>
                      </m:r>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r>
                        <a:rPr lang="zh-TW" altLang="en-US" i="1">
                          <a:latin typeface="Cambria Math" panose="02040503050406030204" pitchFamily="18" charset="0"/>
                        </a:rPr>
                        <m:t>(2+</m:t>
                      </m:r>
                      <m:r>
                        <a:rPr lang="zh-TW" altLang="en-US" i="1">
                          <a:latin typeface="Cambria Math" panose="02040503050406030204" pitchFamily="18" charset="0"/>
                        </a:rPr>
                        <m:t>𝜃</m:t>
                      </m:r>
                      <m:r>
                        <a:rPr lang="zh-TW" altLang="en-US" i="1">
                          <a:latin typeface="Cambria Math" panose="02040503050406030204" pitchFamily="18" charset="0"/>
                        </a:rPr>
                        <m:t>)(1+</m:t>
                      </m:r>
                      <m:r>
                        <a:rPr lang="zh-TW" altLang="en-US" i="1">
                          <a:latin typeface="Cambria Math" panose="02040503050406030204" pitchFamily="18" charset="0"/>
                        </a:rPr>
                        <m:t>𝜔</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r>
                        <a:rPr lang="zh-TW" altLang="en-US" i="1">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oMath>
                  </m:oMathPara>
                </a14:m>
                <a:endParaRPr lang="zh-TW" altLang="en-US" i="1" dirty="0"/>
              </a:p>
            </p:txBody>
          </p:sp>
        </mc:Choice>
        <mc:Fallback>
          <p:sp>
            <p:nvSpPr>
              <p:cNvPr id="19" name="矩形 18">
                <a:extLst>
                  <a:ext uri="{FF2B5EF4-FFF2-40B4-BE49-F238E27FC236}">
                    <a16:creationId xmlns:a16="http://schemas.microsoft.com/office/drawing/2014/main" id="{06E3D8F7-9C3C-4C95-B8CE-A54B9B8A2499}"/>
                  </a:ext>
                </a:extLst>
              </p:cNvPr>
              <p:cNvSpPr>
                <a:spLocks noRot="1" noChangeAspect="1" noMove="1" noResize="1" noEditPoints="1" noAdjustHandles="1" noChangeArrowheads="1" noChangeShapeType="1" noTextEdit="1"/>
              </p:cNvSpPr>
              <p:nvPr/>
            </p:nvSpPr>
            <p:spPr>
              <a:xfrm>
                <a:off x="3543406" y="3486931"/>
                <a:ext cx="6204583" cy="373179"/>
              </a:xfrm>
              <a:prstGeom prst="rect">
                <a:avLst/>
              </a:prstGeom>
              <a:blipFill>
                <a:blip r:embed="rId6"/>
                <a:stretch>
                  <a:fillRect b="-1475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03DDB9DE-72EA-4B31-A86A-FB2550BB47FD}"/>
                  </a:ext>
                </a:extLst>
              </p:cNvPr>
              <p:cNvSpPr/>
              <p:nvPr/>
            </p:nvSpPr>
            <p:spPr>
              <a:xfrm>
                <a:off x="3543406" y="4445571"/>
                <a:ext cx="6720863" cy="3745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TW" altLang="en-US" i="1">
                              <a:latin typeface="Cambria Math" panose="02040503050406030204" pitchFamily="18" charset="0"/>
                            </a:rPr>
                          </m:ctrlPr>
                        </m:dP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3</m:t>
                              </m:r>
                            </m:sub>
                            <m:sup>
                              <m:r>
                                <a:rPr lang="zh-TW" altLang="en-US" i="1">
                                  <a:latin typeface="Cambria Math" panose="02040503050406030204" pitchFamily="18" charset="0"/>
                                </a:rPr>
                                <m:t>𝑁𝑃</m:t>
                              </m:r>
                            </m:sup>
                          </m:sSubSup>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m:t>
                          </m:r>
                          <m:r>
                            <a:rPr lang="zh-TW" altLang="en-US" i="1">
                              <a:latin typeface="Cambria Math" panose="02040503050406030204" pitchFamily="18" charset="0"/>
                            </a:rPr>
                            <m:t>𝑑</m:t>
                          </m:r>
                          <m:r>
                            <a:rPr lang="zh-TW" altLang="en-US" i="1">
                              <a:latin typeface="Cambria Math" panose="02040503050406030204" pitchFamily="18" charset="0"/>
                            </a:rPr>
                            <m:t>(</m:t>
                          </m:r>
                          <m:r>
                            <a:rPr lang="zh-TW" altLang="en-US" i="1">
                              <a:latin typeface="Cambria Math" panose="02040503050406030204" pitchFamily="18" charset="0"/>
                            </a:rPr>
                            <m:t>𝑥</m:t>
                          </m:r>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r>
                            <a:rPr lang="zh-TW" altLang="en-US" i="1">
                              <a:latin typeface="Cambria Math" panose="02040503050406030204" pitchFamily="18" charset="0"/>
                            </a:rPr>
                            <m:t>(2+</m:t>
                          </m:r>
                          <m:r>
                            <a:rPr lang="zh-TW" altLang="en-US" i="1">
                              <a:latin typeface="Cambria Math" panose="02040503050406030204" pitchFamily="18" charset="0"/>
                            </a:rPr>
                            <m:t>𝛼</m:t>
                          </m:r>
                          <m:r>
                            <a:rPr lang="zh-TW" altLang="en-US" i="1">
                              <a:latin typeface="Cambria Math" panose="02040503050406030204" pitchFamily="18" charset="0"/>
                            </a:rPr>
                            <m:t>+</m:t>
                          </m:r>
                          <m:r>
                            <a:rPr lang="zh-TW" altLang="en-US" i="1">
                              <a:latin typeface="Cambria Math" panose="02040503050406030204" pitchFamily="18" charset="0"/>
                            </a:rPr>
                            <m:t>𝜃</m:t>
                          </m:r>
                          <m:r>
                            <a:rPr lang="zh-TW" altLang="en-US" i="1">
                              <a:latin typeface="Cambria Math" panose="02040503050406030204" pitchFamily="18" charset="0"/>
                            </a:rPr>
                            <m:t>)(1+</m:t>
                          </m:r>
                          <m:r>
                            <a:rPr lang="zh-TW" altLang="en-US" i="1">
                              <a:latin typeface="Cambria Math" panose="02040503050406030204" pitchFamily="18" charset="0"/>
                            </a:rPr>
                            <m:t>𝜔</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2</m:t>
                              </m:r>
                            </m:sub>
                          </m:sSub>
                        </m:e>
                      </m:d>
                    </m:oMath>
                  </m:oMathPara>
                </a14:m>
                <a:endParaRPr lang="zh-TW" altLang="en-US" i="1" dirty="0"/>
              </a:p>
            </p:txBody>
          </p:sp>
        </mc:Choice>
        <mc:Fallback>
          <p:sp>
            <p:nvSpPr>
              <p:cNvPr id="23" name="矩形 22">
                <a:extLst>
                  <a:ext uri="{FF2B5EF4-FFF2-40B4-BE49-F238E27FC236}">
                    <a16:creationId xmlns:a16="http://schemas.microsoft.com/office/drawing/2014/main" id="{03DDB9DE-72EA-4B31-A86A-FB2550BB47FD}"/>
                  </a:ext>
                </a:extLst>
              </p:cNvPr>
              <p:cNvSpPr>
                <a:spLocks noRot="1" noChangeAspect="1" noMove="1" noResize="1" noEditPoints="1" noAdjustHandles="1" noChangeArrowheads="1" noChangeShapeType="1" noTextEdit="1"/>
              </p:cNvSpPr>
              <p:nvPr/>
            </p:nvSpPr>
            <p:spPr>
              <a:xfrm>
                <a:off x="3543406" y="4445571"/>
                <a:ext cx="6720863" cy="374590"/>
              </a:xfrm>
              <a:prstGeom prst="rect">
                <a:avLst/>
              </a:prstGeom>
              <a:blipFill>
                <a:blip r:embed="rId7"/>
                <a:stretch>
                  <a:fillRect t="-116129" r="-7525" b="-18064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5" name="矩形 24">
                <a:extLst>
                  <a:ext uri="{FF2B5EF4-FFF2-40B4-BE49-F238E27FC236}">
                    <a16:creationId xmlns:a16="http://schemas.microsoft.com/office/drawing/2014/main" id="{0DAF167B-4DA8-4E15-B087-91684238A86E}"/>
                  </a:ext>
                </a:extLst>
              </p:cNvPr>
              <p:cNvSpPr/>
              <p:nvPr/>
            </p:nvSpPr>
            <p:spPr>
              <a:xfrm>
                <a:off x="3543406" y="5234662"/>
                <a:ext cx="2969979"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4</m:t>
                          </m:r>
                        </m:sub>
                        <m:sup>
                          <m:r>
                            <a:rPr lang="zh-TW" altLang="en-US" i="1">
                              <a:latin typeface="Cambria Math" panose="02040503050406030204" pitchFamily="18" charset="0"/>
                            </a:rPr>
                            <m:t>𝑁𝑃</m:t>
                          </m:r>
                        </m:sup>
                      </m:sSubSup>
                      <m:r>
                        <a:rPr lang="zh-TW" altLang="en-US" i="1">
                          <a:latin typeface="Cambria Math" panose="02040503050406030204" pitchFamily="18" charset="0"/>
                        </a:rPr>
                        <m:t>=</m:t>
                      </m:r>
                      <m:r>
                        <a:rPr lang="zh-TW" altLang="en-US" i="1">
                          <a:latin typeface="Cambria Math" panose="02040503050406030204" pitchFamily="18" charset="0"/>
                        </a:rPr>
                        <m:t>(1+</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m:t>
                      </m:r>
                      <m:r>
                        <a:rPr lang="zh-TW" altLang="en-US" i="1">
                          <a:latin typeface="Cambria Math" panose="02040503050406030204" pitchFamily="18" charset="0"/>
                        </a:rPr>
                        <m:t>𝑥𝑑</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oMath>
                  </m:oMathPara>
                </a14:m>
                <a:endParaRPr lang="zh-TW" altLang="en-US" i="1" dirty="0"/>
              </a:p>
            </p:txBody>
          </p:sp>
        </mc:Choice>
        <mc:Fallback>
          <p:sp>
            <p:nvSpPr>
              <p:cNvPr id="25" name="矩形 24">
                <a:extLst>
                  <a:ext uri="{FF2B5EF4-FFF2-40B4-BE49-F238E27FC236}">
                    <a16:creationId xmlns:a16="http://schemas.microsoft.com/office/drawing/2014/main" id="{0DAF167B-4DA8-4E15-B087-91684238A86E}"/>
                  </a:ext>
                </a:extLst>
              </p:cNvPr>
              <p:cNvSpPr>
                <a:spLocks noRot="1" noChangeAspect="1" noMove="1" noResize="1" noEditPoints="1" noAdjustHandles="1" noChangeArrowheads="1" noChangeShapeType="1" noTextEdit="1"/>
              </p:cNvSpPr>
              <p:nvPr/>
            </p:nvSpPr>
            <p:spPr>
              <a:xfrm>
                <a:off x="3543406" y="5234662"/>
                <a:ext cx="2969979" cy="372410"/>
              </a:xfrm>
              <a:prstGeom prst="rect">
                <a:avLst/>
              </a:prstGeom>
              <a:blipFill>
                <a:blip r:embed="rId8"/>
                <a:stretch>
                  <a:fillRect b="-13115"/>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7F027DB2-B726-43DE-9BD1-3F87D23D6C5D}"/>
              </a:ext>
            </a:extLst>
          </p:cNvPr>
          <p:cNvSpPr/>
          <p:nvPr/>
        </p:nvSpPr>
        <p:spPr>
          <a:xfrm>
            <a:off x="1006833" y="1404841"/>
            <a:ext cx="1896882" cy="369332"/>
          </a:xfrm>
          <a:prstGeom prst="rect">
            <a:avLst/>
          </a:prstGeom>
        </p:spPr>
        <p:txBody>
          <a:bodyPr wrap="square">
            <a:spAutoFit/>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Mehra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et al. (2012)</a:t>
            </a: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FD502852-42BD-4E8D-A0B9-025760674351}"/>
                  </a:ext>
                </a:extLst>
              </p:cNvPr>
              <p:cNvSpPr txBox="1"/>
              <p:nvPr/>
            </p:nvSpPr>
            <p:spPr>
              <a:xfrm>
                <a:off x="5053514" y="1035509"/>
                <a:ext cx="6623171" cy="369332"/>
              </a:xfrm>
              <a:prstGeom prst="rect">
                <a:avLst/>
              </a:prstGeom>
              <a:noFill/>
            </p:spPr>
            <p:txBody>
              <a:bodyPr wrap="square" rtlCol="0">
                <a:spAutoFit/>
              </a:bodyPr>
              <a:lstStyle/>
              <a:p>
                <a14:m>
                  <m:oMath xmlns:m="http://schemas.openxmlformats.org/officeDocument/2006/math">
                    <m:r>
                      <a:rPr lang="zh-TW" altLang="en-US" b="1" smtClean="0">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第一期產品效用</a:t>
                </a:r>
                <a14:m>
                  <m:oMath xmlns:m="http://schemas.openxmlformats.org/officeDocument/2006/math">
                    <m:r>
                      <a:rPr lang="zh-TW" altLang="en-US" b="1">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價格</a:t>
                </a:r>
                <a14:m>
                  <m:oMath xmlns:m="http://schemas.openxmlformats.org/officeDocument/2006/math">
                    <m:r>
                      <a:rPr lang="zh-TW" altLang="en-US" b="1">
                        <a:solidFill>
                          <a:srgbClr val="C00000"/>
                        </a:solidFill>
                        <a:latin typeface="Cambria Math" panose="02040503050406030204" pitchFamily="18" charset="0"/>
                      </a:rPr>
                      <m:t>)</m:t>
                    </m:r>
                    <m:r>
                      <a:rPr lang="zh-TW" altLang="en-US" b="1" i="1">
                        <a:solidFill>
                          <a:srgbClr val="C00000"/>
                        </a:solidFill>
                        <a:latin typeface="Cambria Math" panose="02040503050406030204" pitchFamily="18" charset="0"/>
                      </a:rPr>
                      <m:t> </m:t>
                    </m:r>
                    <m:r>
                      <a:rPr lang="zh-TW" altLang="en-US" b="1">
                        <a:solidFill>
                          <a:srgbClr val="C00000"/>
                        </a:solidFill>
                        <a:latin typeface="Cambria Math" panose="02040503050406030204" pitchFamily="18" charset="0"/>
                      </a:rPr>
                      <m:t>+</m:t>
                    </m:r>
                    <m:r>
                      <a:rPr lang="zh-TW" altLang="en-US" b="1" i="1" smtClean="0">
                        <a:solidFill>
                          <a:srgbClr val="C00000"/>
                        </a:solidFill>
                        <a:latin typeface="Cambria Math" panose="02040503050406030204" pitchFamily="18" charset="0"/>
                      </a:rPr>
                      <m:t> </m:t>
                    </m:r>
                  </m:oMath>
                </a14:m>
                <a:r>
                  <a:rPr lang="zh-TW" altLang="en-US" b="1" dirty="0">
                    <a:solidFill>
                      <a:srgbClr val="C00000"/>
                    </a:solidFill>
                    <a:latin typeface="標楷體" panose="03000509000000000000" pitchFamily="65" charset="-120"/>
                    <a:ea typeface="標楷體" panose="03000509000000000000" pitchFamily="65" charset="-120"/>
                  </a:rPr>
                  <a:t>等待折扣</a:t>
                </a:r>
                <a14:m>
                  <m:oMath xmlns:m="http://schemas.openxmlformats.org/officeDocument/2006/math">
                    <m:r>
                      <a:rPr lang="en-US" altLang="zh-TW" b="1" i="1">
                        <a:solidFill>
                          <a:srgbClr val="C00000"/>
                        </a:solidFill>
                        <a:latin typeface="Cambria Math" panose="02040503050406030204" pitchFamily="18" charset="0"/>
                        <a:ea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 </a:t>
                </a:r>
                <a14:m>
                  <m:oMath xmlns:m="http://schemas.openxmlformats.org/officeDocument/2006/math">
                    <m:r>
                      <a:rPr lang="zh-TW" altLang="en-US" b="1">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第二期產品效用</a:t>
                </a:r>
                <a14:m>
                  <m:oMath xmlns:m="http://schemas.openxmlformats.org/officeDocument/2006/math">
                    <m:r>
                      <a:rPr lang="zh-TW" altLang="en-US" b="1">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價格</a:t>
                </a:r>
                <a14:m>
                  <m:oMath xmlns:m="http://schemas.openxmlformats.org/officeDocument/2006/math">
                    <m:r>
                      <a:rPr lang="zh-TW" altLang="en-US" b="1">
                        <a:solidFill>
                          <a:srgbClr val="C00000"/>
                        </a:solidFill>
                        <a:latin typeface="Cambria Math" panose="02040503050406030204" pitchFamily="18" charset="0"/>
                      </a:rPr>
                      <m:t>)</m:t>
                    </m:r>
                  </m:oMath>
                </a14:m>
                <a:endParaRPr lang="zh-TW" altLang="en-US" b="1" dirty="0">
                  <a:solidFill>
                    <a:srgbClr val="C00000"/>
                  </a:solidFill>
                  <a:latin typeface="標楷體" panose="03000509000000000000" pitchFamily="65" charset="-120"/>
                  <a:ea typeface="標楷體" panose="03000509000000000000" pitchFamily="65" charset="-120"/>
                </a:endParaRPr>
              </a:p>
            </p:txBody>
          </p:sp>
        </mc:Choice>
        <mc:Fallback xmlns="">
          <p:sp>
            <p:nvSpPr>
              <p:cNvPr id="12" name="文字方塊 11">
                <a:extLst>
                  <a:ext uri="{FF2B5EF4-FFF2-40B4-BE49-F238E27FC236}">
                    <a16:creationId xmlns:a16="http://schemas.microsoft.com/office/drawing/2014/main" id="{FD502852-42BD-4E8D-A0B9-025760674351}"/>
                  </a:ext>
                </a:extLst>
              </p:cNvPr>
              <p:cNvSpPr txBox="1">
                <a:spLocks noRot="1" noChangeAspect="1" noMove="1" noResize="1" noEditPoints="1" noAdjustHandles="1" noChangeArrowheads="1" noChangeShapeType="1" noTextEdit="1"/>
              </p:cNvSpPr>
              <p:nvPr/>
            </p:nvSpPr>
            <p:spPr>
              <a:xfrm>
                <a:off x="5053514" y="1035509"/>
                <a:ext cx="6623171" cy="369332"/>
              </a:xfrm>
              <a:prstGeom prst="rect">
                <a:avLst/>
              </a:prstGeom>
              <a:blipFill>
                <a:blip r:embed="rId9"/>
                <a:stretch>
                  <a:fillRect l="-276" t="-8333" b="-2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1256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1" name="矩形 10">
            <a:extLst>
              <a:ext uri="{FF2B5EF4-FFF2-40B4-BE49-F238E27FC236}">
                <a16:creationId xmlns:a16="http://schemas.microsoft.com/office/drawing/2014/main" id="{F67FD9D7-6594-46D5-8074-0C4C036F5372}"/>
              </a:ext>
            </a:extLst>
          </p:cNvPr>
          <p:cNvSpPr/>
          <p:nvPr/>
        </p:nvSpPr>
        <p:spPr>
          <a:xfrm>
            <a:off x="468153" y="1690688"/>
            <a:ext cx="2281033" cy="581121"/>
          </a:xfrm>
          <a:prstGeom prst="rect">
            <a:avLst/>
          </a:prstGeom>
          <a:ln>
            <a:noFill/>
          </a:ln>
        </p:spPr>
        <p:txBody>
          <a:bodyPr wrap="square">
            <a:spAutoFit/>
          </a:bodyPr>
          <a:lstStyle/>
          <a:p>
            <a:pPr marL="304800" algn="r" latinLnBrk="1">
              <a:lnSpc>
                <a:spcPct val="150000"/>
              </a:lnSpc>
              <a:spcAft>
                <a:spcPts val="0"/>
              </a:spcAft>
            </a:pPr>
            <a:r>
              <a:rPr lang="zh-TW" altLang="en-US" sz="2400" b="1" kern="100" dirty="0">
                <a:latin typeface="Times New Roman" panose="02020603050405020304" pitchFamily="18" charset="0"/>
                <a:ea typeface="標楷體" panose="03000509000000000000" pitchFamily="65" charset="-120"/>
                <a:cs typeface="Times New Roman" panose="02020603050405020304" pitchFamily="18" charset="0"/>
              </a:rPr>
              <a:t>不</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買</a:t>
            </a:r>
            <a:r>
              <a:rPr lang="en-US" altLang="zh-TW" sz="2400" b="1" kern="10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矩形 9">
            <a:extLst>
              <a:ext uri="{FF2B5EF4-FFF2-40B4-BE49-F238E27FC236}">
                <a16:creationId xmlns:a16="http://schemas.microsoft.com/office/drawing/2014/main" id="{4F64463E-5F4C-4AD5-9C77-688D4AF67EA4}"/>
              </a:ext>
            </a:extLst>
          </p:cNvPr>
          <p:cNvSpPr/>
          <p:nvPr/>
        </p:nvSpPr>
        <p:spPr>
          <a:xfrm>
            <a:off x="783171" y="2288743"/>
            <a:ext cx="10833463" cy="3473515"/>
          </a:xfrm>
          <a:prstGeom prst="rect">
            <a:avLst/>
          </a:prstGeom>
        </p:spPr>
        <p:txBody>
          <a:bodyPr wrap="square">
            <a:spAutoFit/>
          </a:bodyPr>
          <a:lstStyle/>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i="1" kern="100" dirty="0">
              <a:latin typeface="Cambria Math" panose="02040503050406030204" pitchFamily="18" charset="0"/>
              <a:ea typeface="Cambria Math" panose="02040503050406030204" pitchFamily="18" charset="0"/>
              <a:cs typeface="Times New Roman" panose="02020603050405020304" pitchFamily="18" charset="0"/>
            </a:endParaRPr>
          </a:p>
          <a:p>
            <a:pPr marL="304800" indent="304800" algn="just" latinLnBrk="1">
              <a:lnSpc>
                <a:spcPct val="150000"/>
              </a:lnSpc>
              <a:spcAft>
                <a:spcPts val="0"/>
              </a:spcAft>
            </a:pPr>
            <a:r>
              <a:rPr lang="en-US" altLang="zh-TW" kern="100" dirty="0">
                <a:ea typeface="Cambria Math" panose="02040503050406030204" pitchFamily="18" charset="0"/>
                <a:cs typeface="Times New Roman" panose="02020603050405020304" pitchFamily="18" charset="0"/>
              </a:rPr>
              <a:t>			</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(5)</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(6)</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產品都買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(7)</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兩者皆不買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(8)</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11">
            <a:extLst>
              <a:ext uri="{FF2B5EF4-FFF2-40B4-BE49-F238E27FC236}">
                <a16:creationId xmlns:a16="http://schemas.microsoft.com/office/drawing/2014/main" id="{CD73FE84-52D8-4309-B04B-9BE474F28432}"/>
              </a:ext>
            </a:extLst>
          </p:cNvPr>
          <p:cNvSpPr/>
          <p:nvPr/>
        </p:nvSpPr>
        <p:spPr>
          <a:xfrm>
            <a:off x="5997122" y="1690688"/>
            <a:ext cx="5679563" cy="873572"/>
          </a:xfrm>
          <a:prstGeom prst="rect">
            <a:avLst/>
          </a:prstGeom>
          <a:ln>
            <a:solidFill>
              <a:schemeClr val="tx1">
                <a:lumMod val="50000"/>
                <a:lumOff val="50000"/>
              </a:schemeClr>
            </a:solidFill>
          </a:ln>
        </p:spPr>
        <p:txBody>
          <a:bodyPr wrap="square">
            <a:spAutoFit/>
          </a:bodyPr>
          <a:lstStyle/>
          <a:p>
            <a:pPr marL="431800" indent="177800"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從以上挑選最高效用選項作為選擇，如下式：</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431800" indent="177800" latinLnBrk="1">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50B9CED9-B08B-4C88-9529-1A9D3A7EF69E}"/>
              </a:ext>
            </a:extLst>
          </p:cNvPr>
          <p:cNvSpPr>
            <a:spLocks noGrp="1"/>
          </p:cNvSpPr>
          <p:nvPr>
            <p:ph type="sldNum" sz="quarter" idx="12"/>
          </p:nvPr>
        </p:nvSpPr>
        <p:spPr/>
        <p:txBody>
          <a:bodyPr/>
          <a:lstStyle/>
          <a:p>
            <a:fld id="{58A694F5-FBC9-4127-9762-A36D0ED70F54}" type="slidenum">
              <a:rPr lang="zh-TW" altLang="en-US" smtClean="0"/>
              <a:t>21</a:t>
            </a:fld>
            <a:endParaRPr lang="zh-TW" altLang="en-US"/>
          </a:p>
        </p:txBody>
      </p:sp>
      <p:sp>
        <p:nvSpPr>
          <p:cNvPr id="19" name="Rectangle 6">
            <a:extLst>
              <a:ext uri="{FF2B5EF4-FFF2-40B4-BE49-F238E27FC236}">
                <a16:creationId xmlns:a16="http://schemas.microsoft.com/office/drawing/2014/main" id="{FBBAE1D9-5EF9-4910-BDA2-4D09DEC9786F}"/>
              </a:ext>
            </a:extLst>
          </p:cNvPr>
          <p:cNvSpPr>
            <a:spLocks noChangeArrowheads="1"/>
          </p:cNvSpPr>
          <p:nvPr/>
        </p:nvSpPr>
        <p:spPr bwMode="auto">
          <a:xfrm>
            <a:off x="3541485" y="44332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4" name="標題 1">
            <a:extLst>
              <a:ext uri="{FF2B5EF4-FFF2-40B4-BE49-F238E27FC236}">
                <a16:creationId xmlns:a16="http://schemas.microsoft.com/office/drawing/2014/main" id="{562F33C1-C3AA-4931-9CEB-2F2FD5299F0F}"/>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NP</a:t>
            </a:r>
            <a:r>
              <a:rPr lang="en-US" altLang="zh-TW" sz="3200" dirty="0">
                <a:ea typeface="標楷體" panose="03000509000000000000" pitchFamily="65" charset="-120"/>
              </a:rPr>
              <a:t>-</a:t>
            </a:r>
            <a:r>
              <a:rPr lang="zh-TW" altLang="en-US" sz="3200" dirty="0">
                <a:ea typeface="標楷體" panose="03000509000000000000" pitchFamily="65" charset="-120"/>
              </a:rPr>
              <a:t>效用式</a:t>
            </a: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1594B698-5E6D-45B7-97BC-ED7005AD8C98}"/>
                  </a:ext>
                </a:extLst>
              </p:cNvPr>
              <p:cNvSpPr/>
              <p:nvPr/>
            </p:nvSpPr>
            <p:spPr>
              <a:xfrm>
                <a:off x="3541485" y="2754760"/>
                <a:ext cx="3314689"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i="1">
                              <a:latin typeface="Cambria Math" panose="02040503050406030204" pitchFamily="18" charset="0"/>
                            </a:rPr>
                          </m:ctrlPr>
                        </m:dP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5</m:t>
                              </m:r>
                            </m:sub>
                            <m:sup>
                              <m:r>
                                <a:rPr lang="zh-TW" altLang="en-US" i="1">
                                  <a:latin typeface="Cambria Math" panose="02040503050406030204" pitchFamily="18" charset="0"/>
                                </a:rPr>
                                <m:t>𝑁𝑃</m:t>
                              </m:r>
                            </m:sup>
                          </m:sSubSup>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((1+</m:t>
                          </m:r>
                          <m:r>
                            <a:rPr lang="zh-TW" altLang="en-US" i="1">
                              <a:latin typeface="Cambria Math" panose="02040503050406030204" pitchFamily="18" charset="0"/>
                            </a:rPr>
                            <m:t>𝛼</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m:t>
                          </m:r>
                          <m:r>
                            <a:rPr lang="zh-TW" altLang="en-US" i="1">
                              <a:latin typeface="Cambria Math" panose="02040503050406030204" pitchFamily="18" charset="0"/>
                            </a:rPr>
                            <m:t>𝑥𝑑</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2</m:t>
                              </m:r>
                            </m:sub>
                          </m:sSub>
                        </m:e>
                      </m:d>
                    </m:oMath>
                  </m:oMathPara>
                </a14:m>
                <a:endParaRPr lang="zh-TW" altLang="en-US" i="1" dirty="0"/>
              </a:p>
            </p:txBody>
          </p:sp>
        </mc:Choice>
        <mc:Fallback>
          <p:sp>
            <p:nvSpPr>
              <p:cNvPr id="3" name="矩形 2">
                <a:extLst>
                  <a:ext uri="{FF2B5EF4-FFF2-40B4-BE49-F238E27FC236}">
                    <a16:creationId xmlns:a16="http://schemas.microsoft.com/office/drawing/2014/main" id="{1594B698-5E6D-45B7-97BC-ED7005AD8C98}"/>
                  </a:ext>
                </a:extLst>
              </p:cNvPr>
              <p:cNvSpPr>
                <a:spLocks noRot="1" noChangeAspect="1" noMove="1" noResize="1" noEditPoints="1" noAdjustHandles="1" noChangeArrowheads="1" noChangeShapeType="1" noTextEdit="1"/>
              </p:cNvSpPr>
              <p:nvPr/>
            </p:nvSpPr>
            <p:spPr>
              <a:xfrm>
                <a:off x="3541485" y="2754760"/>
                <a:ext cx="3314689" cy="404983"/>
              </a:xfrm>
              <a:prstGeom prst="rect">
                <a:avLst/>
              </a:prstGeom>
              <a:blipFill>
                <a:blip r:embed="rId4"/>
                <a:stretch>
                  <a:fillRect t="-156061" r="-18750" b="-23333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4" name="矩形 13">
                <a:extLst>
                  <a:ext uri="{FF2B5EF4-FFF2-40B4-BE49-F238E27FC236}">
                    <a16:creationId xmlns:a16="http://schemas.microsoft.com/office/drawing/2014/main" id="{71C28106-40DA-4CD1-9262-F05B2DFA065A}"/>
                  </a:ext>
                </a:extLst>
              </p:cNvPr>
              <p:cNvSpPr/>
              <p:nvPr/>
            </p:nvSpPr>
            <p:spPr>
              <a:xfrm>
                <a:off x="3541485" y="3588515"/>
                <a:ext cx="3811877" cy="3749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i="1">
                              <a:latin typeface="Cambria Math" panose="02040503050406030204" pitchFamily="18" charset="0"/>
                            </a:rPr>
                          </m:ctrlPr>
                        </m:dP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6</m:t>
                              </m:r>
                            </m:sub>
                            <m:sup>
                              <m:r>
                                <a:rPr lang="zh-TW" altLang="en-US" i="1">
                                  <a:latin typeface="Cambria Math" panose="02040503050406030204" pitchFamily="18" charset="0"/>
                                </a:rPr>
                                <m:t>𝑁𝑃</m:t>
                              </m:r>
                            </m:sup>
                          </m:sSubSup>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𝑑</m:t>
                          </m:r>
                          <m:r>
                            <a:rPr lang="zh-TW" altLang="en-US" i="1">
                              <a:latin typeface="Cambria Math" panose="02040503050406030204" pitchFamily="18" charset="0"/>
                            </a:rPr>
                            <m:t>(</m:t>
                          </m:r>
                          <m:r>
                            <a:rPr lang="zh-TW" altLang="en-US" i="1">
                              <a:latin typeface="Cambria Math" panose="02040503050406030204" pitchFamily="18" charset="0"/>
                            </a:rPr>
                            <m:t>𝑥</m:t>
                          </m:r>
                          <m:r>
                            <a:rPr lang="zh-TW" altLang="en-US" i="1">
                              <a:latin typeface="Cambria Math" panose="02040503050406030204" pitchFamily="18" charset="0"/>
                            </a:rPr>
                            <m:t>−1)+</m:t>
                          </m:r>
                          <m:r>
                            <a:rPr lang="zh-TW" altLang="en-US" i="1">
                              <a:latin typeface="Cambria Math" panose="02040503050406030204" pitchFamily="18" charset="0"/>
                            </a:rPr>
                            <m:t>𝑞</m:t>
                          </m:r>
                          <m:r>
                            <a:rPr lang="zh-TW" altLang="en-US" i="1">
                              <a:latin typeface="Cambria Math" panose="02040503050406030204" pitchFamily="18" charset="0"/>
                            </a:rPr>
                            <m:t>(1+</m:t>
                          </m:r>
                          <m:r>
                            <a:rPr lang="zh-TW" altLang="en-US" i="1">
                              <a:latin typeface="Cambria Math" panose="02040503050406030204" pitchFamily="18" charset="0"/>
                            </a:rPr>
                            <m:t>𝜃</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e>
                      </m:d>
                    </m:oMath>
                  </m:oMathPara>
                </a14:m>
                <a:endParaRPr lang="zh-TW" altLang="en-US" i="1" dirty="0"/>
              </a:p>
            </p:txBody>
          </p:sp>
        </mc:Choice>
        <mc:Fallback>
          <p:sp>
            <p:nvSpPr>
              <p:cNvPr id="14" name="矩形 13">
                <a:extLst>
                  <a:ext uri="{FF2B5EF4-FFF2-40B4-BE49-F238E27FC236}">
                    <a16:creationId xmlns:a16="http://schemas.microsoft.com/office/drawing/2014/main" id="{71C28106-40DA-4CD1-9262-F05B2DFA065A}"/>
                  </a:ext>
                </a:extLst>
              </p:cNvPr>
              <p:cNvSpPr>
                <a:spLocks noRot="1" noChangeAspect="1" noMove="1" noResize="1" noEditPoints="1" noAdjustHandles="1" noChangeArrowheads="1" noChangeShapeType="1" noTextEdit="1"/>
              </p:cNvSpPr>
              <p:nvPr/>
            </p:nvSpPr>
            <p:spPr>
              <a:xfrm>
                <a:off x="3541485" y="3588515"/>
                <a:ext cx="3811877" cy="374911"/>
              </a:xfrm>
              <a:prstGeom prst="rect">
                <a:avLst/>
              </a:prstGeom>
              <a:blipFill>
                <a:blip r:embed="rId5"/>
                <a:stretch>
                  <a:fillRect t="-118033" r="-12960" b="-18524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ED84E014-2C42-440D-817D-123B20CF8442}"/>
                  </a:ext>
                </a:extLst>
              </p:cNvPr>
              <p:cNvSpPr/>
              <p:nvPr/>
            </p:nvSpPr>
            <p:spPr>
              <a:xfrm>
                <a:off x="3541485" y="4369183"/>
                <a:ext cx="4888261" cy="3721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TW" altLang="en-US" i="1">
                              <a:latin typeface="Cambria Math" panose="02040503050406030204" pitchFamily="18" charset="0"/>
                            </a:rPr>
                          </m:ctrlPr>
                        </m:dP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7</m:t>
                              </m:r>
                            </m:sub>
                            <m:sup>
                              <m:r>
                                <a:rPr lang="zh-TW" altLang="en-US" i="1">
                                  <a:latin typeface="Cambria Math" panose="02040503050406030204" pitchFamily="18" charset="0"/>
                                </a:rPr>
                                <m:t>𝑁𝑃</m:t>
                              </m:r>
                            </m:sup>
                          </m:sSubSup>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(2+</m:t>
                          </m:r>
                          <m:r>
                            <a:rPr lang="zh-TW" altLang="en-US" i="1">
                              <a:latin typeface="Cambria Math" panose="02040503050406030204" pitchFamily="18" charset="0"/>
                            </a:rPr>
                            <m:t>𝛼</m:t>
                          </m:r>
                          <m:r>
                            <a:rPr lang="zh-TW" altLang="en-US" i="1">
                              <a:latin typeface="Cambria Math" panose="02040503050406030204" pitchFamily="18" charset="0"/>
                            </a:rPr>
                            <m:t>+</m:t>
                          </m:r>
                          <m:r>
                            <a:rPr lang="zh-TW" altLang="en-US" i="1">
                              <a:latin typeface="Cambria Math" panose="02040503050406030204" pitchFamily="18" charset="0"/>
                            </a:rPr>
                            <m:t>𝜃</m:t>
                          </m:r>
                          <m:r>
                            <a:rPr lang="zh-TW" altLang="en-US" i="1">
                              <a:latin typeface="Cambria Math" panose="02040503050406030204" pitchFamily="18" charset="0"/>
                            </a:rPr>
                            <m:t>)(1+</m:t>
                          </m:r>
                          <m:r>
                            <a:rPr lang="zh-TW" altLang="en-US" i="1">
                              <a:latin typeface="Cambria Math" panose="02040503050406030204" pitchFamily="18" charset="0"/>
                            </a:rPr>
                            <m:t>𝜔</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2</m:t>
                              </m:r>
                            </m:sub>
                          </m:sSub>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r>
                            <a:rPr lang="zh-TW" altLang="en-US" i="1">
                              <a:latin typeface="Cambria Math" panose="02040503050406030204" pitchFamily="18" charset="0"/>
                            </a:rPr>
                            <m:t>−</m:t>
                          </m:r>
                          <m:r>
                            <a:rPr lang="zh-TW" altLang="en-US" i="1">
                              <a:latin typeface="Cambria Math" panose="02040503050406030204" pitchFamily="18" charset="0"/>
                            </a:rPr>
                            <m:t>𝑑</m:t>
                          </m:r>
                        </m:e>
                      </m:d>
                    </m:oMath>
                  </m:oMathPara>
                </a14:m>
                <a:endParaRPr lang="zh-TW" altLang="en-US" i="1" dirty="0"/>
              </a:p>
            </p:txBody>
          </p:sp>
        </mc:Choice>
        <mc:Fallback>
          <p:sp>
            <p:nvSpPr>
              <p:cNvPr id="15" name="矩形 14">
                <a:extLst>
                  <a:ext uri="{FF2B5EF4-FFF2-40B4-BE49-F238E27FC236}">
                    <a16:creationId xmlns:a16="http://schemas.microsoft.com/office/drawing/2014/main" id="{ED84E014-2C42-440D-817D-123B20CF8442}"/>
                  </a:ext>
                </a:extLst>
              </p:cNvPr>
              <p:cNvSpPr>
                <a:spLocks noRot="1" noChangeAspect="1" noMove="1" noResize="1" noEditPoints="1" noAdjustHandles="1" noChangeArrowheads="1" noChangeShapeType="1" noTextEdit="1"/>
              </p:cNvSpPr>
              <p:nvPr/>
            </p:nvSpPr>
            <p:spPr>
              <a:xfrm>
                <a:off x="3541485" y="4369183"/>
                <a:ext cx="4888261" cy="372153"/>
              </a:xfrm>
              <a:prstGeom prst="rect">
                <a:avLst/>
              </a:prstGeom>
              <a:blipFill>
                <a:blip r:embed="rId6"/>
                <a:stretch>
                  <a:fillRect t="-118033" r="-9850" b="-185246"/>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AC2E679D-AC68-478E-835C-37A4F5125A62}"/>
                  </a:ext>
                </a:extLst>
              </p:cNvPr>
              <p:cNvSpPr/>
              <p:nvPr/>
            </p:nvSpPr>
            <p:spPr>
              <a:xfrm>
                <a:off x="3541485" y="5218300"/>
                <a:ext cx="1083438" cy="3750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8</m:t>
                          </m:r>
                        </m:sub>
                        <m:sup>
                          <m:r>
                            <a:rPr lang="zh-TW" altLang="en-US" i="1">
                              <a:latin typeface="Cambria Math" panose="02040503050406030204" pitchFamily="18" charset="0"/>
                            </a:rPr>
                            <m:t>𝑁𝑃</m:t>
                          </m:r>
                        </m:sup>
                      </m:sSubSup>
                      <m:r>
                        <a:rPr lang="zh-TW" altLang="en-US" i="1">
                          <a:latin typeface="Cambria Math" panose="02040503050406030204" pitchFamily="18" charset="0"/>
                        </a:rPr>
                        <m:t>=0</m:t>
                      </m:r>
                    </m:oMath>
                  </m:oMathPara>
                </a14:m>
                <a:endParaRPr lang="zh-TW" altLang="en-US" i="1" dirty="0"/>
              </a:p>
            </p:txBody>
          </p:sp>
        </mc:Choice>
        <mc:Fallback>
          <p:sp>
            <p:nvSpPr>
              <p:cNvPr id="16" name="矩形 15">
                <a:extLst>
                  <a:ext uri="{FF2B5EF4-FFF2-40B4-BE49-F238E27FC236}">
                    <a16:creationId xmlns:a16="http://schemas.microsoft.com/office/drawing/2014/main" id="{AC2E679D-AC68-478E-835C-37A4F5125A62}"/>
                  </a:ext>
                </a:extLst>
              </p:cNvPr>
              <p:cNvSpPr>
                <a:spLocks noRot="1" noChangeAspect="1" noMove="1" noResize="1" noEditPoints="1" noAdjustHandles="1" noChangeArrowheads="1" noChangeShapeType="1" noTextEdit="1"/>
              </p:cNvSpPr>
              <p:nvPr/>
            </p:nvSpPr>
            <p:spPr>
              <a:xfrm>
                <a:off x="3541485" y="5218300"/>
                <a:ext cx="1083438" cy="375039"/>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C9338651-144E-4404-AB0C-C5DB196E2C6F}"/>
                  </a:ext>
                </a:extLst>
              </p:cNvPr>
              <p:cNvSpPr/>
              <p:nvPr/>
            </p:nvSpPr>
            <p:spPr>
              <a:xfrm>
                <a:off x="6580138" y="2105897"/>
                <a:ext cx="4808624" cy="4036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i="1">
                              <a:latin typeface="Cambria Math" panose="02040503050406030204" pitchFamily="18" charset="0"/>
                            </a:rPr>
                          </m:ctrlPr>
                        </m:dPr>
                        <m:e>
                          <m:r>
                            <a:rPr lang="zh-TW" altLang="en-US" i="1">
                              <a:latin typeface="Cambria Math" panose="02040503050406030204" pitchFamily="18" charset="0"/>
                            </a:rPr>
                            <m:t>𝑀𝑎𝑥</m:t>
                          </m:r>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1</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2</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3</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4</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5</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6</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7</m:t>
                              </m:r>
                            </m:sub>
                            <m:sup>
                              <m:r>
                                <a:rPr lang="zh-TW" altLang="en-US" i="1">
                                  <a:latin typeface="Cambria Math" panose="02040503050406030204" pitchFamily="18" charset="0"/>
                                </a:rPr>
                                <m:t>𝑁𝑃</m:t>
                              </m:r>
                            </m:sup>
                          </m:sSubSup>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8</m:t>
                              </m:r>
                            </m:sub>
                            <m:sup>
                              <m:r>
                                <a:rPr lang="zh-TW" altLang="en-US" i="1">
                                  <a:latin typeface="Cambria Math" panose="02040503050406030204" pitchFamily="18" charset="0"/>
                                </a:rPr>
                                <m:t>𝑁𝑃</m:t>
                              </m:r>
                            </m:sup>
                          </m:sSubSup>
                        </m:e>
                      </m:d>
                    </m:oMath>
                  </m:oMathPara>
                </a14:m>
                <a:endParaRPr lang="zh-TW" altLang="en-US" dirty="0"/>
              </a:p>
            </p:txBody>
          </p:sp>
        </mc:Choice>
        <mc:Fallback xmlns="">
          <p:sp>
            <p:nvSpPr>
              <p:cNvPr id="25" name="矩形 24">
                <a:extLst>
                  <a:ext uri="{FF2B5EF4-FFF2-40B4-BE49-F238E27FC236}">
                    <a16:creationId xmlns:a16="http://schemas.microsoft.com/office/drawing/2014/main" id="{C9338651-144E-4404-AB0C-C5DB196E2C6F}"/>
                  </a:ext>
                </a:extLst>
              </p:cNvPr>
              <p:cNvSpPr>
                <a:spLocks noRot="1" noChangeAspect="1" noMove="1" noResize="1" noEditPoints="1" noAdjustHandles="1" noChangeArrowheads="1" noChangeShapeType="1" noTextEdit="1"/>
              </p:cNvSpPr>
              <p:nvPr/>
            </p:nvSpPr>
            <p:spPr>
              <a:xfrm>
                <a:off x="6580138" y="2105897"/>
                <a:ext cx="4808624" cy="403637"/>
              </a:xfrm>
              <a:prstGeom prst="rect">
                <a:avLst/>
              </a:prstGeom>
              <a:blipFill>
                <a:blip r:embed="rId8"/>
                <a:stretch>
                  <a:fillRect t="-153731" r="-13688" b="-228358"/>
                </a:stretch>
              </a:blipFill>
            </p:spPr>
            <p:txBody>
              <a:bodyPr/>
              <a:lstStyle/>
              <a:p>
                <a:r>
                  <a:rPr lang="zh-TW" altLang="en-US">
                    <a:noFill/>
                  </a:rPr>
                  <a:t> </a:t>
                </a:r>
              </a:p>
            </p:txBody>
          </p:sp>
        </mc:Fallback>
      </mc:AlternateContent>
      <p:sp>
        <p:nvSpPr>
          <p:cNvPr id="20" name="矩形 19">
            <a:extLst>
              <a:ext uri="{FF2B5EF4-FFF2-40B4-BE49-F238E27FC236}">
                <a16:creationId xmlns:a16="http://schemas.microsoft.com/office/drawing/2014/main" id="{61A0C570-2325-460C-BABB-1009337B9EFF}"/>
              </a:ext>
            </a:extLst>
          </p:cNvPr>
          <p:cNvSpPr/>
          <p:nvPr/>
        </p:nvSpPr>
        <p:spPr>
          <a:xfrm>
            <a:off x="1006833" y="1404841"/>
            <a:ext cx="1896882" cy="369332"/>
          </a:xfrm>
          <a:prstGeom prst="rect">
            <a:avLst/>
          </a:prstGeom>
        </p:spPr>
        <p:txBody>
          <a:bodyPr wrap="square">
            <a:spAutoFit/>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Mehra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et al. (2012)</a:t>
            </a:r>
            <a:endParaRPr lang="zh-TW" altLang="en-US" dirty="0"/>
          </a:p>
        </p:txBody>
      </p:sp>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B48EB0AC-49D9-4872-A3BC-8520C1582A71}"/>
                  </a:ext>
                </a:extLst>
              </p:cNvPr>
              <p:cNvSpPr txBox="1"/>
              <p:nvPr/>
            </p:nvSpPr>
            <p:spPr>
              <a:xfrm>
                <a:off x="5053514" y="1035509"/>
                <a:ext cx="6623171" cy="369332"/>
              </a:xfrm>
              <a:prstGeom prst="rect">
                <a:avLst/>
              </a:prstGeom>
              <a:noFill/>
            </p:spPr>
            <p:txBody>
              <a:bodyPr wrap="square" rtlCol="0">
                <a:spAutoFit/>
              </a:bodyPr>
              <a:lstStyle/>
              <a:p>
                <a14:m>
                  <m:oMath xmlns:m="http://schemas.openxmlformats.org/officeDocument/2006/math">
                    <m:r>
                      <a:rPr lang="zh-TW" altLang="en-US" b="1" smtClean="0">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第一期產品效用</a:t>
                </a:r>
                <a14:m>
                  <m:oMath xmlns:m="http://schemas.openxmlformats.org/officeDocument/2006/math">
                    <m:r>
                      <a:rPr lang="zh-TW" altLang="en-US" b="1">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價格</a:t>
                </a:r>
                <a14:m>
                  <m:oMath xmlns:m="http://schemas.openxmlformats.org/officeDocument/2006/math">
                    <m:r>
                      <a:rPr lang="zh-TW" altLang="en-US" b="1">
                        <a:solidFill>
                          <a:srgbClr val="C00000"/>
                        </a:solidFill>
                        <a:latin typeface="Cambria Math" panose="02040503050406030204" pitchFamily="18" charset="0"/>
                      </a:rPr>
                      <m:t>)</m:t>
                    </m:r>
                    <m:r>
                      <a:rPr lang="zh-TW" altLang="en-US" b="1" i="1">
                        <a:solidFill>
                          <a:srgbClr val="C00000"/>
                        </a:solidFill>
                        <a:latin typeface="Cambria Math" panose="02040503050406030204" pitchFamily="18" charset="0"/>
                      </a:rPr>
                      <m:t> </m:t>
                    </m:r>
                    <m:r>
                      <a:rPr lang="zh-TW" altLang="en-US" b="1">
                        <a:solidFill>
                          <a:srgbClr val="C00000"/>
                        </a:solidFill>
                        <a:latin typeface="Cambria Math" panose="02040503050406030204" pitchFamily="18" charset="0"/>
                      </a:rPr>
                      <m:t>+</m:t>
                    </m:r>
                    <m:r>
                      <a:rPr lang="zh-TW" altLang="en-US" b="1" i="1" smtClean="0">
                        <a:solidFill>
                          <a:srgbClr val="C00000"/>
                        </a:solidFill>
                        <a:latin typeface="Cambria Math" panose="02040503050406030204" pitchFamily="18" charset="0"/>
                      </a:rPr>
                      <m:t> </m:t>
                    </m:r>
                  </m:oMath>
                </a14:m>
                <a:r>
                  <a:rPr lang="zh-TW" altLang="en-US" b="1" dirty="0">
                    <a:solidFill>
                      <a:srgbClr val="C00000"/>
                    </a:solidFill>
                    <a:latin typeface="標楷體" panose="03000509000000000000" pitchFamily="65" charset="-120"/>
                    <a:ea typeface="標楷體" panose="03000509000000000000" pitchFamily="65" charset="-120"/>
                  </a:rPr>
                  <a:t>等待折扣</a:t>
                </a:r>
                <a14:m>
                  <m:oMath xmlns:m="http://schemas.openxmlformats.org/officeDocument/2006/math">
                    <m:r>
                      <a:rPr lang="en-US" altLang="zh-TW" b="1" i="1">
                        <a:solidFill>
                          <a:srgbClr val="C00000"/>
                        </a:solidFill>
                        <a:latin typeface="Cambria Math" panose="02040503050406030204" pitchFamily="18" charset="0"/>
                        <a:ea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 </a:t>
                </a:r>
                <a14:m>
                  <m:oMath xmlns:m="http://schemas.openxmlformats.org/officeDocument/2006/math">
                    <m:r>
                      <a:rPr lang="zh-TW" altLang="en-US" b="1">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第二期產品效用</a:t>
                </a:r>
                <a14:m>
                  <m:oMath xmlns:m="http://schemas.openxmlformats.org/officeDocument/2006/math">
                    <m:r>
                      <a:rPr lang="zh-TW" altLang="en-US" b="1">
                        <a:solidFill>
                          <a:srgbClr val="C00000"/>
                        </a:solidFill>
                        <a:latin typeface="Cambria Math" panose="02040503050406030204" pitchFamily="18" charset="0"/>
                      </a:rPr>
                      <m:t>−</m:t>
                    </m:r>
                  </m:oMath>
                </a14:m>
                <a:r>
                  <a:rPr lang="zh-TW" altLang="en-US" b="1" dirty="0">
                    <a:solidFill>
                      <a:srgbClr val="C00000"/>
                    </a:solidFill>
                    <a:latin typeface="標楷體" panose="03000509000000000000" pitchFamily="65" charset="-120"/>
                    <a:ea typeface="標楷體" panose="03000509000000000000" pitchFamily="65" charset="-120"/>
                  </a:rPr>
                  <a:t>價格</a:t>
                </a:r>
                <a14:m>
                  <m:oMath xmlns:m="http://schemas.openxmlformats.org/officeDocument/2006/math">
                    <m:r>
                      <a:rPr lang="zh-TW" altLang="en-US" b="1">
                        <a:solidFill>
                          <a:srgbClr val="C00000"/>
                        </a:solidFill>
                        <a:latin typeface="Cambria Math" panose="02040503050406030204" pitchFamily="18" charset="0"/>
                      </a:rPr>
                      <m:t>)</m:t>
                    </m:r>
                  </m:oMath>
                </a14:m>
                <a:endParaRPr lang="zh-TW" altLang="en-US" b="1" dirty="0">
                  <a:solidFill>
                    <a:srgbClr val="C00000"/>
                  </a:solidFill>
                  <a:latin typeface="標楷體" panose="03000509000000000000" pitchFamily="65" charset="-120"/>
                  <a:ea typeface="標楷體" panose="03000509000000000000" pitchFamily="65" charset="-120"/>
                </a:endParaRPr>
              </a:p>
            </p:txBody>
          </p:sp>
        </mc:Choice>
        <mc:Fallback xmlns="">
          <p:sp>
            <p:nvSpPr>
              <p:cNvPr id="22" name="文字方塊 21">
                <a:extLst>
                  <a:ext uri="{FF2B5EF4-FFF2-40B4-BE49-F238E27FC236}">
                    <a16:creationId xmlns:a16="http://schemas.microsoft.com/office/drawing/2014/main" id="{B48EB0AC-49D9-4872-A3BC-8520C1582A71}"/>
                  </a:ext>
                </a:extLst>
              </p:cNvPr>
              <p:cNvSpPr txBox="1">
                <a:spLocks noRot="1" noChangeAspect="1" noMove="1" noResize="1" noEditPoints="1" noAdjustHandles="1" noChangeArrowheads="1" noChangeShapeType="1" noTextEdit="1"/>
              </p:cNvSpPr>
              <p:nvPr/>
            </p:nvSpPr>
            <p:spPr>
              <a:xfrm>
                <a:off x="5053514" y="1035509"/>
                <a:ext cx="6623171" cy="369332"/>
              </a:xfrm>
              <a:prstGeom prst="rect">
                <a:avLst/>
              </a:prstGeom>
              <a:blipFill>
                <a:blip r:embed="rId9"/>
                <a:stretch>
                  <a:fillRect l="-276" t="-8333" b="-28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00515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標題 1">
            <a:extLst>
              <a:ext uri="{FF2B5EF4-FFF2-40B4-BE49-F238E27FC236}">
                <a16:creationId xmlns:a16="http://schemas.microsoft.com/office/drawing/2014/main" id="{44839E9F-AA3A-4D51-841C-3FC290AF68B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NP-</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限制</a:t>
            </a:r>
          </a:p>
        </p:txBody>
      </p:sp>
      <p:sp>
        <p:nvSpPr>
          <p:cNvPr id="13" name="標題 1">
            <a:extLst>
              <a:ext uri="{FF2B5EF4-FFF2-40B4-BE49-F238E27FC236}">
                <a16:creationId xmlns:a16="http://schemas.microsoft.com/office/drawing/2014/main" id="{337F2FE4-A6AC-49C9-85E5-41A21F2BE8DD}"/>
              </a:ext>
            </a:extLst>
          </p:cNvPr>
          <p:cNvSpPr txBox="1">
            <a:spLocks/>
          </p:cNvSpPr>
          <p:nvPr/>
        </p:nvSpPr>
        <p:spPr>
          <a:xfrm>
            <a:off x="1672162" y="1866856"/>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標題 1">
            <a:extLst>
              <a:ext uri="{FF2B5EF4-FFF2-40B4-BE49-F238E27FC236}">
                <a16:creationId xmlns:a16="http://schemas.microsoft.com/office/drawing/2014/main" id="{8C91556F-4DCE-4E1C-A22F-FCEAC7D0F477}"/>
              </a:ext>
            </a:extLst>
          </p:cNvPr>
          <p:cNvSpPr txBox="1">
            <a:spLocks/>
          </p:cNvSpPr>
          <p:nvPr/>
        </p:nvSpPr>
        <p:spPr>
          <a:xfrm>
            <a:off x="1610788" y="16863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9" name="文字方塊 28">
            <a:extLst>
              <a:ext uri="{FF2B5EF4-FFF2-40B4-BE49-F238E27FC236}">
                <a16:creationId xmlns:a16="http://schemas.microsoft.com/office/drawing/2014/main" id="{0E7CA106-7E8F-4D32-97F7-BF01DE1941D8}"/>
              </a:ext>
            </a:extLst>
          </p:cNvPr>
          <p:cNvSpPr txBox="1"/>
          <p:nvPr/>
        </p:nvSpPr>
        <p:spPr>
          <a:xfrm>
            <a:off x="1004505" y="1491535"/>
            <a:ext cx="1899209"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購買升級商品必買初始產品</a:t>
            </a:r>
          </a:p>
        </p:txBody>
      </p:sp>
      <p:graphicFrame>
        <p:nvGraphicFramePr>
          <p:cNvPr id="32" name="物件 31">
            <a:extLst>
              <a:ext uri="{FF2B5EF4-FFF2-40B4-BE49-F238E27FC236}">
                <a16:creationId xmlns:a16="http://schemas.microsoft.com/office/drawing/2014/main" id="{8985BCDF-5024-43BE-82A8-06B02F618B96}"/>
              </a:ext>
            </a:extLst>
          </p:cNvPr>
          <p:cNvGraphicFramePr>
            <a:graphicFrameLocks noChangeAspect="1"/>
          </p:cNvGraphicFramePr>
          <p:nvPr>
            <p:extLst>
              <p:ext uri="{D42A27DB-BD31-4B8C-83A1-F6EECF244321}">
                <p14:modId xmlns:p14="http://schemas.microsoft.com/office/powerpoint/2010/main" val="4066530285"/>
              </p:ext>
            </p:extLst>
          </p:nvPr>
        </p:nvGraphicFramePr>
        <p:xfrm>
          <a:off x="1132394" y="2233261"/>
          <a:ext cx="1281669" cy="353737"/>
        </p:xfrm>
        <a:graphic>
          <a:graphicData uri="http://schemas.openxmlformats.org/presentationml/2006/ole">
            <mc:AlternateContent xmlns:mc="http://schemas.openxmlformats.org/markup-compatibility/2006">
              <mc:Choice xmlns:v="urn:schemas-microsoft-com:vml" Requires="v">
                <p:oleObj spid="_x0000_s113362" name="Equation" r:id="rId5" imgW="1015920" imgH="241200" progId="Equation.DSMT4">
                  <p:embed/>
                </p:oleObj>
              </mc:Choice>
              <mc:Fallback>
                <p:oleObj name="Equation" r:id="rId5" imgW="1015920" imgH="241200" progId="Equation.DSMT4">
                  <p:embed/>
                  <p:pic>
                    <p:nvPicPr>
                      <p:cNvPr id="0" name="Object 16"/>
                      <p:cNvPicPr>
                        <a:picLocks noChangeAspect="1" noChangeArrowheads="1"/>
                      </p:cNvPicPr>
                      <p:nvPr/>
                    </p:nvPicPr>
                    <p:blipFill>
                      <a:blip r:embed="rId6"/>
                      <a:srcRect/>
                      <a:stretch>
                        <a:fillRect/>
                      </a:stretch>
                    </p:blipFill>
                    <p:spPr bwMode="auto">
                      <a:xfrm>
                        <a:off x="1132394" y="2233261"/>
                        <a:ext cx="1281669" cy="353737"/>
                      </a:xfrm>
                      <a:prstGeom prst="rect">
                        <a:avLst/>
                      </a:prstGeom>
                      <a:noFill/>
                    </p:spPr>
                  </p:pic>
                </p:oleObj>
              </mc:Fallback>
            </mc:AlternateContent>
          </a:graphicData>
        </a:graphic>
      </p:graphicFrame>
      <p:sp>
        <p:nvSpPr>
          <p:cNvPr id="33" name="Rectangle 19">
            <a:extLst>
              <a:ext uri="{FF2B5EF4-FFF2-40B4-BE49-F238E27FC236}">
                <a16:creationId xmlns:a16="http://schemas.microsoft.com/office/drawing/2014/main" id="{26BEBFBE-80CD-4318-9FEE-952D6E4752F0}"/>
              </a:ext>
            </a:extLst>
          </p:cNvPr>
          <p:cNvSpPr>
            <a:spLocks noChangeArrowheads="1"/>
          </p:cNvSpPr>
          <p:nvPr/>
        </p:nvSpPr>
        <p:spPr bwMode="auto">
          <a:xfrm>
            <a:off x="2074338" y="23878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4" name="物件 33">
            <a:extLst>
              <a:ext uri="{FF2B5EF4-FFF2-40B4-BE49-F238E27FC236}">
                <a16:creationId xmlns:a16="http://schemas.microsoft.com/office/drawing/2014/main" id="{010EDA05-A43F-4F27-8186-101D434DE66F}"/>
              </a:ext>
            </a:extLst>
          </p:cNvPr>
          <p:cNvGraphicFramePr>
            <a:graphicFrameLocks noChangeAspect="1"/>
          </p:cNvGraphicFramePr>
          <p:nvPr>
            <p:extLst>
              <p:ext uri="{D42A27DB-BD31-4B8C-83A1-F6EECF244321}">
                <p14:modId xmlns:p14="http://schemas.microsoft.com/office/powerpoint/2010/main" val="2136164378"/>
              </p:ext>
            </p:extLst>
          </p:nvPr>
        </p:nvGraphicFramePr>
        <p:xfrm>
          <a:off x="2629433" y="2199229"/>
          <a:ext cx="3473192" cy="419677"/>
        </p:xfrm>
        <a:graphic>
          <a:graphicData uri="http://schemas.openxmlformats.org/presentationml/2006/ole">
            <mc:AlternateContent xmlns:mc="http://schemas.openxmlformats.org/markup-compatibility/2006">
              <mc:Choice xmlns:v="urn:schemas-microsoft-com:vml" Requires="v">
                <p:oleObj spid="_x0000_s113363" name="Equation" r:id="rId7" imgW="2298600" imgH="253800" progId="Equation.DSMT4">
                  <p:embed/>
                </p:oleObj>
              </mc:Choice>
              <mc:Fallback>
                <p:oleObj name="Equation" r:id="rId7" imgW="2298600" imgH="253800" progId="Equation.DSMT4">
                  <p:embed/>
                  <p:pic>
                    <p:nvPicPr>
                      <p:cNvPr id="0" name="Object 18"/>
                      <p:cNvPicPr>
                        <a:picLocks noChangeAspect="1" noChangeArrowheads="1"/>
                      </p:cNvPicPr>
                      <p:nvPr/>
                    </p:nvPicPr>
                    <p:blipFill>
                      <a:blip r:embed="rId8"/>
                      <a:srcRect/>
                      <a:stretch>
                        <a:fillRect/>
                      </a:stretch>
                    </p:blipFill>
                    <p:spPr bwMode="auto">
                      <a:xfrm>
                        <a:off x="2629433" y="2199229"/>
                        <a:ext cx="3473192" cy="419677"/>
                      </a:xfrm>
                      <a:prstGeom prst="rect">
                        <a:avLst/>
                      </a:prstGeom>
                      <a:noFill/>
                    </p:spPr>
                  </p:pic>
                </p:oleObj>
              </mc:Fallback>
            </mc:AlternateContent>
          </a:graphicData>
        </a:graphic>
      </p:graphicFrame>
      <p:sp>
        <p:nvSpPr>
          <p:cNvPr id="35" name="Rectangle 23">
            <a:extLst>
              <a:ext uri="{FF2B5EF4-FFF2-40B4-BE49-F238E27FC236}">
                <a16:creationId xmlns:a16="http://schemas.microsoft.com/office/drawing/2014/main" id="{E71FBBC4-7AEC-4B9A-9F51-D3EFE7FA36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7" name="物件 36">
            <a:extLst>
              <a:ext uri="{FF2B5EF4-FFF2-40B4-BE49-F238E27FC236}">
                <a16:creationId xmlns:a16="http://schemas.microsoft.com/office/drawing/2014/main" id="{17B00CB7-F595-42F9-A03A-715BF7110337}"/>
              </a:ext>
            </a:extLst>
          </p:cNvPr>
          <p:cNvGraphicFramePr>
            <a:graphicFrameLocks noChangeAspect="1"/>
          </p:cNvGraphicFramePr>
          <p:nvPr>
            <p:extLst>
              <p:ext uri="{D42A27DB-BD31-4B8C-83A1-F6EECF244321}">
                <p14:modId xmlns:p14="http://schemas.microsoft.com/office/powerpoint/2010/main" val="3344690826"/>
              </p:ext>
            </p:extLst>
          </p:nvPr>
        </p:nvGraphicFramePr>
        <p:xfrm>
          <a:off x="1134154" y="4197527"/>
          <a:ext cx="1283542" cy="354502"/>
        </p:xfrm>
        <a:graphic>
          <a:graphicData uri="http://schemas.openxmlformats.org/presentationml/2006/ole">
            <mc:AlternateContent xmlns:mc="http://schemas.openxmlformats.org/markup-compatibility/2006">
              <mc:Choice xmlns:v="urn:schemas-microsoft-com:vml" Requires="v">
                <p:oleObj spid="_x0000_s113364" name="Equation" r:id="rId9" imgW="1015920" imgH="241200" progId="Equation.DSMT4">
                  <p:embed/>
                </p:oleObj>
              </mc:Choice>
              <mc:Fallback>
                <p:oleObj name="Equation" r:id="rId9" imgW="1015920" imgH="241200" progId="Equation.DSMT4">
                  <p:embed/>
                  <p:pic>
                    <p:nvPicPr>
                      <p:cNvPr id="0" name="Object 22"/>
                      <p:cNvPicPr>
                        <a:picLocks noChangeAspect="1" noChangeArrowheads="1"/>
                      </p:cNvPicPr>
                      <p:nvPr/>
                    </p:nvPicPr>
                    <p:blipFill>
                      <a:blip r:embed="rId10"/>
                      <a:srcRect/>
                      <a:stretch>
                        <a:fillRect/>
                      </a:stretch>
                    </p:blipFill>
                    <p:spPr bwMode="auto">
                      <a:xfrm>
                        <a:off x="1134154" y="4197527"/>
                        <a:ext cx="1283542" cy="354502"/>
                      </a:xfrm>
                      <a:prstGeom prst="rect">
                        <a:avLst/>
                      </a:prstGeom>
                      <a:noFill/>
                    </p:spPr>
                  </p:pic>
                </p:oleObj>
              </mc:Fallback>
            </mc:AlternateContent>
          </a:graphicData>
        </a:graphic>
      </p:graphicFrame>
      <p:sp>
        <p:nvSpPr>
          <p:cNvPr id="38" name="Rectangle 25">
            <a:extLst>
              <a:ext uri="{FF2B5EF4-FFF2-40B4-BE49-F238E27FC236}">
                <a16:creationId xmlns:a16="http://schemas.microsoft.com/office/drawing/2014/main" id="{916F493A-A113-470A-B119-AFBB18EBC0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39" name="物件 38">
            <a:extLst>
              <a:ext uri="{FF2B5EF4-FFF2-40B4-BE49-F238E27FC236}">
                <a16:creationId xmlns:a16="http://schemas.microsoft.com/office/drawing/2014/main" id="{DB7B9095-E65E-41EB-8351-5C9D83EE25DA}"/>
              </a:ext>
            </a:extLst>
          </p:cNvPr>
          <p:cNvGraphicFramePr>
            <a:graphicFrameLocks noChangeAspect="1"/>
          </p:cNvGraphicFramePr>
          <p:nvPr>
            <p:extLst>
              <p:ext uri="{D42A27DB-BD31-4B8C-83A1-F6EECF244321}">
                <p14:modId xmlns:p14="http://schemas.microsoft.com/office/powerpoint/2010/main" val="2006517969"/>
              </p:ext>
            </p:extLst>
          </p:nvPr>
        </p:nvGraphicFramePr>
        <p:xfrm>
          <a:off x="2595385" y="3455333"/>
          <a:ext cx="5016961" cy="420497"/>
        </p:xfrm>
        <a:graphic>
          <a:graphicData uri="http://schemas.openxmlformats.org/presentationml/2006/ole">
            <mc:AlternateContent xmlns:mc="http://schemas.openxmlformats.org/markup-compatibility/2006">
              <mc:Choice xmlns:v="urn:schemas-microsoft-com:vml" Requires="v">
                <p:oleObj spid="_x0000_s113365" name="Equation" r:id="rId11" imgW="3276360" imgH="253800" progId="Equation.DSMT4">
                  <p:embed/>
                </p:oleObj>
              </mc:Choice>
              <mc:Fallback>
                <p:oleObj name="Equation" r:id="rId11" imgW="3276360" imgH="253800" progId="Equation.DSMT4">
                  <p:embed/>
                  <p:pic>
                    <p:nvPicPr>
                      <p:cNvPr id="0" name="Object 24"/>
                      <p:cNvPicPr>
                        <a:picLocks noChangeAspect="1" noChangeArrowheads="1"/>
                      </p:cNvPicPr>
                      <p:nvPr/>
                    </p:nvPicPr>
                    <p:blipFill>
                      <a:blip r:embed="rId12"/>
                      <a:srcRect/>
                      <a:stretch>
                        <a:fillRect/>
                      </a:stretch>
                    </p:blipFill>
                    <p:spPr bwMode="auto">
                      <a:xfrm>
                        <a:off x="2595385" y="3455333"/>
                        <a:ext cx="5016961" cy="420497"/>
                      </a:xfrm>
                      <a:prstGeom prst="rect">
                        <a:avLst/>
                      </a:prstGeom>
                      <a:noFill/>
                    </p:spPr>
                  </p:pic>
                </p:oleObj>
              </mc:Fallback>
            </mc:AlternateContent>
          </a:graphicData>
        </a:graphic>
      </p:graphicFrame>
      <p:sp>
        <p:nvSpPr>
          <p:cNvPr id="41" name="Rectangle 31">
            <a:extLst>
              <a:ext uri="{FF2B5EF4-FFF2-40B4-BE49-F238E27FC236}">
                <a16:creationId xmlns:a16="http://schemas.microsoft.com/office/drawing/2014/main" id="{01FB42E4-904D-46AA-85C0-1E10BCDC83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2" name="物件 41">
            <a:extLst>
              <a:ext uri="{FF2B5EF4-FFF2-40B4-BE49-F238E27FC236}">
                <a16:creationId xmlns:a16="http://schemas.microsoft.com/office/drawing/2014/main" id="{14BAD6E6-BDF0-4611-99B6-06B210054097}"/>
              </a:ext>
            </a:extLst>
          </p:cNvPr>
          <p:cNvGraphicFramePr>
            <a:graphicFrameLocks noChangeAspect="1"/>
          </p:cNvGraphicFramePr>
          <p:nvPr>
            <p:extLst>
              <p:ext uri="{D42A27DB-BD31-4B8C-83A1-F6EECF244321}">
                <p14:modId xmlns:p14="http://schemas.microsoft.com/office/powerpoint/2010/main" val="1102320794"/>
              </p:ext>
            </p:extLst>
          </p:nvPr>
        </p:nvGraphicFramePr>
        <p:xfrm>
          <a:off x="2575537" y="4166235"/>
          <a:ext cx="4726963" cy="420497"/>
        </p:xfrm>
        <a:graphic>
          <a:graphicData uri="http://schemas.openxmlformats.org/presentationml/2006/ole">
            <mc:AlternateContent xmlns:mc="http://schemas.openxmlformats.org/markup-compatibility/2006">
              <mc:Choice xmlns:v="urn:schemas-microsoft-com:vml" Requires="v">
                <p:oleObj spid="_x0000_s113366" name="Equation" r:id="rId13" imgW="3149280" imgH="253800" progId="Equation.DSMT4">
                  <p:embed/>
                </p:oleObj>
              </mc:Choice>
              <mc:Fallback>
                <p:oleObj name="Equation" r:id="rId13" imgW="3149280" imgH="253800" progId="Equation.DSMT4">
                  <p:embed/>
                  <p:pic>
                    <p:nvPicPr>
                      <p:cNvPr id="0" name="Object 30"/>
                      <p:cNvPicPr>
                        <a:picLocks noChangeAspect="1" noChangeArrowheads="1"/>
                      </p:cNvPicPr>
                      <p:nvPr/>
                    </p:nvPicPr>
                    <p:blipFill>
                      <a:blip r:embed="rId14"/>
                      <a:srcRect/>
                      <a:stretch>
                        <a:fillRect/>
                      </a:stretch>
                    </p:blipFill>
                    <p:spPr bwMode="auto">
                      <a:xfrm>
                        <a:off x="2575537" y="4166235"/>
                        <a:ext cx="4726963" cy="420497"/>
                      </a:xfrm>
                      <a:prstGeom prst="rect">
                        <a:avLst/>
                      </a:prstGeom>
                      <a:noFill/>
                    </p:spPr>
                  </p:pic>
                </p:oleObj>
              </mc:Fallback>
            </mc:AlternateContent>
          </a:graphicData>
        </a:graphic>
      </p:graphicFrame>
      <p:sp>
        <p:nvSpPr>
          <p:cNvPr id="43" name="Rectangle 33">
            <a:extLst>
              <a:ext uri="{FF2B5EF4-FFF2-40B4-BE49-F238E27FC236}">
                <a16:creationId xmlns:a16="http://schemas.microsoft.com/office/drawing/2014/main" id="{71233F80-9D13-4B09-8142-F5FCE19FA1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44" name="物件 43">
            <a:extLst>
              <a:ext uri="{FF2B5EF4-FFF2-40B4-BE49-F238E27FC236}">
                <a16:creationId xmlns:a16="http://schemas.microsoft.com/office/drawing/2014/main" id="{F04FE148-F66F-437A-B77C-A19A01E97A8F}"/>
              </a:ext>
            </a:extLst>
          </p:cNvPr>
          <p:cNvGraphicFramePr>
            <a:graphicFrameLocks noChangeAspect="1"/>
          </p:cNvGraphicFramePr>
          <p:nvPr>
            <p:extLst>
              <p:ext uri="{D42A27DB-BD31-4B8C-83A1-F6EECF244321}">
                <p14:modId xmlns:p14="http://schemas.microsoft.com/office/powerpoint/2010/main" val="2025118235"/>
              </p:ext>
            </p:extLst>
          </p:nvPr>
        </p:nvGraphicFramePr>
        <p:xfrm>
          <a:off x="2580462" y="5637195"/>
          <a:ext cx="5016961" cy="420497"/>
        </p:xfrm>
        <a:graphic>
          <a:graphicData uri="http://schemas.openxmlformats.org/presentationml/2006/ole">
            <mc:AlternateContent xmlns:mc="http://schemas.openxmlformats.org/markup-compatibility/2006">
              <mc:Choice xmlns:v="urn:schemas-microsoft-com:vml" Requires="v">
                <p:oleObj spid="_x0000_s113367" name="Equation" r:id="rId15" imgW="3276360" imgH="253800" progId="Equation.DSMT4">
                  <p:embed/>
                </p:oleObj>
              </mc:Choice>
              <mc:Fallback>
                <p:oleObj name="Equation" r:id="rId15" imgW="3276360" imgH="253800" progId="Equation.DSMT4">
                  <p:embed/>
                  <p:pic>
                    <p:nvPicPr>
                      <p:cNvPr id="0" name="Object 32"/>
                      <p:cNvPicPr>
                        <a:picLocks noChangeAspect="1" noChangeArrowheads="1"/>
                      </p:cNvPicPr>
                      <p:nvPr/>
                    </p:nvPicPr>
                    <p:blipFill>
                      <a:blip r:embed="rId16"/>
                      <a:srcRect/>
                      <a:stretch>
                        <a:fillRect/>
                      </a:stretch>
                    </p:blipFill>
                    <p:spPr bwMode="auto">
                      <a:xfrm>
                        <a:off x="2580462" y="5637195"/>
                        <a:ext cx="5016961" cy="420497"/>
                      </a:xfrm>
                      <a:prstGeom prst="rect">
                        <a:avLst/>
                      </a:prstGeom>
                      <a:noFill/>
                    </p:spPr>
                  </p:pic>
                </p:oleObj>
              </mc:Fallback>
            </mc:AlternateContent>
          </a:graphicData>
        </a:graphic>
      </p:graphicFrame>
      <p:graphicFrame>
        <p:nvGraphicFramePr>
          <p:cNvPr id="48" name="物件 47">
            <a:extLst>
              <a:ext uri="{FF2B5EF4-FFF2-40B4-BE49-F238E27FC236}">
                <a16:creationId xmlns:a16="http://schemas.microsoft.com/office/drawing/2014/main" id="{DEC4E959-0C02-4BA5-BBFF-EA305AB830C4}"/>
              </a:ext>
            </a:extLst>
          </p:cNvPr>
          <p:cNvGraphicFramePr>
            <a:graphicFrameLocks noChangeAspect="1"/>
          </p:cNvGraphicFramePr>
          <p:nvPr>
            <p:extLst>
              <p:ext uri="{D42A27DB-BD31-4B8C-83A1-F6EECF244321}">
                <p14:modId xmlns:p14="http://schemas.microsoft.com/office/powerpoint/2010/main" val="1798682541"/>
              </p:ext>
            </p:extLst>
          </p:nvPr>
        </p:nvGraphicFramePr>
        <p:xfrm>
          <a:off x="1134154" y="3490822"/>
          <a:ext cx="1283542" cy="354502"/>
        </p:xfrm>
        <a:graphic>
          <a:graphicData uri="http://schemas.openxmlformats.org/presentationml/2006/ole">
            <mc:AlternateContent xmlns:mc="http://schemas.openxmlformats.org/markup-compatibility/2006">
              <mc:Choice xmlns:v="urn:schemas-microsoft-com:vml" Requires="v">
                <p:oleObj spid="_x0000_s113368" name="Equation" r:id="rId17" imgW="1015920" imgH="241200" progId="Equation.DSMT4">
                  <p:embed/>
                </p:oleObj>
              </mc:Choice>
              <mc:Fallback>
                <p:oleObj name="Equation" r:id="rId17" imgW="1015920" imgH="241200" progId="Equation.DSMT4">
                  <p:embed/>
                  <p:pic>
                    <p:nvPicPr>
                      <p:cNvPr id="37" name="物件 36">
                        <a:extLst>
                          <a:ext uri="{FF2B5EF4-FFF2-40B4-BE49-F238E27FC236}">
                            <a16:creationId xmlns:a16="http://schemas.microsoft.com/office/drawing/2014/main" id="{17B00CB7-F595-42F9-A03A-715BF7110337}"/>
                          </a:ext>
                        </a:extLst>
                      </p:cNvPr>
                      <p:cNvPicPr>
                        <a:picLocks noChangeAspect="1" noChangeArrowheads="1"/>
                      </p:cNvPicPr>
                      <p:nvPr/>
                    </p:nvPicPr>
                    <p:blipFill>
                      <a:blip r:embed="rId18"/>
                      <a:srcRect/>
                      <a:stretch>
                        <a:fillRect/>
                      </a:stretch>
                    </p:blipFill>
                    <p:spPr bwMode="auto">
                      <a:xfrm>
                        <a:off x="1134154" y="3490822"/>
                        <a:ext cx="1283542" cy="354502"/>
                      </a:xfrm>
                      <a:prstGeom prst="rect">
                        <a:avLst/>
                      </a:prstGeom>
                      <a:noFill/>
                    </p:spPr>
                  </p:pic>
                </p:oleObj>
              </mc:Fallback>
            </mc:AlternateContent>
          </a:graphicData>
        </a:graphic>
      </p:graphicFrame>
      <p:graphicFrame>
        <p:nvGraphicFramePr>
          <p:cNvPr id="49" name="物件 48">
            <a:extLst>
              <a:ext uri="{FF2B5EF4-FFF2-40B4-BE49-F238E27FC236}">
                <a16:creationId xmlns:a16="http://schemas.microsoft.com/office/drawing/2014/main" id="{49BAABC6-A854-4E03-8909-3B624A532FA4}"/>
              </a:ext>
            </a:extLst>
          </p:cNvPr>
          <p:cNvGraphicFramePr>
            <a:graphicFrameLocks noChangeAspect="1"/>
          </p:cNvGraphicFramePr>
          <p:nvPr>
            <p:extLst>
              <p:ext uri="{D42A27DB-BD31-4B8C-83A1-F6EECF244321}">
                <p14:modId xmlns:p14="http://schemas.microsoft.com/office/powerpoint/2010/main" val="642002235"/>
              </p:ext>
            </p:extLst>
          </p:nvPr>
        </p:nvGraphicFramePr>
        <p:xfrm>
          <a:off x="1127700" y="5653533"/>
          <a:ext cx="1284287" cy="355600"/>
        </p:xfrm>
        <a:graphic>
          <a:graphicData uri="http://schemas.openxmlformats.org/presentationml/2006/ole">
            <mc:AlternateContent xmlns:mc="http://schemas.openxmlformats.org/markup-compatibility/2006">
              <mc:Choice xmlns:v="urn:schemas-microsoft-com:vml" Requires="v">
                <p:oleObj spid="_x0000_s113369" name="Equation" r:id="rId19" imgW="1015920" imgH="241200" progId="Equation.DSMT4">
                  <p:embed/>
                </p:oleObj>
              </mc:Choice>
              <mc:Fallback>
                <p:oleObj name="Equation" r:id="rId19" imgW="1015920" imgH="241200" progId="Equation.DSMT4">
                  <p:embed/>
                  <p:pic>
                    <p:nvPicPr>
                      <p:cNvPr id="48" name="物件 47">
                        <a:extLst>
                          <a:ext uri="{FF2B5EF4-FFF2-40B4-BE49-F238E27FC236}">
                            <a16:creationId xmlns:a16="http://schemas.microsoft.com/office/drawing/2014/main" id="{DEC4E959-0C02-4BA5-BBFF-EA305AB830C4}"/>
                          </a:ext>
                        </a:extLst>
                      </p:cNvPr>
                      <p:cNvPicPr>
                        <a:picLocks noChangeAspect="1" noChangeArrowheads="1"/>
                      </p:cNvPicPr>
                      <p:nvPr/>
                    </p:nvPicPr>
                    <p:blipFill>
                      <a:blip r:embed="rId20"/>
                      <a:srcRect/>
                      <a:stretch>
                        <a:fillRect/>
                      </a:stretch>
                    </p:blipFill>
                    <p:spPr bwMode="auto">
                      <a:xfrm>
                        <a:off x="1127700" y="5653533"/>
                        <a:ext cx="1284287" cy="355600"/>
                      </a:xfrm>
                      <a:prstGeom prst="rect">
                        <a:avLst/>
                      </a:prstGeom>
                      <a:noFill/>
                    </p:spPr>
                  </p:pic>
                </p:oleObj>
              </mc:Fallback>
            </mc:AlternateContent>
          </a:graphicData>
        </a:graphic>
      </p:graphicFrame>
      <p:sp>
        <p:nvSpPr>
          <p:cNvPr id="50" name="文字方塊 49">
            <a:extLst>
              <a:ext uri="{FF2B5EF4-FFF2-40B4-BE49-F238E27FC236}">
                <a16:creationId xmlns:a16="http://schemas.microsoft.com/office/drawing/2014/main" id="{C2938A5C-80A9-4BEF-B659-7A74835FA145}"/>
              </a:ext>
            </a:extLst>
          </p:cNvPr>
          <p:cNvSpPr txBox="1"/>
          <p:nvPr/>
        </p:nvSpPr>
        <p:spPr>
          <a:xfrm>
            <a:off x="1004505" y="3079007"/>
            <a:ext cx="268781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至少選購一項產品</a:t>
            </a:r>
          </a:p>
        </p:txBody>
      </p:sp>
      <p:sp>
        <p:nvSpPr>
          <p:cNvPr id="52" name="文字方塊 51">
            <a:extLst>
              <a:ext uri="{FF2B5EF4-FFF2-40B4-BE49-F238E27FC236}">
                <a16:creationId xmlns:a16="http://schemas.microsoft.com/office/drawing/2014/main" id="{7237BD26-9E44-4FFE-A7CE-E007B700FA6C}"/>
              </a:ext>
            </a:extLst>
          </p:cNvPr>
          <p:cNvSpPr txBox="1"/>
          <p:nvPr/>
        </p:nvSpPr>
        <p:spPr>
          <a:xfrm>
            <a:off x="1004505" y="4960577"/>
            <a:ext cx="2291145"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購買多品項</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大於只買初始產品</a:t>
            </a:r>
          </a:p>
        </p:txBody>
      </p:sp>
      <p:pic>
        <p:nvPicPr>
          <p:cNvPr id="28" name="圖片 27">
            <a:extLst>
              <a:ext uri="{FF2B5EF4-FFF2-40B4-BE49-F238E27FC236}">
                <a16:creationId xmlns:a16="http://schemas.microsoft.com/office/drawing/2014/main" id="{5189ACEB-28E0-4F42-93C5-34189217584A}"/>
              </a:ext>
            </a:extLst>
          </p:cNvPr>
          <p:cNvPicPr/>
          <p:nvPr/>
        </p:nvPicPr>
        <p:blipFill>
          <a:blip r:embed="rId21" cstate="print">
            <a:extLst>
              <a:ext uri="{28A0092B-C50C-407E-A947-70E740481C1C}">
                <a14:useLocalDpi xmlns:a14="http://schemas.microsoft.com/office/drawing/2010/main" val="0"/>
              </a:ext>
            </a:extLst>
          </a:blip>
          <a:stretch>
            <a:fillRect/>
          </a:stretch>
        </p:blipFill>
        <p:spPr>
          <a:xfrm>
            <a:off x="6662780" y="584239"/>
            <a:ext cx="5044052" cy="3277303"/>
          </a:xfrm>
          <a:prstGeom prst="rect">
            <a:avLst/>
          </a:prstGeom>
        </p:spPr>
      </p:pic>
      <p:sp>
        <p:nvSpPr>
          <p:cNvPr id="2" name="投影片編號版面配置區 1">
            <a:extLst>
              <a:ext uri="{FF2B5EF4-FFF2-40B4-BE49-F238E27FC236}">
                <a16:creationId xmlns:a16="http://schemas.microsoft.com/office/drawing/2014/main" id="{7D386C8F-E1F0-414E-83CF-2B340AC3E3EC}"/>
              </a:ext>
            </a:extLst>
          </p:cNvPr>
          <p:cNvSpPr>
            <a:spLocks noGrp="1"/>
          </p:cNvSpPr>
          <p:nvPr>
            <p:ph type="sldNum" sz="quarter" idx="12"/>
          </p:nvPr>
        </p:nvSpPr>
        <p:spPr/>
        <p:txBody>
          <a:bodyPr/>
          <a:lstStyle/>
          <a:p>
            <a:fld id="{58A694F5-FBC9-4127-9762-A36D0ED70F54}" type="slidenum">
              <a:rPr lang="zh-TW" altLang="en-US" smtClean="0"/>
              <a:t>22</a:t>
            </a:fld>
            <a:endParaRPr lang="zh-TW" altLang="en-US"/>
          </a:p>
        </p:txBody>
      </p:sp>
      <p:sp>
        <p:nvSpPr>
          <p:cNvPr id="3" name="矩形 2">
            <a:extLst>
              <a:ext uri="{FF2B5EF4-FFF2-40B4-BE49-F238E27FC236}">
                <a16:creationId xmlns:a16="http://schemas.microsoft.com/office/drawing/2014/main" id="{B8351112-B477-42CB-BE57-431557A1ED0A}"/>
              </a:ext>
            </a:extLst>
          </p:cNvPr>
          <p:cNvSpPr/>
          <p:nvPr/>
        </p:nvSpPr>
        <p:spPr>
          <a:xfrm>
            <a:off x="9408098" y="1978876"/>
            <a:ext cx="923192"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矩形 30">
            <a:extLst>
              <a:ext uri="{FF2B5EF4-FFF2-40B4-BE49-F238E27FC236}">
                <a16:creationId xmlns:a16="http://schemas.microsoft.com/office/drawing/2014/main" id="{967C19B1-B2F5-483F-9A15-01F67FB0144A}"/>
              </a:ext>
            </a:extLst>
          </p:cNvPr>
          <p:cNvSpPr/>
          <p:nvPr/>
        </p:nvSpPr>
        <p:spPr>
          <a:xfrm>
            <a:off x="9383693" y="2635604"/>
            <a:ext cx="1215506"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E8823E18-0EDD-4809-A13D-6F6AC8EB0338}"/>
              </a:ext>
            </a:extLst>
          </p:cNvPr>
          <p:cNvSpPr/>
          <p:nvPr/>
        </p:nvSpPr>
        <p:spPr>
          <a:xfrm>
            <a:off x="9394936" y="3242310"/>
            <a:ext cx="2249804"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5" name="矩形 44">
            <a:extLst>
              <a:ext uri="{FF2B5EF4-FFF2-40B4-BE49-F238E27FC236}">
                <a16:creationId xmlns:a16="http://schemas.microsoft.com/office/drawing/2014/main" id="{5D8C7E1A-A067-4DA3-AC4B-83447ACE2C14}"/>
              </a:ext>
            </a:extLst>
          </p:cNvPr>
          <p:cNvSpPr/>
          <p:nvPr/>
        </p:nvSpPr>
        <p:spPr>
          <a:xfrm>
            <a:off x="9408098" y="3551926"/>
            <a:ext cx="1032938"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5778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pic>
        <p:nvPicPr>
          <p:cNvPr id="11" name="圖片 10">
            <a:extLst>
              <a:ext uri="{FF2B5EF4-FFF2-40B4-BE49-F238E27FC236}">
                <a16:creationId xmlns:a16="http://schemas.microsoft.com/office/drawing/2014/main" id="{C31A4317-5B1E-4A36-91DC-C6C83B1B6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2286" y="1532627"/>
            <a:ext cx="8707427" cy="4407200"/>
          </a:xfrm>
          <a:prstGeom prst="rect">
            <a:avLst/>
          </a:prstGeom>
        </p:spPr>
      </p:pic>
      <p:sp>
        <p:nvSpPr>
          <p:cNvPr id="29" name="標題 1">
            <a:extLst>
              <a:ext uri="{FF2B5EF4-FFF2-40B4-BE49-F238E27FC236}">
                <a16:creationId xmlns:a16="http://schemas.microsoft.com/office/drawing/2014/main" id="{3F893E46-9E08-4DD1-A0F9-DB8D94A7730D}"/>
              </a:ext>
            </a:extLst>
          </p:cNvPr>
          <p:cNvSpPr txBox="1">
            <a:spLocks/>
          </p:cNvSpPr>
          <p:nvPr/>
        </p:nvSpPr>
        <p:spPr>
          <a:xfrm>
            <a:off x="1625981" y="3824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NP</a:t>
            </a:r>
            <a:r>
              <a:rPr lang="en-US" altLang="zh-TW" sz="3200" dirty="0">
                <a:ea typeface="標楷體" panose="03000509000000000000" pitchFamily="65" charset="-120"/>
              </a:rPr>
              <a:t>-</a:t>
            </a:r>
            <a:r>
              <a:rPr lang="zh-TW" altLang="en-US" sz="3200" dirty="0">
                <a:ea typeface="標楷體" panose="03000509000000000000" pitchFamily="65" charset="-120"/>
              </a:rPr>
              <a:t>市場結構</a:t>
            </a:r>
          </a:p>
        </p:txBody>
      </p:sp>
      <p:sp>
        <p:nvSpPr>
          <p:cNvPr id="2" name="投影片編號版面配置區 1">
            <a:extLst>
              <a:ext uri="{FF2B5EF4-FFF2-40B4-BE49-F238E27FC236}">
                <a16:creationId xmlns:a16="http://schemas.microsoft.com/office/drawing/2014/main" id="{96C47257-9D6A-491F-9E09-CF9EE9C4663B}"/>
              </a:ext>
            </a:extLst>
          </p:cNvPr>
          <p:cNvSpPr>
            <a:spLocks noGrp="1"/>
          </p:cNvSpPr>
          <p:nvPr>
            <p:ph type="sldNum" sz="quarter" idx="12"/>
          </p:nvPr>
        </p:nvSpPr>
        <p:spPr/>
        <p:txBody>
          <a:bodyPr/>
          <a:lstStyle/>
          <a:p>
            <a:fld id="{58A694F5-FBC9-4127-9762-A36D0ED70F54}" type="slidenum">
              <a:rPr lang="zh-TW" altLang="en-US" smtClean="0"/>
              <a:t>23</a:t>
            </a:fld>
            <a:endParaRPr lang="zh-TW" altLang="en-US"/>
          </a:p>
        </p:txBody>
      </p:sp>
    </p:spTree>
    <p:extLst>
      <p:ext uri="{BB962C8B-B14F-4D97-AF65-F5344CB8AC3E}">
        <p14:creationId xmlns:p14="http://schemas.microsoft.com/office/powerpoint/2010/main" val="1001996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4" name="標題 1">
            <a:extLst>
              <a:ext uri="{FF2B5EF4-FFF2-40B4-BE49-F238E27FC236}">
                <a16:creationId xmlns:a16="http://schemas.microsoft.com/office/drawing/2014/main" id="{2956F622-1F46-4E91-9F2B-451E129A77F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NP</a:t>
            </a:r>
            <a:r>
              <a:rPr lang="en-US" altLang="zh-TW" sz="3200" dirty="0">
                <a:ea typeface="標楷體" panose="03000509000000000000" pitchFamily="65" charset="-12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無異點</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需求</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利潤</a:t>
            </a:r>
            <a:endParaRPr lang="zh-TW" altLang="en-US" sz="3200" dirty="0">
              <a:ea typeface="標楷體" panose="03000509000000000000" pitchFamily="65" charset="-120"/>
            </a:endParaRPr>
          </a:p>
        </p:txBody>
      </p:sp>
      <p:graphicFrame>
        <p:nvGraphicFramePr>
          <p:cNvPr id="2" name="表格 2">
            <a:extLst>
              <a:ext uri="{FF2B5EF4-FFF2-40B4-BE49-F238E27FC236}">
                <a16:creationId xmlns:a16="http://schemas.microsoft.com/office/drawing/2014/main" id="{E9A0518D-A760-4C4C-98DF-2BC508CD23B1}"/>
              </a:ext>
            </a:extLst>
          </p:cNvPr>
          <p:cNvGraphicFramePr>
            <a:graphicFrameLocks noGrp="1"/>
          </p:cNvGraphicFramePr>
          <p:nvPr>
            <p:extLst>
              <p:ext uri="{D42A27DB-BD31-4B8C-83A1-F6EECF244321}">
                <p14:modId xmlns:p14="http://schemas.microsoft.com/office/powerpoint/2010/main" val="1371003099"/>
              </p:ext>
            </p:extLst>
          </p:nvPr>
        </p:nvGraphicFramePr>
        <p:xfrm>
          <a:off x="249382" y="1642369"/>
          <a:ext cx="11757891" cy="3978688"/>
        </p:xfrm>
        <a:graphic>
          <a:graphicData uri="http://schemas.openxmlformats.org/drawingml/2006/table">
            <a:tbl>
              <a:tblPr firstRow="1" bandRow="1">
                <a:tableStyleId>{5C22544A-7EE6-4342-B048-85BDC9FD1C3A}</a:tableStyleId>
              </a:tblPr>
              <a:tblGrid>
                <a:gridCol w="4539630">
                  <a:extLst>
                    <a:ext uri="{9D8B030D-6E8A-4147-A177-3AD203B41FA5}">
                      <a16:colId xmlns:a16="http://schemas.microsoft.com/office/drawing/2014/main" val="2205634904"/>
                    </a:ext>
                  </a:extLst>
                </a:gridCol>
                <a:gridCol w="5665403">
                  <a:extLst>
                    <a:ext uri="{9D8B030D-6E8A-4147-A177-3AD203B41FA5}">
                      <a16:colId xmlns:a16="http://schemas.microsoft.com/office/drawing/2014/main" val="1768160349"/>
                    </a:ext>
                  </a:extLst>
                </a:gridCol>
                <a:gridCol w="1552858">
                  <a:extLst>
                    <a:ext uri="{9D8B030D-6E8A-4147-A177-3AD203B41FA5}">
                      <a16:colId xmlns:a16="http://schemas.microsoft.com/office/drawing/2014/main" val="2201116492"/>
                    </a:ext>
                  </a:extLst>
                </a:gridCol>
              </a:tblGrid>
              <a:tr h="994672">
                <a:tc>
                  <a:txBody>
                    <a:bodyPr/>
                    <a:lstStyle/>
                    <a:p>
                      <a:pPr algn="ctr"/>
                      <a:r>
                        <a:rPr lang="zh-TW" altLang="en-US" dirty="0">
                          <a:solidFill>
                            <a:schemeClr val="tx1"/>
                          </a:solidFill>
                        </a:rPr>
                        <a:t>無異點</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dirty="0">
                          <a:solidFill>
                            <a:schemeClr val="tx1"/>
                          </a:solidFill>
                        </a:rPr>
                        <a:t>各產品需求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dirty="0">
                          <a:solidFill>
                            <a:schemeClr val="tx1"/>
                          </a:solidFill>
                        </a:rPr>
                        <a:t>利潤</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8886872"/>
                  </a:ext>
                </a:extLst>
              </a:tr>
              <a:tr h="994672">
                <a:tc>
                  <a:txBody>
                    <a:bodyPr/>
                    <a:lstStyle/>
                    <a:p>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9875473"/>
                  </a:ext>
                </a:extLst>
              </a:tr>
              <a:tr h="994672">
                <a:tc>
                  <a:txBody>
                    <a:bodyPr/>
                    <a:lstStyle/>
                    <a:p>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46813960"/>
                  </a:ext>
                </a:extLst>
              </a:tr>
              <a:tr h="994672">
                <a:tc>
                  <a:txBody>
                    <a:bodyPr/>
                    <a:lstStyle/>
                    <a:p>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8548825"/>
                  </a:ext>
                </a:extLst>
              </a:tr>
            </a:tbl>
          </a:graphicData>
        </a:graphic>
      </p:graphicFrame>
      <p:graphicFrame>
        <p:nvGraphicFramePr>
          <p:cNvPr id="26" name="物件 25">
            <a:extLst>
              <a:ext uri="{FF2B5EF4-FFF2-40B4-BE49-F238E27FC236}">
                <a16:creationId xmlns:a16="http://schemas.microsoft.com/office/drawing/2014/main" id="{9D203350-4E7E-4F19-A7E1-E3AB38A856EA}"/>
              </a:ext>
            </a:extLst>
          </p:cNvPr>
          <p:cNvGraphicFramePr>
            <a:graphicFrameLocks noChangeAspect="1"/>
          </p:cNvGraphicFramePr>
          <p:nvPr>
            <p:extLst>
              <p:ext uri="{D42A27DB-BD31-4B8C-83A1-F6EECF244321}">
                <p14:modId xmlns:p14="http://schemas.microsoft.com/office/powerpoint/2010/main" val="1696082640"/>
              </p:ext>
            </p:extLst>
          </p:nvPr>
        </p:nvGraphicFramePr>
        <p:xfrm>
          <a:off x="369775" y="3730797"/>
          <a:ext cx="2468682" cy="774489"/>
        </p:xfrm>
        <a:graphic>
          <a:graphicData uri="http://schemas.openxmlformats.org/presentationml/2006/ole">
            <mc:AlternateContent xmlns:mc="http://schemas.openxmlformats.org/markup-compatibility/2006">
              <mc:Choice xmlns:v="urn:schemas-microsoft-com:vml" Requires="v">
                <p:oleObj spid="_x0000_s116197" name="Equation" r:id="rId5" imgW="1473120" imgH="419040" progId="Equation.DSMT4">
                  <p:embed/>
                </p:oleObj>
              </mc:Choice>
              <mc:Fallback>
                <p:oleObj name="Equation" r:id="rId5" imgW="1473120" imgH="419040" progId="Equation.DSMT4">
                  <p:embed/>
                  <p:pic>
                    <p:nvPicPr>
                      <p:cNvPr id="26" name="物件 25">
                        <a:extLst>
                          <a:ext uri="{FF2B5EF4-FFF2-40B4-BE49-F238E27FC236}">
                            <a16:creationId xmlns:a16="http://schemas.microsoft.com/office/drawing/2014/main" id="{9D203350-4E7E-4F19-A7E1-E3AB38A856EA}"/>
                          </a:ext>
                        </a:extLst>
                      </p:cNvPr>
                      <p:cNvPicPr>
                        <a:picLocks noChangeAspect="1" noChangeArrowheads="1"/>
                      </p:cNvPicPr>
                      <p:nvPr/>
                    </p:nvPicPr>
                    <p:blipFill>
                      <a:blip r:embed="rId6"/>
                      <a:srcRect/>
                      <a:stretch>
                        <a:fillRect/>
                      </a:stretch>
                    </p:blipFill>
                    <p:spPr bwMode="auto">
                      <a:xfrm>
                        <a:off x="369775" y="3730797"/>
                        <a:ext cx="2468682" cy="774489"/>
                      </a:xfrm>
                      <a:prstGeom prst="rect">
                        <a:avLst/>
                      </a:prstGeom>
                      <a:noFill/>
                    </p:spPr>
                  </p:pic>
                </p:oleObj>
              </mc:Fallback>
            </mc:AlternateContent>
          </a:graphicData>
        </a:graphic>
      </p:graphicFrame>
      <p:graphicFrame>
        <p:nvGraphicFramePr>
          <p:cNvPr id="28" name="物件 27">
            <a:extLst>
              <a:ext uri="{FF2B5EF4-FFF2-40B4-BE49-F238E27FC236}">
                <a16:creationId xmlns:a16="http://schemas.microsoft.com/office/drawing/2014/main" id="{0FF8A002-65A0-47DA-B459-F51E0D5CE410}"/>
              </a:ext>
            </a:extLst>
          </p:cNvPr>
          <p:cNvGraphicFramePr>
            <a:graphicFrameLocks noChangeAspect="1"/>
          </p:cNvGraphicFramePr>
          <p:nvPr>
            <p:extLst>
              <p:ext uri="{D42A27DB-BD31-4B8C-83A1-F6EECF244321}">
                <p14:modId xmlns:p14="http://schemas.microsoft.com/office/powerpoint/2010/main" val="2047243279"/>
              </p:ext>
            </p:extLst>
          </p:nvPr>
        </p:nvGraphicFramePr>
        <p:xfrm>
          <a:off x="364521" y="4687602"/>
          <a:ext cx="3575830" cy="776651"/>
        </p:xfrm>
        <a:graphic>
          <a:graphicData uri="http://schemas.openxmlformats.org/presentationml/2006/ole">
            <mc:AlternateContent xmlns:mc="http://schemas.openxmlformats.org/markup-compatibility/2006">
              <mc:Choice xmlns:v="urn:schemas-microsoft-com:vml" Requires="v">
                <p:oleObj spid="_x0000_s116198" name="Equation" r:id="rId7" imgW="2133600" imgH="444500" progId="Equation.DSMT4">
                  <p:embed/>
                </p:oleObj>
              </mc:Choice>
              <mc:Fallback>
                <p:oleObj name="Equation" r:id="rId7" imgW="2133600" imgH="444500" progId="Equation.DSMT4">
                  <p:embed/>
                  <p:pic>
                    <p:nvPicPr>
                      <p:cNvPr id="28" name="物件 27">
                        <a:extLst>
                          <a:ext uri="{FF2B5EF4-FFF2-40B4-BE49-F238E27FC236}">
                            <a16:creationId xmlns:a16="http://schemas.microsoft.com/office/drawing/2014/main" id="{0FF8A002-65A0-47DA-B459-F51E0D5CE4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4521" y="4687602"/>
                        <a:ext cx="3575830" cy="776651"/>
                      </a:xfrm>
                      <a:prstGeom prst="rect">
                        <a:avLst/>
                      </a:prstGeom>
                      <a:noFill/>
                    </p:spPr>
                  </p:pic>
                </p:oleObj>
              </mc:Fallback>
            </mc:AlternateContent>
          </a:graphicData>
        </a:graphic>
      </p:graphicFrame>
      <p:graphicFrame>
        <p:nvGraphicFramePr>
          <p:cNvPr id="15" name="物件 14">
            <a:extLst>
              <a:ext uri="{FF2B5EF4-FFF2-40B4-BE49-F238E27FC236}">
                <a16:creationId xmlns:a16="http://schemas.microsoft.com/office/drawing/2014/main" id="{40344626-7A18-4BBD-BB5D-E29457421301}"/>
              </a:ext>
            </a:extLst>
          </p:cNvPr>
          <p:cNvGraphicFramePr>
            <a:graphicFrameLocks noChangeAspect="1"/>
          </p:cNvGraphicFramePr>
          <p:nvPr>
            <p:extLst>
              <p:ext uri="{D42A27DB-BD31-4B8C-83A1-F6EECF244321}">
                <p14:modId xmlns:p14="http://schemas.microsoft.com/office/powerpoint/2010/main" val="1717941064"/>
              </p:ext>
            </p:extLst>
          </p:nvPr>
        </p:nvGraphicFramePr>
        <p:xfrm>
          <a:off x="4874922" y="3699125"/>
          <a:ext cx="3629522" cy="788312"/>
        </p:xfrm>
        <a:graphic>
          <a:graphicData uri="http://schemas.openxmlformats.org/presentationml/2006/ole">
            <mc:AlternateContent xmlns:mc="http://schemas.openxmlformats.org/markup-compatibility/2006">
              <mc:Choice xmlns:v="urn:schemas-microsoft-com:vml" Requires="v">
                <p:oleObj spid="_x0000_s116199" name="Equation" r:id="rId9" imgW="2095500" imgH="419100" progId="Equation.DSMT4">
                  <p:embed/>
                </p:oleObj>
              </mc:Choice>
              <mc:Fallback>
                <p:oleObj name="Equation" r:id="rId9" imgW="2095500" imgH="419100" progId="Equation.DSMT4">
                  <p:embed/>
                  <p:pic>
                    <p:nvPicPr>
                      <p:cNvPr id="15" name="物件 14">
                        <a:extLst>
                          <a:ext uri="{FF2B5EF4-FFF2-40B4-BE49-F238E27FC236}">
                            <a16:creationId xmlns:a16="http://schemas.microsoft.com/office/drawing/2014/main" id="{40344626-7A18-4BBD-BB5D-E294574213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4922" y="3699125"/>
                        <a:ext cx="3629522" cy="788312"/>
                      </a:xfrm>
                      <a:prstGeom prst="rect">
                        <a:avLst/>
                      </a:prstGeom>
                      <a:noFill/>
                    </p:spPr>
                  </p:pic>
                </p:oleObj>
              </mc:Fallback>
            </mc:AlternateContent>
          </a:graphicData>
        </a:graphic>
      </p:graphicFrame>
      <p:graphicFrame>
        <p:nvGraphicFramePr>
          <p:cNvPr id="16" name="物件 15">
            <a:extLst>
              <a:ext uri="{FF2B5EF4-FFF2-40B4-BE49-F238E27FC236}">
                <a16:creationId xmlns:a16="http://schemas.microsoft.com/office/drawing/2014/main" id="{FBDF2AD1-E558-47D2-95BC-8CCB38E7CAC0}"/>
              </a:ext>
            </a:extLst>
          </p:cNvPr>
          <p:cNvGraphicFramePr>
            <a:graphicFrameLocks noChangeAspect="1"/>
          </p:cNvGraphicFramePr>
          <p:nvPr>
            <p:extLst>
              <p:ext uri="{D42A27DB-BD31-4B8C-83A1-F6EECF244321}">
                <p14:modId xmlns:p14="http://schemas.microsoft.com/office/powerpoint/2010/main" val="3024067275"/>
              </p:ext>
            </p:extLst>
          </p:nvPr>
        </p:nvGraphicFramePr>
        <p:xfrm>
          <a:off x="4874077" y="2722308"/>
          <a:ext cx="4729874" cy="788312"/>
        </p:xfrm>
        <a:graphic>
          <a:graphicData uri="http://schemas.openxmlformats.org/presentationml/2006/ole">
            <mc:AlternateContent xmlns:mc="http://schemas.openxmlformats.org/markup-compatibility/2006">
              <mc:Choice xmlns:v="urn:schemas-microsoft-com:vml" Requires="v">
                <p:oleObj spid="_x0000_s116200" name="Equation" r:id="rId11" imgW="2743200" imgH="444500" progId="Equation.DSMT4">
                  <p:embed/>
                </p:oleObj>
              </mc:Choice>
              <mc:Fallback>
                <p:oleObj name="Equation" r:id="rId11" imgW="2743200" imgH="444500" progId="Equation.DSMT4">
                  <p:embed/>
                  <p:pic>
                    <p:nvPicPr>
                      <p:cNvPr id="16" name="物件 15">
                        <a:extLst>
                          <a:ext uri="{FF2B5EF4-FFF2-40B4-BE49-F238E27FC236}">
                            <a16:creationId xmlns:a16="http://schemas.microsoft.com/office/drawing/2014/main" id="{FBDF2AD1-E558-47D2-95BC-8CCB38E7CA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4077" y="2722308"/>
                        <a:ext cx="4729874" cy="788312"/>
                      </a:xfrm>
                      <a:prstGeom prst="rect">
                        <a:avLst/>
                      </a:prstGeom>
                      <a:noFill/>
                    </p:spPr>
                  </p:pic>
                </p:oleObj>
              </mc:Fallback>
            </mc:AlternateContent>
          </a:graphicData>
        </a:graphic>
      </p:graphicFrame>
      <p:graphicFrame>
        <p:nvGraphicFramePr>
          <p:cNvPr id="17" name="物件 16">
            <a:extLst>
              <a:ext uri="{FF2B5EF4-FFF2-40B4-BE49-F238E27FC236}">
                <a16:creationId xmlns:a16="http://schemas.microsoft.com/office/drawing/2014/main" id="{DE78C9DD-D5FA-4141-8255-33D23A6DB55A}"/>
              </a:ext>
            </a:extLst>
          </p:cNvPr>
          <p:cNvGraphicFramePr>
            <a:graphicFrameLocks noChangeAspect="1"/>
          </p:cNvGraphicFramePr>
          <p:nvPr>
            <p:extLst>
              <p:ext uri="{D42A27DB-BD31-4B8C-83A1-F6EECF244321}">
                <p14:modId xmlns:p14="http://schemas.microsoft.com/office/powerpoint/2010/main" val="324124113"/>
              </p:ext>
            </p:extLst>
          </p:nvPr>
        </p:nvGraphicFramePr>
        <p:xfrm>
          <a:off x="4874921" y="4693806"/>
          <a:ext cx="5395537" cy="816521"/>
        </p:xfrm>
        <a:graphic>
          <a:graphicData uri="http://schemas.openxmlformats.org/presentationml/2006/ole">
            <mc:AlternateContent xmlns:mc="http://schemas.openxmlformats.org/markup-compatibility/2006">
              <mc:Choice xmlns:v="urn:schemas-microsoft-com:vml" Requires="v">
                <p:oleObj spid="_x0000_s116201" name="Equation" r:id="rId13" imgW="3009600" imgH="444240" progId="Equation.DSMT4">
                  <p:embed/>
                </p:oleObj>
              </mc:Choice>
              <mc:Fallback>
                <p:oleObj name="Equation" r:id="rId13" imgW="3009600" imgH="444240" progId="Equation.DSMT4">
                  <p:embed/>
                  <p:pic>
                    <p:nvPicPr>
                      <p:cNvPr id="17" name="物件 16">
                        <a:extLst>
                          <a:ext uri="{FF2B5EF4-FFF2-40B4-BE49-F238E27FC236}">
                            <a16:creationId xmlns:a16="http://schemas.microsoft.com/office/drawing/2014/main" id="{DE78C9DD-D5FA-4141-8255-33D23A6DB55A}"/>
                          </a:ext>
                        </a:extLst>
                      </p:cNvPr>
                      <p:cNvPicPr>
                        <a:picLocks noChangeAspect="1" noChangeArrowheads="1"/>
                      </p:cNvPicPr>
                      <p:nvPr/>
                    </p:nvPicPr>
                    <p:blipFill>
                      <a:blip r:embed="rId14"/>
                      <a:srcRect/>
                      <a:stretch>
                        <a:fillRect/>
                      </a:stretch>
                    </p:blipFill>
                    <p:spPr bwMode="auto">
                      <a:xfrm>
                        <a:off x="4874921" y="4693806"/>
                        <a:ext cx="5395537" cy="816521"/>
                      </a:xfrm>
                      <a:prstGeom prst="rect">
                        <a:avLst/>
                      </a:prstGeom>
                      <a:noFill/>
                    </p:spPr>
                  </p:pic>
                </p:oleObj>
              </mc:Fallback>
            </mc:AlternateContent>
          </a:graphicData>
        </a:graphic>
      </p:graphicFrame>
      <p:graphicFrame>
        <p:nvGraphicFramePr>
          <p:cNvPr id="13" name="物件 12">
            <a:extLst>
              <a:ext uri="{FF2B5EF4-FFF2-40B4-BE49-F238E27FC236}">
                <a16:creationId xmlns:a16="http://schemas.microsoft.com/office/drawing/2014/main" id="{34439DD8-1180-409C-AC64-18CDDF1CA626}"/>
              </a:ext>
            </a:extLst>
          </p:cNvPr>
          <p:cNvGraphicFramePr>
            <a:graphicFrameLocks noChangeAspect="1"/>
          </p:cNvGraphicFramePr>
          <p:nvPr>
            <p:extLst>
              <p:ext uri="{D42A27DB-BD31-4B8C-83A1-F6EECF244321}">
                <p14:modId xmlns:p14="http://schemas.microsoft.com/office/powerpoint/2010/main" val="2500074441"/>
              </p:ext>
            </p:extLst>
          </p:nvPr>
        </p:nvGraphicFramePr>
        <p:xfrm>
          <a:off x="369774" y="2733968"/>
          <a:ext cx="4190679" cy="776651"/>
        </p:xfrm>
        <a:graphic>
          <a:graphicData uri="http://schemas.openxmlformats.org/presentationml/2006/ole">
            <mc:AlternateContent xmlns:mc="http://schemas.openxmlformats.org/markup-compatibility/2006">
              <mc:Choice xmlns:v="urn:schemas-microsoft-com:vml" Requires="v">
                <p:oleObj spid="_x0000_s116202" name="Equation" r:id="rId15" imgW="2450880" imgH="444240" progId="Equation.DSMT4">
                  <p:embed/>
                </p:oleObj>
              </mc:Choice>
              <mc:Fallback>
                <p:oleObj name="Equation" r:id="rId15" imgW="2450880" imgH="444240" progId="Equation.DSMT4">
                  <p:embed/>
                  <p:pic>
                    <p:nvPicPr>
                      <p:cNvPr id="13" name="物件 12">
                        <a:extLst>
                          <a:ext uri="{FF2B5EF4-FFF2-40B4-BE49-F238E27FC236}">
                            <a16:creationId xmlns:a16="http://schemas.microsoft.com/office/drawing/2014/main" id="{34439DD8-1180-409C-AC64-18CDDF1CA626}"/>
                          </a:ext>
                        </a:extLst>
                      </p:cNvPr>
                      <p:cNvPicPr>
                        <a:picLocks noChangeAspect="1" noChangeArrowheads="1"/>
                      </p:cNvPicPr>
                      <p:nvPr/>
                    </p:nvPicPr>
                    <p:blipFill>
                      <a:blip r:embed="rId16"/>
                      <a:srcRect/>
                      <a:stretch>
                        <a:fillRect/>
                      </a:stretch>
                    </p:blipFill>
                    <p:spPr bwMode="auto">
                      <a:xfrm>
                        <a:off x="369774" y="2733968"/>
                        <a:ext cx="4190679" cy="776651"/>
                      </a:xfrm>
                      <a:prstGeom prst="rect">
                        <a:avLst/>
                      </a:prstGeom>
                      <a:noFill/>
                    </p:spPr>
                  </p:pic>
                </p:oleObj>
              </mc:Fallback>
            </mc:AlternateContent>
          </a:graphicData>
        </a:graphic>
      </p:graphicFrame>
      <p:graphicFrame>
        <p:nvGraphicFramePr>
          <p:cNvPr id="18" name="物件 17">
            <a:extLst>
              <a:ext uri="{FF2B5EF4-FFF2-40B4-BE49-F238E27FC236}">
                <a16:creationId xmlns:a16="http://schemas.microsoft.com/office/drawing/2014/main" id="{2F810634-22D7-4046-8948-563333C362BF}"/>
              </a:ext>
            </a:extLst>
          </p:cNvPr>
          <p:cNvGraphicFramePr>
            <a:graphicFrameLocks noChangeAspect="1"/>
          </p:cNvGraphicFramePr>
          <p:nvPr>
            <p:extLst>
              <p:ext uri="{D42A27DB-BD31-4B8C-83A1-F6EECF244321}">
                <p14:modId xmlns:p14="http://schemas.microsoft.com/office/powerpoint/2010/main" val="2807722928"/>
              </p:ext>
            </p:extLst>
          </p:nvPr>
        </p:nvGraphicFramePr>
        <p:xfrm>
          <a:off x="10541374" y="3742725"/>
          <a:ext cx="1198569" cy="750983"/>
        </p:xfrm>
        <a:graphic>
          <a:graphicData uri="http://schemas.openxmlformats.org/presentationml/2006/ole">
            <mc:AlternateContent xmlns:mc="http://schemas.openxmlformats.org/markup-compatibility/2006">
              <mc:Choice xmlns:v="urn:schemas-microsoft-com:vml" Requires="v">
                <p:oleObj spid="_x0000_s116203" name="Equation" r:id="rId17" imgW="863280" imgH="482400" progId="Equation.DSMT4">
                  <p:embed/>
                </p:oleObj>
              </mc:Choice>
              <mc:Fallback>
                <p:oleObj name="Equation" r:id="rId17" imgW="863280" imgH="482400" progId="Equation.DSMT4">
                  <p:embed/>
                  <p:pic>
                    <p:nvPicPr>
                      <p:cNvPr id="18" name="物件 17">
                        <a:extLst>
                          <a:ext uri="{FF2B5EF4-FFF2-40B4-BE49-F238E27FC236}">
                            <a16:creationId xmlns:a16="http://schemas.microsoft.com/office/drawing/2014/main" id="{2F810634-22D7-4046-8948-563333C362BF}"/>
                          </a:ext>
                        </a:extLst>
                      </p:cNvPr>
                      <p:cNvPicPr>
                        <a:picLocks noChangeAspect="1" noChangeArrowheads="1"/>
                      </p:cNvPicPr>
                      <p:nvPr/>
                    </p:nvPicPr>
                    <p:blipFill>
                      <a:blip r:embed="rId18"/>
                      <a:srcRect/>
                      <a:stretch>
                        <a:fillRect/>
                      </a:stretch>
                    </p:blipFill>
                    <p:spPr bwMode="auto">
                      <a:xfrm>
                        <a:off x="10541374" y="3742725"/>
                        <a:ext cx="1198569" cy="750983"/>
                      </a:xfrm>
                      <a:prstGeom prst="rect">
                        <a:avLst/>
                      </a:prstGeom>
                      <a:noFill/>
                    </p:spPr>
                  </p:pic>
                </p:oleObj>
              </mc:Fallback>
            </mc:AlternateContent>
          </a:graphicData>
        </a:graphic>
      </p:graphicFrame>
      <p:graphicFrame>
        <p:nvGraphicFramePr>
          <p:cNvPr id="19" name="物件 18">
            <a:extLst>
              <a:ext uri="{FF2B5EF4-FFF2-40B4-BE49-F238E27FC236}">
                <a16:creationId xmlns:a16="http://schemas.microsoft.com/office/drawing/2014/main" id="{085E22D8-DDD6-4CF1-88C6-377E39C8726E}"/>
              </a:ext>
            </a:extLst>
          </p:cNvPr>
          <p:cNvGraphicFramePr>
            <a:graphicFrameLocks noChangeAspect="1"/>
          </p:cNvGraphicFramePr>
          <p:nvPr>
            <p:extLst>
              <p:ext uri="{D42A27DB-BD31-4B8C-83A1-F6EECF244321}">
                <p14:modId xmlns:p14="http://schemas.microsoft.com/office/powerpoint/2010/main" val="690937737"/>
              </p:ext>
            </p:extLst>
          </p:nvPr>
        </p:nvGraphicFramePr>
        <p:xfrm>
          <a:off x="10541374" y="2780213"/>
          <a:ext cx="1387896" cy="648787"/>
        </p:xfrm>
        <a:graphic>
          <a:graphicData uri="http://schemas.openxmlformats.org/presentationml/2006/ole">
            <mc:AlternateContent xmlns:mc="http://schemas.openxmlformats.org/markup-compatibility/2006">
              <mc:Choice xmlns:v="urn:schemas-microsoft-com:vml" Requires="v">
                <p:oleObj spid="_x0000_s116204" name="Equation" r:id="rId19" imgW="1206360" imgH="482400" progId="Equation.DSMT4">
                  <p:embed/>
                </p:oleObj>
              </mc:Choice>
              <mc:Fallback>
                <p:oleObj name="Equation" r:id="rId19" imgW="1206360" imgH="482400" progId="Equation.DSMT4">
                  <p:embed/>
                  <p:pic>
                    <p:nvPicPr>
                      <p:cNvPr id="19" name="物件 18">
                        <a:extLst>
                          <a:ext uri="{FF2B5EF4-FFF2-40B4-BE49-F238E27FC236}">
                            <a16:creationId xmlns:a16="http://schemas.microsoft.com/office/drawing/2014/main" id="{085E22D8-DDD6-4CF1-88C6-377E39C8726E}"/>
                          </a:ext>
                        </a:extLst>
                      </p:cNvPr>
                      <p:cNvPicPr>
                        <a:picLocks noChangeAspect="1" noChangeArrowheads="1"/>
                      </p:cNvPicPr>
                      <p:nvPr/>
                    </p:nvPicPr>
                    <p:blipFill>
                      <a:blip r:embed="rId20"/>
                      <a:srcRect/>
                      <a:stretch>
                        <a:fillRect/>
                      </a:stretch>
                    </p:blipFill>
                    <p:spPr bwMode="auto">
                      <a:xfrm>
                        <a:off x="10541374" y="2780213"/>
                        <a:ext cx="1387896" cy="648787"/>
                      </a:xfrm>
                      <a:prstGeom prst="rect">
                        <a:avLst/>
                      </a:prstGeom>
                      <a:noFill/>
                    </p:spPr>
                  </p:pic>
                </p:oleObj>
              </mc:Fallback>
            </mc:AlternateContent>
          </a:graphicData>
        </a:graphic>
      </p:graphicFrame>
      <p:graphicFrame>
        <p:nvGraphicFramePr>
          <p:cNvPr id="20" name="物件 19">
            <a:extLst>
              <a:ext uri="{FF2B5EF4-FFF2-40B4-BE49-F238E27FC236}">
                <a16:creationId xmlns:a16="http://schemas.microsoft.com/office/drawing/2014/main" id="{C5A78A55-3CF4-4ADA-A18D-DA413848AF6D}"/>
              </a:ext>
            </a:extLst>
          </p:cNvPr>
          <p:cNvGraphicFramePr>
            <a:graphicFrameLocks noChangeAspect="1"/>
          </p:cNvGraphicFramePr>
          <p:nvPr>
            <p:extLst>
              <p:ext uri="{D42A27DB-BD31-4B8C-83A1-F6EECF244321}">
                <p14:modId xmlns:p14="http://schemas.microsoft.com/office/powerpoint/2010/main" val="2660776018"/>
              </p:ext>
            </p:extLst>
          </p:nvPr>
        </p:nvGraphicFramePr>
        <p:xfrm>
          <a:off x="10541374" y="4906562"/>
          <a:ext cx="1337237" cy="369332"/>
        </p:xfrm>
        <a:graphic>
          <a:graphicData uri="http://schemas.openxmlformats.org/presentationml/2006/ole">
            <mc:AlternateContent xmlns:mc="http://schemas.openxmlformats.org/markup-compatibility/2006">
              <mc:Choice xmlns:v="urn:schemas-microsoft-com:vml" Requires="v">
                <p:oleObj spid="_x0000_s116205" name="Equation" r:id="rId21" imgW="965200" imgH="241300" progId="Equation.DSMT4">
                  <p:embed/>
                </p:oleObj>
              </mc:Choice>
              <mc:Fallback>
                <p:oleObj name="Equation" r:id="rId21" imgW="965200" imgH="241300" progId="Equation.DSMT4">
                  <p:embed/>
                  <p:pic>
                    <p:nvPicPr>
                      <p:cNvPr id="20" name="物件 19">
                        <a:extLst>
                          <a:ext uri="{FF2B5EF4-FFF2-40B4-BE49-F238E27FC236}">
                            <a16:creationId xmlns:a16="http://schemas.microsoft.com/office/drawing/2014/main" id="{C5A78A55-3CF4-4ADA-A18D-DA413848AF6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541374" y="4906562"/>
                        <a:ext cx="1337237" cy="369332"/>
                      </a:xfrm>
                      <a:prstGeom prst="rect">
                        <a:avLst/>
                      </a:prstGeom>
                      <a:noFill/>
                    </p:spPr>
                  </p:pic>
                </p:oleObj>
              </mc:Fallback>
            </mc:AlternateContent>
          </a:graphicData>
        </a:graphic>
      </p:graphicFrame>
      <p:sp>
        <p:nvSpPr>
          <p:cNvPr id="3" name="投影片編號版面配置區 2">
            <a:extLst>
              <a:ext uri="{FF2B5EF4-FFF2-40B4-BE49-F238E27FC236}">
                <a16:creationId xmlns:a16="http://schemas.microsoft.com/office/drawing/2014/main" id="{44BCC4A3-50FE-40B4-977E-505A545334FA}"/>
              </a:ext>
            </a:extLst>
          </p:cNvPr>
          <p:cNvSpPr>
            <a:spLocks noGrp="1"/>
          </p:cNvSpPr>
          <p:nvPr>
            <p:ph type="sldNum" sz="quarter" idx="12"/>
          </p:nvPr>
        </p:nvSpPr>
        <p:spPr/>
        <p:txBody>
          <a:bodyPr/>
          <a:lstStyle/>
          <a:p>
            <a:fld id="{58A694F5-FBC9-4127-9762-A36D0ED70F54}" type="slidenum">
              <a:rPr lang="zh-TW" altLang="en-US" smtClean="0"/>
              <a:t>24</a:t>
            </a:fld>
            <a:endParaRPr lang="zh-TW" altLang="en-US"/>
          </a:p>
        </p:txBody>
      </p:sp>
    </p:spTree>
    <p:extLst>
      <p:ext uri="{BB962C8B-B14F-4D97-AF65-F5344CB8AC3E}">
        <p14:creationId xmlns:p14="http://schemas.microsoft.com/office/powerpoint/2010/main" val="393561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3" name="投影片編號版面配置區 2">
            <a:extLst>
              <a:ext uri="{FF2B5EF4-FFF2-40B4-BE49-F238E27FC236}">
                <a16:creationId xmlns:a16="http://schemas.microsoft.com/office/drawing/2014/main" id="{5FCB202E-EA62-4985-91DF-2C1995FDB884}"/>
              </a:ext>
            </a:extLst>
          </p:cNvPr>
          <p:cNvSpPr>
            <a:spLocks noGrp="1"/>
          </p:cNvSpPr>
          <p:nvPr>
            <p:ph type="sldNum" sz="quarter" idx="12"/>
          </p:nvPr>
        </p:nvSpPr>
        <p:spPr>
          <a:xfrm>
            <a:off x="8637233" y="6286242"/>
            <a:ext cx="2743200" cy="365125"/>
          </a:xfrm>
        </p:spPr>
        <p:txBody>
          <a:bodyPr/>
          <a:lstStyle/>
          <a:p>
            <a:fld id="{58A694F5-FBC9-4127-9762-A36D0ED70F54}" type="slidenum">
              <a:rPr lang="zh-TW" altLang="en-US" smtClean="0"/>
              <a:t>25</a:t>
            </a:fld>
            <a:endParaRPr lang="zh-TW" altLang="en-US" dirty="0"/>
          </a:p>
        </p:txBody>
      </p:sp>
      <p:sp>
        <p:nvSpPr>
          <p:cNvPr id="20" name="文字方塊 19">
            <a:extLst>
              <a:ext uri="{FF2B5EF4-FFF2-40B4-BE49-F238E27FC236}">
                <a16:creationId xmlns:a16="http://schemas.microsoft.com/office/drawing/2014/main" id="{AAF66D20-7D43-4861-B858-5B3BA0E86929}"/>
              </a:ext>
            </a:extLst>
          </p:cNvPr>
          <p:cNvSpPr txBox="1"/>
          <p:nvPr/>
        </p:nvSpPr>
        <p:spPr>
          <a:xfrm>
            <a:off x="926873" y="2536187"/>
            <a:ext cx="461665" cy="2180751"/>
          </a:xfrm>
          <a:prstGeom prst="rect">
            <a:avLst/>
          </a:prstGeom>
          <a:noFill/>
        </p:spPr>
        <p:txBody>
          <a:bodyPr vert="eaVert" wrap="square" rtlCol="0">
            <a:spAutoFit/>
          </a:bodyPr>
          <a:lstStyle/>
          <a:p>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既有</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廠</a:t>
            </a:r>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第二期利潤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矩形 13">
            <a:extLst>
              <a:ext uri="{FF2B5EF4-FFF2-40B4-BE49-F238E27FC236}">
                <a16:creationId xmlns:a16="http://schemas.microsoft.com/office/drawing/2014/main" id="{A6649AFB-E697-4B33-9D86-9C2E939A38D9}"/>
              </a:ext>
            </a:extLst>
          </p:cNvPr>
          <p:cNvSpPr/>
          <p:nvPr/>
        </p:nvSpPr>
        <p:spPr>
          <a:xfrm>
            <a:off x="3236790" y="2300557"/>
            <a:ext cx="492443" cy="2438647"/>
          </a:xfrm>
          <a:prstGeom prst="rect">
            <a:avLst/>
          </a:prstGeom>
        </p:spPr>
        <p:txBody>
          <a:bodyPr vert="eaVert" wrap="square">
            <a:spAutoFit/>
          </a:bodyPr>
          <a:lstStyle/>
          <a:p>
            <a:pPr algn="ctr"/>
            <a:r>
              <a:rPr lang="zh-TW" altLang="en-US" sz="2000" dirty="0">
                <a:latin typeface="標楷體" panose="03000509000000000000" pitchFamily="65" charset="-120"/>
                <a:ea typeface="標楷體" panose="03000509000000000000" pitchFamily="65" charset="-120"/>
              </a:rPr>
              <a:t>價格反應式</a:t>
            </a:r>
            <a:endParaRPr lang="en-US" altLang="zh-TW" sz="2000" dirty="0">
              <a:latin typeface="標楷體" panose="03000509000000000000" pitchFamily="65" charset="-120"/>
              <a:ea typeface="標楷體" panose="03000509000000000000" pitchFamily="65" charset="-120"/>
            </a:endParaRPr>
          </a:p>
        </p:txBody>
      </p:sp>
      <p:sp>
        <p:nvSpPr>
          <p:cNvPr id="22" name="矩形 21">
            <a:extLst>
              <a:ext uri="{FF2B5EF4-FFF2-40B4-BE49-F238E27FC236}">
                <a16:creationId xmlns:a16="http://schemas.microsoft.com/office/drawing/2014/main" id="{8A90E9A0-C7AF-4A4D-A576-9743F205702D}"/>
              </a:ext>
            </a:extLst>
          </p:cNvPr>
          <p:cNvSpPr/>
          <p:nvPr/>
        </p:nvSpPr>
        <p:spPr>
          <a:xfrm>
            <a:off x="5735090" y="2165071"/>
            <a:ext cx="461665" cy="2829381"/>
          </a:xfrm>
          <a:prstGeom prst="rect">
            <a:avLst/>
          </a:prstGeom>
        </p:spPr>
        <p:txBody>
          <a:bodyPr vert="eaVert" wrap="square">
            <a:spAutoFit/>
          </a:bodyPr>
          <a:lstStyle/>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既有廠商整期總利潤式</a:t>
            </a:r>
          </a:p>
        </p:txBody>
      </p:sp>
      <p:sp>
        <p:nvSpPr>
          <p:cNvPr id="23" name="矩形 22">
            <a:extLst>
              <a:ext uri="{FF2B5EF4-FFF2-40B4-BE49-F238E27FC236}">
                <a16:creationId xmlns:a16="http://schemas.microsoft.com/office/drawing/2014/main" id="{9299BD4A-9B8E-48DE-ADE5-E745007BF3E8}"/>
              </a:ext>
            </a:extLst>
          </p:cNvPr>
          <p:cNvSpPr/>
          <p:nvPr/>
        </p:nvSpPr>
        <p:spPr>
          <a:xfrm>
            <a:off x="8295012" y="2614085"/>
            <a:ext cx="461665" cy="1983950"/>
          </a:xfrm>
          <a:prstGeom prst="rect">
            <a:avLst/>
          </a:prstGeom>
        </p:spPr>
        <p:txBody>
          <a:bodyPr vert="eaVert" wrap="square">
            <a:spAutoFit/>
          </a:bodyPr>
          <a:lstStyle/>
          <a:p>
            <a:pPr algn="ctr"/>
            <a:r>
              <a:rPr lang="zh-TW" altLang="en-US" dirty="0">
                <a:latin typeface="Times New Roman" panose="02020603050405020304" pitchFamily="18" charset="0"/>
                <a:ea typeface="標楷體" panose="03000509000000000000" pitchFamily="65" charset="-120"/>
                <a:cs typeface="Times New Roman" panose="02020603050405020304" pitchFamily="18" charset="0"/>
              </a:rPr>
              <a:t>第一期均衡解</a:t>
            </a:r>
            <a:endParaRPr lang="zh-TW" altLang="en-US" dirty="0"/>
          </a:p>
        </p:txBody>
      </p:sp>
      <p:sp>
        <p:nvSpPr>
          <p:cNvPr id="25" name="矩形 24">
            <a:extLst>
              <a:ext uri="{FF2B5EF4-FFF2-40B4-BE49-F238E27FC236}">
                <a16:creationId xmlns:a16="http://schemas.microsoft.com/office/drawing/2014/main" id="{0314831B-68A9-44F2-88C3-510D0D8F8CEF}"/>
              </a:ext>
            </a:extLst>
          </p:cNvPr>
          <p:cNvSpPr/>
          <p:nvPr/>
        </p:nvSpPr>
        <p:spPr>
          <a:xfrm>
            <a:off x="10856125" y="2501050"/>
            <a:ext cx="492443" cy="2133821"/>
          </a:xfrm>
          <a:prstGeom prst="rect">
            <a:avLst/>
          </a:prstGeom>
        </p:spPr>
        <p:txBody>
          <a:bodyPr vert="eaVert" wrap="square">
            <a:spAutoFit/>
          </a:bodyPr>
          <a:lstStyle/>
          <a:p>
            <a:pPr algn="ctr"/>
            <a:r>
              <a:rPr lang="zh-TW" altLang="en-US" sz="2000" dirty="0">
                <a:latin typeface="標楷體" panose="03000509000000000000" pitchFamily="65" charset="-120"/>
                <a:ea typeface="標楷體" panose="03000509000000000000" pitchFamily="65" charset="-120"/>
              </a:rPr>
              <a:t>第二期均衡解</a:t>
            </a:r>
            <a:endParaRPr lang="en-US" altLang="zh-TW" sz="2000" dirty="0">
              <a:latin typeface="標楷體" panose="03000509000000000000" pitchFamily="65" charset="-120"/>
              <a:ea typeface="標楷體" panose="03000509000000000000" pitchFamily="65" charset="-120"/>
            </a:endParaRPr>
          </a:p>
        </p:txBody>
      </p:sp>
      <p:cxnSp>
        <p:nvCxnSpPr>
          <p:cNvPr id="27" name="直線單箭頭接點 26">
            <a:extLst>
              <a:ext uri="{FF2B5EF4-FFF2-40B4-BE49-F238E27FC236}">
                <a16:creationId xmlns:a16="http://schemas.microsoft.com/office/drawing/2014/main" id="{0EB6F73A-F83A-4320-B40B-9FEC1C85BCF4}"/>
              </a:ext>
            </a:extLst>
          </p:cNvPr>
          <p:cNvCxnSpPr>
            <a:cxnSpLocks/>
          </p:cNvCxnSpPr>
          <p:nvPr/>
        </p:nvCxnSpPr>
        <p:spPr>
          <a:xfrm>
            <a:off x="1667002" y="3567961"/>
            <a:ext cx="1326766" cy="0"/>
          </a:xfrm>
          <a:prstGeom prst="straightConnector1">
            <a:avLst/>
          </a:prstGeom>
          <a:ln w="76200">
            <a:solidFill>
              <a:srgbClr val="AD5B67"/>
            </a:solidFill>
            <a:tailEnd type="triangle"/>
          </a:ln>
        </p:spPr>
        <p:style>
          <a:lnRef idx="1">
            <a:schemeClr val="dk1"/>
          </a:lnRef>
          <a:fillRef idx="0">
            <a:schemeClr val="dk1"/>
          </a:fillRef>
          <a:effectRef idx="0">
            <a:schemeClr val="dk1"/>
          </a:effectRef>
          <a:fontRef idx="minor">
            <a:schemeClr val="tx1"/>
          </a:fontRef>
        </p:style>
      </p:cxnSp>
      <p:sp>
        <p:nvSpPr>
          <p:cNvPr id="31" name="矩形 30">
            <a:extLst>
              <a:ext uri="{FF2B5EF4-FFF2-40B4-BE49-F238E27FC236}">
                <a16:creationId xmlns:a16="http://schemas.microsoft.com/office/drawing/2014/main" id="{9B611299-D444-44EB-A742-D2A684D3C680}"/>
              </a:ext>
            </a:extLst>
          </p:cNvPr>
          <p:cNvSpPr/>
          <p:nvPr/>
        </p:nvSpPr>
        <p:spPr>
          <a:xfrm>
            <a:off x="462000" y="2515476"/>
            <a:ext cx="939629" cy="2188834"/>
          </a:xfrm>
          <a:prstGeom prst="rect">
            <a:avLst/>
          </a:prstGeom>
          <a:noFill/>
          <a:ln w="19050">
            <a:solidFill>
              <a:srgbClr val="AD5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75FB9B74-8134-428C-8696-E1822BF9D0D2}"/>
              </a:ext>
            </a:extLst>
          </p:cNvPr>
          <p:cNvSpPr/>
          <p:nvPr/>
        </p:nvSpPr>
        <p:spPr>
          <a:xfrm>
            <a:off x="3082418" y="2418994"/>
            <a:ext cx="788962" cy="2277230"/>
          </a:xfrm>
          <a:prstGeom prst="rect">
            <a:avLst/>
          </a:prstGeom>
          <a:noFill/>
          <a:ln w="19050">
            <a:solidFill>
              <a:srgbClr val="AD5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9CF2C9DE-C366-46BE-9605-66A76F14573B}"/>
              </a:ext>
            </a:extLst>
          </p:cNvPr>
          <p:cNvSpPr/>
          <p:nvPr/>
        </p:nvSpPr>
        <p:spPr>
          <a:xfrm>
            <a:off x="5502148" y="2340938"/>
            <a:ext cx="964064" cy="2491797"/>
          </a:xfrm>
          <a:prstGeom prst="rect">
            <a:avLst/>
          </a:prstGeom>
          <a:noFill/>
          <a:ln w="19050">
            <a:solidFill>
              <a:srgbClr val="AD5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A3FC0D4E-2490-4478-9B65-580640869FCE}"/>
              </a:ext>
            </a:extLst>
          </p:cNvPr>
          <p:cNvSpPr/>
          <p:nvPr/>
        </p:nvSpPr>
        <p:spPr>
          <a:xfrm>
            <a:off x="8125518" y="2340938"/>
            <a:ext cx="810165" cy="2491797"/>
          </a:xfrm>
          <a:prstGeom prst="rect">
            <a:avLst/>
          </a:prstGeom>
          <a:noFill/>
          <a:ln w="19050">
            <a:solidFill>
              <a:srgbClr val="AD5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BFF5EC3A-0955-4DAC-A106-31BC1146A033}"/>
              </a:ext>
            </a:extLst>
          </p:cNvPr>
          <p:cNvSpPr/>
          <p:nvPr/>
        </p:nvSpPr>
        <p:spPr>
          <a:xfrm>
            <a:off x="10509512" y="2340938"/>
            <a:ext cx="1185630" cy="2375999"/>
          </a:xfrm>
          <a:prstGeom prst="rect">
            <a:avLst/>
          </a:prstGeom>
          <a:noFill/>
          <a:ln w="19050">
            <a:solidFill>
              <a:srgbClr val="AD5B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C677C3FA-AE50-40C7-9AC7-68AB5EC86BA7}"/>
              </a:ext>
            </a:extLst>
          </p:cNvPr>
          <p:cNvSpPr txBox="1"/>
          <p:nvPr/>
        </p:nvSpPr>
        <p:spPr>
          <a:xfrm>
            <a:off x="497821" y="2564446"/>
            <a:ext cx="461665" cy="1733434"/>
          </a:xfrm>
          <a:prstGeom prst="rect">
            <a:avLst/>
          </a:prstGeom>
          <a:noFill/>
        </p:spPr>
        <p:txBody>
          <a:bodyPr vert="eaVert" wrap="square" rtlCol="0">
            <a:spAutoFit/>
          </a:bodyPr>
          <a:lstStyle/>
          <a:p>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新進</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廠</a:t>
            </a:r>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利潤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1" name="文字方塊 40">
            <a:extLst>
              <a:ext uri="{FF2B5EF4-FFF2-40B4-BE49-F238E27FC236}">
                <a16:creationId xmlns:a16="http://schemas.microsoft.com/office/drawing/2014/main" id="{EE1216B8-6DDF-493F-AFC0-D6E9E5D0A5E9}"/>
              </a:ext>
            </a:extLst>
          </p:cNvPr>
          <p:cNvSpPr txBox="1"/>
          <p:nvPr/>
        </p:nvSpPr>
        <p:spPr>
          <a:xfrm>
            <a:off x="1685190" y="3144195"/>
            <a:ext cx="1182920" cy="369332"/>
          </a:xfrm>
          <a:prstGeom prst="rect">
            <a:avLst/>
          </a:prstGeom>
          <a:noFill/>
        </p:spPr>
        <p:txBody>
          <a:bodyPr vert="horz" wrap="square" rtlCol="0">
            <a:spAutoFit/>
          </a:bodyPr>
          <a:lstStyle/>
          <a:p>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同時求解</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53" name="直線單箭頭接點 52">
            <a:extLst>
              <a:ext uri="{FF2B5EF4-FFF2-40B4-BE49-F238E27FC236}">
                <a16:creationId xmlns:a16="http://schemas.microsoft.com/office/drawing/2014/main" id="{D380879F-FF14-4F15-839F-150E7E5F3984}"/>
              </a:ext>
            </a:extLst>
          </p:cNvPr>
          <p:cNvCxnSpPr>
            <a:cxnSpLocks/>
          </p:cNvCxnSpPr>
          <p:nvPr/>
        </p:nvCxnSpPr>
        <p:spPr>
          <a:xfrm>
            <a:off x="4075098" y="3567961"/>
            <a:ext cx="1326766" cy="0"/>
          </a:xfrm>
          <a:prstGeom prst="straightConnector1">
            <a:avLst/>
          </a:prstGeom>
          <a:ln w="76200">
            <a:solidFill>
              <a:srgbClr val="AD5B67"/>
            </a:solidFill>
            <a:tailEnd type="triangle"/>
          </a:ln>
        </p:spPr>
        <p:style>
          <a:lnRef idx="1">
            <a:schemeClr val="dk1"/>
          </a:lnRef>
          <a:fillRef idx="0">
            <a:schemeClr val="dk1"/>
          </a:fillRef>
          <a:effectRef idx="0">
            <a:schemeClr val="dk1"/>
          </a:effectRef>
          <a:fontRef idx="minor">
            <a:schemeClr val="tx1"/>
          </a:fontRef>
        </p:style>
      </p:cxnSp>
      <p:sp>
        <p:nvSpPr>
          <p:cNvPr id="54" name="文字方塊 53">
            <a:extLst>
              <a:ext uri="{FF2B5EF4-FFF2-40B4-BE49-F238E27FC236}">
                <a16:creationId xmlns:a16="http://schemas.microsoft.com/office/drawing/2014/main" id="{809AAF47-AD74-4306-927A-798E49950E80}"/>
              </a:ext>
            </a:extLst>
          </p:cNvPr>
          <p:cNvSpPr txBox="1"/>
          <p:nvPr/>
        </p:nvSpPr>
        <p:spPr>
          <a:xfrm>
            <a:off x="4370489" y="3144195"/>
            <a:ext cx="1182920" cy="369332"/>
          </a:xfrm>
          <a:prstGeom prst="rect">
            <a:avLst/>
          </a:prstGeom>
          <a:noFill/>
        </p:spPr>
        <p:txBody>
          <a:bodyPr vert="horz"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帶入</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55" name="直線單箭頭接點 54">
            <a:extLst>
              <a:ext uri="{FF2B5EF4-FFF2-40B4-BE49-F238E27FC236}">
                <a16:creationId xmlns:a16="http://schemas.microsoft.com/office/drawing/2014/main" id="{FCF62AA5-6C34-4820-AD90-FBC43A87A638}"/>
              </a:ext>
            </a:extLst>
          </p:cNvPr>
          <p:cNvCxnSpPr>
            <a:cxnSpLocks/>
          </p:cNvCxnSpPr>
          <p:nvPr/>
        </p:nvCxnSpPr>
        <p:spPr>
          <a:xfrm>
            <a:off x="6665750" y="3567961"/>
            <a:ext cx="1326766" cy="0"/>
          </a:xfrm>
          <a:prstGeom prst="straightConnector1">
            <a:avLst/>
          </a:prstGeom>
          <a:ln w="76200">
            <a:solidFill>
              <a:srgbClr val="AD5B67"/>
            </a:solidFill>
            <a:tailEnd type="triangle"/>
          </a:ln>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DC5DCC06-4BC4-4B93-AEEA-14554813D29D}"/>
              </a:ext>
            </a:extLst>
          </p:cNvPr>
          <p:cNvSpPr txBox="1"/>
          <p:nvPr/>
        </p:nvSpPr>
        <p:spPr>
          <a:xfrm>
            <a:off x="7024065" y="3144195"/>
            <a:ext cx="1182920" cy="369332"/>
          </a:xfrm>
          <a:prstGeom prst="rect">
            <a:avLst/>
          </a:prstGeom>
          <a:noFill/>
        </p:spPr>
        <p:txBody>
          <a:bodyPr vert="horz" wrap="square" rtlCol="0">
            <a:spAutoFit/>
          </a:bodyPr>
          <a:lstStyle/>
          <a:p>
            <a:r>
              <a:rPr lang="zh-TW" altLang="en-US" kern="100" dirty="0">
                <a:latin typeface="Times New Roman" panose="02020603050405020304" pitchFamily="18" charset="0"/>
                <a:ea typeface="標楷體" panose="03000509000000000000" pitchFamily="65" charset="-120"/>
                <a:cs typeface="Times New Roman" panose="02020603050405020304" pitchFamily="18" charset="0"/>
              </a:rPr>
              <a:t>求解</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58" name="直線單箭頭接點 57">
            <a:extLst>
              <a:ext uri="{FF2B5EF4-FFF2-40B4-BE49-F238E27FC236}">
                <a16:creationId xmlns:a16="http://schemas.microsoft.com/office/drawing/2014/main" id="{30C91F3D-4394-4B5E-B53C-4AC4ED7FB839}"/>
              </a:ext>
            </a:extLst>
          </p:cNvPr>
          <p:cNvCxnSpPr>
            <a:cxnSpLocks/>
          </p:cNvCxnSpPr>
          <p:nvPr/>
        </p:nvCxnSpPr>
        <p:spPr>
          <a:xfrm>
            <a:off x="9118919" y="3567961"/>
            <a:ext cx="1326766" cy="0"/>
          </a:xfrm>
          <a:prstGeom prst="straightConnector1">
            <a:avLst/>
          </a:prstGeom>
          <a:ln w="76200">
            <a:solidFill>
              <a:srgbClr val="AD5B67"/>
            </a:solidFill>
            <a:tailEnd type="triangle"/>
          </a:ln>
        </p:spPr>
        <p:style>
          <a:lnRef idx="1">
            <a:schemeClr val="dk1"/>
          </a:lnRef>
          <a:fillRef idx="0">
            <a:schemeClr val="dk1"/>
          </a:fillRef>
          <a:effectRef idx="0">
            <a:schemeClr val="dk1"/>
          </a:effectRef>
          <a:fontRef idx="minor">
            <a:schemeClr val="tx1"/>
          </a:fontRef>
        </p:style>
      </p:cxnSp>
      <p:sp>
        <p:nvSpPr>
          <p:cNvPr id="60" name="Rectangle 38">
            <a:extLst>
              <a:ext uri="{FF2B5EF4-FFF2-40B4-BE49-F238E27FC236}">
                <a16:creationId xmlns:a16="http://schemas.microsoft.com/office/drawing/2014/main" id="{7ADC4EC8-8D86-46E3-A686-CB2B4955BE62}"/>
              </a:ext>
            </a:extLst>
          </p:cNvPr>
          <p:cNvSpPr>
            <a:spLocks noChangeArrowheads="1"/>
          </p:cNvSpPr>
          <p:nvPr/>
        </p:nvSpPr>
        <p:spPr bwMode="auto">
          <a:xfrm>
            <a:off x="10763886" y="59040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64" name="文字方塊 63">
            <a:extLst>
              <a:ext uri="{FF2B5EF4-FFF2-40B4-BE49-F238E27FC236}">
                <a16:creationId xmlns:a16="http://schemas.microsoft.com/office/drawing/2014/main" id="{9050C3B0-D423-44AF-B24E-792C9AF11D51}"/>
              </a:ext>
            </a:extLst>
          </p:cNvPr>
          <p:cNvSpPr txBox="1"/>
          <p:nvPr/>
        </p:nvSpPr>
        <p:spPr>
          <a:xfrm>
            <a:off x="9474661" y="3144195"/>
            <a:ext cx="688258" cy="369332"/>
          </a:xfrm>
          <a:prstGeom prst="rect">
            <a:avLst/>
          </a:prstGeom>
          <a:noFill/>
        </p:spPr>
        <p:txBody>
          <a:bodyPr vert="horz" wrap="squar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帶入</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0" name="標題 1">
            <a:extLst>
              <a:ext uri="{FF2B5EF4-FFF2-40B4-BE49-F238E27FC236}">
                <a16:creationId xmlns:a16="http://schemas.microsoft.com/office/drawing/2014/main" id="{9AB285D8-430D-4462-A2C0-0875B13057D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b="1" dirty="0">
                <a:ea typeface="標楷體" panose="03000509000000000000" pitchFamily="65" charset="-120"/>
              </a:rPr>
              <a:t>求解順序</a:t>
            </a:r>
          </a:p>
        </p:txBody>
      </p:sp>
    </p:spTree>
    <p:extLst>
      <p:ext uri="{BB962C8B-B14F-4D97-AF65-F5344CB8AC3E}">
        <p14:creationId xmlns:p14="http://schemas.microsoft.com/office/powerpoint/2010/main" val="3227744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NP-</a:t>
            </a:r>
            <a:r>
              <a:rPr lang="zh-TW" altLang="en-US" sz="3200" dirty="0">
                <a:ea typeface="標楷體" panose="03000509000000000000" pitchFamily="65" charset="-120"/>
              </a:rPr>
              <a:t>均衡解</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26</a:t>
            </a:fld>
            <a:endParaRPr lang="zh-TW" altLang="en-US"/>
          </a:p>
        </p:txBody>
      </p:sp>
      <p:graphicFrame>
        <p:nvGraphicFramePr>
          <p:cNvPr id="14" name="表格 13">
            <a:extLst>
              <a:ext uri="{FF2B5EF4-FFF2-40B4-BE49-F238E27FC236}">
                <a16:creationId xmlns:a16="http://schemas.microsoft.com/office/drawing/2014/main" id="{3DE6B95F-8FF4-4DC3-8DD7-761420B400D7}"/>
              </a:ext>
            </a:extLst>
          </p:cNvPr>
          <p:cNvGraphicFramePr>
            <a:graphicFrameLocks noGrp="1"/>
          </p:cNvGraphicFramePr>
          <p:nvPr>
            <p:extLst>
              <p:ext uri="{D42A27DB-BD31-4B8C-83A1-F6EECF244321}">
                <p14:modId xmlns:p14="http://schemas.microsoft.com/office/powerpoint/2010/main" val="1742989946"/>
              </p:ext>
            </p:extLst>
          </p:nvPr>
        </p:nvGraphicFramePr>
        <p:xfrm>
          <a:off x="2903714" y="1651145"/>
          <a:ext cx="4649513" cy="3719763"/>
        </p:xfrm>
        <a:graphic>
          <a:graphicData uri="http://schemas.openxmlformats.org/drawingml/2006/table">
            <a:tbl>
              <a:tblPr firstRow="1" bandRow="1">
                <a:tableStyleId>{5C22544A-7EE6-4342-B048-85BDC9FD1C3A}</a:tableStyleId>
              </a:tblPr>
              <a:tblGrid>
                <a:gridCol w="966945">
                  <a:extLst>
                    <a:ext uri="{9D8B030D-6E8A-4147-A177-3AD203B41FA5}">
                      <a16:colId xmlns:a16="http://schemas.microsoft.com/office/drawing/2014/main" val="3921353263"/>
                    </a:ext>
                  </a:extLst>
                </a:gridCol>
                <a:gridCol w="3682568">
                  <a:extLst>
                    <a:ext uri="{9D8B030D-6E8A-4147-A177-3AD203B41FA5}">
                      <a16:colId xmlns:a16="http://schemas.microsoft.com/office/drawing/2014/main" val="53972546"/>
                    </a:ext>
                  </a:extLst>
                </a:gridCol>
              </a:tblGrid>
              <a:tr h="461995">
                <a:tc>
                  <a:txBody>
                    <a:bodyPr/>
                    <a:lstStyle/>
                    <a:p>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zh-TW" dirty="0">
                          <a:solidFill>
                            <a:schemeClr val="tx1"/>
                          </a:solidFill>
                        </a:rPr>
                        <a:t>NP</a:t>
                      </a:r>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001468"/>
                  </a:ext>
                </a:extLst>
              </a:tr>
              <a:tr h="814442">
                <a:tc>
                  <a:txBody>
                    <a:bodyPr/>
                    <a:lstStyle/>
                    <a:p>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8298"/>
                  </a:ext>
                </a:extLst>
              </a:tr>
              <a:tr h="814442">
                <a:tc>
                  <a:txBody>
                    <a:bodyPr/>
                    <a:lstStyle/>
                    <a:p>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921217"/>
                  </a:ext>
                </a:extLst>
              </a:tr>
              <a:tr h="814442">
                <a:tc>
                  <a:txBody>
                    <a:bodyPr/>
                    <a:lstStyle/>
                    <a:p>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039242287"/>
                  </a:ext>
                </a:extLst>
              </a:tr>
              <a:tr h="814442">
                <a:tc>
                  <a:txBody>
                    <a:bodyPr/>
                    <a:lstStyle/>
                    <a:p>
                      <a:endParaRPr lang="zh-TW" alt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1161198"/>
                  </a:ext>
                </a:extLst>
              </a:tr>
            </a:tbl>
          </a:graphicData>
        </a:graphic>
      </p:graphicFrame>
      <p:graphicFrame>
        <p:nvGraphicFramePr>
          <p:cNvPr id="33" name="物件 32">
            <a:extLst>
              <a:ext uri="{FF2B5EF4-FFF2-40B4-BE49-F238E27FC236}">
                <a16:creationId xmlns:a16="http://schemas.microsoft.com/office/drawing/2014/main" id="{90184BB8-C5D7-4233-BE04-8600CDCDE73F}"/>
              </a:ext>
            </a:extLst>
          </p:cNvPr>
          <p:cNvGraphicFramePr>
            <a:graphicFrameLocks noChangeAspect="1"/>
          </p:cNvGraphicFramePr>
          <p:nvPr>
            <p:extLst>
              <p:ext uri="{D42A27DB-BD31-4B8C-83A1-F6EECF244321}">
                <p14:modId xmlns:p14="http://schemas.microsoft.com/office/powerpoint/2010/main" val="2690261413"/>
              </p:ext>
            </p:extLst>
          </p:nvPr>
        </p:nvGraphicFramePr>
        <p:xfrm>
          <a:off x="3175394" y="2298897"/>
          <a:ext cx="430213" cy="371475"/>
        </p:xfrm>
        <a:graphic>
          <a:graphicData uri="http://schemas.openxmlformats.org/presentationml/2006/ole">
            <mc:AlternateContent xmlns:mc="http://schemas.openxmlformats.org/markup-compatibility/2006">
              <mc:Choice xmlns:v="urn:schemas-microsoft-com:vml" Requires="v">
                <p:oleObj spid="_x0000_s112307" name="Equation" r:id="rId5" imgW="241200" imgH="228600" progId="Equation.DSMT4">
                  <p:embed/>
                </p:oleObj>
              </mc:Choice>
              <mc:Fallback>
                <p:oleObj name="Equation" r:id="rId5" imgW="241200" imgH="228600" progId="Equation.DSMT4">
                  <p:embed/>
                  <p:pic>
                    <p:nvPicPr>
                      <p:cNvPr id="16" name="物件 15">
                        <a:extLst>
                          <a:ext uri="{FF2B5EF4-FFF2-40B4-BE49-F238E27FC236}">
                            <a16:creationId xmlns:a16="http://schemas.microsoft.com/office/drawing/2014/main" id="{2A7714BF-A80E-4D67-8092-8F6C57E17465}"/>
                          </a:ext>
                        </a:extLst>
                      </p:cNvPr>
                      <p:cNvPicPr>
                        <a:picLocks noChangeAspect="1" noChangeArrowheads="1"/>
                      </p:cNvPicPr>
                      <p:nvPr/>
                    </p:nvPicPr>
                    <p:blipFill>
                      <a:blip r:embed="rId6"/>
                      <a:srcRect/>
                      <a:stretch>
                        <a:fillRect/>
                      </a:stretch>
                    </p:blipFill>
                    <p:spPr bwMode="auto">
                      <a:xfrm>
                        <a:off x="3175394" y="2298897"/>
                        <a:ext cx="430213" cy="371475"/>
                      </a:xfrm>
                      <a:prstGeom prst="rect">
                        <a:avLst/>
                      </a:prstGeom>
                      <a:noFill/>
                    </p:spPr>
                  </p:pic>
                </p:oleObj>
              </mc:Fallback>
            </mc:AlternateContent>
          </a:graphicData>
        </a:graphic>
      </p:graphicFrame>
      <p:graphicFrame>
        <p:nvGraphicFramePr>
          <p:cNvPr id="35" name="物件 34">
            <a:extLst>
              <a:ext uri="{FF2B5EF4-FFF2-40B4-BE49-F238E27FC236}">
                <a16:creationId xmlns:a16="http://schemas.microsoft.com/office/drawing/2014/main" id="{F71820C2-541C-4578-B0C4-931D54C120DE}"/>
              </a:ext>
            </a:extLst>
          </p:cNvPr>
          <p:cNvGraphicFramePr>
            <a:graphicFrameLocks noChangeAspect="1"/>
          </p:cNvGraphicFramePr>
          <p:nvPr>
            <p:extLst>
              <p:ext uri="{D42A27DB-BD31-4B8C-83A1-F6EECF244321}">
                <p14:modId xmlns:p14="http://schemas.microsoft.com/office/powerpoint/2010/main" val="1294633047"/>
              </p:ext>
            </p:extLst>
          </p:nvPr>
        </p:nvGraphicFramePr>
        <p:xfrm>
          <a:off x="3164410" y="3126779"/>
          <a:ext cx="454025" cy="371475"/>
        </p:xfrm>
        <a:graphic>
          <a:graphicData uri="http://schemas.openxmlformats.org/presentationml/2006/ole">
            <mc:AlternateContent xmlns:mc="http://schemas.openxmlformats.org/markup-compatibility/2006">
              <mc:Choice xmlns:v="urn:schemas-microsoft-com:vml" Requires="v">
                <p:oleObj spid="_x0000_s112308" name="Equation" r:id="rId7" imgW="253800" imgH="228600" progId="Equation.DSMT4">
                  <p:embed/>
                </p:oleObj>
              </mc:Choice>
              <mc:Fallback>
                <p:oleObj name="Equation" r:id="rId7" imgW="253800" imgH="228600" progId="Equation.DSMT4">
                  <p:embed/>
                  <p:pic>
                    <p:nvPicPr>
                      <p:cNvPr id="17" name="物件 16">
                        <a:extLst>
                          <a:ext uri="{FF2B5EF4-FFF2-40B4-BE49-F238E27FC236}">
                            <a16:creationId xmlns:a16="http://schemas.microsoft.com/office/drawing/2014/main" id="{C4B6D9E4-8253-400A-B9B2-B7A3A624656A}"/>
                          </a:ext>
                        </a:extLst>
                      </p:cNvPr>
                      <p:cNvPicPr>
                        <a:picLocks noChangeAspect="1" noChangeArrowheads="1"/>
                      </p:cNvPicPr>
                      <p:nvPr/>
                    </p:nvPicPr>
                    <p:blipFill>
                      <a:blip r:embed="rId8"/>
                      <a:srcRect/>
                      <a:stretch>
                        <a:fillRect/>
                      </a:stretch>
                    </p:blipFill>
                    <p:spPr bwMode="auto">
                      <a:xfrm>
                        <a:off x="3164410" y="3126779"/>
                        <a:ext cx="454025" cy="371475"/>
                      </a:xfrm>
                      <a:prstGeom prst="rect">
                        <a:avLst/>
                      </a:prstGeom>
                      <a:noFill/>
                    </p:spPr>
                  </p:pic>
                </p:oleObj>
              </mc:Fallback>
            </mc:AlternateContent>
          </a:graphicData>
        </a:graphic>
      </p:graphicFrame>
      <p:graphicFrame>
        <p:nvGraphicFramePr>
          <p:cNvPr id="36" name="物件 35">
            <a:extLst>
              <a:ext uri="{FF2B5EF4-FFF2-40B4-BE49-F238E27FC236}">
                <a16:creationId xmlns:a16="http://schemas.microsoft.com/office/drawing/2014/main" id="{CA678678-6EB1-4096-9324-6BD48AAA8F81}"/>
              </a:ext>
            </a:extLst>
          </p:cNvPr>
          <p:cNvGraphicFramePr>
            <a:graphicFrameLocks noChangeAspect="1"/>
          </p:cNvGraphicFramePr>
          <p:nvPr>
            <p:extLst>
              <p:ext uri="{D42A27DB-BD31-4B8C-83A1-F6EECF244321}">
                <p14:modId xmlns:p14="http://schemas.microsoft.com/office/powerpoint/2010/main" val="4210748014"/>
              </p:ext>
            </p:extLst>
          </p:nvPr>
        </p:nvGraphicFramePr>
        <p:xfrm>
          <a:off x="3197748" y="3912591"/>
          <a:ext cx="385762" cy="371475"/>
        </p:xfrm>
        <a:graphic>
          <a:graphicData uri="http://schemas.openxmlformats.org/presentationml/2006/ole">
            <mc:AlternateContent xmlns:mc="http://schemas.openxmlformats.org/markup-compatibility/2006">
              <mc:Choice xmlns:v="urn:schemas-microsoft-com:vml" Requires="v">
                <p:oleObj spid="_x0000_s112309" name="Equation" r:id="rId9" imgW="215640" imgH="228600" progId="Equation.DSMT4">
                  <p:embed/>
                </p:oleObj>
              </mc:Choice>
              <mc:Fallback>
                <p:oleObj name="Equation" r:id="rId9" imgW="215640" imgH="228600" progId="Equation.DSMT4">
                  <p:embed/>
                  <p:pic>
                    <p:nvPicPr>
                      <p:cNvPr id="18" name="物件 17">
                        <a:extLst>
                          <a:ext uri="{FF2B5EF4-FFF2-40B4-BE49-F238E27FC236}">
                            <a16:creationId xmlns:a16="http://schemas.microsoft.com/office/drawing/2014/main" id="{BC7D55D7-8D9D-4252-AF0E-0092BC2A638B}"/>
                          </a:ext>
                        </a:extLst>
                      </p:cNvPr>
                      <p:cNvPicPr>
                        <a:picLocks noChangeAspect="1" noChangeArrowheads="1"/>
                      </p:cNvPicPr>
                      <p:nvPr/>
                    </p:nvPicPr>
                    <p:blipFill>
                      <a:blip r:embed="rId10"/>
                      <a:srcRect/>
                      <a:stretch>
                        <a:fillRect/>
                      </a:stretch>
                    </p:blipFill>
                    <p:spPr bwMode="auto">
                      <a:xfrm>
                        <a:off x="3197748" y="3912591"/>
                        <a:ext cx="385762" cy="371475"/>
                      </a:xfrm>
                      <a:prstGeom prst="rect">
                        <a:avLst/>
                      </a:prstGeom>
                      <a:noFill/>
                    </p:spPr>
                  </p:pic>
                </p:oleObj>
              </mc:Fallback>
            </mc:AlternateContent>
          </a:graphicData>
        </a:graphic>
      </p:graphicFrame>
      <p:graphicFrame>
        <p:nvGraphicFramePr>
          <p:cNvPr id="38" name="物件 37">
            <a:extLst>
              <a:ext uri="{FF2B5EF4-FFF2-40B4-BE49-F238E27FC236}">
                <a16:creationId xmlns:a16="http://schemas.microsoft.com/office/drawing/2014/main" id="{5F8EE8E8-ECEF-4852-B92A-D7F49279C7BF}"/>
              </a:ext>
            </a:extLst>
          </p:cNvPr>
          <p:cNvGraphicFramePr>
            <a:graphicFrameLocks noChangeAspect="1"/>
          </p:cNvGraphicFramePr>
          <p:nvPr>
            <p:extLst>
              <p:ext uri="{D42A27DB-BD31-4B8C-83A1-F6EECF244321}">
                <p14:modId xmlns:p14="http://schemas.microsoft.com/office/powerpoint/2010/main" val="1319309300"/>
              </p:ext>
            </p:extLst>
          </p:nvPr>
        </p:nvGraphicFramePr>
        <p:xfrm>
          <a:off x="3208860" y="4687291"/>
          <a:ext cx="363538" cy="371475"/>
        </p:xfrm>
        <a:graphic>
          <a:graphicData uri="http://schemas.openxmlformats.org/presentationml/2006/ole">
            <mc:AlternateContent xmlns:mc="http://schemas.openxmlformats.org/markup-compatibility/2006">
              <mc:Choice xmlns:v="urn:schemas-microsoft-com:vml" Requires="v">
                <p:oleObj spid="_x0000_s112310" name="Equation" r:id="rId11" imgW="203040" imgH="228600" progId="Equation.DSMT4">
                  <p:embed/>
                </p:oleObj>
              </mc:Choice>
              <mc:Fallback>
                <p:oleObj name="Equation" r:id="rId11" imgW="203040" imgH="228600" progId="Equation.DSMT4">
                  <p:embed/>
                  <p:pic>
                    <p:nvPicPr>
                      <p:cNvPr id="19" name="物件 18">
                        <a:extLst>
                          <a:ext uri="{FF2B5EF4-FFF2-40B4-BE49-F238E27FC236}">
                            <a16:creationId xmlns:a16="http://schemas.microsoft.com/office/drawing/2014/main" id="{A316CB68-75CE-4DAB-9C51-FEE1964D461D}"/>
                          </a:ext>
                        </a:extLst>
                      </p:cNvPr>
                      <p:cNvPicPr>
                        <a:picLocks noChangeAspect="1" noChangeArrowheads="1"/>
                      </p:cNvPicPr>
                      <p:nvPr/>
                    </p:nvPicPr>
                    <p:blipFill>
                      <a:blip r:embed="rId12"/>
                      <a:srcRect/>
                      <a:stretch>
                        <a:fillRect/>
                      </a:stretch>
                    </p:blipFill>
                    <p:spPr bwMode="auto">
                      <a:xfrm>
                        <a:off x="3208860" y="4687291"/>
                        <a:ext cx="363538" cy="371475"/>
                      </a:xfrm>
                      <a:prstGeom prst="rect">
                        <a:avLst/>
                      </a:prstGeom>
                      <a:noFill/>
                    </p:spPr>
                  </p:pic>
                </p:oleObj>
              </mc:Fallback>
            </mc:AlternateContent>
          </a:graphicData>
        </a:graphic>
      </p:graphicFrame>
      <p:graphicFrame>
        <p:nvGraphicFramePr>
          <p:cNvPr id="40" name="物件 39">
            <a:extLst>
              <a:ext uri="{FF2B5EF4-FFF2-40B4-BE49-F238E27FC236}">
                <a16:creationId xmlns:a16="http://schemas.microsoft.com/office/drawing/2014/main" id="{3778BC96-4573-4B2F-84D5-947D6D6765A7}"/>
              </a:ext>
            </a:extLst>
          </p:cNvPr>
          <p:cNvGraphicFramePr>
            <a:graphicFrameLocks noChangeAspect="1"/>
          </p:cNvGraphicFramePr>
          <p:nvPr>
            <p:extLst>
              <p:ext uri="{D42A27DB-BD31-4B8C-83A1-F6EECF244321}">
                <p14:modId xmlns:p14="http://schemas.microsoft.com/office/powerpoint/2010/main" val="1890405033"/>
              </p:ext>
            </p:extLst>
          </p:nvPr>
        </p:nvGraphicFramePr>
        <p:xfrm>
          <a:off x="4244111" y="3057023"/>
          <a:ext cx="1349874" cy="625086"/>
        </p:xfrm>
        <a:graphic>
          <a:graphicData uri="http://schemas.openxmlformats.org/presentationml/2006/ole">
            <mc:AlternateContent xmlns:mc="http://schemas.openxmlformats.org/markup-compatibility/2006">
              <mc:Choice xmlns:v="urn:schemas-microsoft-com:vml" Requires="v">
                <p:oleObj spid="_x0000_s112311" name="Equation" r:id="rId13" imgW="774360" imgH="393480" progId="Equation.DSMT4">
                  <p:embed/>
                </p:oleObj>
              </mc:Choice>
              <mc:Fallback>
                <p:oleObj name="Equation" r:id="rId13" imgW="774360" imgH="393480" progId="Equation.DSMT4">
                  <p:embed/>
                  <p:pic>
                    <p:nvPicPr>
                      <p:cNvPr id="20" name="物件 19">
                        <a:extLst>
                          <a:ext uri="{FF2B5EF4-FFF2-40B4-BE49-F238E27FC236}">
                            <a16:creationId xmlns:a16="http://schemas.microsoft.com/office/drawing/2014/main" id="{0D4EB0E0-49EA-4324-97E3-B2985612968B}"/>
                          </a:ext>
                        </a:extLst>
                      </p:cNvPr>
                      <p:cNvPicPr>
                        <a:picLocks noChangeAspect="1" noChangeArrowheads="1"/>
                      </p:cNvPicPr>
                      <p:nvPr/>
                    </p:nvPicPr>
                    <p:blipFill>
                      <a:blip r:embed="rId14"/>
                      <a:srcRect/>
                      <a:stretch>
                        <a:fillRect/>
                      </a:stretch>
                    </p:blipFill>
                    <p:spPr bwMode="auto">
                      <a:xfrm>
                        <a:off x="4244111" y="3057023"/>
                        <a:ext cx="1349874" cy="625086"/>
                      </a:xfrm>
                      <a:prstGeom prst="rect">
                        <a:avLst/>
                      </a:prstGeom>
                      <a:noFill/>
                    </p:spPr>
                  </p:pic>
                </p:oleObj>
              </mc:Fallback>
            </mc:AlternateContent>
          </a:graphicData>
        </a:graphic>
      </p:graphicFrame>
      <p:graphicFrame>
        <p:nvGraphicFramePr>
          <p:cNvPr id="41" name="物件 40">
            <a:extLst>
              <a:ext uri="{FF2B5EF4-FFF2-40B4-BE49-F238E27FC236}">
                <a16:creationId xmlns:a16="http://schemas.microsoft.com/office/drawing/2014/main" id="{1D331223-9EBD-42C9-822D-A2D301803A66}"/>
              </a:ext>
            </a:extLst>
          </p:cNvPr>
          <p:cNvGraphicFramePr>
            <a:graphicFrameLocks noChangeAspect="1"/>
          </p:cNvGraphicFramePr>
          <p:nvPr>
            <p:extLst>
              <p:ext uri="{D42A27DB-BD31-4B8C-83A1-F6EECF244321}">
                <p14:modId xmlns:p14="http://schemas.microsoft.com/office/powerpoint/2010/main" val="1627306357"/>
              </p:ext>
            </p:extLst>
          </p:nvPr>
        </p:nvGraphicFramePr>
        <p:xfrm>
          <a:off x="4182962" y="4674632"/>
          <a:ext cx="2527259" cy="614111"/>
        </p:xfrm>
        <a:graphic>
          <a:graphicData uri="http://schemas.openxmlformats.org/presentationml/2006/ole">
            <mc:AlternateContent xmlns:mc="http://schemas.openxmlformats.org/markup-compatibility/2006">
              <mc:Choice xmlns:v="urn:schemas-microsoft-com:vml" Requires="v">
                <p:oleObj spid="_x0000_s112312" name="Equation" r:id="rId15" imgW="1562040" imgH="393480" progId="Equation.DSMT4">
                  <p:embed/>
                </p:oleObj>
              </mc:Choice>
              <mc:Fallback>
                <p:oleObj name="Equation" r:id="rId15" imgW="1562040" imgH="393480" progId="Equation.DSMT4">
                  <p:embed/>
                  <p:pic>
                    <p:nvPicPr>
                      <p:cNvPr id="12" name="物件 11">
                        <a:extLst>
                          <a:ext uri="{FF2B5EF4-FFF2-40B4-BE49-F238E27FC236}">
                            <a16:creationId xmlns:a16="http://schemas.microsoft.com/office/drawing/2014/main" id="{B89553AC-EC01-4F56-9A8A-E7A91D42CF47}"/>
                          </a:ext>
                        </a:extLst>
                      </p:cNvPr>
                      <p:cNvPicPr>
                        <a:picLocks noChangeAspect="1" noChangeArrowheads="1"/>
                      </p:cNvPicPr>
                      <p:nvPr/>
                    </p:nvPicPr>
                    <p:blipFill>
                      <a:blip r:embed="rId16"/>
                      <a:srcRect/>
                      <a:stretch>
                        <a:fillRect/>
                      </a:stretch>
                    </p:blipFill>
                    <p:spPr bwMode="auto">
                      <a:xfrm>
                        <a:off x="4182962" y="4674632"/>
                        <a:ext cx="2527259" cy="614111"/>
                      </a:xfrm>
                      <a:prstGeom prst="rect">
                        <a:avLst/>
                      </a:prstGeom>
                      <a:noFill/>
                    </p:spPr>
                  </p:pic>
                </p:oleObj>
              </mc:Fallback>
            </mc:AlternateContent>
          </a:graphicData>
        </a:graphic>
      </p:graphicFrame>
      <p:graphicFrame>
        <p:nvGraphicFramePr>
          <p:cNvPr id="42" name="物件 41">
            <a:extLst>
              <a:ext uri="{FF2B5EF4-FFF2-40B4-BE49-F238E27FC236}">
                <a16:creationId xmlns:a16="http://schemas.microsoft.com/office/drawing/2014/main" id="{72BC1C75-1DD7-498D-AB9F-FDD89E6A56E4}"/>
              </a:ext>
            </a:extLst>
          </p:cNvPr>
          <p:cNvGraphicFramePr>
            <a:graphicFrameLocks noChangeAspect="1"/>
          </p:cNvGraphicFramePr>
          <p:nvPr>
            <p:extLst>
              <p:ext uri="{D42A27DB-BD31-4B8C-83A1-F6EECF244321}">
                <p14:modId xmlns:p14="http://schemas.microsoft.com/office/powerpoint/2010/main" val="2139374557"/>
              </p:ext>
            </p:extLst>
          </p:nvPr>
        </p:nvGraphicFramePr>
        <p:xfrm>
          <a:off x="4242117" y="2230509"/>
          <a:ext cx="2459494" cy="614111"/>
        </p:xfrm>
        <a:graphic>
          <a:graphicData uri="http://schemas.openxmlformats.org/presentationml/2006/ole">
            <mc:AlternateContent xmlns:mc="http://schemas.openxmlformats.org/markup-compatibility/2006">
              <mc:Choice xmlns:v="urn:schemas-microsoft-com:vml" Requires="v">
                <p:oleObj spid="_x0000_s112313" name="Equation" r:id="rId17" imgW="1434960" imgH="393480" progId="Equation.DSMT4">
                  <p:embed/>
                </p:oleObj>
              </mc:Choice>
              <mc:Fallback>
                <p:oleObj name="Equation" r:id="rId17" imgW="1434960" imgH="393480" progId="Equation.DSMT4">
                  <p:embed/>
                  <p:pic>
                    <p:nvPicPr>
                      <p:cNvPr id="23" name="物件 22">
                        <a:extLst>
                          <a:ext uri="{FF2B5EF4-FFF2-40B4-BE49-F238E27FC236}">
                            <a16:creationId xmlns:a16="http://schemas.microsoft.com/office/drawing/2014/main" id="{76D61D57-0FEF-4FB5-BEC6-B10D3215802B}"/>
                          </a:ext>
                        </a:extLst>
                      </p:cNvPr>
                      <p:cNvPicPr>
                        <a:picLocks noChangeAspect="1" noChangeArrowheads="1"/>
                      </p:cNvPicPr>
                      <p:nvPr/>
                    </p:nvPicPr>
                    <p:blipFill>
                      <a:blip r:embed="rId18"/>
                      <a:srcRect/>
                      <a:stretch>
                        <a:fillRect/>
                      </a:stretch>
                    </p:blipFill>
                    <p:spPr bwMode="auto">
                      <a:xfrm>
                        <a:off x="4242117" y="2230509"/>
                        <a:ext cx="2459494" cy="614111"/>
                      </a:xfrm>
                      <a:prstGeom prst="rect">
                        <a:avLst/>
                      </a:prstGeom>
                      <a:noFill/>
                    </p:spPr>
                  </p:pic>
                </p:oleObj>
              </mc:Fallback>
            </mc:AlternateContent>
          </a:graphicData>
        </a:graphic>
      </p:graphicFrame>
    </p:spTree>
    <p:extLst>
      <p:ext uri="{BB962C8B-B14F-4D97-AF65-F5344CB8AC3E}">
        <p14:creationId xmlns:p14="http://schemas.microsoft.com/office/powerpoint/2010/main" val="4104938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9" name="標題 1">
            <a:extLst>
              <a:ext uri="{FF2B5EF4-FFF2-40B4-BE49-F238E27FC236}">
                <a16:creationId xmlns:a16="http://schemas.microsoft.com/office/drawing/2014/main" id="{8FE9E179-107A-4453-B7B1-ACD79495AC14}"/>
              </a:ext>
            </a:extLst>
          </p:cNvPr>
          <p:cNvSpPr txBox="1">
            <a:spLocks/>
          </p:cNvSpPr>
          <p:nvPr/>
        </p:nvSpPr>
        <p:spPr>
          <a:xfrm>
            <a:off x="333445" y="2274795"/>
            <a:ext cx="116820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6000" b="1"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6000" b="1" dirty="0">
                <a:latin typeface="Times New Roman" panose="02020603050405020304" pitchFamily="18" charset="0"/>
                <a:ea typeface="標楷體" panose="03000509000000000000" pitchFamily="65" charset="-120"/>
                <a:cs typeface="Times New Roman" panose="02020603050405020304" pitchFamily="18" charset="0"/>
              </a:rPr>
              <a:t>UP</a:t>
            </a:r>
            <a:endParaRPr lang="zh-TW" altLang="en-US" sz="6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標題 1">
            <a:extLst>
              <a:ext uri="{FF2B5EF4-FFF2-40B4-BE49-F238E27FC236}">
                <a16:creationId xmlns:a16="http://schemas.microsoft.com/office/drawing/2014/main" id="{34B6A082-27CA-4CC5-AB63-A5EADC5F40F7}"/>
              </a:ext>
            </a:extLst>
          </p:cNvPr>
          <p:cNvSpPr txBox="1">
            <a:spLocks/>
          </p:cNvSpPr>
          <p:nvPr/>
        </p:nvSpPr>
        <p:spPr>
          <a:xfrm>
            <a:off x="254955" y="3600358"/>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既有廠商：提供升級優惠</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(U)</a:t>
            </a:r>
          </a:p>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新進廠商：賣斷制</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(P)</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2A69768B-D671-464B-8272-1D519D7079ED}"/>
              </a:ext>
            </a:extLst>
          </p:cNvPr>
          <p:cNvSpPr>
            <a:spLocks noGrp="1"/>
          </p:cNvSpPr>
          <p:nvPr>
            <p:ph type="sldNum" sz="quarter" idx="12"/>
          </p:nvPr>
        </p:nvSpPr>
        <p:spPr/>
        <p:txBody>
          <a:bodyPr/>
          <a:lstStyle/>
          <a:p>
            <a:fld id="{58A694F5-FBC9-4127-9762-A36D0ED70F54}" type="slidenum">
              <a:rPr lang="zh-TW" altLang="en-US" smtClean="0"/>
              <a:t>27</a:t>
            </a:fld>
            <a:endParaRPr lang="zh-TW" altLang="en-US"/>
          </a:p>
        </p:txBody>
      </p:sp>
    </p:spTree>
    <p:extLst>
      <p:ext uri="{BB962C8B-B14F-4D97-AF65-F5344CB8AC3E}">
        <p14:creationId xmlns:p14="http://schemas.microsoft.com/office/powerpoint/2010/main" val="504572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3" name="標題 1">
            <a:extLst>
              <a:ext uri="{FF2B5EF4-FFF2-40B4-BE49-F238E27FC236}">
                <a16:creationId xmlns:a16="http://schemas.microsoft.com/office/drawing/2014/main" id="{0C52CDD1-E1A2-4586-924F-7013CCDB6E29}"/>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UP-</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假設</a:t>
            </a:r>
          </a:p>
        </p:txBody>
      </p:sp>
      <p:sp>
        <p:nvSpPr>
          <p:cNvPr id="27" name="矩形 26">
            <a:extLst>
              <a:ext uri="{FF2B5EF4-FFF2-40B4-BE49-F238E27FC236}">
                <a16:creationId xmlns:a16="http://schemas.microsoft.com/office/drawing/2014/main" id="{8254977C-9D58-4ED8-BE5C-3A526461FB51}"/>
              </a:ext>
            </a:extLst>
          </p:cNvPr>
          <p:cNvSpPr/>
          <p:nvPr/>
        </p:nvSpPr>
        <p:spPr>
          <a:xfrm>
            <a:off x="1581044" y="1694119"/>
            <a:ext cx="2645340" cy="461665"/>
          </a:xfrm>
          <a:prstGeom prst="rect">
            <a:avLst/>
          </a:prstGeom>
        </p:spPr>
        <p:txBody>
          <a:bodyPr wrap="none">
            <a:spAutoFit/>
          </a:bodyPr>
          <a:lstStyle/>
          <a:p>
            <a:r>
              <a:rPr lang="en-US" altLang="zh-TW" sz="2400" dirty="0" err="1">
                <a:ea typeface="標楷體" panose="03000509000000000000" pitchFamily="65" charset="-120"/>
              </a:rPr>
              <a:t>Mehra</a:t>
            </a:r>
            <a:r>
              <a:rPr lang="en-US" altLang="zh-TW" sz="2400" dirty="0">
                <a:ea typeface="標楷體" panose="03000509000000000000" pitchFamily="65" charset="-120"/>
              </a:rPr>
              <a:t> et al. (2012) </a:t>
            </a:r>
            <a:endParaRPr lang="zh-TW" altLang="en-US" sz="2400" dirty="0"/>
          </a:p>
        </p:txBody>
      </p:sp>
      <p:sp>
        <p:nvSpPr>
          <p:cNvPr id="28" name="矩形 27">
            <a:extLst>
              <a:ext uri="{FF2B5EF4-FFF2-40B4-BE49-F238E27FC236}">
                <a16:creationId xmlns:a16="http://schemas.microsoft.com/office/drawing/2014/main" id="{9B3EB4AF-8D50-44DE-B845-D7A62B54C530}"/>
              </a:ext>
            </a:extLst>
          </p:cNvPr>
          <p:cNvSpPr/>
          <p:nvPr/>
        </p:nvSpPr>
        <p:spPr>
          <a:xfrm>
            <a:off x="1270079" y="2403708"/>
            <a:ext cx="8931196" cy="2308324"/>
          </a:xfrm>
          <a:prstGeom prst="rect">
            <a:avLst/>
          </a:prstGeom>
        </p:spPr>
        <p:txBody>
          <a:bodyPr wrap="square">
            <a:spAutoFit/>
          </a:bodyPr>
          <a:lstStyle/>
          <a:p>
            <a:pPr marL="457200"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對於購買初始產品之顧客，既有廠商會推出一價格使他們必選擇升級產品</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若消費者為策略型顧客，則僅在第二期購買升級產品之消費者　必然會選擇在第一期購買初始產品且使用優惠價格升級產品</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CAE4B340-E2A0-4441-8B0B-0DDB0BD029DD}"/>
              </a:ext>
            </a:extLst>
          </p:cNvPr>
          <p:cNvSpPr>
            <a:spLocks noGrp="1"/>
          </p:cNvSpPr>
          <p:nvPr>
            <p:ph type="sldNum" sz="quarter" idx="12"/>
          </p:nvPr>
        </p:nvSpPr>
        <p:spPr/>
        <p:txBody>
          <a:bodyPr/>
          <a:lstStyle/>
          <a:p>
            <a:fld id="{58A694F5-FBC9-4127-9762-A36D0ED70F54}" type="slidenum">
              <a:rPr lang="zh-TW" altLang="en-US" smtClean="0"/>
              <a:t>28</a:t>
            </a:fld>
            <a:endParaRPr lang="zh-TW" altLang="en-US"/>
          </a:p>
        </p:txBody>
      </p:sp>
    </p:spTree>
    <p:extLst>
      <p:ext uri="{BB962C8B-B14F-4D97-AF65-F5344CB8AC3E}">
        <p14:creationId xmlns:p14="http://schemas.microsoft.com/office/powerpoint/2010/main" val="3491325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1" name="矩形 10">
            <a:extLst>
              <a:ext uri="{FF2B5EF4-FFF2-40B4-BE49-F238E27FC236}">
                <a16:creationId xmlns:a16="http://schemas.microsoft.com/office/drawing/2014/main" id="{F67FD9D7-6594-46D5-8074-0C4C036F5372}"/>
              </a:ext>
            </a:extLst>
          </p:cNvPr>
          <p:cNvSpPr/>
          <p:nvPr/>
        </p:nvSpPr>
        <p:spPr>
          <a:xfrm>
            <a:off x="468153" y="1690688"/>
            <a:ext cx="2281033" cy="581121"/>
          </a:xfrm>
          <a:prstGeom prst="rect">
            <a:avLst/>
          </a:prstGeom>
          <a:ln>
            <a:noFill/>
          </a:ln>
        </p:spPr>
        <p:txBody>
          <a:bodyPr wrap="square">
            <a:spAutoFit/>
          </a:bodyPr>
          <a:lstStyle/>
          <a:p>
            <a:pPr marL="304800" algn="r" latinLnBrk="1">
              <a:lnSpc>
                <a:spcPct val="150000"/>
              </a:lnSpc>
              <a:spcAft>
                <a:spcPts val="0"/>
              </a:spcAft>
            </a:pP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sz="2400" b="1" kern="10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矩形 2">
            <a:extLst>
              <a:ext uri="{FF2B5EF4-FFF2-40B4-BE49-F238E27FC236}">
                <a16:creationId xmlns:a16="http://schemas.microsoft.com/office/drawing/2014/main" id="{03234437-4DF8-4E37-87FD-A9B197C18352}"/>
              </a:ext>
            </a:extLst>
          </p:cNvPr>
          <p:cNvSpPr/>
          <p:nvPr/>
        </p:nvSpPr>
        <p:spPr>
          <a:xfrm>
            <a:off x="783167" y="2291394"/>
            <a:ext cx="11290300" cy="3402726"/>
          </a:xfrm>
          <a:prstGeom prst="rect">
            <a:avLst/>
          </a:prstGeom>
        </p:spPr>
        <p:txBody>
          <a:bodyPr wrap="square">
            <a:spAutoFit/>
          </a:bodyPr>
          <a:lstStyle/>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(1)</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(2)</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產品都買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(3)</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兩者皆不買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(4)</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矩形 13">
            <a:extLst>
              <a:ext uri="{FF2B5EF4-FFF2-40B4-BE49-F238E27FC236}">
                <a16:creationId xmlns:a16="http://schemas.microsoft.com/office/drawing/2014/main" id="{0FC76EB1-0CB2-48A9-8B87-57E2289899BE}"/>
              </a:ext>
            </a:extLst>
          </p:cNvPr>
          <p:cNvSpPr/>
          <p:nvPr/>
        </p:nvSpPr>
        <p:spPr>
          <a:xfrm>
            <a:off x="5997122" y="1690688"/>
            <a:ext cx="5679563" cy="873572"/>
          </a:xfrm>
          <a:prstGeom prst="rect">
            <a:avLst/>
          </a:prstGeom>
          <a:ln>
            <a:solidFill>
              <a:schemeClr val="tx1">
                <a:lumMod val="50000"/>
                <a:lumOff val="50000"/>
              </a:schemeClr>
            </a:solidFill>
          </a:ln>
        </p:spPr>
        <p:txBody>
          <a:bodyPr wrap="square">
            <a:spAutoFit/>
          </a:bodyPr>
          <a:lstStyle/>
          <a:p>
            <a:pPr marL="431800" indent="177800"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從以上挑選最高效用選項作為選擇，如下式：</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431800" indent="177800" latinLnBrk="1">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標題 1">
            <a:extLst>
              <a:ext uri="{FF2B5EF4-FFF2-40B4-BE49-F238E27FC236}">
                <a16:creationId xmlns:a16="http://schemas.microsoft.com/office/drawing/2014/main" id="{D256866F-CAAC-4800-A49B-2ACF2D0C7697}"/>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UP</a:t>
            </a:r>
            <a:r>
              <a:rPr lang="en-US" altLang="zh-TW" sz="3200" dirty="0">
                <a:ea typeface="標楷體" panose="03000509000000000000" pitchFamily="65" charset="-120"/>
              </a:rPr>
              <a:t>-</a:t>
            </a:r>
            <a:r>
              <a:rPr lang="zh-TW" altLang="en-US" sz="3200" dirty="0">
                <a:ea typeface="標楷體" panose="03000509000000000000" pitchFamily="65" charset="-120"/>
              </a:rPr>
              <a:t>效用式</a:t>
            </a:r>
          </a:p>
        </p:txBody>
      </p:sp>
      <p:sp>
        <p:nvSpPr>
          <p:cNvPr id="2" name="投影片編號版面配置區 1">
            <a:extLst>
              <a:ext uri="{FF2B5EF4-FFF2-40B4-BE49-F238E27FC236}">
                <a16:creationId xmlns:a16="http://schemas.microsoft.com/office/drawing/2014/main" id="{93403609-52EB-4D68-BB22-33DD99844247}"/>
              </a:ext>
            </a:extLst>
          </p:cNvPr>
          <p:cNvSpPr>
            <a:spLocks noGrp="1"/>
          </p:cNvSpPr>
          <p:nvPr>
            <p:ph type="sldNum" sz="quarter" idx="12"/>
          </p:nvPr>
        </p:nvSpPr>
        <p:spPr/>
        <p:txBody>
          <a:bodyPr/>
          <a:lstStyle/>
          <a:p>
            <a:fld id="{58A694F5-FBC9-4127-9762-A36D0ED70F54}" type="slidenum">
              <a:rPr lang="zh-TW" altLang="en-US" smtClean="0"/>
              <a:t>29</a:t>
            </a:fld>
            <a:endParaRPr lang="zh-TW" altLang="en-US"/>
          </a:p>
        </p:txBody>
      </p:sp>
      <p:graphicFrame>
        <p:nvGraphicFramePr>
          <p:cNvPr id="24" name="物件 23">
            <a:extLst>
              <a:ext uri="{FF2B5EF4-FFF2-40B4-BE49-F238E27FC236}">
                <a16:creationId xmlns:a16="http://schemas.microsoft.com/office/drawing/2014/main" id="{30F442F0-77BE-4F35-93DF-D9E515E1F111}"/>
              </a:ext>
            </a:extLst>
          </p:cNvPr>
          <p:cNvGraphicFramePr>
            <a:graphicFrameLocks noChangeAspect="1"/>
          </p:cNvGraphicFramePr>
          <p:nvPr>
            <p:extLst>
              <p:ext uri="{D42A27DB-BD31-4B8C-83A1-F6EECF244321}">
                <p14:modId xmlns:p14="http://schemas.microsoft.com/office/powerpoint/2010/main" val="2138477905"/>
              </p:ext>
            </p:extLst>
          </p:nvPr>
        </p:nvGraphicFramePr>
        <p:xfrm>
          <a:off x="6937375" y="2135188"/>
          <a:ext cx="3941763" cy="392112"/>
        </p:xfrm>
        <a:graphic>
          <a:graphicData uri="http://schemas.openxmlformats.org/presentationml/2006/ole">
            <mc:AlternateContent xmlns:mc="http://schemas.openxmlformats.org/markup-compatibility/2006">
              <mc:Choice xmlns:v="urn:schemas-microsoft-com:vml" Requires="v">
                <p:oleObj spid="_x0000_s118798" name="Equation" r:id="rId5" imgW="2806560" imgH="241200" progId="Equation.DSMT4">
                  <p:embed/>
                </p:oleObj>
              </mc:Choice>
              <mc:Fallback>
                <p:oleObj name="Equation" r:id="rId5" imgW="2806560" imgH="241200" progId="Equation.DSMT4">
                  <p:embed/>
                  <p:pic>
                    <p:nvPicPr>
                      <p:cNvPr id="24" name="物件 23">
                        <a:extLst>
                          <a:ext uri="{FF2B5EF4-FFF2-40B4-BE49-F238E27FC236}">
                            <a16:creationId xmlns:a16="http://schemas.microsoft.com/office/drawing/2014/main" id="{30F442F0-77BE-4F35-93DF-D9E515E1F111}"/>
                          </a:ext>
                        </a:extLst>
                      </p:cNvPr>
                      <p:cNvPicPr>
                        <a:picLocks noChangeAspect="1" noChangeArrowheads="1"/>
                      </p:cNvPicPr>
                      <p:nvPr/>
                    </p:nvPicPr>
                    <p:blipFill>
                      <a:blip r:embed="rId6"/>
                      <a:srcRect/>
                      <a:stretch>
                        <a:fillRect/>
                      </a:stretch>
                    </p:blipFill>
                    <p:spPr bwMode="auto">
                      <a:xfrm>
                        <a:off x="6937375" y="2135188"/>
                        <a:ext cx="3941763" cy="392112"/>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5A4F72D8-99D6-477A-9151-0DDA8DE8C9FE}"/>
              </a:ext>
            </a:extLst>
          </p:cNvPr>
          <p:cNvSpPr/>
          <p:nvPr/>
        </p:nvSpPr>
        <p:spPr>
          <a:xfrm>
            <a:off x="7863931" y="2646363"/>
            <a:ext cx="746669" cy="481012"/>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21F3A4FF-3D7F-4776-96CA-5993ECD1FF01}"/>
              </a:ext>
            </a:extLst>
          </p:cNvPr>
          <p:cNvSpPr/>
          <p:nvPr/>
        </p:nvSpPr>
        <p:spPr>
          <a:xfrm>
            <a:off x="9379193" y="4399451"/>
            <a:ext cx="746669" cy="481012"/>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16" name="矩形 15">
                <a:extLst>
                  <a:ext uri="{FF2B5EF4-FFF2-40B4-BE49-F238E27FC236}">
                    <a16:creationId xmlns:a16="http://schemas.microsoft.com/office/drawing/2014/main" id="{AB58527D-DE7D-4E2B-9D10-AB29CBEC23ED}"/>
                  </a:ext>
                </a:extLst>
              </p:cNvPr>
              <p:cNvSpPr/>
              <p:nvPr/>
            </p:nvSpPr>
            <p:spPr>
              <a:xfrm>
                <a:off x="3547417" y="2694877"/>
                <a:ext cx="5097165" cy="3744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1</m:t>
                          </m:r>
                        </m:sub>
                        <m:sup>
                          <m:r>
                            <a:rPr lang="zh-TW" altLang="en-US" i="1">
                              <a:latin typeface="Cambria Math" panose="02040503050406030204" pitchFamily="18" charset="0"/>
                            </a:rPr>
                            <m:t>𝑈𝑃</m:t>
                          </m:r>
                        </m:sup>
                      </m:sSubSup>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(1+</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𝛼𝛿</m:t>
                      </m:r>
                      <m:r>
                        <a:rPr lang="zh-TW" altLang="en-US" i="1">
                          <a:latin typeface="Cambria Math" panose="02040503050406030204" pitchFamily="18" charset="0"/>
                        </a:rPr>
                        <m:t>)−(1+</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𝑥𝑑</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r>
                        <a:rPr lang="zh-TW" altLang="en-US" i="1">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𝑈</m:t>
                          </m:r>
                        </m:sub>
                      </m:sSub>
                    </m:oMath>
                  </m:oMathPara>
                </a14:m>
                <a:endParaRPr lang="zh-TW" altLang="en-US" i="1" dirty="0"/>
              </a:p>
            </p:txBody>
          </p:sp>
        </mc:Choice>
        <mc:Fallback>
          <p:sp>
            <p:nvSpPr>
              <p:cNvPr id="16" name="矩形 15">
                <a:extLst>
                  <a:ext uri="{FF2B5EF4-FFF2-40B4-BE49-F238E27FC236}">
                    <a16:creationId xmlns:a16="http://schemas.microsoft.com/office/drawing/2014/main" id="{AB58527D-DE7D-4E2B-9D10-AB29CBEC23ED}"/>
                  </a:ext>
                </a:extLst>
              </p:cNvPr>
              <p:cNvSpPr>
                <a:spLocks noRot="1" noChangeAspect="1" noMove="1" noResize="1" noEditPoints="1" noAdjustHandles="1" noChangeArrowheads="1" noChangeShapeType="1" noTextEdit="1"/>
              </p:cNvSpPr>
              <p:nvPr/>
            </p:nvSpPr>
            <p:spPr>
              <a:xfrm>
                <a:off x="3547417" y="2694877"/>
                <a:ext cx="5097165" cy="374461"/>
              </a:xfrm>
              <a:prstGeom prst="rect">
                <a:avLst/>
              </a:prstGeom>
              <a:blipFill>
                <a:blip r:embed="rId7"/>
                <a:stretch>
                  <a:fillRect b="-1290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1A2527D5-07EB-4375-BD1A-C8E936312595}"/>
                  </a:ext>
                </a:extLst>
              </p:cNvPr>
              <p:cNvSpPr/>
              <p:nvPr/>
            </p:nvSpPr>
            <p:spPr>
              <a:xfrm>
                <a:off x="3536897" y="3554655"/>
                <a:ext cx="6199774" cy="3750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2</m:t>
                          </m:r>
                        </m:sub>
                        <m:sup>
                          <m:r>
                            <a:rPr lang="zh-TW" altLang="en-US" i="1">
                              <a:latin typeface="Cambria Math" panose="02040503050406030204" pitchFamily="18" charset="0"/>
                            </a:rPr>
                            <m:t>𝑈𝑃</m:t>
                          </m:r>
                        </m:sup>
                      </m:sSubSup>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m:t>
                      </m:r>
                      <m:r>
                        <a:rPr lang="zh-TW" altLang="en-US" i="1">
                          <a:latin typeface="Cambria Math" panose="02040503050406030204" pitchFamily="18" charset="0"/>
                        </a:rPr>
                        <m:t>𝑑𝑥</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𝑑</m:t>
                      </m:r>
                      <m:r>
                        <a:rPr lang="zh-TW" altLang="en-US" i="1">
                          <a:latin typeface="Cambria Math" panose="02040503050406030204" pitchFamily="18" charset="0"/>
                        </a:rPr>
                        <m:t>(</m:t>
                      </m:r>
                      <m:r>
                        <a:rPr lang="zh-TW" altLang="en-US" i="1">
                          <a:latin typeface="Cambria Math" panose="02040503050406030204" pitchFamily="18" charset="0"/>
                        </a:rPr>
                        <m:t>𝑥</m:t>
                      </m:r>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r>
                        <a:rPr lang="zh-TW" altLang="en-US" i="1">
                          <a:latin typeface="Cambria Math" panose="02040503050406030204" pitchFamily="18" charset="0"/>
                        </a:rPr>
                        <m:t>(2+</m:t>
                      </m:r>
                      <m:r>
                        <a:rPr lang="zh-TW" altLang="en-US" i="1">
                          <a:latin typeface="Cambria Math" panose="02040503050406030204" pitchFamily="18" charset="0"/>
                        </a:rPr>
                        <m:t>𝜃</m:t>
                      </m:r>
                      <m:r>
                        <a:rPr lang="zh-TW" altLang="en-US" i="1">
                          <a:latin typeface="Cambria Math" panose="02040503050406030204" pitchFamily="18" charset="0"/>
                        </a:rPr>
                        <m:t>)(1+</m:t>
                      </m:r>
                      <m:r>
                        <a:rPr lang="zh-TW" altLang="en-US" i="1">
                          <a:latin typeface="Cambria Math" panose="02040503050406030204" pitchFamily="18" charset="0"/>
                        </a:rPr>
                        <m:t>𝜔</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r>
                        <a:rPr lang="zh-TW" altLang="en-US" i="1">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oMath>
                  </m:oMathPara>
                </a14:m>
                <a:endParaRPr lang="zh-TW" altLang="en-US" i="1" dirty="0"/>
              </a:p>
            </p:txBody>
          </p:sp>
        </mc:Choice>
        <mc:Fallback>
          <p:sp>
            <p:nvSpPr>
              <p:cNvPr id="17" name="矩形 16">
                <a:extLst>
                  <a:ext uri="{FF2B5EF4-FFF2-40B4-BE49-F238E27FC236}">
                    <a16:creationId xmlns:a16="http://schemas.microsoft.com/office/drawing/2014/main" id="{1A2527D5-07EB-4375-BD1A-C8E936312595}"/>
                  </a:ext>
                </a:extLst>
              </p:cNvPr>
              <p:cNvSpPr>
                <a:spLocks noRot="1" noChangeAspect="1" noMove="1" noResize="1" noEditPoints="1" noAdjustHandles="1" noChangeArrowheads="1" noChangeShapeType="1" noTextEdit="1"/>
              </p:cNvSpPr>
              <p:nvPr/>
            </p:nvSpPr>
            <p:spPr>
              <a:xfrm>
                <a:off x="3536897" y="3554655"/>
                <a:ext cx="6199774" cy="375039"/>
              </a:xfrm>
              <a:prstGeom prst="rect">
                <a:avLst/>
              </a:prstGeom>
              <a:blipFill>
                <a:blip r:embed="rId8"/>
                <a:stretch>
                  <a:fillRect b="-1290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E3411138-6801-48DF-A002-D40A15FFA290}"/>
                  </a:ext>
                </a:extLst>
              </p:cNvPr>
              <p:cNvSpPr/>
              <p:nvPr/>
            </p:nvSpPr>
            <p:spPr>
              <a:xfrm>
                <a:off x="3548885" y="4390636"/>
                <a:ext cx="6580466" cy="4049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TW" altLang="en-US" i="1">
                              <a:latin typeface="Cambria Math" panose="02040503050406030204" pitchFamily="18" charset="0"/>
                            </a:rPr>
                          </m:ctrlPr>
                        </m:dP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3</m:t>
                              </m:r>
                            </m:sub>
                            <m:sup>
                              <m:r>
                                <a:rPr lang="zh-TW" altLang="en-US" i="1">
                                  <a:latin typeface="Cambria Math" panose="02040503050406030204" pitchFamily="18" charset="0"/>
                                </a:rPr>
                                <m:t>𝑈𝑃</m:t>
                              </m:r>
                            </m:sup>
                          </m:sSubSup>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m:t>
                          </m:r>
                          <m:r>
                            <a:rPr lang="zh-TW" altLang="en-US" i="1">
                              <a:latin typeface="Cambria Math" panose="02040503050406030204" pitchFamily="18" charset="0"/>
                            </a:rPr>
                            <m:t>𝑑</m:t>
                          </m:r>
                          <m:r>
                            <a:rPr lang="zh-TW" altLang="en-US" i="1">
                              <a:latin typeface="Cambria Math" panose="02040503050406030204" pitchFamily="18" charset="0"/>
                            </a:rPr>
                            <m:t>(</m:t>
                          </m:r>
                          <m:r>
                            <a:rPr lang="zh-TW" altLang="en-US" i="1">
                              <a:latin typeface="Cambria Math" panose="02040503050406030204" pitchFamily="18" charset="0"/>
                            </a:rPr>
                            <m:t>𝑥</m:t>
                          </m:r>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r>
                            <a:rPr lang="zh-TW" altLang="en-US" i="1">
                              <a:latin typeface="Cambria Math" panose="02040503050406030204" pitchFamily="18" charset="0"/>
                            </a:rPr>
                            <m:t>(2+</m:t>
                          </m:r>
                          <m:r>
                            <a:rPr lang="zh-TW" altLang="en-US" i="1">
                              <a:latin typeface="Cambria Math" panose="02040503050406030204" pitchFamily="18" charset="0"/>
                            </a:rPr>
                            <m:t>𝛼</m:t>
                          </m:r>
                          <m:r>
                            <a:rPr lang="zh-TW" altLang="en-US" i="1">
                              <a:latin typeface="Cambria Math" panose="02040503050406030204" pitchFamily="18" charset="0"/>
                            </a:rPr>
                            <m:t>+</m:t>
                          </m:r>
                          <m:r>
                            <a:rPr lang="zh-TW" altLang="en-US" i="1">
                              <a:latin typeface="Cambria Math" panose="02040503050406030204" pitchFamily="18" charset="0"/>
                            </a:rPr>
                            <m:t>𝜃</m:t>
                          </m:r>
                          <m:r>
                            <a:rPr lang="zh-TW" altLang="en-US" i="1">
                              <a:latin typeface="Cambria Math" panose="02040503050406030204" pitchFamily="18" charset="0"/>
                            </a:rPr>
                            <m:t>)(1+</m:t>
                          </m:r>
                          <m:r>
                            <a:rPr lang="zh-TW" altLang="en-US" i="1">
                              <a:latin typeface="Cambria Math" panose="02040503050406030204" pitchFamily="18" charset="0"/>
                            </a:rPr>
                            <m:t>𝜔</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r>
                            <a:rPr lang="zh-TW" altLang="en-US" i="1">
                              <a:latin typeface="Cambria Math" panose="02040503050406030204" pitchFamily="18" charset="0"/>
                            </a:rPr>
                            <m:t>−</m:t>
                          </m:r>
                          <m:r>
                            <a:rPr lang="zh-TW" altLang="en-US" i="1">
                              <a:latin typeface="Cambria Math" panose="02040503050406030204" pitchFamily="18" charset="0"/>
                            </a:rPr>
                            <m:t>𝛿</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𝑈</m:t>
                              </m:r>
                            </m:sub>
                          </m:sSub>
                        </m:e>
                      </m:d>
                    </m:oMath>
                  </m:oMathPara>
                </a14:m>
                <a:endParaRPr lang="zh-TW" altLang="en-US" i="1" dirty="0"/>
              </a:p>
            </p:txBody>
          </p:sp>
        </mc:Choice>
        <mc:Fallback>
          <p:sp>
            <p:nvSpPr>
              <p:cNvPr id="19" name="矩形 18">
                <a:extLst>
                  <a:ext uri="{FF2B5EF4-FFF2-40B4-BE49-F238E27FC236}">
                    <a16:creationId xmlns:a16="http://schemas.microsoft.com/office/drawing/2014/main" id="{E3411138-6801-48DF-A002-D40A15FFA290}"/>
                  </a:ext>
                </a:extLst>
              </p:cNvPr>
              <p:cNvSpPr>
                <a:spLocks noRot="1" noChangeAspect="1" noMove="1" noResize="1" noEditPoints="1" noAdjustHandles="1" noChangeArrowheads="1" noChangeShapeType="1" noTextEdit="1"/>
              </p:cNvSpPr>
              <p:nvPr/>
            </p:nvSpPr>
            <p:spPr>
              <a:xfrm>
                <a:off x="3548885" y="4390636"/>
                <a:ext cx="6580466" cy="404983"/>
              </a:xfrm>
              <a:prstGeom prst="rect">
                <a:avLst/>
              </a:prstGeom>
              <a:blipFill>
                <a:blip r:embed="rId9"/>
                <a:stretch>
                  <a:fillRect t="-153731" r="-10093" b="-228358"/>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72B9F99F-E506-4BD2-8973-B6EA107DA4F4}"/>
                  </a:ext>
                </a:extLst>
              </p:cNvPr>
              <p:cNvSpPr/>
              <p:nvPr/>
            </p:nvSpPr>
            <p:spPr>
              <a:xfrm>
                <a:off x="3536897" y="5256561"/>
                <a:ext cx="2965171" cy="3738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1">
                              <a:latin typeface="Cambria Math" panose="02040503050406030204" pitchFamily="18" charset="0"/>
                            </a:rPr>
                            <m:t>4</m:t>
                          </m:r>
                        </m:sub>
                        <m:sup>
                          <m:r>
                            <a:rPr lang="zh-TW" altLang="en-US" i="1">
                              <a:latin typeface="Cambria Math" panose="02040503050406030204" pitchFamily="18" charset="0"/>
                            </a:rPr>
                            <m:t>𝑈𝑃</m:t>
                          </m:r>
                        </m:sup>
                      </m:sSubSup>
                      <m:r>
                        <a:rPr lang="zh-TW" altLang="en-US" i="1">
                          <a:latin typeface="Cambria Math" panose="02040503050406030204" pitchFamily="18" charset="0"/>
                        </a:rPr>
                        <m:t>=</m:t>
                      </m:r>
                      <m:r>
                        <a:rPr lang="zh-TW" altLang="en-US" i="1">
                          <a:latin typeface="Cambria Math" panose="02040503050406030204" pitchFamily="18" charset="0"/>
                        </a:rPr>
                        <m:t>(1+</m:t>
                      </m:r>
                      <m:r>
                        <a:rPr lang="zh-TW" altLang="en-US" i="1">
                          <a:latin typeface="Cambria Math" panose="02040503050406030204" pitchFamily="18" charset="0"/>
                        </a:rPr>
                        <m:t>𝛿</m:t>
                      </m:r>
                      <m:r>
                        <a:rPr lang="zh-TW" altLang="en-US" i="1">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m:t>
                      </m:r>
                      <m:r>
                        <a:rPr lang="zh-TW" altLang="en-US" i="1">
                          <a:latin typeface="Cambria Math" panose="02040503050406030204" pitchFamily="18" charset="0"/>
                        </a:rPr>
                        <m:t>𝑥𝑑</m:t>
                      </m:r>
                      <m:r>
                        <a:rPr lang="zh-TW" altLang="en-US" i="1">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1">
                              <a:latin typeface="Cambria Math" panose="02040503050406030204" pitchFamily="18" charset="0"/>
                            </a:rPr>
                            <m:t>1</m:t>
                          </m:r>
                        </m:sub>
                      </m:sSub>
                    </m:oMath>
                  </m:oMathPara>
                </a14:m>
                <a:endParaRPr lang="zh-TW" altLang="en-US" i="1" dirty="0"/>
              </a:p>
            </p:txBody>
          </p:sp>
        </mc:Choice>
        <mc:Fallback>
          <p:sp>
            <p:nvSpPr>
              <p:cNvPr id="12" name="矩形 11">
                <a:extLst>
                  <a:ext uri="{FF2B5EF4-FFF2-40B4-BE49-F238E27FC236}">
                    <a16:creationId xmlns:a16="http://schemas.microsoft.com/office/drawing/2014/main" id="{72B9F99F-E506-4BD2-8973-B6EA107DA4F4}"/>
                  </a:ext>
                </a:extLst>
              </p:cNvPr>
              <p:cNvSpPr>
                <a:spLocks noRot="1" noChangeAspect="1" noMove="1" noResize="1" noEditPoints="1" noAdjustHandles="1" noChangeArrowheads="1" noChangeShapeType="1" noTextEdit="1"/>
              </p:cNvSpPr>
              <p:nvPr/>
            </p:nvSpPr>
            <p:spPr>
              <a:xfrm>
                <a:off x="3536897" y="5256561"/>
                <a:ext cx="2965171" cy="373885"/>
              </a:xfrm>
              <a:prstGeom prst="rect">
                <a:avLst/>
              </a:prstGeom>
              <a:blipFill>
                <a:blip r:embed="rId10"/>
                <a:stretch>
                  <a:fillRect b="-1290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2938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a:extLst>
              <a:ext uri="{FF2B5EF4-FFF2-40B4-BE49-F238E27FC236}">
                <a16:creationId xmlns:a16="http://schemas.microsoft.com/office/drawing/2014/main" id="{71072B00-1D3A-4476-B81B-0BBD71249930}"/>
              </a:ext>
            </a:extLst>
          </p:cNvPr>
          <p:cNvGrpSpPr/>
          <p:nvPr/>
        </p:nvGrpSpPr>
        <p:grpSpPr>
          <a:xfrm>
            <a:off x="-1" y="0"/>
            <a:ext cx="12192001" cy="7203802"/>
            <a:chOff x="-1" y="0"/>
            <a:chExt cx="12192001" cy="7203802"/>
          </a:xfrm>
        </p:grpSpPr>
        <p:pic>
          <p:nvPicPr>
            <p:cNvPr id="11" name="內容版面配置區 4">
              <a:extLst>
                <a:ext uri="{FF2B5EF4-FFF2-40B4-BE49-F238E27FC236}">
                  <a16:creationId xmlns:a16="http://schemas.microsoft.com/office/drawing/2014/main" id="{31208BA5-7221-4712-B7C4-30299C0923B5}"/>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12" name="內容版面配置區 4">
              <a:extLst>
                <a:ext uri="{FF2B5EF4-FFF2-40B4-BE49-F238E27FC236}">
                  <a16:creationId xmlns:a16="http://schemas.microsoft.com/office/drawing/2014/main" id="{C60921BF-3079-4737-8AE6-8EB2AFB7F232}"/>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13" name="內容版面配置區 4">
              <a:extLst>
                <a:ext uri="{FF2B5EF4-FFF2-40B4-BE49-F238E27FC236}">
                  <a16:creationId xmlns:a16="http://schemas.microsoft.com/office/drawing/2014/main" id="{D8D06152-D808-4771-98DC-277849DBE647}"/>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14" name="內容版面配置區 4">
              <a:extLst>
                <a:ext uri="{FF2B5EF4-FFF2-40B4-BE49-F238E27FC236}">
                  <a16:creationId xmlns:a16="http://schemas.microsoft.com/office/drawing/2014/main" id="{0B3868D2-D3CF-4FBE-931B-D38331419AC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15" name="內容版面配置區 4">
              <a:extLst>
                <a:ext uri="{FF2B5EF4-FFF2-40B4-BE49-F238E27FC236}">
                  <a16:creationId xmlns:a16="http://schemas.microsoft.com/office/drawing/2014/main" id="{8BFAC249-C7F3-4578-9099-625367ED7656}"/>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3" name="內容版面配置區 2">
            <a:extLst>
              <a:ext uri="{FF2B5EF4-FFF2-40B4-BE49-F238E27FC236}">
                <a16:creationId xmlns:a16="http://schemas.microsoft.com/office/drawing/2014/main" id="{DB4EFD94-6650-4B3C-A19B-5C50FD36B83F}"/>
              </a:ext>
            </a:extLst>
          </p:cNvPr>
          <p:cNvSpPr>
            <a:spLocks noGrp="1"/>
          </p:cNvSpPr>
          <p:nvPr>
            <p:ph idx="1"/>
          </p:nvPr>
        </p:nvSpPr>
        <p:spPr/>
        <p:txBody>
          <a:bodyPr>
            <a:normAutofit lnSpcReduction="10000"/>
          </a:bodyPr>
          <a:lstStyle/>
          <a:p>
            <a:pPr marL="534988" indent="-534988">
              <a:buFont typeface="Wingdings" panose="05000000000000000000" pitchFamily="2" charset="2"/>
              <a:buChar char="Ø"/>
            </a:pPr>
            <a:r>
              <a:rPr lang="zh-TW" altLang="en-US" dirty="0">
                <a:solidFill>
                  <a:srgbClr val="FF5050"/>
                </a:solidFill>
                <a:latin typeface="Times New Roman" panose="02020603050405020304" pitchFamily="18" charset="0"/>
                <a:ea typeface="標楷體" panose="03000509000000000000" pitchFamily="65" charset="-120"/>
                <a:cs typeface="Times New Roman" panose="02020603050405020304" pitchFamily="18" charset="0"/>
              </a:rPr>
              <a:t>研究動機與背景</a:t>
            </a:r>
            <a:endParaRPr lang="en-US" altLang="zh-TW" dirty="0">
              <a:solidFill>
                <a:srgbClr val="FF5050"/>
              </a:solidFill>
              <a:latin typeface="Times New Roman" panose="02020603050405020304" pitchFamily="18" charset="0"/>
              <a:ea typeface="標楷體" panose="03000509000000000000" pitchFamily="65" charset="-120"/>
              <a:cs typeface="Times New Roman" panose="02020603050405020304" pitchFamily="18" charset="0"/>
            </a:endParaRPr>
          </a:p>
          <a:p>
            <a:pPr marL="992188" lvl="2" indent="-534988">
              <a:lnSpc>
                <a:spcPct val="150000"/>
              </a:lnSpc>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軟體產業之重要性與特性</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992188" lvl="2" indent="-534988">
              <a:lnSpc>
                <a:spcPct val="150000"/>
              </a:lnSpc>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銷售模式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992188" lvl="2" indent="-534988">
              <a:lnSpc>
                <a:spcPct val="150000"/>
              </a:lnSpc>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多次購買</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992188" lvl="2" indent="-534988">
              <a:lnSpc>
                <a:spcPct val="150000"/>
              </a:lnSpc>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研究目的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文獻探討</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ea typeface="標楷體" panose="03000509000000000000" pitchFamily="65" charset="-120"/>
              </a:rPr>
              <a:t>分析</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結論</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None/>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標題 1">
            <a:extLst>
              <a:ext uri="{FF2B5EF4-FFF2-40B4-BE49-F238E27FC236}">
                <a16:creationId xmlns:a16="http://schemas.microsoft.com/office/drawing/2014/main" id="{6D97B0B5-E57D-4874-B746-28D12017AE14}"/>
              </a:ext>
            </a:extLst>
          </p:cNvPr>
          <p:cNvSpPr txBox="1">
            <a:spLocks/>
          </p:cNvSpPr>
          <p:nvPr/>
        </p:nvSpPr>
        <p:spPr>
          <a:xfrm>
            <a:off x="1545176" y="364057"/>
            <a:ext cx="28617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ea typeface="標楷體" panose="03000509000000000000" pitchFamily="65" charset="-120"/>
              </a:rPr>
              <a:t>目錄</a:t>
            </a:r>
          </a:p>
        </p:txBody>
      </p:sp>
      <p:sp>
        <p:nvSpPr>
          <p:cNvPr id="2" name="投影片編號版面配置區 1">
            <a:extLst>
              <a:ext uri="{FF2B5EF4-FFF2-40B4-BE49-F238E27FC236}">
                <a16:creationId xmlns:a16="http://schemas.microsoft.com/office/drawing/2014/main" id="{19E6FEF1-8A2D-4001-BB8D-A192128E50B5}"/>
              </a:ext>
            </a:extLst>
          </p:cNvPr>
          <p:cNvSpPr>
            <a:spLocks noGrp="1"/>
          </p:cNvSpPr>
          <p:nvPr>
            <p:ph type="sldNum" sz="quarter" idx="12"/>
          </p:nvPr>
        </p:nvSpPr>
        <p:spPr/>
        <p:txBody>
          <a:bodyPr/>
          <a:lstStyle/>
          <a:p>
            <a:fld id="{58A694F5-FBC9-4127-9762-A36D0ED70F54}" type="slidenum">
              <a:rPr lang="zh-TW" altLang="en-US" smtClean="0"/>
              <a:t>3</a:t>
            </a:fld>
            <a:endParaRPr lang="zh-TW" altLang="en-US"/>
          </a:p>
        </p:txBody>
      </p:sp>
    </p:spTree>
    <p:extLst>
      <p:ext uri="{BB962C8B-B14F-4D97-AF65-F5344CB8AC3E}">
        <p14:creationId xmlns:p14="http://schemas.microsoft.com/office/powerpoint/2010/main" val="158652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標題 1">
            <a:extLst>
              <a:ext uri="{FF2B5EF4-FFF2-40B4-BE49-F238E27FC236}">
                <a16:creationId xmlns:a16="http://schemas.microsoft.com/office/drawing/2014/main" id="{44839E9F-AA3A-4D51-841C-3FC290AF68B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UP-</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限制</a:t>
            </a:r>
          </a:p>
        </p:txBody>
      </p:sp>
      <p:sp>
        <p:nvSpPr>
          <p:cNvPr id="13" name="標題 1">
            <a:extLst>
              <a:ext uri="{FF2B5EF4-FFF2-40B4-BE49-F238E27FC236}">
                <a16:creationId xmlns:a16="http://schemas.microsoft.com/office/drawing/2014/main" id="{337F2FE4-A6AC-49C9-85E5-41A21F2BE8DD}"/>
              </a:ext>
            </a:extLst>
          </p:cNvPr>
          <p:cNvSpPr txBox="1">
            <a:spLocks/>
          </p:cNvSpPr>
          <p:nvPr/>
        </p:nvSpPr>
        <p:spPr>
          <a:xfrm>
            <a:off x="1672162" y="1866856"/>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標題 1">
            <a:extLst>
              <a:ext uri="{FF2B5EF4-FFF2-40B4-BE49-F238E27FC236}">
                <a16:creationId xmlns:a16="http://schemas.microsoft.com/office/drawing/2014/main" id="{8C91556F-4DCE-4E1C-A22F-FCEAC7D0F477}"/>
              </a:ext>
            </a:extLst>
          </p:cNvPr>
          <p:cNvSpPr txBox="1">
            <a:spLocks/>
          </p:cNvSpPr>
          <p:nvPr/>
        </p:nvSpPr>
        <p:spPr>
          <a:xfrm>
            <a:off x="1610788" y="16863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9" name="文字方塊 28">
            <a:extLst>
              <a:ext uri="{FF2B5EF4-FFF2-40B4-BE49-F238E27FC236}">
                <a16:creationId xmlns:a16="http://schemas.microsoft.com/office/drawing/2014/main" id="{0E7CA106-7E8F-4D32-97F7-BF01DE1941D8}"/>
              </a:ext>
            </a:extLst>
          </p:cNvPr>
          <p:cNvSpPr txBox="1"/>
          <p:nvPr/>
        </p:nvSpPr>
        <p:spPr>
          <a:xfrm>
            <a:off x="1004505" y="1547618"/>
            <a:ext cx="2139289"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購買初始產品必買升級商品</a:t>
            </a:r>
          </a:p>
        </p:txBody>
      </p:sp>
      <p:sp>
        <p:nvSpPr>
          <p:cNvPr id="33" name="Rectangle 19">
            <a:extLst>
              <a:ext uri="{FF2B5EF4-FFF2-40B4-BE49-F238E27FC236}">
                <a16:creationId xmlns:a16="http://schemas.microsoft.com/office/drawing/2014/main" id="{26BEBFBE-80CD-4318-9FEE-952D6E4752F0}"/>
              </a:ext>
            </a:extLst>
          </p:cNvPr>
          <p:cNvSpPr>
            <a:spLocks noChangeArrowheads="1"/>
          </p:cNvSpPr>
          <p:nvPr/>
        </p:nvSpPr>
        <p:spPr bwMode="auto">
          <a:xfrm>
            <a:off x="2074338" y="23878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5" name="Rectangle 23">
            <a:extLst>
              <a:ext uri="{FF2B5EF4-FFF2-40B4-BE49-F238E27FC236}">
                <a16:creationId xmlns:a16="http://schemas.microsoft.com/office/drawing/2014/main" id="{E71FBBC4-7AEC-4B9A-9F51-D3EFE7FA36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8" name="Rectangle 25">
            <a:extLst>
              <a:ext uri="{FF2B5EF4-FFF2-40B4-BE49-F238E27FC236}">
                <a16:creationId xmlns:a16="http://schemas.microsoft.com/office/drawing/2014/main" id="{916F493A-A113-470A-B119-AFBB18EBC0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1" name="Rectangle 31">
            <a:extLst>
              <a:ext uri="{FF2B5EF4-FFF2-40B4-BE49-F238E27FC236}">
                <a16:creationId xmlns:a16="http://schemas.microsoft.com/office/drawing/2014/main" id="{01FB42E4-904D-46AA-85C0-1E10BCDC83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3" name="Rectangle 33">
            <a:extLst>
              <a:ext uri="{FF2B5EF4-FFF2-40B4-BE49-F238E27FC236}">
                <a16:creationId xmlns:a16="http://schemas.microsoft.com/office/drawing/2014/main" id="{71233F80-9D13-4B09-8142-F5FCE19FA1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50" name="文字方塊 49">
            <a:extLst>
              <a:ext uri="{FF2B5EF4-FFF2-40B4-BE49-F238E27FC236}">
                <a16:creationId xmlns:a16="http://schemas.microsoft.com/office/drawing/2014/main" id="{C2938A5C-80A9-4BEF-B659-7A74835FA145}"/>
              </a:ext>
            </a:extLst>
          </p:cNvPr>
          <p:cNvSpPr txBox="1"/>
          <p:nvPr/>
        </p:nvSpPr>
        <p:spPr>
          <a:xfrm>
            <a:off x="1004505" y="3025737"/>
            <a:ext cx="268781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至少選購一項產品</a:t>
            </a:r>
          </a:p>
        </p:txBody>
      </p:sp>
      <p:sp>
        <p:nvSpPr>
          <p:cNvPr id="10" name="Rectangle 4">
            <a:extLst>
              <a:ext uri="{FF2B5EF4-FFF2-40B4-BE49-F238E27FC236}">
                <a16:creationId xmlns:a16="http://schemas.microsoft.com/office/drawing/2014/main" id="{C70BF853-D077-4A9B-8746-B1BE873A9A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 name="Rectangle 6">
            <a:extLst>
              <a:ext uri="{FF2B5EF4-FFF2-40B4-BE49-F238E27FC236}">
                <a16:creationId xmlns:a16="http://schemas.microsoft.com/office/drawing/2014/main" id="{EFDD8963-43BD-452A-8DC4-71D5BB5CA56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7" name="Rectangle 8">
            <a:extLst>
              <a:ext uri="{FF2B5EF4-FFF2-40B4-BE49-F238E27FC236}">
                <a16:creationId xmlns:a16="http://schemas.microsoft.com/office/drawing/2014/main" id="{A95DCAF3-A178-4971-B5A1-F3CAEA1C04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9" name="Rectangle 17">
            <a:extLst>
              <a:ext uri="{FF2B5EF4-FFF2-40B4-BE49-F238E27FC236}">
                <a16:creationId xmlns:a16="http://schemas.microsoft.com/office/drawing/2014/main" id="{E9841B62-6024-4EAD-A0AA-983893351BA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1" name="Rectangle 19">
            <a:extLst>
              <a:ext uri="{FF2B5EF4-FFF2-40B4-BE49-F238E27FC236}">
                <a16:creationId xmlns:a16="http://schemas.microsoft.com/office/drawing/2014/main" id="{883E894C-29AE-489F-B125-CF89CB4063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3" name="Rectangle 21">
            <a:extLst>
              <a:ext uri="{FF2B5EF4-FFF2-40B4-BE49-F238E27FC236}">
                <a16:creationId xmlns:a16="http://schemas.microsoft.com/office/drawing/2014/main" id="{7CB3A9A8-F095-4EDC-AB4E-4C73C55EC0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5" name="Rectangle 23">
            <a:extLst>
              <a:ext uri="{FF2B5EF4-FFF2-40B4-BE49-F238E27FC236}">
                <a16:creationId xmlns:a16="http://schemas.microsoft.com/office/drawing/2014/main" id="{82CB27F4-C10F-4772-B0A0-5E1DB6143D8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6" name="文字方塊 45">
            <a:extLst>
              <a:ext uri="{FF2B5EF4-FFF2-40B4-BE49-F238E27FC236}">
                <a16:creationId xmlns:a16="http://schemas.microsoft.com/office/drawing/2014/main" id="{7AB103E0-82C4-49E8-B667-4EEBF9C5F4E2}"/>
              </a:ext>
            </a:extLst>
          </p:cNvPr>
          <p:cNvSpPr txBox="1"/>
          <p:nvPr/>
        </p:nvSpPr>
        <p:spPr>
          <a:xfrm>
            <a:off x="1004505" y="4617927"/>
            <a:ext cx="2683112"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選擇升級優惠</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大於單買升級商品</a:t>
            </a: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34617749-FBDC-4985-8C0C-08F84B5C87FA}"/>
                  </a:ext>
                </a:extLst>
              </p:cNvPr>
              <p:cNvSpPr/>
              <p:nvPr/>
            </p:nvSpPr>
            <p:spPr>
              <a:xfrm>
                <a:off x="2633811" y="2292060"/>
                <a:ext cx="4623124" cy="3116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1">
                              <a:latin typeface="Cambria Math" panose="02040503050406030204" pitchFamily="18" charset="0"/>
                            </a:rPr>
                            <m:t>1</m:t>
                          </m:r>
                        </m:sub>
                        <m:sup>
                          <m:r>
                            <a:rPr lang="zh-TW" altLang="en-US" sz="1400" i="1">
                              <a:latin typeface="Cambria Math" panose="02040503050406030204" pitchFamily="18" charset="0"/>
                            </a:rPr>
                            <m:t>𝑈𝑃</m:t>
                          </m:r>
                        </m:sup>
                      </m:sSubSup>
                      <m:r>
                        <a:rPr lang="zh-TW" altLang="en-US" sz="1400" i="1">
                          <a:latin typeface="Cambria Math" panose="02040503050406030204" pitchFamily="18" charset="0"/>
                        </a:rPr>
                        <m:t>=−</m:t>
                      </m:r>
                      <m:r>
                        <a:rPr lang="zh-TW" altLang="en-US" sz="1400" i="1">
                          <a:latin typeface="Cambria Math" panose="02040503050406030204" pitchFamily="18" charset="0"/>
                        </a:rPr>
                        <m:t>𝑑</m:t>
                      </m:r>
                      <m:r>
                        <a:rPr lang="zh-TW" altLang="en-US" sz="1400" i="1">
                          <a:latin typeface="Cambria Math" panose="02040503050406030204" pitchFamily="18" charset="0"/>
                        </a:rPr>
                        <m:t>+</m:t>
                      </m:r>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1+</m:t>
                          </m:r>
                          <m:r>
                            <a:rPr lang="zh-TW" altLang="en-US" sz="1400" i="1">
                              <a:latin typeface="Cambria Math" panose="02040503050406030204" pitchFamily="18" charset="0"/>
                            </a:rPr>
                            <m:t>𝛼</m:t>
                          </m:r>
                          <m:r>
                            <a:rPr lang="zh-TW" altLang="en-US" sz="1400" i="1">
                              <a:latin typeface="Cambria Math" panose="02040503050406030204" pitchFamily="18" charset="0"/>
                            </a:rPr>
                            <m:t>+</m:t>
                          </m:r>
                          <m:r>
                            <a:rPr lang="zh-TW" altLang="en-US" sz="1400" i="1">
                              <a:latin typeface="Cambria Math" panose="02040503050406030204" pitchFamily="18" charset="0"/>
                            </a:rPr>
                            <m:t>𝜃</m:t>
                          </m:r>
                          <m:r>
                            <a:rPr lang="zh-TW" altLang="en-US" sz="1400" i="1">
                              <a:latin typeface="Cambria Math" panose="02040503050406030204" pitchFamily="18" charset="0"/>
                            </a:rPr>
                            <m:t>+</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2+</m:t>
                              </m:r>
                              <m:r>
                                <a:rPr lang="zh-TW" altLang="en-US" sz="1400" i="1">
                                  <a:latin typeface="Cambria Math" panose="02040503050406030204" pitchFamily="18" charset="0"/>
                                </a:rPr>
                                <m:t>𝛼</m:t>
                              </m:r>
                              <m:r>
                                <a:rPr lang="zh-TW" altLang="en-US" sz="1400" i="1">
                                  <a:latin typeface="Cambria Math" panose="02040503050406030204" pitchFamily="18" charset="0"/>
                                </a:rPr>
                                <m:t>+</m:t>
                              </m:r>
                              <m:r>
                                <a:rPr lang="zh-TW" altLang="en-US" sz="1400" i="1">
                                  <a:latin typeface="Cambria Math" panose="02040503050406030204" pitchFamily="18" charset="0"/>
                                </a:rPr>
                                <m:t>𝜃</m:t>
                              </m:r>
                            </m:e>
                          </m:d>
                          <m:r>
                            <a:rPr lang="zh-TW" altLang="en-US" sz="1400" i="1">
                              <a:latin typeface="Cambria Math" panose="02040503050406030204" pitchFamily="18" charset="0"/>
                            </a:rPr>
                            <m:t>𝜔</m:t>
                          </m:r>
                        </m:e>
                      </m:d>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𝐵</m:t>
                          </m:r>
                        </m:sub>
                      </m:sSub>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𝑈</m:t>
                          </m:r>
                        </m:sub>
                      </m:sSub>
                      <m:r>
                        <a:rPr lang="zh-TW" altLang="en-US" sz="1400" i="1">
                          <a:latin typeface="Cambria Math" panose="02040503050406030204" pitchFamily="18" charset="0"/>
                        </a:rPr>
                        <m:t>≥</m:t>
                      </m:r>
                      <m:r>
                        <m:rPr>
                          <m:nor/>
                        </m:rPr>
                        <a:rPr lang="zh-TW" altLang="en-US" sz="1400" i="1">
                          <a:latin typeface="Cambria Math" panose="02040503050406030204" pitchFamily="18" charset="0"/>
                        </a:rPr>
                        <m:t>0</m:t>
                      </m:r>
                    </m:oMath>
                  </m:oMathPara>
                </a14:m>
                <a:endParaRPr lang="zh-TW" altLang="en-US" sz="1400" i="1" dirty="0"/>
              </a:p>
            </p:txBody>
          </p:sp>
        </mc:Choice>
        <mc:Fallback>
          <p:sp>
            <p:nvSpPr>
              <p:cNvPr id="2" name="矩形 1">
                <a:extLst>
                  <a:ext uri="{FF2B5EF4-FFF2-40B4-BE49-F238E27FC236}">
                    <a16:creationId xmlns:a16="http://schemas.microsoft.com/office/drawing/2014/main" id="{34617749-FBDC-4985-8C0C-08F84B5C87FA}"/>
                  </a:ext>
                </a:extLst>
              </p:cNvPr>
              <p:cNvSpPr>
                <a:spLocks noRot="1" noChangeAspect="1" noMove="1" noResize="1" noEditPoints="1" noAdjustHandles="1" noChangeArrowheads="1" noChangeShapeType="1" noTextEdit="1"/>
              </p:cNvSpPr>
              <p:nvPr/>
            </p:nvSpPr>
            <p:spPr>
              <a:xfrm>
                <a:off x="2633811" y="2292060"/>
                <a:ext cx="4623124" cy="311688"/>
              </a:xfrm>
              <a:prstGeom prst="rect">
                <a:avLst/>
              </a:prstGeom>
              <a:blipFill>
                <a:blip r:embed="rId4"/>
                <a:stretch>
                  <a:fillRect b="-196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71917FFF-5D2F-409A-967F-19929B2B3E0C}"/>
                  </a:ext>
                </a:extLst>
              </p:cNvPr>
              <p:cNvSpPr/>
              <p:nvPr/>
            </p:nvSpPr>
            <p:spPr>
              <a:xfrm>
                <a:off x="816071" y="2296512"/>
                <a:ext cx="1957395" cy="3116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i="1">
                                  <a:latin typeface="Cambria Math" panose="02040503050406030204" pitchFamily="18" charset="0"/>
                                </a:rPr>
                                <m:t>1</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i="1">
                                  <a:latin typeface="Cambria Math" panose="02040503050406030204" pitchFamily="18" charset="0"/>
                                </a:rPr>
                                <m:t>4</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3" name="矩形 2">
                <a:extLst>
                  <a:ext uri="{FF2B5EF4-FFF2-40B4-BE49-F238E27FC236}">
                    <a16:creationId xmlns:a16="http://schemas.microsoft.com/office/drawing/2014/main" id="{71917FFF-5D2F-409A-967F-19929B2B3E0C}"/>
                  </a:ext>
                </a:extLst>
              </p:cNvPr>
              <p:cNvSpPr>
                <a:spLocks noRot="1" noChangeAspect="1" noMove="1" noResize="1" noEditPoints="1" noAdjustHandles="1" noChangeArrowheads="1" noChangeShapeType="1" noTextEdit="1"/>
              </p:cNvSpPr>
              <p:nvPr/>
            </p:nvSpPr>
            <p:spPr>
              <a:xfrm>
                <a:off x="816071" y="2296512"/>
                <a:ext cx="1957395" cy="311688"/>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6:creationId xmlns:a16="http://schemas.microsoft.com/office/drawing/2014/main" id="{8C933B2B-E272-4FBE-A95A-F5AD0AF3DE60}"/>
                  </a:ext>
                </a:extLst>
              </p:cNvPr>
              <p:cNvSpPr/>
              <p:nvPr/>
            </p:nvSpPr>
            <p:spPr>
              <a:xfrm>
                <a:off x="816071" y="3381766"/>
                <a:ext cx="1973169" cy="3354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4</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8</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27" name="矩形 26">
                <a:extLst>
                  <a:ext uri="{FF2B5EF4-FFF2-40B4-BE49-F238E27FC236}">
                    <a16:creationId xmlns:a16="http://schemas.microsoft.com/office/drawing/2014/main" id="{8C933B2B-E272-4FBE-A95A-F5AD0AF3DE60}"/>
                  </a:ext>
                </a:extLst>
              </p:cNvPr>
              <p:cNvSpPr>
                <a:spLocks noRot="1" noChangeAspect="1" noMove="1" noResize="1" noEditPoints="1" noAdjustHandles="1" noChangeArrowheads="1" noChangeShapeType="1" noTextEdit="1"/>
              </p:cNvSpPr>
              <p:nvPr/>
            </p:nvSpPr>
            <p:spPr>
              <a:xfrm>
                <a:off x="816071" y="3381766"/>
                <a:ext cx="1973169" cy="335476"/>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6:creationId xmlns:a16="http://schemas.microsoft.com/office/drawing/2014/main" id="{62F8725E-BD57-4333-9A6B-9D74B31A4949}"/>
                  </a:ext>
                </a:extLst>
              </p:cNvPr>
              <p:cNvSpPr/>
              <p:nvPr/>
            </p:nvSpPr>
            <p:spPr>
              <a:xfrm>
                <a:off x="1659476" y="3239485"/>
                <a:ext cx="7909109" cy="5404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1">
                              <a:latin typeface="Cambria Math" panose="02040503050406030204" pitchFamily="18" charset="0"/>
                            </a:rPr>
                            <m:t>2</m:t>
                          </m:r>
                        </m:sub>
                        <m:sup>
                          <m:r>
                            <a:rPr lang="zh-TW" altLang="en-US" sz="1400" i="1">
                              <a:latin typeface="Cambria Math" panose="02040503050406030204" pitchFamily="18" charset="0"/>
                            </a:rPr>
                            <m:t>𝑈𝑃</m:t>
                          </m:r>
                        </m:sup>
                      </m:sSubSup>
                      <m:r>
                        <a:rPr lang="zh-TW" altLang="en-US" sz="1400" i="1">
                          <a:latin typeface="Cambria Math" panose="02040503050406030204" pitchFamily="18" charset="0"/>
                        </a:rPr>
                        <m:t>=−</m:t>
                      </m:r>
                      <m:f>
                        <m:fPr>
                          <m:ctrlPr>
                            <a:rPr lang="zh-TW" altLang="en-US" sz="1400" i="1">
                              <a:latin typeface="Cambria Math" panose="02040503050406030204" pitchFamily="18" charset="0"/>
                            </a:rPr>
                          </m:ctrlPr>
                        </m:fPr>
                        <m:num>
                          <m:r>
                            <a:rPr lang="zh-TW" altLang="en-US" sz="1400" i="1">
                              <a:latin typeface="Cambria Math" panose="02040503050406030204" pitchFamily="18" charset="0"/>
                            </a:rPr>
                            <m:t>𝑑</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1+</m:t>
                              </m:r>
                              <m:r>
                                <a:rPr lang="zh-TW" altLang="en-US" sz="1400" i="1">
                                  <a:latin typeface="Cambria Math" panose="02040503050406030204" pitchFamily="18" charset="0"/>
                                </a:rPr>
                                <m:t>𝛿</m:t>
                              </m:r>
                            </m:e>
                          </m:d>
                          <m:r>
                            <a:rPr lang="zh-TW" altLang="en-US" sz="1400" i="1">
                              <a:latin typeface="Cambria Math" panose="02040503050406030204" pitchFamily="18" charset="0"/>
                            </a:rPr>
                            <m:t>−</m:t>
                          </m:r>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2+</m:t>
                              </m:r>
                              <m:r>
                                <a:rPr lang="zh-TW" altLang="en-US" sz="1400" i="1">
                                  <a:latin typeface="Cambria Math" panose="02040503050406030204" pitchFamily="18" charset="0"/>
                                </a:rPr>
                                <m:t>𝜃</m:t>
                              </m:r>
                              <m:r>
                                <a:rPr lang="zh-TW" altLang="en-US" sz="1400" i="1">
                                  <a:latin typeface="Cambria Math" panose="02040503050406030204" pitchFamily="18" charset="0"/>
                                </a:rPr>
                                <m:t>+</m:t>
                              </m:r>
                              <m:r>
                                <a:rPr lang="zh-TW" altLang="en-US" sz="1400" i="1">
                                  <a:latin typeface="Cambria Math" panose="02040503050406030204" pitchFamily="18" charset="0"/>
                                </a:rPr>
                                <m:t>𝛿</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2+</m:t>
                                  </m:r>
                                  <m:r>
                                    <a:rPr lang="zh-TW" altLang="en-US" sz="1400" i="1">
                                      <a:latin typeface="Cambria Math" panose="02040503050406030204" pitchFamily="18" charset="0"/>
                                    </a:rPr>
                                    <m:t>𝛼</m:t>
                                  </m:r>
                                  <m:r>
                                    <a:rPr lang="zh-TW" altLang="en-US" sz="1400" i="1">
                                      <a:latin typeface="Cambria Math" panose="02040503050406030204" pitchFamily="18" charset="0"/>
                                    </a:rPr>
                                    <m:t>+</m:t>
                                  </m:r>
                                  <m:r>
                                    <a:rPr lang="zh-TW" altLang="en-US" sz="1400" i="1">
                                      <a:latin typeface="Cambria Math" panose="02040503050406030204" pitchFamily="18" charset="0"/>
                                    </a:rPr>
                                    <m:t>𝜃</m:t>
                                  </m:r>
                                </m:e>
                              </m:d>
                              <m:d>
                                <m:dPr>
                                  <m:ctrlPr>
                                    <a:rPr lang="zh-TW" altLang="en-US" sz="1400" i="1">
                                      <a:latin typeface="Cambria Math" panose="02040503050406030204" pitchFamily="18" charset="0"/>
                                    </a:rPr>
                                  </m:ctrlPr>
                                </m:dPr>
                                <m:e>
                                  <m:r>
                                    <a:rPr lang="zh-TW" altLang="en-US" sz="1400" i="1">
                                      <a:latin typeface="Cambria Math" panose="02040503050406030204" pitchFamily="18" charset="0"/>
                                    </a:rPr>
                                    <m:t>1+</m:t>
                                  </m:r>
                                  <m:r>
                                    <a:rPr lang="zh-TW" altLang="en-US" sz="1400" i="1">
                                      <a:latin typeface="Cambria Math" panose="02040503050406030204" pitchFamily="18" charset="0"/>
                                    </a:rPr>
                                    <m:t>𝜔</m:t>
                                  </m:r>
                                </m:e>
                              </m:d>
                            </m:e>
                          </m:d>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1">
                                  <a:latin typeface="Cambria Math" panose="02040503050406030204" pitchFamily="18" charset="0"/>
                                </a:rPr>
                                <m:t>1</m:t>
                              </m:r>
                            </m:sub>
                          </m:sSub>
                          <m:r>
                            <a:rPr lang="zh-TW" altLang="en-US" sz="1400" i="1">
                              <a:latin typeface="Cambria Math" panose="02040503050406030204" pitchFamily="18" charset="0"/>
                            </a:rPr>
                            <m:t>+</m:t>
                          </m:r>
                          <m:r>
                            <a:rPr lang="zh-TW" altLang="en-US" sz="1400" i="1">
                              <a:latin typeface="Cambria Math" panose="02040503050406030204" pitchFamily="18" charset="0"/>
                            </a:rPr>
                            <m:t>𝛿</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𝑈</m:t>
                              </m:r>
                            </m:sub>
                          </m:sSub>
                        </m:num>
                        <m:den>
                          <m:r>
                            <a:rPr lang="zh-TW" altLang="en-US" sz="1400" i="1">
                              <a:latin typeface="Cambria Math" panose="02040503050406030204" pitchFamily="18" charset="0"/>
                            </a:rPr>
                            <m:t>1+</m:t>
                          </m:r>
                          <m:r>
                            <a:rPr lang="zh-TW" altLang="en-US" sz="1400" i="1">
                              <a:latin typeface="Cambria Math" panose="02040503050406030204" pitchFamily="18" charset="0"/>
                            </a:rPr>
                            <m:t>𝛿</m:t>
                          </m:r>
                        </m:den>
                      </m:f>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𝐵</m:t>
                          </m:r>
                        </m:sub>
                      </m:sSub>
                      <m:r>
                        <a:rPr lang="zh-TW" altLang="en-US" sz="1400" i="1">
                          <a:latin typeface="Cambria Math" panose="02040503050406030204" pitchFamily="18" charset="0"/>
                        </a:rPr>
                        <m:t>≥</m:t>
                      </m:r>
                      <m:r>
                        <m:rPr>
                          <m:nor/>
                        </m:rPr>
                        <a:rPr lang="zh-TW" altLang="en-US" sz="1400" i="1">
                          <a:latin typeface="Cambria Math" panose="02040503050406030204" pitchFamily="18" charset="0"/>
                        </a:rPr>
                        <m:t>0</m:t>
                      </m:r>
                    </m:oMath>
                  </m:oMathPara>
                </a14:m>
                <a:endParaRPr lang="zh-TW" altLang="en-US" sz="1400" i="1" dirty="0"/>
              </a:p>
            </p:txBody>
          </p:sp>
        </mc:Choice>
        <mc:Fallback>
          <p:sp>
            <p:nvSpPr>
              <p:cNvPr id="28" name="矩形 27">
                <a:extLst>
                  <a:ext uri="{FF2B5EF4-FFF2-40B4-BE49-F238E27FC236}">
                    <a16:creationId xmlns:a16="http://schemas.microsoft.com/office/drawing/2014/main" id="{62F8725E-BD57-4333-9A6B-9D74B31A4949}"/>
                  </a:ext>
                </a:extLst>
              </p:cNvPr>
              <p:cNvSpPr>
                <a:spLocks noRot="1" noChangeAspect="1" noMove="1" noResize="1" noEditPoints="1" noAdjustHandles="1" noChangeArrowheads="1" noChangeShapeType="1" noTextEdit="1"/>
              </p:cNvSpPr>
              <p:nvPr/>
            </p:nvSpPr>
            <p:spPr>
              <a:xfrm>
                <a:off x="1659476" y="3239485"/>
                <a:ext cx="7909109" cy="540469"/>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6:creationId xmlns:a16="http://schemas.microsoft.com/office/drawing/2014/main" id="{0B68CA7E-8259-4C76-9CA8-12F737701B4C}"/>
                  </a:ext>
                </a:extLst>
              </p:cNvPr>
              <p:cNvSpPr/>
              <p:nvPr/>
            </p:nvSpPr>
            <p:spPr>
              <a:xfrm>
                <a:off x="2580783" y="4011936"/>
                <a:ext cx="4676152" cy="3132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1">
                              <a:latin typeface="Cambria Math" panose="02040503050406030204" pitchFamily="18" charset="0"/>
                            </a:rPr>
                            <m:t>3</m:t>
                          </m:r>
                        </m:sub>
                        <m:sup>
                          <m:r>
                            <a:rPr lang="zh-TW" altLang="en-US" sz="1400" i="1">
                              <a:latin typeface="Cambria Math" panose="02040503050406030204" pitchFamily="18" charset="0"/>
                            </a:rPr>
                            <m:t>𝑈𝑃</m:t>
                          </m:r>
                        </m:sup>
                      </m:sSubSup>
                      <m:r>
                        <a:rPr lang="zh-TW" altLang="en-US" sz="1400" i="1">
                          <a:latin typeface="Cambria Math" panose="02040503050406030204" pitchFamily="18" charset="0"/>
                        </a:rPr>
                        <m:t>=−</m:t>
                      </m:r>
                      <m:r>
                        <a:rPr lang="zh-TW" altLang="en-US" sz="1400" i="1">
                          <a:latin typeface="Cambria Math" panose="02040503050406030204" pitchFamily="18" charset="0"/>
                        </a:rPr>
                        <m:t>𝑑</m:t>
                      </m:r>
                      <m:r>
                        <a:rPr lang="zh-TW" altLang="en-US" sz="1400" i="1">
                          <a:latin typeface="Cambria Math" panose="02040503050406030204" pitchFamily="18" charset="0"/>
                        </a:rPr>
                        <m:t>+</m:t>
                      </m:r>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2+</m:t>
                          </m:r>
                          <m:r>
                            <a:rPr lang="zh-TW" altLang="en-US" sz="1400" i="1">
                              <a:latin typeface="Cambria Math" panose="02040503050406030204" pitchFamily="18" charset="0"/>
                            </a:rPr>
                            <m:t>𝛿</m:t>
                          </m:r>
                          <m:r>
                            <a:rPr lang="zh-TW" altLang="en-US" sz="1400" i="1">
                              <a:latin typeface="Cambria Math" panose="02040503050406030204" pitchFamily="18" charset="0"/>
                            </a:rPr>
                            <m:t>+</m:t>
                          </m:r>
                          <m:r>
                            <a:rPr lang="zh-TW" altLang="en-US" sz="1400" i="1">
                              <a:latin typeface="Cambria Math" panose="02040503050406030204" pitchFamily="18" charset="0"/>
                            </a:rPr>
                            <m:t>𝜃</m:t>
                          </m:r>
                          <m:r>
                            <a:rPr lang="zh-TW" altLang="en-US" sz="1400" i="1">
                              <a:latin typeface="Cambria Math" panose="02040503050406030204" pitchFamily="18" charset="0"/>
                            </a:rPr>
                            <m:t>+</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2+</m:t>
                              </m:r>
                              <m:r>
                                <a:rPr lang="zh-TW" altLang="en-US" sz="1400" i="1">
                                  <a:latin typeface="Cambria Math" panose="02040503050406030204" pitchFamily="18" charset="0"/>
                                </a:rPr>
                                <m:t>𝛼</m:t>
                              </m:r>
                              <m:r>
                                <a:rPr lang="zh-TW" altLang="en-US" sz="1400" i="1">
                                  <a:latin typeface="Cambria Math" panose="02040503050406030204" pitchFamily="18" charset="0"/>
                                </a:rPr>
                                <m:t>+</m:t>
                              </m:r>
                              <m:r>
                                <a:rPr lang="zh-TW" altLang="en-US" sz="1400" i="1">
                                  <a:latin typeface="Cambria Math" panose="02040503050406030204" pitchFamily="18" charset="0"/>
                                </a:rPr>
                                <m:t>𝜃</m:t>
                              </m:r>
                            </m:e>
                          </m:d>
                          <m:r>
                            <a:rPr lang="zh-TW" altLang="en-US" sz="1400" i="1">
                              <a:latin typeface="Cambria Math" panose="02040503050406030204" pitchFamily="18" charset="0"/>
                            </a:rPr>
                            <m:t>𝜔</m:t>
                          </m:r>
                        </m:e>
                      </m:d>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1">
                              <a:latin typeface="Cambria Math" panose="02040503050406030204" pitchFamily="18" charset="0"/>
                            </a:rPr>
                            <m:t>1</m:t>
                          </m:r>
                        </m:sub>
                      </m:sSub>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𝐵</m:t>
                          </m:r>
                        </m:sub>
                      </m:sSub>
                      <m:r>
                        <a:rPr lang="zh-TW" altLang="en-US" sz="1400" i="1">
                          <a:latin typeface="Cambria Math" panose="02040503050406030204" pitchFamily="18" charset="0"/>
                        </a:rPr>
                        <m:t>≥</m:t>
                      </m:r>
                      <m:r>
                        <m:rPr>
                          <m:nor/>
                        </m:rPr>
                        <a:rPr lang="zh-TW" altLang="en-US" sz="1400" i="1">
                          <a:latin typeface="Cambria Math" panose="02040503050406030204" pitchFamily="18" charset="0"/>
                        </a:rPr>
                        <m:t>0</m:t>
                      </m:r>
                    </m:oMath>
                  </m:oMathPara>
                </a14:m>
                <a:endParaRPr lang="zh-TW" altLang="en-US" sz="1400" i="1" dirty="0"/>
              </a:p>
            </p:txBody>
          </p:sp>
        </mc:Choice>
        <mc:Fallback>
          <p:sp>
            <p:nvSpPr>
              <p:cNvPr id="30" name="矩形 29">
                <a:extLst>
                  <a:ext uri="{FF2B5EF4-FFF2-40B4-BE49-F238E27FC236}">
                    <a16:creationId xmlns:a16="http://schemas.microsoft.com/office/drawing/2014/main" id="{0B68CA7E-8259-4C76-9CA8-12F737701B4C}"/>
                  </a:ext>
                </a:extLst>
              </p:cNvPr>
              <p:cNvSpPr>
                <a:spLocks noRot="1" noChangeAspect="1" noMove="1" noResize="1" noEditPoints="1" noAdjustHandles="1" noChangeArrowheads="1" noChangeShapeType="1" noTextEdit="1"/>
              </p:cNvSpPr>
              <p:nvPr/>
            </p:nvSpPr>
            <p:spPr>
              <a:xfrm>
                <a:off x="2580783" y="4011936"/>
                <a:ext cx="4676152" cy="31322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1" name="矩形 30">
                <a:extLst>
                  <a:ext uri="{FF2B5EF4-FFF2-40B4-BE49-F238E27FC236}">
                    <a16:creationId xmlns:a16="http://schemas.microsoft.com/office/drawing/2014/main" id="{727B52A9-D1D6-47D5-9C02-5992B8E46EBA}"/>
                  </a:ext>
                </a:extLst>
              </p:cNvPr>
              <p:cNvSpPr/>
              <p:nvPr/>
            </p:nvSpPr>
            <p:spPr>
              <a:xfrm>
                <a:off x="1697411" y="5195428"/>
                <a:ext cx="6993139" cy="5104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1">
                              <a:latin typeface="Cambria Math" panose="02040503050406030204" pitchFamily="18" charset="0"/>
                            </a:rPr>
                            <m:t>4</m:t>
                          </m:r>
                        </m:sub>
                        <m:sup>
                          <m:r>
                            <a:rPr lang="zh-TW" altLang="en-US" sz="1400" i="1">
                              <a:latin typeface="Cambria Math" panose="02040503050406030204" pitchFamily="18" charset="0"/>
                            </a:rPr>
                            <m:t>𝑈𝑃</m:t>
                          </m:r>
                        </m:sup>
                      </m:sSubSup>
                      <m:r>
                        <a:rPr lang="zh-TW" altLang="en-US" sz="1400" i="1">
                          <a:latin typeface="Cambria Math" panose="02040503050406030204" pitchFamily="18" charset="0"/>
                        </a:rPr>
                        <m:t>=</m:t>
                      </m:r>
                      <m:f>
                        <m:fPr>
                          <m:ctrlPr>
                            <a:rPr lang="zh-TW" altLang="en-US" sz="1400" i="1">
                              <a:latin typeface="Cambria Math" panose="02040503050406030204" pitchFamily="18" charset="0"/>
                            </a:rPr>
                          </m:ctrlPr>
                        </m:fPr>
                        <m:num>
                          <m:r>
                            <a:rPr lang="zh-TW" altLang="en-US" sz="1400" i="1">
                              <a:latin typeface="Cambria Math" panose="02040503050406030204" pitchFamily="18" charset="0"/>
                            </a:rPr>
                            <m:t>𝑑</m:t>
                          </m:r>
                          <m:r>
                            <a:rPr lang="zh-TW" altLang="en-US" sz="1400" i="1">
                              <a:latin typeface="Cambria Math" panose="02040503050406030204" pitchFamily="18" charset="0"/>
                            </a:rPr>
                            <m:t>−</m:t>
                          </m:r>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2+</m:t>
                              </m:r>
                              <m:r>
                                <a:rPr lang="zh-TW" altLang="en-US" sz="1400" i="1">
                                  <a:latin typeface="Cambria Math" panose="02040503050406030204" pitchFamily="18" charset="0"/>
                                </a:rPr>
                                <m:t>𝜃</m:t>
                              </m:r>
                              <m:r>
                                <a:rPr lang="zh-TW" altLang="en-US" sz="1400" i="1">
                                  <a:latin typeface="Cambria Math" panose="02040503050406030204" pitchFamily="18" charset="0"/>
                                </a:rPr>
                                <m:t>+</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2+</m:t>
                                  </m:r>
                                  <m:r>
                                    <a:rPr lang="zh-TW" altLang="en-US" sz="1400" i="1">
                                      <a:latin typeface="Cambria Math" panose="02040503050406030204" pitchFamily="18" charset="0"/>
                                    </a:rPr>
                                    <m:t>𝛼</m:t>
                                  </m:r>
                                  <m:r>
                                    <a:rPr lang="zh-TW" altLang="en-US" sz="1400" i="1">
                                      <a:latin typeface="Cambria Math" panose="02040503050406030204" pitchFamily="18" charset="0"/>
                                    </a:rPr>
                                    <m:t>+</m:t>
                                  </m:r>
                                  <m:r>
                                    <a:rPr lang="zh-TW" altLang="en-US" sz="1400" i="1">
                                      <a:latin typeface="Cambria Math" panose="02040503050406030204" pitchFamily="18" charset="0"/>
                                    </a:rPr>
                                    <m:t>𝜃</m:t>
                                  </m:r>
                                </m:e>
                              </m:d>
                              <m:r>
                                <a:rPr lang="zh-TW" altLang="en-US" sz="1400" i="1">
                                  <a:latin typeface="Cambria Math" panose="02040503050406030204" pitchFamily="18" charset="0"/>
                                </a:rPr>
                                <m:t>𝜔</m:t>
                              </m:r>
                            </m:e>
                          </m:d>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1">
                                  <a:latin typeface="Cambria Math" panose="02040503050406030204" pitchFamily="18" charset="0"/>
                                </a:rPr>
                                <m:t>1</m:t>
                              </m:r>
                            </m:sub>
                          </m:sSub>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𝐵</m:t>
                              </m:r>
                            </m:sub>
                          </m:sSub>
                          <m:r>
                            <a:rPr lang="zh-TW" altLang="en-US" sz="1400" i="1">
                              <a:latin typeface="Cambria Math" panose="02040503050406030204" pitchFamily="18" charset="0"/>
                            </a:rPr>
                            <m:t>+</m:t>
                          </m:r>
                          <m:r>
                            <a:rPr lang="zh-TW" altLang="en-US" sz="1400" i="1">
                              <a:latin typeface="Cambria Math" panose="02040503050406030204" pitchFamily="18" charset="0"/>
                            </a:rPr>
                            <m:t>𝛿</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𝑈</m:t>
                              </m:r>
                            </m:sub>
                          </m:sSub>
                        </m:num>
                        <m:den>
                          <m:r>
                            <a:rPr lang="zh-TW" altLang="en-US" sz="1400" i="1">
                              <a:latin typeface="Cambria Math" panose="02040503050406030204" pitchFamily="18" charset="0"/>
                            </a:rPr>
                            <m:t>𝛿</m:t>
                          </m:r>
                        </m:den>
                      </m:f>
                      <m:r>
                        <a:rPr lang="zh-TW" altLang="en-US" sz="1400" i="1">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1">
                              <a:latin typeface="Cambria Math" panose="02040503050406030204" pitchFamily="18" charset="0"/>
                            </a:rPr>
                            <m:t>2</m:t>
                          </m:r>
                        </m:sub>
                      </m:sSub>
                      <m:r>
                        <a:rPr lang="zh-TW" altLang="en-US" sz="1400" i="1">
                          <a:latin typeface="Cambria Math" panose="02040503050406030204" pitchFamily="18" charset="0"/>
                        </a:rPr>
                        <m:t>≥</m:t>
                      </m:r>
                      <m:r>
                        <m:rPr>
                          <m:nor/>
                        </m:rPr>
                        <a:rPr lang="zh-TW" altLang="en-US" sz="1400" i="1">
                          <a:latin typeface="Cambria Math" panose="02040503050406030204" pitchFamily="18" charset="0"/>
                        </a:rPr>
                        <m:t>0</m:t>
                      </m:r>
                    </m:oMath>
                  </m:oMathPara>
                </a14:m>
                <a:endParaRPr lang="zh-TW" altLang="en-US" sz="1400" i="1" dirty="0"/>
              </a:p>
            </p:txBody>
          </p:sp>
        </mc:Choice>
        <mc:Fallback>
          <p:sp>
            <p:nvSpPr>
              <p:cNvPr id="31" name="矩形 30">
                <a:extLst>
                  <a:ext uri="{FF2B5EF4-FFF2-40B4-BE49-F238E27FC236}">
                    <a16:creationId xmlns:a16="http://schemas.microsoft.com/office/drawing/2014/main" id="{727B52A9-D1D6-47D5-9C02-5992B8E46EBA}"/>
                  </a:ext>
                </a:extLst>
              </p:cNvPr>
              <p:cNvSpPr>
                <a:spLocks noRot="1" noChangeAspect="1" noMove="1" noResize="1" noEditPoints="1" noAdjustHandles="1" noChangeArrowheads="1" noChangeShapeType="1" noTextEdit="1"/>
              </p:cNvSpPr>
              <p:nvPr/>
            </p:nvSpPr>
            <p:spPr>
              <a:xfrm>
                <a:off x="1697411" y="5195428"/>
                <a:ext cx="6993139" cy="510461"/>
              </a:xfrm>
              <a:prstGeom prst="rect">
                <a:avLst/>
              </a:prstGeom>
              <a:blipFill>
                <a:blip r:embed="rId9"/>
                <a:stretch>
                  <a:fillRect b="-11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49518D8D-0DE4-4C83-818B-98C5D1ED3FD9}"/>
                  </a:ext>
                </a:extLst>
              </p:cNvPr>
              <p:cNvSpPr/>
              <p:nvPr/>
            </p:nvSpPr>
            <p:spPr>
              <a:xfrm>
                <a:off x="816072" y="5317622"/>
                <a:ext cx="1973168" cy="3354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i="1">
                                  <a:latin typeface="Cambria Math" panose="02040503050406030204" pitchFamily="18" charset="0"/>
                                </a:rPr>
                                <m:t>1</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5</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≥0</m:t>
                          </m:r>
                        </m:e>
                      </m:d>
                    </m:oMath>
                  </m:oMathPara>
                </a14:m>
                <a:endParaRPr lang="zh-TW" altLang="en-US" sz="1400" dirty="0"/>
              </a:p>
            </p:txBody>
          </p:sp>
        </mc:Choice>
        <mc:Fallback xmlns="">
          <p:sp>
            <p:nvSpPr>
              <p:cNvPr id="32" name="矩形 31">
                <a:extLst>
                  <a:ext uri="{FF2B5EF4-FFF2-40B4-BE49-F238E27FC236}">
                    <a16:creationId xmlns:a16="http://schemas.microsoft.com/office/drawing/2014/main" id="{49518D8D-0DE4-4C83-818B-98C5D1ED3FD9}"/>
                  </a:ext>
                </a:extLst>
              </p:cNvPr>
              <p:cNvSpPr>
                <a:spLocks noRot="1" noChangeAspect="1" noMove="1" noResize="1" noEditPoints="1" noAdjustHandles="1" noChangeArrowheads="1" noChangeShapeType="1" noTextEdit="1"/>
              </p:cNvSpPr>
              <p:nvPr/>
            </p:nvSpPr>
            <p:spPr>
              <a:xfrm>
                <a:off x="816072" y="5317622"/>
                <a:ext cx="1973168" cy="335476"/>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4" name="矩形 33">
                <a:extLst>
                  <a:ext uri="{FF2B5EF4-FFF2-40B4-BE49-F238E27FC236}">
                    <a16:creationId xmlns:a16="http://schemas.microsoft.com/office/drawing/2014/main" id="{A51E4950-0D0E-4F19-B434-84BD5E17FB26}"/>
                  </a:ext>
                </a:extLst>
              </p:cNvPr>
              <p:cNvSpPr/>
              <p:nvPr/>
            </p:nvSpPr>
            <p:spPr>
              <a:xfrm>
                <a:off x="816071" y="3997614"/>
                <a:ext cx="1973169" cy="33547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6</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8</m:t>
                              </m:r>
                            </m:sub>
                            <m:sup>
                              <m:r>
                                <a:rPr lang="zh-TW" altLang="en-US" sz="1400" i="1">
                                  <a:latin typeface="Cambria Math" panose="02040503050406030204" pitchFamily="18" charset="0"/>
                                </a:rPr>
                                <m:t>𝑈𝑃</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34" name="矩形 33">
                <a:extLst>
                  <a:ext uri="{FF2B5EF4-FFF2-40B4-BE49-F238E27FC236}">
                    <a16:creationId xmlns:a16="http://schemas.microsoft.com/office/drawing/2014/main" id="{A51E4950-0D0E-4F19-B434-84BD5E17FB26}"/>
                  </a:ext>
                </a:extLst>
              </p:cNvPr>
              <p:cNvSpPr>
                <a:spLocks noRot="1" noChangeAspect="1" noMove="1" noResize="1" noEditPoints="1" noAdjustHandles="1" noChangeArrowheads="1" noChangeShapeType="1" noTextEdit="1"/>
              </p:cNvSpPr>
              <p:nvPr/>
            </p:nvSpPr>
            <p:spPr>
              <a:xfrm>
                <a:off x="816071" y="3997614"/>
                <a:ext cx="1973169" cy="335476"/>
              </a:xfrm>
              <a:prstGeom prst="rect">
                <a:avLst/>
              </a:prstGeom>
              <a:blipFill>
                <a:blip r:embed="rId11"/>
                <a:stretch>
                  <a:fillRect/>
                </a:stretch>
              </a:blipFill>
            </p:spPr>
            <p:txBody>
              <a:bodyPr/>
              <a:lstStyle/>
              <a:p>
                <a:r>
                  <a:rPr lang="zh-TW" altLang="en-US">
                    <a:noFill/>
                  </a:rPr>
                  <a:t> </a:t>
                </a:r>
              </a:p>
            </p:txBody>
          </p:sp>
        </mc:Fallback>
      </mc:AlternateContent>
      <p:pic>
        <p:nvPicPr>
          <p:cNvPr id="36" name="圖片 35">
            <a:extLst>
              <a:ext uri="{FF2B5EF4-FFF2-40B4-BE49-F238E27FC236}">
                <a16:creationId xmlns:a16="http://schemas.microsoft.com/office/drawing/2014/main" id="{AF36AAC9-7056-4D00-AD03-C2A1217A72F6}"/>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7028480" y="433479"/>
            <a:ext cx="4780108" cy="3105526"/>
          </a:xfrm>
          <a:prstGeom prst="rect">
            <a:avLst/>
          </a:prstGeom>
        </p:spPr>
      </p:pic>
      <p:sp>
        <p:nvSpPr>
          <p:cNvPr id="11" name="投影片編號版面配置區 10">
            <a:extLst>
              <a:ext uri="{FF2B5EF4-FFF2-40B4-BE49-F238E27FC236}">
                <a16:creationId xmlns:a16="http://schemas.microsoft.com/office/drawing/2014/main" id="{A9564D7B-FC67-4B0E-9EAD-5231990C0D1F}"/>
              </a:ext>
            </a:extLst>
          </p:cNvPr>
          <p:cNvSpPr>
            <a:spLocks noGrp="1"/>
          </p:cNvSpPr>
          <p:nvPr>
            <p:ph type="sldNum" sz="quarter" idx="12"/>
          </p:nvPr>
        </p:nvSpPr>
        <p:spPr/>
        <p:txBody>
          <a:bodyPr/>
          <a:lstStyle/>
          <a:p>
            <a:fld id="{58A694F5-FBC9-4127-9762-A36D0ED70F54}" type="slidenum">
              <a:rPr lang="zh-TW" altLang="en-US" smtClean="0"/>
              <a:t>30</a:t>
            </a:fld>
            <a:endParaRPr lang="zh-TW" altLang="en-US"/>
          </a:p>
        </p:txBody>
      </p:sp>
      <p:cxnSp>
        <p:nvCxnSpPr>
          <p:cNvPr id="18" name="直線接點 17">
            <a:extLst>
              <a:ext uri="{FF2B5EF4-FFF2-40B4-BE49-F238E27FC236}">
                <a16:creationId xmlns:a16="http://schemas.microsoft.com/office/drawing/2014/main" id="{1149B4CA-E24F-4F69-B5A2-5DD648E8ADDE}"/>
              </a:ext>
            </a:extLst>
          </p:cNvPr>
          <p:cNvCxnSpPr/>
          <p:nvPr/>
        </p:nvCxnSpPr>
        <p:spPr>
          <a:xfrm flipV="1">
            <a:off x="8343900" y="1027906"/>
            <a:ext cx="1074634" cy="36274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9" name="直線接點 38">
            <a:extLst>
              <a:ext uri="{FF2B5EF4-FFF2-40B4-BE49-F238E27FC236}">
                <a16:creationId xmlns:a16="http://schemas.microsoft.com/office/drawing/2014/main" id="{895EF576-604F-4E12-8B69-0A252EA21A80}"/>
              </a:ext>
            </a:extLst>
          </p:cNvPr>
          <p:cNvCxnSpPr>
            <a:cxnSpLocks/>
          </p:cNvCxnSpPr>
          <p:nvPr/>
        </p:nvCxnSpPr>
        <p:spPr>
          <a:xfrm flipV="1">
            <a:off x="8429625" y="1266825"/>
            <a:ext cx="1016742" cy="118439"/>
          </a:xfrm>
          <a:prstGeom prst="line">
            <a:avLst/>
          </a:prstGeom>
          <a:ln w="38100">
            <a:solidFill>
              <a:schemeClr val="bg1"/>
            </a:solidFill>
            <a:prstDash val="dash"/>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D4D15C02-202B-49B8-A85F-85A5DD009C47}"/>
              </a:ext>
            </a:extLst>
          </p:cNvPr>
          <p:cNvSpPr/>
          <p:nvPr/>
        </p:nvSpPr>
        <p:spPr>
          <a:xfrm>
            <a:off x="9588876" y="1191537"/>
            <a:ext cx="1143599"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7" name="矩形 46">
            <a:extLst>
              <a:ext uri="{FF2B5EF4-FFF2-40B4-BE49-F238E27FC236}">
                <a16:creationId xmlns:a16="http://schemas.microsoft.com/office/drawing/2014/main" id="{5045F93B-8600-45F8-8438-C11ADB202F84}"/>
              </a:ext>
            </a:extLst>
          </p:cNvPr>
          <p:cNvSpPr/>
          <p:nvPr/>
        </p:nvSpPr>
        <p:spPr>
          <a:xfrm>
            <a:off x="9588876" y="2375480"/>
            <a:ext cx="1143599"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8" name="矩形 47">
            <a:extLst>
              <a:ext uri="{FF2B5EF4-FFF2-40B4-BE49-F238E27FC236}">
                <a16:creationId xmlns:a16="http://schemas.microsoft.com/office/drawing/2014/main" id="{E095A938-657A-4641-BE38-24A10896FA2E}"/>
              </a:ext>
            </a:extLst>
          </p:cNvPr>
          <p:cNvSpPr/>
          <p:nvPr/>
        </p:nvSpPr>
        <p:spPr>
          <a:xfrm>
            <a:off x="9588877" y="3233729"/>
            <a:ext cx="767974"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213E136A-D0C0-4EE8-9D6F-7EA089DF6C1C}"/>
              </a:ext>
            </a:extLst>
          </p:cNvPr>
          <p:cNvSpPr/>
          <p:nvPr/>
        </p:nvSpPr>
        <p:spPr>
          <a:xfrm>
            <a:off x="9588876" y="1751500"/>
            <a:ext cx="818773"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1" name="矩形 50">
            <a:extLst>
              <a:ext uri="{FF2B5EF4-FFF2-40B4-BE49-F238E27FC236}">
                <a16:creationId xmlns:a16="http://schemas.microsoft.com/office/drawing/2014/main" id="{1CF68A87-43C7-47E3-B5AC-C6F1EFF33A6D}"/>
              </a:ext>
            </a:extLst>
          </p:cNvPr>
          <p:cNvSpPr/>
          <p:nvPr/>
        </p:nvSpPr>
        <p:spPr>
          <a:xfrm>
            <a:off x="9588876" y="2944126"/>
            <a:ext cx="2219712"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7422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pic>
        <p:nvPicPr>
          <p:cNvPr id="3" name="圖片 2">
            <a:extLst>
              <a:ext uri="{FF2B5EF4-FFF2-40B4-BE49-F238E27FC236}">
                <a16:creationId xmlns:a16="http://schemas.microsoft.com/office/drawing/2014/main" id="{15D7DD44-582A-4C4C-80EC-F5CDA7219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188" y="1941877"/>
            <a:ext cx="9228273" cy="3646823"/>
          </a:xfrm>
          <a:prstGeom prst="rect">
            <a:avLst/>
          </a:prstGeom>
        </p:spPr>
      </p:pic>
      <p:sp>
        <p:nvSpPr>
          <p:cNvPr id="11" name="矩形 10">
            <a:extLst>
              <a:ext uri="{FF2B5EF4-FFF2-40B4-BE49-F238E27FC236}">
                <a16:creationId xmlns:a16="http://schemas.microsoft.com/office/drawing/2014/main" id="{40004D32-4E90-4F75-AB95-015317198A7C}"/>
              </a:ext>
            </a:extLst>
          </p:cNvPr>
          <p:cNvSpPr/>
          <p:nvPr/>
        </p:nvSpPr>
        <p:spPr>
          <a:xfrm>
            <a:off x="9048207" y="4774623"/>
            <a:ext cx="533943" cy="388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標題 1">
            <a:extLst>
              <a:ext uri="{FF2B5EF4-FFF2-40B4-BE49-F238E27FC236}">
                <a16:creationId xmlns:a16="http://schemas.microsoft.com/office/drawing/2014/main" id="{3F893E46-9E08-4DD1-A0F9-DB8D94A7730D}"/>
              </a:ext>
            </a:extLst>
          </p:cNvPr>
          <p:cNvSpPr txBox="1">
            <a:spLocks/>
          </p:cNvSpPr>
          <p:nvPr/>
        </p:nvSpPr>
        <p:spPr>
          <a:xfrm>
            <a:off x="1610789" y="3849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UP</a:t>
            </a:r>
            <a:r>
              <a:rPr lang="en-US" altLang="zh-TW" sz="3200" dirty="0">
                <a:ea typeface="標楷體" panose="03000509000000000000" pitchFamily="65" charset="-120"/>
              </a:rPr>
              <a:t>-</a:t>
            </a:r>
            <a:r>
              <a:rPr lang="zh-TW" altLang="en-US" sz="3200" dirty="0">
                <a:ea typeface="標楷體" panose="03000509000000000000" pitchFamily="65" charset="-120"/>
              </a:rPr>
              <a:t>市場結構</a:t>
            </a:r>
          </a:p>
        </p:txBody>
      </p:sp>
      <p:sp>
        <p:nvSpPr>
          <p:cNvPr id="10" name="文字方塊 9">
            <a:extLst>
              <a:ext uri="{FF2B5EF4-FFF2-40B4-BE49-F238E27FC236}">
                <a16:creationId xmlns:a16="http://schemas.microsoft.com/office/drawing/2014/main" id="{A0040BE8-0E51-4646-B7C4-8FFDC4C6434C}"/>
              </a:ext>
            </a:extLst>
          </p:cNvPr>
          <p:cNvSpPr txBox="1"/>
          <p:nvPr/>
        </p:nvSpPr>
        <p:spPr>
          <a:xfrm>
            <a:off x="8977202" y="4774623"/>
            <a:ext cx="763698"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新進</a:t>
            </a:r>
          </a:p>
        </p:txBody>
      </p:sp>
      <p:sp>
        <p:nvSpPr>
          <p:cNvPr id="2" name="投影片編號版面配置區 1">
            <a:extLst>
              <a:ext uri="{FF2B5EF4-FFF2-40B4-BE49-F238E27FC236}">
                <a16:creationId xmlns:a16="http://schemas.microsoft.com/office/drawing/2014/main" id="{307B6CE5-3315-4F96-A4F2-0EEBA4286BD5}"/>
              </a:ext>
            </a:extLst>
          </p:cNvPr>
          <p:cNvSpPr>
            <a:spLocks noGrp="1"/>
          </p:cNvSpPr>
          <p:nvPr>
            <p:ph type="sldNum" sz="quarter" idx="12"/>
          </p:nvPr>
        </p:nvSpPr>
        <p:spPr/>
        <p:txBody>
          <a:bodyPr/>
          <a:lstStyle/>
          <a:p>
            <a:fld id="{58A694F5-FBC9-4127-9762-A36D0ED70F54}" type="slidenum">
              <a:rPr lang="zh-TW" altLang="en-US" smtClean="0"/>
              <a:t>31</a:t>
            </a:fld>
            <a:endParaRPr lang="zh-TW" altLang="en-US"/>
          </a:p>
        </p:txBody>
      </p:sp>
    </p:spTree>
    <p:extLst>
      <p:ext uri="{BB962C8B-B14F-4D97-AF65-F5344CB8AC3E}">
        <p14:creationId xmlns:p14="http://schemas.microsoft.com/office/powerpoint/2010/main" val="1461422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4" name="標題 1">
            <a:extLst>
              <a:ext uri="{FF2B5EF4-FFF2-40B4-BE49-F238E27FC236}">
                <a16:creationId xmlns:a16="http://schemas.microsoft.com/office/drawing/2014/main" id="{2956F622-1F46-4E91-9F2B-451E129A77F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UP-</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無異點</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需求</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利潤</a:t>
            </a:r>
            <a:endParaRPr lang="zh-TW" altLang="en-US" sz="3200" dirty="0">
              <a:ea typeface="標楷體" panose="03000509000000000000" pitchFamily="65" charset="-120"/>
            </a:endParaRPr>
          </a:p>
        </p:txBody>
      </p:sp>
      <p:graphicFrame>
        <p:nvGraphicFramePr>
          <p:cNvPr id="2" name="表格 2">
            <a:extLst>
              <a:ext uri="{FF2B5EF4-FFF2-40B4-BE49-F238E27FC236}">
                <a16:creationId xmlns:a16="http://schemas.microsoft.com/office/drawing/2014/main" id="{E9A0518D-A760-4C4C-98DF-2BC508CD23B1}"/>
              </a:ext>
            </a:extLst>
          </p:cNvPr>
          <p:cNvGraphicFramePr>
            <a:graphicFrameLocks noGrp="1"/>
          </p:cNvGraphicFramePr>
          <p:nvPr>
            <p:extLst>
              <p:ext uri="{D42A27DB-BD31-4B8C-83A1-F6EECF244321}">
                <p14:modId xmlns:p14="http://schemas.microsoft.com/office/powerpoint/2010/main" val="3578805691"/>
              </p:ext>
            </p:extLst>
          </p:nvPr>
        </p:nvGraphicFramePr>
        <p:xfrm>
          <a:off x="411499" y="1642369"/>
          <a:ext cx="11511212" cy="4074849"/>
        </p:xfrm>
        <a:graphic>
          <a:graphicData uri="http://schemas.openxmlformats.org/drawingml/2006/table">
            <a:tbl>
              <a:tblPr firstRow="1" bandRow="1">
                <a:tableStyleId>{5C22544A-7EE6-4342-B048-85BDC9FD1C3A}</a:tableStyleId>
              </a:tblPr>
              <a:tblGrid>
                <a:gridCol w="4262101">
                  <a:extLst>
                    <a:ext uri="{9D8B030D-6E8A-4147-A177-3AD203B41FA5}">
                      <a16:colId xmlns:a16="http://schemas.microsoft.com/office/drawing/2014/main" val="2205634904"/>
                    </a:ext>
                  </a:extLst>
                </a:gridCol>
                <a:gridCol w="5569527">
                  <a:extLst>
                    <a:ext uri="{9D8B030D-6E8A-4147-A177-3AD203B41FA5}">
                      <a16:colId xmlns:a16="http://schemas.microsoft.com/office/drawing/2014/main" val="1768160349"/>
                    </a:ext>
                  </a:extLst>
                </a:gridCol>
                <a:gridCol w="1679584">
                  <a:extLst>
                    <a:ext uri="{9D8B030D-6E8A-4147-A177-3AD203B41FA5}">
                      <a16:colId xmlns:a16="http://schemas.microsoft.com/office/drawing/2014/main" val="2201116492"/>
                    </a:ext>
                  </a:extLst>
                </a:gridCol>
              </a:tblGrid>
              <a:tr h="827091">
                <a:tc>
                  <a:txBody>
                    <a:bodyPr/>
                    <a:lstStyle/>
                    <a:p>
                      <a:r>
                        <a:rPr lang="zh-TW" altLang="en-US" dirty="0">
                          <a:solidFill>
                            <a:schemeClr val="tx1"/>
                          </a:solidFill>
                        </a:rPr>
                        <a:t>無異點</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dirty="0">
                          <a:solidFill>
                            <a:schemeClr val="tx1"/>
                          </a:solidFill>
                        </a:rPr>
                        <a:t>各產品需求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dirty="0">
                          <a:solidFill>
                            <a:schemeClr val="tx1"/>
                          </a:solidFill>
                        </a:rPr>
                        <a:t>利潤</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8886872"/>
                  </a:ext>
                </a:extLst>
              </a:tr>
              <a:tr h="1082586">
                <a:tc>
                  <a:txBody>
                    <a:bodyPr/>
                    <a:lstStyle/>
                    <a:p>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9875473"/>
                  </a:ext>
                </a:extLst>
              </a:tr>
              <a:tr h="1082586">
                <a:tc rowSpan="2">
                  <a:txBody>
                    <a:bodyPr/>
                    <a:lstStyle/>
                    <a:p>
                      <a:endParaRPr lang="zh-TW"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6813960"/>
                  </a:ext>
                </a:extLst>
              </a:tr>
              <a:tr h="1082586">
                <a:tc vMerge="1">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8548825"/>
                  </a:ext>
                </a:extLst>
              </a:tr>
            </a:tbl>
          </a:graphicData>
        </a:graphic>
      </p:graphicFrame>
      <p:graphicFrame>
        <p:nvGraphicFramePr>
          <p:cNvPr id="19" name="物件 18">
            <a:extLst>
              <a:ext uri="{FF2B5EF4-FFF2-40B4-BE49-F238E27FC236}">
                <a16:creationId xmlns:a16="http://schemas.microsoft.com/office/drawing/2014/main" id="{085E22D8-DDD6-4CF1-88C6-377E39C8726E}"/>
              </a:ext>
            </a:extLst>
          </p:cNvPr>
          <p:cNvGraphicFramePr>
            <a:graphicFrameLocks noChangeAspect="1"/>
          </p:cNvGraphicFramePr>
          <p:nvPr>
            <p:extLst>
              <p:ext uri="{D42A27DB-BD31-4B8C-83A1-F6EECF244321}">
                <p14:modId xmlns:p14="http://schemas.microsoft.com/office/powerpoint/2010/main" val="2923312445"/>
              </p:ext>
            </p:extLst>
          </p:nvPr>
        </p:nvGraphicFramePr>
        <p:xfrm>
          <a:off x="10392605" y="2736895"/>
          <a:ext cx="1387896" cy="648787"/>
        </p:xfrm>
        <a:graphic>
          <a:graphicData uri="http://schemas.openxmlformats.org/presentationml/2006/ole">
            <mc:AlternateContent xmlns:mc="http://schemas.openxmlformats.org/markup-compatibility/2006">
              <mc:Choice xmlns:v="urn:schemas-microsoft-com:vml" Requires="v">
                <p:oleObj spid="_x0000_s119898" name="Equation" r:id="rId5" imgW="1206360" imgH="482400" progId="Equation.DSMT4">
                  <p:embed/>
                </p:oleObj>
              </mc:Choice>
              <mc:Fallback>
                <p:oleObj name="Equation" r:id="rId5" imgW="1206360" imgH="482400" progId="Equation.DSMT4">
                  <p:embed/>
                  <p:pic>
                    <p:nvPicPr>
                      <p:cNvPr id="19" name="物件 18">
                        <a:extLst>
                          <a:ext uri="{FF2B5EF4-FFF2-40B4-BE49-F238E27FC236}">
                            <a16:creationId xmlns:a16="http://schemas.microsoft.com/office/drawing/2014/main" id="{085E22D8-DDD6-4CF1-88C6-377E39C8726E}"/>
                          </a:ext>
                        </a:extLst>
                      </p:cNvPr>
                      <p:cNvPicPr>
                        <a:picLocks noChangeAspect="1" noChangeArrowheads="1"/>
                      </p:cNvPicPr>
                      <p:nvPr/>
                    </p:nvPicPr>
                    <p:blipFill>
                      <a:blip r:embed="rId6"/>
                      <a:srcRect/>
                      <a:stretch>
                        <a:fillRect/>
                      </a:stretch>
                    </p:blipFill>
                    <p:spPr bwMode="auto">
                      <a:xfrm>
                        <a:off x="10392605" y="2736895"/>
                        <a:ext cx="1387896" cy="648787"/>
                      </a:xfrm>
                      <a:prstGeom prst="rect">
                        <a:avLst/>
                      </a:prstGeom>
                      <a:noFill/>
                    </p:spPr>
                  </p:pic>
                </p:oleObj>
              </mc:Fallback>
            </mc:AlternateContent>
          </a:graphicData>
        </a:graphic>
      </p:graphicFrame>
      <p:graphicFrame>
        <p:nvGraphicFramePr>
          <p:cNvPr id="20" name="物件 19">
            <a:extLst>
              <a:ext uri="{FF2B5EF4-FFF2-40B4-BE49-F238E27FC236}">
                <a16:creationId xmlns:a16="http://schemas.microsoft.com/office/drawing/2014/main" id="{C5A78A55-3CF4-4ADA-A18D-DA413848AF6D}"/>
              </a:ext>
            </a:extLst>
          </p:cNvPr>
          <p:cNvGraphicFramePr>
            <a:graphicFrameLocks noChangeAspect="1"/>
          </p:cNvGraphicFramePr>
          <p:nvPr>
            <p:extLst>
              <p:ext uri="{D42A27DB-BD31-4B8C-83A1-F6EECF244321}">
                <p14:modId xmlns:p14="http://schemas.microsoft.com/office/powerpoint/2010/main" val="1102424216"/>
              </p:ext>
            </p:extLst>
          </p:nvPr>
        </p:nvGraphicFramePr>
        <p:xfrm>
          <a:off x="10373081" y="4942241"/>
          <a:ext cx="1354138" cy="368300"/>
        </p:xfrm>
        <a:graphic>
          <a:graphicData uri="http://schemas.openxmlformats.org/presentationml/2006/ole">
            <mc:AlternateContent xmlns:mc="http://schemas.openxmlformats.org/markup-compatibility/2006">
              <mc:Choice xmlns:v="urn:schemas-microsoft-com:vml" Requires="v">
                <p:oleObj spid="_x0000_s119899" name="Equation" r:id="rId7" imgW="977760" imgH="241200" progId="Equation.DSMT4">
                  <p:embed/>
                </p:oleObj>
              </mc:Choice>
              <mc:Fallback>
                <p:oleObj name="Equation" r:id="rId7" imgW="977760" imgH="241200" progId="Equation.DSMT4">
                  <p:embed/>
                  <p:pic>
                    <p:nvPicPr>
                      <p:cNvPr id="20" name="物件 19">
                        <a:extLst>
                          <a:ext uri="{FF2B5EF4-FFF2-40B4-BE49-F238E27FC236}">
                            <a16:creationId xmlns:a16="http://schemas.microsoft.com/office/drawing/2014/main" id="{C5A78A55-3CF4-4ADA-A18D-DA413848AF6D}"/>
                          </a:ext>
                        </a:extLst>
                      </p:cNvPr>
                      <p:cNvPicPr>
                        <a:picLocks noChangeAspect="1" noChangeArrowheads="1"/>
                      </p:cNvPicPr>
                      <p:nvPr/>
                    </p:nvPicPr>
                    <p:blipFill>
                      <a:blip r:embed="rId8"/>
                      <a:srcRect/>
                      <a:stretch>
                        <a:fillRect/>
                      </a:stretch>
                    </p:blipFill>
                    <p:spPr bwMode="auto">
                      <a:xfrm>
                        <a:off x="10373081" y="4942241"/>
                        <a:ext cx="1354138" cy="368300"/>
                      </a:xfrm>
                      <a:prstGeom prst="rect">
                        <a:avLst/>
                      </a:prstGeom>
                      <a:noFill/>
                    </p:spPr>
                  </p:pic>
                </p:oleObj>
              </mc:Fallback>
            </mc:AlternateContent>
          </a:graphicData>
        </a:graphic>
      </p:graphicFrame>
      <p:graphicFrame>
        <p:nvGraphicFramePr>
          <p:cNvPr id="21" name="物件 20">
            <a:extLst>
              <a:ext uri="{FF2B5EF4-FFF2-40B4-BE49-F238E27FC236}">
                <a16:creationId xmlns:a16="http://schemas.microsoft.com/office/drawing/2014/main" id="{D841DE97-89C8-47BF-A711-05F51927DD80}"/>
              </a:ext>
            </a:extLst>
          </p:cNvPr>
          <p:cNvGraphicFramePr>
            <a:graphicFrameLocks noChangeAspect="1"/>
          </p:cNvGraphicFramePr>
          <p:nvPr>
            <p:extLst>
              <p:ext uri="{D42A27DB-BD31-4B8C-83A1-F6EECF244321}">
                <p14:modId xmlns:p14="http://schemas.microsoft.com/office/powerpoint/2010/main" val="1610696872"/>
              </p:ext>
            </p:extLst>
          </p:nvPr>
        </p:nvGraphicFramePr>
        <p:xfrm>
          <a:off x="546266" y="2808711"/>
          <a:ext cx="3960309" cy="620289"/>
        </p:xfrm>
        <a:graphic>
          <a:graphicData uri="http://schemas.openxmlformats.org/presentationml/2006/ole">
            <mc:AlternateContent xmlns:mc="http://schemas.openxmlformats.org/markup-compatibility/2006">
              <mc:Choice xmlns:v="urn:schemas-microsoft-com:vml" Requires="v">
                <p:oleObj spid="_x0000_s119900" name="Equation" r:id="rId9" imgW="2387520" imgH="393480" progId="Equation.DSMT4">
                  <p:embed/>
                </p:oleObj>
              </mc:Choice>
              <mc:Fallback>
                <p:oleObj name="Equation" r:id="rId9" imgW="2387520" imgH="393480" progId="Equation.DSMT4">
                  <p:embed/>
                  <p:pic>
                    <p:nvPicPr>
                      <p:cNvPr id="21" name="物件 20">
                        <a:extLst>
                          <a:ext uri="{FF2B5EF4-FFF2-40B4-BE49-F238E27FC236}">
                            <a16:creationId xmlns:a16="http://schemas.microsoft.com/office/drawing/2014/main" id="{D841DE97-89C8-47BF-A711-05F51927DD80}"/>
                          </a:ext>
                        </a:extLst>
                      </p:cNvPr>
                      <p:cNvPicPr>
                        <a:picLocks noChangeAspect="1" noChangeArrowheads="1"/>
                      </p:cNvPicPr>
                      <p:nvPr/>
                    </p:nvPicPr>
                    <p:blipFill>
                      <a:blip r:embed="rId10"/>
                      <a:srcRect/>
                      <a:stretch>
                        <a:fillRect/>
                      </a:stretch>
                    </p:blipFill>
                    <p:spPr bwMode="auto">
                      <a:xfrm>
                        <a:off x="546266" y="2808711"/>
                        <a:ext cx="3960309" cy="620289"/>
                      </a:xfrm>
                      <a:prstGeom prst="rect">
                        <a:avLst/>
                      </a:prstGeom>
                      <a:noFill/>
                    </p:spPr>
                  </p:pic>
                </p:oleObj>
              </mc:Fallback>
            </mc:AlternateContent>
          </a:graphicData>
        </a:graphic>
      </p:graphicFrame>
      <p:graphicFrame>
        <p:nvGraphicFramePr>
          <p:cNvPr id="22" name="物件 21">
            <a:extLst>
              <a:ext uri="{FF2B5EF4-FFF2-40B4-BE49-F238E27FC236}">
                <a16:creationId xmlns:a16="http://schemas.microsoft.com/office/drawing/2014/main" id="{C60924E3-B87C-460F-A59A-D422A4EDEAFD}"/>
              </a:ext>
            </a:extLst>
          </p:cNvPr>
          <p:cNvGraphicFramePr>
            <a:graphicFrameLocks noChangeAspect="1"/>
          </p:cNvGraphicFramePr>
          <p:nvPr>
            <p:extLst>
              <p:ext uri="{D42A27DB-BD31-4B8C-83A1-F6EECF244321}">
                <p14:modId xmlns:p14="http://schemas.microsoft.com/office/powerpoint/2010/main" val="3708706346"/>
              </p:ext>
            </p:extLst>
          </p:nvPr>
        </p:nvGraphicFramePr>
        <p:xfrm>
          <a:off x="546266" y="4456772"/>
          <a:ext cx="3967268" cy="620289"/>
        </p:xfrm>
        <a:graphic>
          <a:graphicData uri="http://schemas.openxmlformats.org/presentationml/2006/ole">
            <mc:AlternateContent xmlns:mc="http://schemas.openxmlformats.org/markup-compatibility/2006">
              <mc:Choice xmlns:v="urn:schemas-microsoft-com:vml" Requires="v">
                <p:oleObj spid="_x0000_s119901" name="Equation" r:id="rId11" imgW="2908300" imgH="419100" progId="Equation.DSMT4">
                  <p:embed/>
                </p:oleObj>
              </mc:Choice>
              <mc:Fallback>
                <p:oleObj name="Equation" r:id="rId11" imgW="2908300" imgH="419100" progId="Equation.DSMT4">
                  <p:embed/>
                  <p:pic>
                    <p:nvPicPr>
                      <p:cNvPr id="22" name="物件 21">
                        <a:extLst>
                          <a:ext uri="{FF2B5EF4-FFF2-40B4-BE49-F238E27FC236}">
                            <a16:creationId xmlns:a16="http://schemas.microsoft.com/office/drawing/2014/main" id="{C60924E3-B87C-460F-A59A-D422A4EDEAF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6266" y="4456772"/>
                        <a:ext cx="3967268" cy="620289"/>
                      </a:xfrm>
                      <a:prstGeom prst="rect">
                        <a:avLst/>
                      </a:prstGeom>
                      <a:noFill/>
                    </p:spPr>
                  </p:pic>
                </p:oleObj>
              </mc:Fallback>
            </mc:AlternateContent>
          </a:graphicData>
        </a:graphic>
      </p:graphicFrame>
      <p:graphicFrame>
        <p:nvGraphicFramePr>
          <p:cNvPr id="23" name="物件 22">
            <a:extLst>
              <a:ext uri="{FF2B5EF4-FFF2-40B4-BE49-F238E27FC236}">
                <a16:creationId xmlns:a16="http://schemas.microsoft.com/office/drawing/2014/main" id="{1F21DC95-AA70-4C03-AAAC-422BAD338D53}"/>
              </a:ext>
            </a:extLst>
          </p:cNvPr>
          <p:cNvGraphicFramePr>
            <a:graphicFrameLocks noChangeAspect="1"/>
          </p:cNvGraphicFramePr>
          <p:nvPr>
            <p:extLst>
              <p:ext uri="{D42A27DB-BD31-4B8C-83A1-F6EECF244321}">
                <p14:modId xmlns:p14="http://schemas.microsoft.com/office/powerpoint/2010/main" val="603960244"/>
              </p:ext>
            </p:extLst>
          </p:nvPr>
        </p:nvGraphicFramePr>
        <p:xfrm>
          <a:off x="4782331" y="3842805"/>
          <a:ext cx="5191243" cy="671963"/>
        </p:xfrm>
        <a:graphic>
          <a:graphicData uri="http://schemas.openxmlformats.org/presentationml/2006/ole">
            <mc:AlternateContent xmlns:mc="http://schemas.openxmlformats.org/markup-compatibility/2006">
              <mc:Choice xmlns:v="urn:schemas-microsoft-com:vml" Requires="v">
                <p:oleObj spid="_x0000_s119902" name="Equation" r:id="rId13" imgW="3517560" imgH="419040" progId="Equation.DSMT4">
                  <p:embed/>
                </p:oleObj>
              </mc:Choice>
              <mc:Fallback>
                <p:oleObj name="Equation" r:id="rId13" imgW="3517560" imgH="419040" progId="Equation.DSMT4">
                  <p:embed/>
                  <p:pic>
                    <p:nvPicPr>
                      <p:cNvPr id="23" name="物件 22">
                        <a:extLst>
                          <a:ext uri="{FF2B5EF4-FFF2-40B4-BE49-F238E27FC236}">
                            <a16:creationId xmlns:a16="http://schemas.microsoft.com/office/drawing/2014/main" id="{1F21DC95-AA70-4C03-AAAC-422BAD338D53}"/>
                          </a:ext>
                        </a:extLst>
                      </p:cNvPr>
                      <p:cNvPicPr>
                        <a:picLocks noChangeAspect="1" noChangeArrowheads="1"/>
                      </p:cNvPicPr>
                      <p:nvPr/>
                    </p:nvPicPr>
                    <p:blipFill>
                      <a:blip r:embed="rId14"/>
                      <a:srcRect/>
                      <a:stretch>
                        <a:fillRect/>
                      </a:stretch>
                    </p:blipFill>
                    <p:spPr bwMode="auto">
                      <a:xfrm>
                        <a:off x="4782331" y="3842805"/>
                        <a:ext cx="5191243" cy="671963"/>
                      </a:xfrm>
                      <a:prstGeom prst="rect">
                        <a:avLst/>
                      </a:prstGeom>
                      <a:noFill/>
                    </p:spPr>
                  </p:pic>
                </p:oleObj>
              </mc:Fallback>
            </mc:AlternateContent>
          </a:graphicData>
        </a:graphic>
      </p:graphicFrame>
      <p:graphicFrame>
        <p:nvGraphicFramePr>
          <p:cNvPr id="24" name="物件 23">
            <a:extLst>
              <a:ext uri="{FF2B5EF4-FFF2-40B4-BE49-F238E27FC236}">
                <a16:creationId xmlns:a16="http://schemas.microsoft.com/office/drawing/2014/main" id="{F9C7275C-CE59-41E0-B031-BBF15811AE43}"/>
              </a:ext>
            </a:extLst>
          </p:cNvPr>
          <p:cNvGraphicFramePr>
            <a:graphicFrameLocks noChangeAspect="1"/>
          </p:cNvGraphicFramePr>
          <p:nvPr>
            <p:extLst>
              <p:ext uri="{D42A27DB-BD31-4B8C-83A1-F6EECF244321}">
                <p14:modId xmlns:p14="http://schemas.microsoft.com/office/powerpoint/2010/main" val="4146134341"/>
              </p:ext>
            </p:extLst>
          </p:nvPr>
        </p:nvGraphicFramePr>
        <p:xfrm>
          <a:off x="4760328" y="2614354"/>
          <a:ext cx="5299707" cy="649965"/>
        </p:xfrm>
        <a:graphic>
          <a:graphicData uri="http://schemas.openxmlformats.org/presentationml/2006/ole">
            <mc:AlternateContent xmlns:mc="http://schemas.openxmlformats.org/markup-compatibility/2006">
              <mc:Choice xmlns:v="urn:schemas-microsoft-com:vml" Requires="v">
                <p:oleObj spid="_x0000_s119903" name="Equation" r:id="rId15" imgW="3517560" imgH="419040" progId="Equation.DSMT4">
                  <p:embed/>
                </p:oleObj>
              </mc:Choice>
              <mc:Fallback>
                <p:oleObj name="Equation" r:id="rId15" imgW="3517560" imgH="419040" progId="Equation.DSMT4">
                  <p:embed/>
                  <p:pic>
                    <p:nvPicPr>
                      <p:cNvPr id="24" name="物件 23">
                        <a:extLst>
                          <a:ext uri="{FF2B5EF4-FFF2-40B4-BE49-F238E27FC236}">
                            <a16:creationId xmlns:a16="http://schemas.microsoft.com/office/drawing/2014/main" id="{F9C7275C-CE59-41E0-B031-BBF15811AE43}"/>
                          </a:ext>
                        </a:extLst>
                      </p:cNvPr>
                      <p:cNvPicPr>
                        <a:picLocks noChangeAspect="1" noChangeArrowheads="1"/>
                      </p:cNvPicPr>
                      <p:nvPr/>
                    </p:nvPicPr>
                    <p:blipFill>
                      <a:blip r:embed="rId16"/>
                      <a:srcRect/>
                      <a:stretch>
                        <a:fillRect/>
                      </a:stretch>
                    </p:blipFill>
                    <p:spPr bwMode="auto">
                      <a:xfrm>
                        <a:off x="4760328" y="2614354"/>
                        <a:ext cx="5299707" cy="649965"/>
                      </a:xfrm>
                      <a:prstGeom prst="rect">
                        <a:avLst/>
                      </a:prstGeom>
                      <a:noFill/>
                    </p:spPr>
                  </p:pic>
                </p:oleObj>
              </mc:Fallback>
            </mc:AlternateContent>
          </a:graphicData>
        </a:graphic>
      </p:graphicFrame>
      <p:graphicFrame>
        <p:nvGraphicFramePr>
          <p:cNvPr id="25" name="物件 24">
            <a:extLst>
              <a:ext uri="{FF2B5EF4-FFF2-40B4-BE49-F238E27FC236}">
                <a16:creationId xmlns:a16="http://schemas.microsoft.com/office/drawing/2014/main" id="{71750B98-7B13-47E6-BBF4-B2071175C9FD}"/>
              </a:ext>
            </a:extLst>
          </p:cNvPr>
          <p:cNvGraphicFramePr>
            <a:graphicFrameLocks noChangeAspect="1"/>
          </p:cNvGraphicFramePr>
          <p:nvPr>
            <p:extLst>
              <p:ext uri="{D42A27DB-BD31-4B8C-83A1-F6EECF244321}">
                <p14:modId xmlns:p14="http://schemas.microsoft.com/office/powerpoint/2010/main" val="3298620849"/>
              </p:ext>
            </p:extLst>
          </p:nvPr>
        </p:nvGraphicFramePr>
        <p:xfrm>
          <a:off x="4782331" y="4771441"/>
          <a:ext cx="5191243" cy="709900"/>
        </p:xfrm>
        <a:graphic>
          <a:graphicData uri="http://schemas.openxmlformats.org/presentationml/2006/ole">
            <mc:AlternateContent xmlns:mc="http://schemas.openxmlformats.org/markup-compatibility/2006">
              <mc:Choice xmlns:v="urn:schemas-microsoft-com:vml" Requires="v">
                <p:oleObj spid="_x0000_s119904" name="Equation" r:id="rId17" imgW="2946240" imgH="393480" progId="Equation.DSMT4">
                  <p:embed/>
                </p:oleObj>
              </mc:Choice>
              <mc:Fallback>
                <p:oleObj name="Equation" r:id="rId17" imgW="2946240" imgH="393480" progId="Equation.DSMT4">
                  <p:embed/>
                  <p:pic>
                    <p:nvPicPr>
                      <p:cNvPr id="25" name="物件 24">
                        <a:extLst>
                          <a:ext uri="{FF2B5EF4-FFF2-40B4-BE49-F238E27FC236}">
                            <a16:creationId xmlns:a16="http://schemas.microsoft.com/office/drawing/2014/main" id="{71750B98-7B13-47E6-BBF4-B2071175C9FD}"/>
                          </a:ext>
                        </a:extLst>
                      </p:cNvPr>
                      <p:cNvPicPr>
                        <a:picLocks noChangeAspect="1" noChangeArrowheads="1"/>
                      </p:cNvPicPr>
                      <p:nvPr/>
                    </p:nvPicPr>
                    <p:blipFill>
                      <a:blip r:embed="rId18"/>
                      <a:srcRect/>
                      <a:stretch>
                        <a:fillRect/>
                      </a:stretch>
                    </p:blipFill>
                    <p:spPr bwMode="auto">
                      <a:xfrm>
                        <a:off x="4782331" y="4771441"/>
                        <a:ext cx="5191243" cy="709900"/>
                      </a:xfrm>
                      <a:prstGeom prst="rect">
                        <a:avLst/>
                      </a:prstGeom>
                      <a:noFill/>
                    </p:spPr>
                  </p:pic>
                </p:oleObj>
              </mc:Fallback>
            </mc:AlternateContent>
          </a:graphicData>
        </a:graphic>
      </p:graphicFrame>
      <p:graphicFrame>
        <p:nvGraphicFramePr>
          <p:cNvPr id="27" name="物件 26">
            <a:extLst>
              <a:ext uri="{FF2B5EF4-FFF2-40B4-BE49-F238E27FC236}">
                <a16:creationId xmlns:a16="http://schemas.microsoft.com/office/drawing/2014/main" id="{24351FBB-F2DE-41F4-9DF3-14FCF77F153B}"/>
              </a:ext>
            </a:extLst>
          </p:cNvPr>
          <p:cNvGraphicFramePr>
            <a:graphicFrameLocks noChangeAspect="1"/>
          </p:cNvGraphicFramePr>
          <p:nvPr>
            <p:extLst>
              <p:ext uri="{D42A27DB-BD31-4B8C-83A1-F6EECF244321}">
                <p14:modId xmlns:p14="http://schemas.microsoft.com/office/powerpoint/2010/main" val="3887219616"/>
              </p:ext>
            </p:extLst>
          </p:nvPr>
        </p:nvGraphicFramePr>
        <p:xfrm>
          <a:off x="10385072" y="3685075"/>
          <a:ext cx="1195388" cy="793750"/>
        </p:xfrm>
        <a:graphic>
          <a:graphicData uri="http://schemas.openxmlformats.org/presentationml/2006/ole">
            <mc:AlternateContent xmlns:mc="http://schemas.openxmlformats.org/markup-compatibility/2006">
              <mc:Choice xmlns:v="urn:schemas-microsoft-com:vml" Requires="v">
                <p:oleObj spid="_x0000_s119905" name="Equation" r:id="rId19" imgW="812520" imgH="482400" progId="Equation.DSMT4">
                  <p:embed/>
                </p:oleObj>
              </mc:Choice>
              <mc:Fallback>
                <p:oleObj name="Equation" r:id="rId19" imgW="812520" imgH="482400" progId="Equation.DSMT4">
                  <p:embed/>
                  <p:pic>
                    <p:nvPicPr>
                      <p:cNvPr id="27" name="物件 26">
                        <a:extLst>
                          <a:ext uri="{FF2B5EF4-FFF2-40B4-BE49-F238E27FC236}">
                            <a16:creationId xmlns:a16="http://schemas.microsoft.com/office/drawing/2014/main" id="{24351FBB-F2DE-41F4-9DF3-14FCF77F153B}"/>
                          </a:ext>
                        </a:extLst>
                      </p:cNvPr>
                      <p:cNvPicPr>
                        <a:picLocks noChangeAspect="1" noChangeArrowheads="1"/>
                      </p:cNvPicPr>
                      <p:nvPr/>
                    </p:nvPicPr>
                    <p:blipFill>
                      <a:blip r:embed="rId20"/>
                      <a:srcRect/>
                      <a:stretch>
                        <a:fillRect/>
                      </a:stretch>
                    </p:blipFill>
                    <p:spPr bwMode="auto">
                      <a:xfrm>
                        <a:off x="10385072" y="3685075"/>
                        <a:ext cx="1195388" cy="793750"/>
                      </a:xfrm>
                      <a:prstGeom prst="rect">
                        <a:avLst/>
                      </a:prstGeom>
                      <a:noFill/>
                    </p:spPr>
                  </p:pic>
                </p:oleObj>
              </mc:Fallback>
            </mc:AlternateContent>
          </a:graphicData>
        </a:graphic>
      </p:graphicFrame>
      <p:sp>
        <p:nvSpPr>
          <p:cNvPr id="3" name="投影片編號版面配置區 2">
            <a:extLst>
              <a:ext uri="{FF2B5EF4-FFF2-40B4-BE49-F238E27FC236}">
                <a16:creationId xmlns:a16="http://schemas.microsoft.com/office/drawing/2014/main" id="{4BC9B8E0-670C-40B9-8DCD-2F4ACEFFBF30}"/>
              </a:ext>
            </a:extLst>
          </p:cNvPr>
          <p:cNvSpPr>
            <a:spLocks noGrp="1"/>
          </p:cNvSpPr>
          <p:nvPr>
            <p:ph type="sldNum" sz="quarter" idx="12"/>
          </p:nvPr>
        </p:nvSpPr>
        <p:spPr/>
        <p:txBody>
          <a:bodyPr/>
          <a:lstStyle/>
          <a:p>
            <a:fld id="{58A694F5-FBC9-4127-9762-A36D0ED70F54}" type="slidenum">
              <a:rPr lang="zh-TW" altLang="en-US" smtClean="0"/>
              <a:t>32</a:t>
            </a:fld>
            <a:endParaRPr lang="zh-TW" altLang="en-US"/>
          </a:p>
        </p:txBody>
      </p:sp>
    </p:spTree>
    <p:extLst>
      <p:ext uri="{BB962C8B-B14F-4D97-AF65-F5344CB8AC3E}">
        <p14:creationId xmlns:p14="http://schemas.microsoft.com/office/powerpoint/2010/main" val="2266117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UP-</a:t>
            </a:r>
            <a:r>
              <a:rPr lang="zh-TW" altLang="en-US" sz="3200" dirty="0">
                <a:ea typeface="標楷體" panose="03000509000000000000" pitchFamily="65" charset="-120"/>
              </a:rPr>
              <a:t>均衡解</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33</a:t>
            </a:fld>
            <a:endParaRPr lang="zh-TW" altLang="en-US"/>
          </a:p>
        </p:txBody>
      </p:sp>
      <p:graphicFrame>
        <p:nvGraphicFramePr>
          <p:cNvPr id="31" name="表格 30">
            <a:extLst>
              <a:ext uri="{FF2B5EF4-FFF2-40B4-BE49-F238E27FC236}">
                <a16:creationId xmlns:a16="http://schemas.microsoft.com/office/drawing/2014/main" id="{45A2B2C1-C63A-4F39-828C-883A875EEE1F}"/>
              </a:ext>
            </a:extLst>
          </p:cNvPr>
          <p:cNvGraphicFramePr>
            <a:graphicFrameLocks noGrp="1"/>
          </p:cNvGraphicFramePr>
          <p:nvPr>
            <p:extLst>
              <p:ext uri="{D42A27DB-BD31-4B8C-83A1-F6EECF244321}">
                <p14:modId xmlns:p14="http://schemas.microsoft.com/office/powerpoint/2010/main" val="3406907868"/>
              </p:ext>
            </p:extLst>
          </p:nvPr>
        </p:nvGraphicFramePr>
        <p:xfrm>
          <a:off x="1766835" y="1651144"/>
          <a:ext cx="8265188" cy="4467128"/>
        </p:xfrm>
        <a:graphic>
          <a:graphicData uri="http://schemas.openxmlformats.org/drawingml/2006/table">
            <a:tbl>
              <a:tblPr firstRow="1" bandRow="1">
                <a:tableStyleId>{5C22544A-7EE6-4342-B048-85BDC9FD1C3A}</a:tableStyleId>
              </a:tblPr>
              <a:tblGrid>
                <a:gridCol w="1082783">
                  <a:extLst>
                    <a:ext uri="{9D8B030D-6E8A-4147-A177-3AD203B41FA5}">
                      <a16:colId xmlns:a16="http://schemas.microsoft.com/office/drawing/2014/main" val="3921353263"/>
                    </a:ext>
                  </a:extLst>
                </a:gridCol>
                <a:gridCol w="7182405">
                  <a:extLst>
                    <a:ext uri="{9D8B030D-6E8A-4147-A177-3AD203B41FA5}">
                      <a16:colId xmlns:a16="http://schemas.microsoft.com/office/drawing/2014/main" val="53972546"/>
                    </a:ext>
                  </a:extLst>
                </a:gridCol>
              </a:tblGrid>
              <a:tr h="559932">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UP</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001468"/>
                  </a:ext>
                </a:extLst>
              </a:tr>
              <a:tr h="987094">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8298"/>
                  </a:ext>
                </a:extLst>
              </a:tr>
              <a:tr h="987094">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921217"/>
                  </a:ext>
                </a:extLst>
              </a:tr>
              <a:tr h="987094">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2039242287"/>
                  </a:ext>
                </a:extLst>
              </a:tr>
              <a:tr h="945914">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1161198"/>
                  </a:ext>
                </a:extLst>
              </a:tr>
            </a:tbl>
          </a:graphicData>
        </a:graphic>
      </p:graphicFrame>
      <p:graphicFrame>
        <p:nvGraphicFramePr>
          <p:cNvPr id="33" name="物件 32">
            <a:extLst>
              <a:ext uri="{FF2B5EF4-FFF2-40B4-BE49-F238E27FC236}">
                <a16:creationId xmlns:a16="http://schemas.microsoft.com/office/drawing/2014/main" id="{81039342-5AD8-4D48-9659-C716725DD9A2}"/>
              </a:ext>
            </a:extLst>
          </p:cNvPr>
          <p:cNvGraphicFramePr>
            <a:graphicFrameLocks noChangeAspect="1"/>
          </p:cNvGraphicFramePr>
          <p:nvPr>
            <p:extLst>
              <p:ext uri="{D42A27DB-BD31-4B8C-83A1-F6EECF244321}">
                <p14:modId xmlns:p14="http://schemas.microsoft.com/office/powerpoint/2010/main" val="1655365165"/>
              </p:ext>
            </p:extLst>
          </p:nvPr>
        </p:nvGraphicFramePr>
        <p:xfrm>
          <a:off x="2063104" y="2491805"/>
          <a:ext cx="430213" cy="371475"/>
        </p:xfrm>
        <a:graphic>
          <a:graphicData uri="http://schemas.openxmlformats.org/presentationml/2006/ole">
            <mc:AlternateContent xmlns:mc="http://schemas.openxmlformats.org/markup-compatibility/2006">
              <mc:Choice xmlns:v="urn:schemas-microsoft-com:vml" Requires="v">
                <p:oleObj spid="_x0000_s120910" name="Equation" r:id="rId5" imgW="241200" imgH="228600" progId="Equation.DSMT4">
                  <p:embed/>
                </p:oleObj>
              </mc:Choice>
              <mc:Fallback>
                <p:oleObj name="Equation" r:id="rId5" imgW="241200" imgH="228600" progId="Equation.DSMT4">
                  <p:embed/>
                  <p:pic>
                    <p:nvPicPr>
                      <p:cNvPr id="16" name="物件 15">
                        <a:extLst>
                          <a:ext uri="{FF2B5EF4-FFF2-40B4-BE49-F238E27FC236}">
                            <a16:creationId xmlns:a16="http://schemas.microsoft.com/office/drawing/2014/main" id="{2A7714BF-A80E-4D67-8092-8F6C57E17465}"/>
                          </a:ext>
                        </a:extLst>
                      </p:cNvPr>
                      <p:cNvPicPr>
                        <a:picLocks noChangeAspect="1" noChangeArrowheads="1"/>
                      </p:cNvPicPr>
                      <p:nvPr/>
                    </p:nvPicPr>
                    <p:blipFill>
                      <a:blip r:embed="rId6"/>
                      <a:srcRect/>
                      <a:stretch>
                        <a:fillRect/>
                      </a:stretch>
                    </p:blipFill>
                    <p:spPr bwMode="auto">
                      <a:xfrm>
                        <a:off x="2063104" y="2491805"/>
                        <a:ext cx="430213" cy="371475"/>
                      </a:xfrm>
                      <a:prstGeom prst="rect">
                        <a:avLst/>
                      </a:prstGeom>
                      <a:noFill/>
                    </p:spPr>
                  </p:pic>
                </p:oleObj>
              </mc:Fallback>
            </mc:AlternateContent>
          </a:graphicData>
        </a:graphic>
      </p:graphicFrame>
      <p:graphicFrame>
        <p:nvGraphicFramePr>
          <p:cNvPr id="35" name="物件 34">
            <a:extLst>
              <a:ext uri="{FF2B5EF4-FFF2-40B4-BE49-F238E27FC236}">
                <a16:creationId xmlns:a16="http://schemas.microsoft.com/office/drawing/2014/main" id="{D8AFB06D-A58D-4D1C-9889-8E258ABE48C4}"/>
              </a:ext>
            </a:extLst>
          </p:cNvPr>
          <p:cNvGraphicFramePr>
            <a:graphicFrameLocks noChangeAspect="1"/>
          </p:cNvGraphicFramePr>
          <p:nvPr>
            <p:extLst>
              <p:ext uri="{D42A27DB-BD31-4B8C-83A1-F6EECF244321}">
                <p14:modId xmlns:p14="http://schemas.microsoft.com/office/powerpoint/2010/main" val="2922437671"/>
              </p:ext>
            </p:extLst>
          </p:nvPr>
        </p:nvGraphicFramePr>
        <p:xfrm>
          <a:off x="2071729" y="3466306"/>
          <a:ext cx="454025" cy="371475"/>
        </p:xfrm>
        <a:graphic>
          <a:graphicData uri="http://schemas.openxmlformats.org/presentationml/2006/ole">
            <mc:AlternateContent xmlns:mc="http://schemas.openxmlformats.org/markup-compatibility/2006">
              <mc:Choice xmlns:v="urn:schemas-microsoft-com:vml" Requires="v">
                <p:oleObj spid="_x0000_s120911" name="Equation" r:id="rId7" imgW="253800" imgH="228600" progId="Equation.DSMT4">
                  <p:embed/>
                </p:oleObj>
              </mc:Choice>
              <mc:Fallback>
                <p:oleObj name="Equation" r:id="rId7" imgW="253800" imgH="228600" progId="Equation.DSMT4">
                  <p:embed/>
                  <p:pic>
                    <p:nvPicPr>
                      <p:cNvPr id="17" name="物件 16">
                        <a:extLst>
                          <a:ext uri="{FF2B5EF4-FFF2-40B4-BE49-F238E27FC236}">
                            <a16:creationId xmlns:a16="http://schemas.microsoft.com/office/drawing/2014/main" id="{C4B6D9E4-8253-400A-B9B2-B7A3A624656A}"/>
                          </a:ext>
                        </a:extLst>
                      </p:cNvPr>
                      <p:cNvPicPr>
                        <a:picLocks noChangeAspect="1" noChangeArrowheads="1"/>
                      </p:cNvPicPr>
                      <p:nvPr/>
                    </p:nvPicPr>
                    <p:blipFill>
                      <a:blip r:embed="rId8"/>
                      <a:srcRect/>
                      <a:stretch>
                        <a:fillRect/>
                      </a:stretch>
                    </p:blipFill>
                    <p:spPr bwMode="auto">
                      <a:xfrm>
                        <a:off x="2071729" y="3466306"/>
                        <a:ext cx="454025" cy="371475"/>
                      </a:xfrm>
                      <a:prstGeom prst="rect">
                        <a:avLst/>
                      </a:prstGeom>
                      <a:noFill/>
                    </p:spPr>
                  </p:pic>
                </p:oleObj>
              </mc:Fallback>
            </mc:AlternateContent>
          </a:graphicData>
        </a:graphic>
      </p:graphicFrame>
      <p:graphicFrame>
        <p:nvGraphicFramePr>
          <p:cNvPr id="36" name="物件 35">
            <a:extLst>
              <a:ext uri="{FF2B5EF4-FFF2-40B4-BE49-F238E27FC236}">
                <a16:creationId xmlns:a16="http://schemas.microsoft.com/office/drawing/2014/main" id="{1D1A62BF-F65D-4653-AC6A-66FD97F940E2}"/>
              </a:ext>
            </a:extLst>
          </p:cNvPr>
          <p:cNvGraphicFramePr>
            <a:graphicFrameLocks noChangeAspect="1"/>
          </p:cNvGraphicFramePr>
          <p:nvPr>
            <p:extLst>
              <p:ext uri="{D42A27DB-BD31-4B8C-83A1-F6EECF244321}">
                <p14:modId xmlns:p14="http://schemas.microsoft.com/office/powerpoint/2010/main" val="1558067191"/>
              </p:ext>
            </p:extLst>
          </p:nvPr>
        </p:nvGraphicFramePr>
        <p:xfrm>
          <a:off x="2095471" y="4532976"/>
          <a:ext cx="385762" cy="371475"/>
        </p:xfrm>
        <a:graphic>
          <a:graphicData uri="http://schemas.openxmlformats.org/presentationml/2006/ole">
            <mc:AlternateContent xmlns:mc="http://schemas.openxmlformats.org/markup-compatibility/2006">
              <mc:Choice xmlns:v="urn:schemas-microsoft-com:vml" Requires="v">
                <p:oleObj spid="_x0000_s120912" name="Equation" r:id="rId9" imgW="215640" imgH="228600" progId="Equation.DSMT4">
                  <p:embed/>
                </p:oleObj>
              </mc:Choice>
              <mc:Fallback>
                <p:oleObj name="Equation" r:id="rId9" imgW="215640" imgH="228600" progId="Equation.DSMT4">
                  <p:embed/>
                  <p:pic>
                    <p:nvPicPr>
                      <p:cNvPr id="18" name="物件 17">
                        <a:extLst>
                          <a:ext uri="{FF2B5EF4-FFF2-40B4-BE49-F238E27FC236}">
                            <a16:creationId xmlns:a16="http://schemas.microsoft.com/office/drawing/2014/main" id="{BC7D55D7-8D9D-4252-AF0E-0092BC2A638B}"/>
                          </a:ext>
                        </a:extLst>
                      </p:cNvPr>
                      <p:cNvPicPr>
                        <a:picLocks noChangeAspect="1" noChangeArrowheads="1"/>
                      </p:cNvPicPr>
                      <p:nvPr/>
                    </p:nvPicPr>
                    <p:blipFill>
                      <a:blip r:embed="rId10"/>
                      <a:srcRect/>
                      <a:stretch>
                        <a:fillRect/>
                      </a:stretch>
                    </p:blipFill>
                    <p:spPr bwMode="auto">
                      <a:xfrm>
                        <a:off x="2095471" y="4532976"/>
                        <a:ext cx="385762" cy="371475"/>
                      </a:xfrm>
                      <a:prstGeom prst="rect">
                        <a:avLst/>
                      </a:prstGeom>
                      <a:noFill/>
                    </p:spPr>
                  </p:pic>
                </p:oleObj>
              </mc:Fallback>
            </mc:AlternateContent>
          </a:graphicData>
        </a:graphic>
      </p:graphicFrame>
      <p:graphicFrame>
        <p:nvGraphicFramePr>
          <p:cNvPr id="38" name="物件 37">
            <a:extLst>
              <a:ext uri="{FF2B5EF4-FFF2-40B4-BE49-F238E27FC236}">
                <a16:creationId xmlns:a16="http://schemas.microsoft.com/office/drawing/2014/main" id="{E5F2AAB3-2E44-4A8F-AF35-0D7B1D3DA89C}"/>
              </a:ext>
            </a:extLst>
          </p:cNvPr>
          <p:cNvGraphicFramePr>
            <a:graphicFrameLocks noChangeAspect="1"/>
          </p:cNvGraphicFramePr>
          <p:nvPr>
            <p:extLst>
              <p:ext uri="{D42A27DB-BD31-4B8C-83A1-F6EECF244321}">
                <p14:modId xmlns:p14="http://schemas.microsoft.com/office/powerpoint/2010/main" val="3212611153"/>
              </p:ext>
            </p:extLst>
          </p:nvPr>
        </p:nvGraphicFramePr>
        <p:xfrm>
          <a:off x="2095922" y="5473975"/>
          <a:ext cx="363538" cy="371475"/>
        </p:xfrm>
        <a:graphic>
          <a:graphicData uri="http://schemas.openxmlformats.org/presentationml/2006/ole">
            <mc:AlternateContent xmlns:mc="http://schemas.openxmlformats.org/markup-compatibility/2006">
              <mc:Choice xmlns:v="urn:schemas-microsoft-com:vml" Requires="v">
                <p:oleObj spid="_x0000_s120913" name="Equation" r:id="rId11" imgW="203040" imgH="228600" progId="Equation.DSMT4">
                  <p:embed/>
                </p:oleObj>
              </mc:Choice>
              <mc:Fallback>
                <p:oleObj name="Equation" r:id="rId11" imgW="203040" imgH="228600" progId="Equation.DSMT4">
                  <p:embed/>
                  <p:pic>
                    <p:nvPicPr>
                      <p:cNvPr id="19" name="物件 18">
                        <a:extLst>
                          <a:ext uri="{FF2B5EF4-FFF2-40B4-BE49-F238E27FC236}">
                            <a16:creationId xmlns:a16="http://schemas.microsoft.com/office/drawing/2014/main" id="{A316CB68-75CE-4DAB-9C51-FEE1964D461D}"/>
                          </a:ext>
                        </a:extLst>
                      </p:cNvPr>
                      <p:cNvPicPr>
                        <a:picLocks noChangeAspect="1" noChangeArrowheads="1"/>
                      </p:cNvPicPr>
                      <p:nvPr/>
                    </p:nvPicPr>
                    <p:blipFill>
                      <a:blip r:embed="rId12"/>
                      <a:srcRect/>
                      <a:stretch>
                        <a:fillRect/>
                      </a:stretch>
                    </p:blipFill>
                    <p:spPr bwMode="auto">
                      <a:xfrm>
                        <a:off x="2095922" y="5473975"/>
                        <a:ext cx="363538" cy="371475"/>
                      </a:xfrm>
                      <a:prstGeom prst="rect">
                        <a:avLst/>
                      </a:prstGeom>
                      <a:noFill/>
                    </p:spPr>
                  </p:pic>
                </p:oleObj>
              </mc:Fallback>
            </mc:AlternateContent>
          </a:graphicData>
        </a:graphic>
      </p:graphicFrame>
      <p:graphicFrame>
        <p:nvGraphicFramePr>
          <p:cNvPr id="40" name="物件 39">
            <a:extLst>
              <a:ext uri="{FF2B5EF4-FFF2-40B4-BE49-F238E27FC236}">
                <a16:creationId xmlns:a16="http://schemas.microsoft.com/office/drawing/2014/main" id="{1105DF11-2C68-476D-8FA8-A71476756680}"/>
              </a:ext>
            </a:extLst>
          </p:cNvPr>
          <p:cNvGraphicFramePr>
            <a:graphicFrameLocks noChangeAspect="1"/>
          </p:cNvGraphicFramePr>
          <p:nvPr>
            <p:extLst>
              <p:ext uri="{D42A27DB-BD31-4B8C-83A1-F6EECF244321}">
                <p14:modId xmlns:p14="http://schemas.microsoft.com/office/powerpoint/2010/main" val="4048027324"/>
              </p:ext>
            </p:extLst>
          </p:nvPr>
        </p:nvGraphicFramePr>
        <p:xfrm>
          <a:off x="3116697" y="2346249"/>
          <a:ext cx="3960390" cy="722042"/>
        </p:xfrm>
        <a:graphic>
          <a:graphicData uri="http://schemas.openxmlformats.org/presentationml/2006/ole">
            <mc:AlternateContent xmlns:mc="http://schemas.openxmlformats.org/markup-compatibility/2006">
              <mc:Choice xmlns:v="urn:schemas-microsoft-com:vml" Requires="v">
                <p:oleObj spid="_x0000_s120914" name="Equation" r:id="rId13" imgW="2349360" imgH="469800" progId="Equation.DSMT4">
                  <p:embed/>
                </p:oleObj>
              </mc:Choice>
              <mc:Fallback>
                <p:oleObj name="Equation" r:id="rId13" imgW="2349360" imgH="469800" progId="Equation.DSMT4">
                  <p:embed/>
                  <p:pic>
                    <p:nvPicPr>
                      <p:cNvPr id="21" name="物件 20">
                        <a:extLst>
                          <a:ext uri="{FF2B5EF4-FFF2-40B4-BE49-F238E27FC236}">
                            <a16:creationId xmlns:a16="http://schemas.microsoft.com/office/drawing/2014/main" id="{CABEF129-46B9-4192-8CAD-ECA24A6CD07D}"/>
                          </a:ext>
                        </a:extLst>
                      </p:cNvPr>
                      <p:cNvPicPr>
                        <a:picLocks noChangeAspect="1" noChangeArrowheads="1"/>
                      </p:cNvPicPr>
                      <p:nvPr/>
                    </p:nvPicPr>
                    <p:blipFill>
                      <a:blip r:embed="rId14"/>
                      <a:srcRect/>
                      <a:stretch>
                        <a:fillRect/>
                      </a:stretch>
                    </p:blipFill>
                    <p:spPr bwMode="auto">
                      <a:xfrm>
                        <a:off x="3116697" y="2346249"/>
                        <a:ext cx="3960390" cy="722042"/>
                      </a:xfrm>
                      <a:prstGeom prst="rect">
                        <a:avLst/>
                      </a:prstGeom>
                      <a:noFill/>
                    </p:spPr>
                  </p:pic>
                </p:oleObj>
              </mc:Fallback>
            </mc:AlternateContent>
          </a:graphicData>
        </a:graphic>
      </p:graphicFrame>
      <p:graphicFrame>
        <p:nvGraphicFramePr>
          <p:cNvPr id="41" name="物件 40">
            <a:extLst>
              <a:ext uri="{FF2B5EF4-FFF2-40B4-BE49-F238E27FC236}">
                <a16:creationId xmlns:a16="http://schemas.microsoft.com/office/drawing/2014/main" id="{F758EC60-B32A-48DC-93F2-887DAA8D751C}"/>
              </a:ext>
            </a:extLst>
          </p:cNvPr>
          <p:cNvGraphicFramePr>
            <a:graphicFrameLocks noChangeAspect="1"/>
          </p:cNvGraphicFramePr>
          <p:nvPr>
            <p:extLst>
              <p:ext uri="{D42A27DB-BD31-4B8C-83A1-F6EECF244321}">
                <p14:modId xmlns:p14="http://schemas.microsoft.com/office/powerpoint/2010/main" val="1317108075"/>
              </p:ext>
            </p:extLst>
          </p:nvPr>
        </p:nvGraphicFramePr>
        <p:xfrm>
          <a:off x="3108151" y="4362083"/>
          <a:ext cx="2987849" cy="675887"/>
        </p:xfrm>
        <a:graphic>
          <a:graphicData uri="http://schemas.openxmlformats.org/presentationml/2006/ole">
            <mc:AlternateContent xmlns:mc="http://schemas.openxmlformats.org/markup-compatibility/2006">
              <mc:Choice xmlns:v="urn:schemas-microsoft-com:vml" Requires="v">
                <p:oleObj spid="_x0000_s120915" name="Equation" r:id="rId15" imgW="1790640" imgH="444240" progId="Equation.DSMT4">
                  <p:embed/>
                </p:oleObj>
              </mc:Choice>
              <mc:Fallback>
                <p:oleObj name="Equation" r:id="rId15" imgW="1790640" imgH="444240" progId="Equation.DSMT4">
                  <p:embed/>
                  <p:pic>
                    <p:nvPicPr>
                      <p:cNvPr id="22" name="物件 21">
                        <a:extLst>
                          <a:ext uri="{FF2B5EF4-FFF2-40B4-BE49-F238E27FC236}">
                            <a16:creationId xmlns:a16="http://schemas.microsoft.com/office/drawing/2014/main" id="{8C6A2856-C6BD-482B-9E1A-1B98BA1F7543}"/>
                          </a:ext>
                        </a:extLst>
                      </p:cNvPr>
                      <p:cNvPicPr>
                        <a:picLocks noChangeAspect="1" noChangeArrowheads="1"/>
                      </p:cNvPicPr>
                      <p:nvPr/>
                    </p:nvPicPr>
                    <p:blipFill>
                      <a:blip r:embed="rId16"/>
                      <a:srcRect/>
                      <a:stretch>
                        <a:fillRect/>
                      </a:stretch>
                    </p:blipFill>
                    <p:spPr bwMode="auto">
                      <a:xfrm>
                        <a:off x="3108151" y="4362083"/>
                        <a:ext cx="2987849" cy="675887"/>
                      </a:xfrm>
                      <a:prstGeom prst="rect">
                        <a:avLst/>
                      </a:prstGeom>
                      <a:noFill/>
                    </p:spPr>
                  </p:pic>
                </p:oleObj>
              </mc:Fallback>
            </mc:AlternateContent>
          </a:graphicData>
        </a:graphic>
      </p:graphicFrame>
      <p:graphicFrame>
        <p:nvGraphicFramePr>
          <p:cNvPr id="42" name="物件 41">
            <a:extLst>
              <a:ext uri="{FF2B5EF4-FFF2-40B4-BE49-F238E27FC236}">
                <a16:creationId xmlns:a16="http://schemas.microsoft.com/office/drawing/2014/main" id="{6205B008-EE8D-4254-B49A-115E72A8695C}"/>
              </a:ext>
            </a:extLst>
          </p:cNvPr>
          <p:cNvGraphicFramePr>
            <a:graphicFrameLocks noChangeAspect="1"/>
          </p:cNvGraphicFramePr>
          <p:nvPr>
            <p:extLst>
              <p:ext uri="{D42A27DB-BD31-4B8C-83A1-F6EECF244321}">
                <p14:modId xmlns:p14="http://schemas.microsoft.com/office/powerpoint/2010/main" val="273725637"/>
              </p:ext>
            </p:extLst>
          </p:nvPr>
        </p:nvGraphicFramePr>
        <p:xfrm>
          <a:off x="3108151" y="5346398"/>
          <a:ext cx="2408427" cy="586322"/>
        </p:xfrm>
        <a:graphic>
          <a:graphicData uri="http://schemas.openxmlformats.org/presentationml/2006/ole">
            <mc:AlternateContent xmlns:mc="http://schemas.openxmlformats.org/markup-compatibility/2006">
              <mc:Choice xmlns:v="urn:schemas-microsoft-com:vml" Requires="v">
                <p:oleObj spid="_x0000_s120916" name="Equation" r:id="rId17" imgW="1562040" imgH="393480" progId="Equation.DSMT4">
                  <p:embed/>
                </p:oleObj>
              </mc:Choice>
              <mc:Fallback>
                <p:oleObj name="Equation" r:id="rId17" imgW="1562040" imgH="393480" progId="Equation.DSMT4">
                  <p:embed/>
                  <p:pic>
                    <p:nvPicPr>
                      <p:cNvPr id="24" name="物件 23">
                        <a:extLst>
                          <a:ext uri="{FF2B5EF4-FFF2-40B4-BE49-F238E27FC236}">
                            <a16:creationId xmlns:a16="http://schemas.microsoft.com/office/drawing/2014/main" id="{570E4565-16D9-4107-9AD6-CDC52FE68666}"/>
                          </a:ext>
                        </a:extLst>
                      </p:cNvPr>
                      <p:cNvPicPr>
                        <a:picLocks noChangeAspect="1" noChangeArrowheads="1"/>
                      </p:cNvPicPr>
                      <p:nvPr/>
                    </p:nvPicPr>
                    <p:blipFill>
                      <a:blip r:embed="rId18"/>
                      <a:srcRect/>
                      <a:stretch>
                        <a:fillRect/>
                      </a:stretch>
                    </p:blipFill>
                    <p:spPr bwMode="auto">
                      <a:xfrm>
                        <a:off x="3108151" y="5346398"/>
                        <a:ext cx="2408427" cy="586322"/>
                      </a:xfrm>
                      <a:prstGeom prst="rect">
                        <a:avLst/>
                      </a:prstGeom>
                      <a:noFill/>
                    </p:spPr>
                  </p:pic>
                </p:oleObj>
              </mc:Fallback>
            </mc:AlternateContent>
          </a:graphicData>
        </a:graphic>
      </p:graphicFrame>
      <p:graphicFrame>
        <p:nvGraphicFramePr>
          <p:cNvPr id="43" name="物件 42">
            <a:extLst>
              <a:ext uri="{FF2B5EF4-FFF2-40B4-BE49-F238E27FC236}">
                <a16:creationId xmlns:a16="http://schemas.microsoft.com/office/drawing/2014/main" id="{960A55EB-A670-4717-99FC-0506F957038F}"/>
              </a:ext>
            </a:extLst>
          </p:cNvPr>
          <p:cNvGraphicFramePr>
            <a:graphicFrameLocks noChangeAspect="1"/>
          </p:cNvGraphicFramePr>
          <p:nvPr>
            <p:extLst>
              <p:ext uri="{D42A27DB-BD31-4B8C-83A1-F6EECF244321}">
                <p14:modId xmlns:p14="http://schemas.microsoft.com/office/powerpoint/2010/main" val="1014608707"/>
              </p:ext>
            </p:extLst>
          </p:nvPr>
        </p:nvGraphicFramePr>
        <p:xfrm>
          <a:off x="3116087" y="3261604"/>
          <a:ext cx="6201637" cy="791002"/>
        </p:xfrm>
        <a:graphic>
          <a:graphicData uri="http://schemas.openxmlformats.org/presentationml/2006/ole">
            <mc:AlternateContent xmlns:mc="http://schemas.openxmlformats.org/markup-compatibility/2006">
              <mc:Choice xmlns:v="urn:schemas-microsoft-com:vml" Requires="v">
                <p:oleObj spid="_x0000_s120917" name="Equation" r:id="rId19" imgW="4178160" imgH="533160" progId="Equation.DSMT4">
                  <p:embed/>
                </p:oleObj>
              </mc:Choice>
              <mc:Fallback>
                <p:oleObj name="Equation" r:id="rId19" imgW="4178160" imgH="533160" progId="Equation.DSMT4">
                  <p:embed/>
                  <p:pic>
                    <p:nvPicPr>
                      <p:cNvPr id="37" name="物件 36">
                        <a:extLst>
                          <a:ext uri="{FF2B5EF4-FFF2-40B4-BE49-F238E27FC236}">
                            <a16:creationId xmlns:a16="http://schemas.microsoft.com/office/drawing/2014/main" id="{F3C14DC7-8A4A-45CD-B266-D12D20ABA0AF}"/>
                          </a:ext>
                        </a:extLst>
                      </p:cNvPr>
                      <p:cNvPicPr>
                        <a:picLocks noChangeAspect="1" noChangeArrowheads="1"/>
                      </p:cNvPicPr>
                      <p:nvPr/>
                    </p:nvPicPr>
                    <p:blipFill>
                      <a:blip r:embed="rId20"/>
                      <a:srcRect/>
                      <a:stretch>
                        <a:fillRect/>
                      </a:stretch>
                    </p:blipFill>
                    <p:spPr bwMode="auto">
                      <a:xfrm>
                        <a:off x="3116087" y="3261604"/>
                        <a:ext cx="6201637" cy="791002"/>
                      </a:xfrm>
                      <a:prstGeom prst="rect">
                        <a:avLst/>
                      </a:prstGeom>
                      <a:noFill/>
                    </p:spPr>
                  </p:pic>
                </p:oleObj>
              </mc:Fallback>
            </mc:AlternateContent>
          </a:graphicData>
        </a:graphic>
      </p:graphicFrame>
    </p:spTree>
    <p:extLst>
      <p:ext uri="{BB962C8B-B14F-4D97-AF65-F5344CB8AC3E}">
        <p14:creationId xmlns:p14="http://schemas.microsoft.com/office/powerpoint/2010/main" val="87475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9" name="標題 1">
            <a:extLst>
              <a:ext uri="{FF2B5EF4-FFF2-40B4-BE49-F238E27FC236}">
                <a16:creationId xmlns:a16="http://schemas.microsoft.com/office/drawing/2014/main" id="{8FE9E179-107A-4453-B7B1-ACD79495AC14}"/>
              </a:ext>
            </a:extLst>
          </p:cNvPr>
          <p:cNvSpPr txBox="1">
            <a:spLocks/>
          </p:cNvSpPr>
          <p:nvPr/>
        </p:nvSpPr>
        <p:spPr>
          <a:xfrm>
            <a:off x="333445" y="2274795"/>
            <a:ext cx="116820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6000" b="1"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6000" b="1" dirty="0">
                <a:latin typeface="Times New Roman" panose="02020603050405020304" pitchFamily="18" charset="0"/>
                <a:ea typeface="標楷體" panose="03000509000000000000" pitchFamily="65" charset="-120"/>
                <a:cs typeface="Times New Roman" panose="02020603050405020304" pitchFamily="18" charset="0"/>
              </a:rPr>
              <a:t>NS</a:t>
            </a:r>
            <a:endParaRPr lang="zh-TW" altLang="en-US" sz="6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標題 1">
            <a:extLst>
              <a:ext uri="{FF2B5EF4-FFF2-40B4-BE49-F238E27FC236}">
                <a16:creationId xmlns:a16="http://schemas.microsoft.com/office/drawing/2014/main" id="{6B26B858-1171-4639-A29B-2FCA3C117DB0}"/>
              </a:ext>
            </a:extLst>
          </p:cNvPr>
          <p:cNvSpPr txBox="1">
            <a:spLocks/>
          </p:cNvSpPr>
          <p:nvPr/>
        </p:nvSpPr>
        <p:spPr>
          <a:xfrm>
            <a:off x="254955" y="3600358"/>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既有廠商：</a:t>
            </a:r>
            <a:r>
              <a:rPr lang="zh-TW" altLang="zh-TW" sz="4000" b="1" dirty="0">
                <a:ea typeface="標楷體" panose="03000509000000000000" pitchFamily="65" charset="-120"/>
              </a:rPr>
              <a:t>不</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提供升級優惠</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(N)</a:t>
            </a:r>
          </a:p>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新進廠商：</a:t>
            </a:r>
            <a:r>
              <a:rPr lang="zh-TW" altLang="zh-TW" b="1" dirty="0">
                <a:ea typeface="標楷體" panose="03000509000000000000" pitchFamily="65" charset="-120"/>
              </a:rPr>
              <a:t>訂閱</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制</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(S)</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9D90D60A-D306-4D36-8CEE-8BBA9D355266}"/>
              </a:ext>
            </a:extLst>
          </p:cNvPr>
          <p:cNvSpPr>
            <a:spLocks noGrp="1"/>
          </p:cNvSpPr>
          <p:nvPr>
            <p:ph type="sldNum" sz="quarter" idx="12"/>
          </p:nvPr>
        </p:nvSpPr>
        <p:spPr/>
        <p:txBody>
          <a:bodyPr/>
          <a:lstStyle/>
          <a:p>
            <a:fld id="{58A694F5-FBC9-4127-9762-A36D0ED70F54}" type="slidenum">
              <a:rPr lang="zh-TW" altLang="en-US" smtClean="0"/>
              <a:t>34</a:t>
            </a:fld>
            <a:endParaRPr lang="zh-TW" altLang="en-US"/>
          </a:p>
        </p:txBody>
      </p:sp>
    </p:spTree>
    <p:extLst>
      <p:ext uri="{BB962C8B-B14F-4D97-AF65-F5344CB8AC3E}">
        <p14:creationId xmlns:p14="http://schemas.microsoft.com/office/powerpoint/2010/main" val="1553181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3" name="標題 1">
            <a:extLst>
              <a:ext uri="{FF2B5EF4-FFF2-40B4-BE49-F238E27FC236}">
                <a16:creationId xmlns:a16="http://schemas.microsoft.com/office/drawing/2014/main" id="{0C52CDD1-E1A2-4586-924F-7013CCDB6E29}"/>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假設</a:t>
            </a:r>
          </a:p>
        </p:txBody>
      </p:sp>
      <p:sp>
        <p:nvSpPr>
          <p:cNvPr id="13" name="矩形 12">
            <a:extLst>
              <a:ext uri="{FF2B5EF4-FFF2-40B4-BE49-F238E27FC236}">
                <a16:creationId xmlns:a16="http://schemas.microsoft.com/office/drawing/2014/main" id="{5E6F3903-4BE8-4784-87F8-7C116449FD5F}"/>
              </a:ext>
            </a:extLst>
          </p:cNvPr>
          <p:cNvSpPr/>
          <p:nvPr/>
        </p:nvSpPr>
        <p:spPr>
          <a:xfrm>
            <a:off x="1270080" y="1690688"/>
            <a:ext cx="8955528" cy="1569660"/>
          </a:xfrm>
          <a:prstGeom prst="rect">
            <a:avLst/>
          </a:prstGeom>
        </p:spPr>
        <p:txBody>
          <a:bodyPr wrap="square">
            <a:spAutoFit/>
          </a:bodyPr>
          <a:lstStyle/>
          <a:p>
            <a:pPr marL="457200" indent="-457200">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訂閱制商品會隨著時間</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上升效用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el-GR" altLang="zh-TW" sz="2400" dirty="0">
                <a:latin typeface="Times New Roman" panose="02020603050405020304" pitchFamily="18" charset="0"/>
                <a:ea typeface="標楷體" panose="03000509000000000000" pitchFamily="65" charset="-120"/>
                <a:cs typeface="Times New Roman" panose="02020603050405020304" pitchFamily="18" charset="0"/>
              </a:rPr>
              <a:t>ρ</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AutoNum type="arabicPeriod"/>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新進廠商將會定價使欲購買新進產品之舊顧客在第二期一開始便選擇購買</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FB4EA3D7-80C9-403B-BFA4-4E6A282ED70A}"/>
              </a:ext>
            </a:extLst>
          </p:cNvPr>
          <p:cNvSpPr>
            <a:spLocks noGrp="1"/>
          </p:cNvSpPr>
          <p:nvPr>
            <p:ph type="sldNum" sz="quarter" idx="12"/>
          </p:nvPr>
        </p:nvSpPr>
        <p:spPr/>
        <p:txBody>
          <a:bodyPr/>
          <a:lstStyle/>
          <a:p>
            <a:fld id="{58A694F5-FBC9-4127-9762-A36D0ED70F54}" type="slidenum">
              <a:rPr lang="zh-TW" altLang="en-US" smtClean="0"/>
              <a:t>35</a:t>
            </a:fld>
            <a:endParaRPr lang="zh-TW" altLang="en-US"/>
          </a:p>
        </p:txBody>
      </p:sp>
    </p:spTree>
    <p:extLst>
      <p:ext uri="{BB962C8B-B14F-4D97-AF65-F5344CB8AC3E}">
        <p14:creationId xmlns:p14="http://schemas.microsoft.com/office/powerpoint/2010/main" val="310777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1" name="矩形 10">
            <a:extLst>
              <a:ext uri="{FF2B5EF4-FFF2-40B4-BE49-F238E27FC236}">
                <a16:creationId xmlns:a16="http://schemas.microsoft.com/office/drawing/2014/main" id="{F67FD9D7-6594-46D5-8074-0C4C036F5372}"/>
              </a:ext>
            </a:extLst>
          </p:cNvPr>
          <p:cNvSpPr/>
          <p:nvPr/>
        </p:nvSpPr>
        <p:spPr>
          <a:xfrm>
            <a:off x="468153" y="1690688"/>
            <a:ext cx="2281033" cy="581121"/>
          </a:xfrm>
          <a:prstGeom prst="rect">
            <a:avLst/>
          </a:prstGeom>
          <a:ln>
            <a:noFill/>
          </a:ln>
        </p:spPr>
        <p:txBody>
          <a:bodyPr wrap="square">
            <a:spAutoFit/>
          </a:bodyPr>
          <a:lstStyle/>
          <a:p>
            <a:pPr marL="304800" algn="r" latinLnBrk="1">
              <a:lnSpc>
                <a:spcPct val="150000"/>
              </a:lnSpc>
              <a:spcAft>
                <a:spcPts val="0"/>
              </a:spcAft>
            </a:pP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sz="2400" b="1" kern="10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矩形 2">
            <a:extLst>
              <a:ext uri="{FF2B5EF4-FFF2-40B4-BE49-F238E27FC236}">
                <a16:creationId xmlns:a16="http://schemas.microsoft.com/office/drawing/2014/main" id="{03234437-4DF8-4E37-87FD-A9B197C18352}"/>
              </a:ext>
            </a:extLst>
          </p:cNvPr>
          <p:cNvSpPr/>
          <p:nvPr/>
        </p:nvSpPr>
        <p:spPr>
          <a:xfrm>
            <a:off x="783167" y="2291394"/>
            <a:ext cx="11290300" cy="3402726"/>
          </a:xfrm>
          <a:prstGeom prst="rect">
            <a:avLst/>
          </a:prstGeom>
        </p:spPr>
        <p:txBody>
          <a:bodyPr wrap="square">
            <a:spAutoFit/>
          </a:bodyPr>
          <a:lstStyle/>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(1)</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(2)</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產品都買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(3)</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兩者皆不買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(4)</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矩形 13">
            <a:extLst>
              <a:ext uri="{FF2B5EF4-FFF2-40B4-BE49-F238E27FC236}">
                <a16:creationId xmlns:a16="http://schemas.microsoft.com/office/drawing/2014/main" id="{0FC76EB1-0CB2-48A9-8B87-57E2289899BE}"/>
              </a:ext>
            </a:extLst>
          </p:cNvPr>
          <p:cNvSpPr/>
          <p:nvPr/>
        </p:nvSpPr>
        <p:spPr>
          <a:xfrm>
            <a:off x="5997122" y="1690688"/>
            <a:ext cx="5679563" cy="873572"/>
          </a:xfrm>
          <a:prstGeom prst="rect">
            <a:avLst/>
          </a:prstGeom>
          <a:ln>
            <a:solidFill>
              <a:schemeClr val="tx1">
                <a:lumMod val="50000"/>
                <a:lumOff val="50000"/>
              </a:schemeClr>
            </a:solidFill>
          </a:ln>
        </p:spPr>
        <p:txBody>
          <a:bodyPr wrap="square">
            <a:spAutoFit/>
          </a:bodyPr>
          <a:lstStyle/>
          <a:p>
            <a:pPr marL="431800" indent="177800"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從以上挑選最高效用選項作為選擇，如下式：</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431800" indent="177800" latinLnBrk="1">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標題 1">
            <a:extLst>
              <a:ext uri="{FF2B5EF4-FFF2-40B4-BE49-F238E27FC236}">
                <a16:creationId xmlns:a16="http://schemas.microsoft.com/office/drawing/2014/main" id="{D256866F-CAAC-4800-A49B-2ACF2D0C7697}"/>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NS</a:t>
            </a:r>
            <a:r>
              <a:rPr lang="en-US" altLang="zh-TW" sz="3200" dirty="0">
                <a:ea typeface="標楷體" panose="03000509000000000000" pitchFamily="65" charset="-120"/>
              </a:rPr>
              <a:t>-</a:t>
            </a:r>
            <a:r>
              <a:rPr lang="zh-TW" altLang="en-US" sz="3200" dirty="0">
                <a:ea typeface="標楷體" panose="03000509000000000000" pitchFamily="65" charset="-120"/>
              </a:rPr>
              <a:t>效用式</a:t>
            </a:r>
          </a:p>
        </p:txBody>
      </p:sp>
      <p:sp>
        <p:nvSpPr>
          <p:cNvPr id="2" name="投影片編號版面配置區 1">
            <a:extLst>
              <a:ext uri="{FF2B5EF4-FFF2-40B4-BE49-F238E27FC236}">
                <a16:creationId xmlns:a16="http://schemas.microsoft.com/office/drawing/2014/main" id="{93403609-52EB-4D68-BB22-33DD99844247}"/>
              </a:ext>
            </a:extLst>
          </p:cNvPr>
          <p:cNvSpPr>
            <a:spLocks noGrp="1"/>
          </p:cNvSpPr>
          <p:nvPr>
            <p:ph type="sldNum" sz="quarter" idx="12"/>
          </p:nvPr>
        </p:nvSpPr>
        <p:spPr/>
        <p:txBody>
          <a:bodyPr/>
          <a:lstStyle/>
          <a:p>
            <a:fld id="{58A694F5-FBC9-4127-9762-A36D0ED70F54}" type="slidenum">
              <a:rPr lang="zh-TW" altLang="en-US" smtClean="0"/>
              <a:t>36</a:t>
            </a:fld>
            <a:endParaRPr lang="zh-TW" altLang="en-US"/>
          </a:p>
        </p:txBody>
      </p:sp>
      <p:graphicFrame>
        <p:nvGraphicFramePr>
          <p:cNvPr id="24" name="物件 23">
            <a:extLst>
              <a:ext uri="{FF2B5EF4-FFF2-40B4-BE49-F238E27FC236}">
                <a16:creationId xmlns:a16="http://schemas.microsoft.com/office/drawing/2014/main" id="{30F442F0-77BE-4F35-93DF-D9E515E1F111}"/>
              </a:ext>
            </a:extLst>
          </p:cNvPr>
          <p:cNvGraphicFramePr>
            <a:graphicFrameLocks noChangeAspect="1"/>
          </p:cNvGraphicFramePr>
          <p:nvPr>
            <p:extLst>
              <p:ext uri="{D42A27DB-BD31-4B8C-83A1-F6EECF244321}">
                <p14:modId xmlns:p14="http://schemas.microsoft.com/office/powerpoint/2010/main" val="514786477"/>
              </p:ext>
            </p:extLst>
          </p:nvPr>
        </p:nvGraphicFramePr>
        <p:xfrm>
          <a:off x="6946900" y="2135188"/>
          <a:ext cx="3922713" cy="392112"/>
        </p:xfrm>
        <a:graphic>
          <a:graphicData uri="http://schemas.openxmlformats.org/presentationml/2006/ole">
            <mc:AlternateContent xmlns:mc="http://schemas.openxmlformats.org/markup-compatibility/2006">
              <mc:Choice xmlns:v="urn:schemas-microsoft-com:vml" Requires="v">
                <p:oleObj spid="_x0000_s75625" name="Equation" r:id="rId5" imgW="2793960" imgH="241200" progId="Equation.DSMT4">
                  <p:embed/>
                </p:oleObj>
              </mc:Choice>
              <mc:Fallback>
                <p:oleObj name="Equation" r:id="rId5" imgW="2793960" imgH="241200" progId="Equation.DSMT4">
                  <p:embed/>
                  <p:pic>
                    <p:nvPicPr>
                      <p:cNvPr id="24" name="物件 23">
                        <a:extLst>
                          <a:ext uri="{FF2B5EF4-FFF2-40B4-BE49-F238E27FC236}">
                            <a16:creationId xmlns:a16="http://schemas.microsoft.com/office/drawing/2014/main" id="{30F442F0-77BE-4F35-93DF-D9E515E1F111}"/>
                          </a:ext>
                        </a:extLst>
                      </p:cNvPr>
                      <p:cNvPicPr>
                        <a:picLocks noChangeAspect="1" noChangeArrowheads="1"/>
                      </p:cNvPicPr>
                      <p:nvPr/>
                    </p:nvPicPr>
                    <p:blipFill>
                      <a:blip r:embed="rId6"/>
                      <a:srcRect/>
                      <a:stretch>
                        <a:fillRect/>
                      </a:stretch>
                    </p:blipFill>
                    <p:spPr bwMode="auto">
                      <a:xfrm>
                        <a:off x="6946900" y="2135188"/>
                        <a:ext cx="3922713" cy="392112"/>
                      </a:xfrm>
                      <a:prstGeom prst="rect">
                        <a:avLst/>
                      </a:prstGeom>
                      <a:noFill/>
                    </p:spPr>
                  </p:pic>
                </p:oleObj>
              </mc:Fallback>
            </mc:AlternateContent>
          </a:graphicData>
        </a:graphic>
      </p:graphicFrame>
      <p:sp>
        <p:nvSpPr>
          <p:cNvPr id="19" name="矩形 18">
            <a:extLst>
              <a:ext uri="{FF2B5EF4-FFF2-40B4-BE49-F238E27FC236}">
                <a16:creationId xmlns:a16="http://schemas.microsoft.com/office/drawing/2014/main" id="{951980D4-409F-4F58-925A-4E093123EE7C}"/>
              </a:ext>
            </a:extLst>
          </p:cNvPr>
          <p:cNvSpPr/>
          <p:nvPr/>
        </p:nvSpPr>
        <p:spPr>
          <a:xfrm>
            <a:off x="8523273" y="3323553"/>
            <a:ext cx="524933" cy="416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5C6A68D6-C82F-4953-A382-C0F4E0CF8184}"/>
              </a:ext>
            </a:extLst>
          </p:cNvPr>
          <p:cNvSpPr/>
          <p:nvPr/>
        </p:nvSpPr>
        <p:spPr>
          <a:xfrm>
            <a:off x="8301040" y="4292285"/>
            <a:ext cx="524933" cy="416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588953A-D3E3-4FAD-9565-75E9B574C753}"/>
                  </a:ext>
                </a:extLst>
              </p:cNvPr>
              <p:cNvSpPr/>
              <p:nvPr/>
            </p:nvSpPr>
            <p:spPr>
              <a:xfrm>
                <a:off x="3512280" y="2723522"/>
                <a:ext cx="5167440" cy="376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1</m:t>
                          </m:r>
                        </m:sub>
                        <m:sup>
                          <m:r>
                            <a:rPr lang="zh-TW" altLang="en-US" i="1">
                              <a:latin typeface="Cambria Math" panose="02040503050406030204" pitchFamily="18" charset="0"/>
                            </a:rPr>
                            <m:t>𝑁𝑆</m:t>
                          </m:r>
                        </m:sup>
                      </m:sSubSup>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0">
                          <a:latin typeface="Cambria Math" panose="02040503050406030204" pitchFamily="18" charset="0"/>
                        </a:rPr>
                        <m:t>(1+</m:t>
                      </m:r>
                      <m:r>
                        <a:rPr lang="zh-TW" altLang="en-US" i="1">
                          <a:latin typeface="Cambria Math" panose="02040503050406030204" pitchFamily="18" charset="0"/>
                        </a:rPr>
                        <m:t>𝛿</m:t>
                      </m:r>
                      <m:r>
                        <a:rPr lang="zh-TW" altLang="en-US" i="0">
                          <a:latin typeface="Cambria Math" panose="02040503050406030204" pitchFamily="18" charset="0"/>
                        </a:rPr>
                        <m:t>+</m:t>
                      </m:r>
                      <m:r>
                        <a:rPr lang="zh-TW" altLang="en-US" i="1">
                          <a:latin typeface="Cambria Math" panose="02040503050406030204" pitchFamily="18" charset="0"/>
                        </a:rPr>
                        <m:t>𝛼𝛿</m:t>
                      </m:r>
                      <m:r>
                        <a:rPr lang="zh-TW" altLang="en-US" i="0">
                          <a:latin typeface="Cambria Math" panose="02040503050406030204" pitchFamily="18" charset="0"/>
                        </a:rPr>
                        <m:t>)−(1+</m:t>
                      </m:r>
                      <m:r>
                        <a:rPr lang="zh-TW" altLang="en-US" i="1">
                          <a:latin typeface="Cambria Math" panose="02040503050406030204" pitchFamily="18" charset="0"/>
                        </a:rPr>
                        <m:t>𝛿</m:t>
                      </m:r>
                      <m:r>
                        <a:rPr lang="zh-TW" altLang="en-US" i="0">
                          <a:latin typeface="Cambria Math" panose="02040503050406030204" pitchFamily="18" charset="0"/>
                        </a:rPr>
                        <m:t>)(</m:t>
                      </m:r>
                      <m:r>
                        <a:rPr lang="zh-TW" altLang="en-US" i="1">
                          <a:latin typeface="Cambria Math" panose="02040503050406030204" pitchFamily="18" charset="0"/>
                        </a:rPr>
                        <m:t>𝑥𝑑</m:t>
                      </m: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r>
                        <a:rPr lang="zh-TW" altLang="en-US" i="0">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2</m:t>
                          </m:r>
                        </m:sub>
                      </m:sSub>
                    </m:oMath>
                  </m:oMathPara>
                </a14:m>
                <a:endParaRPr lang="zh-TW" altLang="en-US" dirty="0"/>
              </a:p>
            </p:txBody>
          </p:sp>
        </mc:Choice>
        <mc:Fallback xmlns="">
          <p:sp>
            <p:nvSpPr>
              <p:cNvPr id="16" name="矩形 15">
                <a:extLst>
                  <a:ext uri="{FF2B5EF4-FFF2-40B4-BE49-F238E27FC236}">
                    <a16:creationId xmlns:a16="http://schemas.microsoft.com/office/drawing/2014/main" id="{2588953A-D3E3-4FAD-9565-75E9B574C753}"/>
                  </a:ext>
                </a:extLst>
              </p:cNvPr>
              <p:cNvSpPr>
                <a:spLocks noRot="1" noChangeAspect="1" noMove="1" noResize="1" noEditPoints="1" noAdjustHandles="1" noChangeArrowheads="1" noChangeShapeType="1" noTextEdit="1"/>
              </p:cNvSpPr>
              <p:nvPr/>
            </p:nvSpPr>
            <p:spPr>
              <a:xfrm>
                <a:off x="3512280" y="2723522"/>
                <a:ext cx="5167440" cy="376000"/>
              </a:xfrm>
              <a:prstGeom prst="rect">
                <a:avLst/>
              </a:prstGeom>
              <a:blipFill>
                <a:blip r:embed="rId7"/>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D70BDFD0-D0D1-4600-9984-A81B97077142}"/>
                  </a:ext>
                </a:extLst>
              </p:cNvPr>
              <p:cNvSpPr/>
              <p:nvPr/>
            </p:nvSpPr>
            <p:spPr>
              <a:xfrm>
                <a:off x="3512280" y="3342217"/>
                <a:ext cx="6349559" cy="6714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TW" altLang="en-US" i="1">
                              <a:latin typeface="Cambria Math" panose="02040503050406030204" pitchFamily="18" charset="0"/>
                            </a:rPr>
                          </m:ctrlPr>
                        </m:mPr>
                        <m:m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2</m:t>
                                </m:r>
                              </m:sub>
                              <m:sup>
                                <m:r>
                                  <a:rPr lang="zh-TW" altLang="en-US" i="1">
                                    <a:latin typeface="Cambria Math" panose="02040503050406030204" pitchFamily="18" charset="0"/>
                                  </a:rPr>
                                  <m:t>𝑁𝑆</m:t>
                                </m:r>
                              </m:sup>
                            </m:sSubSup>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0">
                                <a:latin typeface="Cambria Math" panose="02040503050406030204" pitchFamily="18" charset="0"/>
                              </a:rPr>
                              <m:t>+</m:t>
                            </m:r>
                            <m:r>
                              <a:rPr lang="zh-TW" altLang="en-US" i="1">
                                <a:latin typeface="Cambria Math" panose="02040503050406030204" pitchFamily="18" charset="0"/>
                              </a:rPr>
                              <m:t>𝑑𝑥</m:t>
                            </m:r>
                            <m:r>
                              <a:rPr lang="zh-TW" altLang="en-US" i="1">
                                <a:latin typeface="Cambria Math" panose="02040503050406030204" pitchFamily="18" charset="0"/>
                              </a:rPr>
                              <m:t>𝛿</m:t>
                            </m:r>
                            <m:r>
                              <a:rPr lang="zh-TW" altLang="en-US" i="0">
                                <a:latin typeface="Cambria Math" panose="02040503050406030204" pitchFamily="18" charset="0"/>
                              </a:rPr>
                              <m:t>−</m:t>
                            </m:r>
                            <m:r>
                              <a:rPr lang="zh-TW" altLang="en-US" i="1">
                                <a:latin typeface="Cambria Math" panose="02040503050406030204" pitchFamily="18" charset="0"/>
                              </a:rPr>
                              <m:t>𝑑</m:t>
                            </m:r>
                            <m:d>
                              <m:dPr>
                                <m:ctrlPr>
                                  <a:rPr lang="zh-TW" altLang="en-US" i="1">
                                    <a:latin typeface="Cambria Math" panose="02040503050406030204" pitchFamily="18" charset="0"/>
                                  </a:rPr>
                                </m:ctrlPr>
                              </m:dPr>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𝛿</m:t>
                                </m:r>
                              </m:e>
                            </m:d>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d>
                              <m:dPr>
                                <m:ctrlPr>
                                  <a:rPr lang="zh-TW" altLang="en-US" i="1">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𝜃</m:t>
                                </m:r>
                              </m:e>
                            </m:d>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r>
                              <a:rPr lang="zh-TW" altLang="en-US" i="0">
                                <a:latin typeface="Cambria Math" panose="02040503050406030204" pitchFamily="18" charset="0"/>
                              </a:rPr>
                              <m:t>+</m:t>
                            </m:r>
                            <m:r>
                              <m:rPr>
                                <m:nor/>
                              </m:rPr>
                              <a:rPr lang="zh-TW" altLang="en-US" i="1">
                                <a:latin typeface="Cambria Math" panose="02040503050406030204" pitchFamily="18" charset="0"/>
                              </a:rPr>
                              <m:t>T</m:t>
                            </m:r>
                            <m:r>
                              <a:rPr lang="zh-TW" altLang="en-US" i="1">
                                <a:latin typeface="Cambria Math" panose="02040503050406030204" pitchFamily="18" charset="0"/>
                              </a:rPr>
                              <m:t>𝛿𝜌</m:t>
                            </m:r>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e>
                        </m:mr>
                        <m:mr>
                          <m:e>
                            <m:r>
                              <a:rPr lang="zh-TW" altLang="en-US" i="0">
                                <a:latin typeface="Cambria Math" panose="02040503050406030204" pitchFamily="18" charset="0"/>
                              </a:rPr>
                              <m:t>−</m:t>
                            </m:r>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𝛿</m:t>
                                </m:r>
                              </m:e>
                            </m:d>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r>
                              <a:rPr lang="zh-TW" altLang="en-US" i="0">
                                <a:latin typeface="Cambria Math" panose="02040503050406030204" pitchFamily="18" charset="0"/>
                              </a:rPr>
                              <m:t>+</m:t>
                            </m:r>
                            <m:d>
                              <m:dPr>
                                <m:ctrlPr>
                                  <a:rPr lang="zh-TW" altLang="en-US" i="1">
                                    <a:latin typeface="Cambria Math" panose="02040503050406030204" pitchFamily="18" charset="0"/>
                                  </a:rPr>
                                </m:ctrlPr>
                              </m:dPr>
                              <m:e>
                                <m:r>
                                  <a:rPr lang="zh-TW" altLang="en-US" i="1">
                                    <a:latin typeface="Cambria Math" panose="02040503050406030204" pitchFamily="18" charset="0"/>
                                  </a:rPr>
                                  <m:t>𝑇</m:t>
                                </m:r>
                                <m:r>
                                  <a:rPr lang="zh-TW" altLang="en-US" i="0">
                                    <a:latin typeface="Cambria Math" panose="02040503050406030204" pitchFamily="18" charset="0"/>
                                  </a:rPr>
                                  <m:t>−1</m:t>
                                </m:r>
                              </m:e>
                            </m:d>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e>
                        </m:mr>
                      </m:m>
                    </m:oMath>
                  </m:oMathPara>
                </a14:m>
                <a:endParaRPr lang="zh-TW" altLang="en-US" dirty="0"/>
              </a:p>
            </p:txBody>
          </p:sp>
        </mc:Choice>
        <mc:Fallback xmlns="">
          <p:sp>
            <p:nvSpPr>
              <p:cNvPr id="17" name="矩形 16">
                <a:extLst>
                  <a:ext uri="{FF2B5EF4-FFF2-40B4-BE49-F238E27FC236}">
                    <a16:creationId xmlns:a16="http://schemas.microsoft.com/office/drawing/2014/main" id="{D70BDFD0-D0D1-4600-9984-A81B97077142}"/>
                  </a:ext>
                </a:extLst>
              </p:cNvPr>
              <p:cNvSpPr>
                <a:spLocks noRot="1" noChangeAspect="1" noMove="1" noResize="1" noEditPoints="1" noAdjustHandles="1" noChangeArrowheads="1" noChangeShapeType="1" noTextEdit="1"/>
              </p:cNvSpPr>
              <p:nvPr/>
            </p:nvSpPr>
            <p:spPr>
              <a:xfrm>
                <a:off x="3512280" y="3342217"/>
                <a:ext cx="6349559" cy="671466"/>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75D3F2C1-8517-44DE-872A-4C1FAB4F6D62}"/>
                  </a:ext>
                </a:extLst>
              </p:cNvPr>
              <p:cNvSpPr/>
              <p:nvPr/>
            </p:nvSpPr>
            <p:spPr>
              <a:xfrm>
                <a:off x="3512280" y="4330420"/>
                <a:ext cx="6105453" cy="6728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TW" altLang="en-US" i="1">
                              <a:latin typeface="Cambria Math" panose="02040503050406030204" pitchFamily="18" charset="0"/>
                            </a:rPr>
                          </m:ctrlPr>
                        </m:mPr>
                        <m:m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3</m:t>
                                </m:r>
                              </m:sub>
                              <m:sup>
                                <m:r>
                                  <a:rPr lang="zh-TW" altLang="en-US" i="1">
                                    <a:latin typeface="Cambria Math" panose="02040503050406030204" pitchFamily="18" charset="0"/>
                                  </a:rPr>
                                  <m:t>𝑁𝑆</m:t>
                                </m:r>
                              </m:sup>
                            </m:sSubSup>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0">
                                <a:latin typeface="Cambria Math" panose="02040503050406030204" pitchFamily="18" charset="0"/>
                              </a:rPr>
                              <m:t>−</m:t>
                            </m:r>
                            <m:r>
                              <a:rPr lang="zh-TW" altLang="en-US" i="1">
                                <a:latin typeface="Cambria Math" panose="02040503050406030204" pitchFamily="18" charset="0"/>
                              </a:rPr>
                              <m:t>𝑑</m:t>
                            </m:r>
                            <m:d>
                              <m:dPr>
                                <m:ctrlPr>
                                  <a:rPr lang="zh-TW" altLang="en-US" i="1">
                                    <a:latin typeface="Cambria Math" panose="02040503050406030204" pitchFamily="18" charset="0"/>
                                  </a:rPr>
                                </m:ctrlPr>
                              </m:dPr>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𝛿</m:t>
                                </m:r>
                              </m:e>
                            </m:d>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d>
                              <m:dPr>
                                <m:ctrlPr>
                                  <a:rPr lang="zh-TW" altLang="en-US" i="1">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𝛼</m:t>
                                </m:r>
                                <m:r>
                                  <a:rPr lang="zh-TW" altLang="en-US" i="0">
                                    <a:latin typeface="Cambria Math" panose="02040503050406030204" pitchFamily="18" charset="0"/>
                                  </a:rPr>
                                  <m:t>+</m:t>
                                </m:r>
                                <m:r>
                                  <a:rPr lang="zh-TW" altLang="en-US" i="1">
                                    <a:latin typeface="Cambria Math" panose="02040503050406030204" pitchFamily="18" charset="0"/>
                                  </a:rPr>
                                  <m:t>𝜃</m:t>
                                </m:r>
                              </m:e>
                            </m:d>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r>
                              <a:rPr lang="zh-TW" altLang="en-US" i="0">
                                <a:latin typeface="Cambria Math" panose="02040503050406030204" pitchFamily="18" charset="0"/>
                              </a:rPr>
                              <m:t>+</m:t>
                            </m:r>
                            <m:r>
                              <m:rPr>
                                <m:nor/>
                              </m:rPr>
                              <a:rPr lang="zh-TW" altLang="en-US" i="1">
                                <a:latin typeface="Cambria Math" panose="02040503050406030204" pitchFamily="18" charset="0"/>
                              </a:rPr>
                              <m:t>T</m:t>
                            </m:r>
                            <m:r>
                              <a:rPr lang="zh-TW" altLang="en-US" i="1">
                                <a:latin typeface="Cambria Math" panose="02040503050406030204" pitchFamily="18" charset="0"/>
                              </a:rPr>
                              <m:t>𝛿𝜌</m:t>
                            </m:r>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e>
                        </m:mr>
                        <m:mr>
                          <m:e>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r>
                              <a:rPr lang="zh-TW" altLang="en-US" i="0">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2</m:t>
                                </m:r>
                              </m:sub>
                            </m:sSub>
                            <m:r>
                              <a:rPr lang="zh-TW" altLang="en-US" i="0">
                                <a:latin typeface="Cambria Math" panose="02040503050406030204" pitchFamily="18" charset="0"/>
                              </a:rPr>
                              <m:t>+</m:t>
                            </m:r>
                            <m:d>
                              <m:dPr>
                                <m:ctrlPr>
                                  <a:rPr lang="zh-TW" altLang="en-US" i="1">
                                    <a:latin typeface="Cambria Math" panose="02040503050406030204" pitchFamily="18" charset="0"/>
                                  </a:rPr>
                                </m:ctrlPr>
                              </m:dPr>
                              <m:e>
                                <m:r>
                                  <a:rPr lang="zh-TW" altLang="en-US" i="1">
                                    <a:latin typeface="Cambria Math" panose="02040503050406030204" pitchFamily="18" charset="0"/>
                                  </a:rPr>
                                  <m:t>𝑇</m:t>
                                </m:r>
                                <m:r>
                                  <a:rPr lang="zh-TW" altLang="en-US" i="0">
                                    <a:latin typeface="Cambria Math" panose="02040503050406030204" pitchFamily="18" charset="0"/>
                                  </a:rPr>
                                  <m:t>−1</m:t>
                                </m:r>
                              </m:e>
                            </m:d>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e>
                        </m:mr>
                      </m:m>
                    </m:oMath>
                  </m:oMathPara>
                </a14:m>
                <a:endParaRPr lang="zh-TW" altLang="en-US" dirty="0"/>
              </a:p>
            </p:txBody>
          </p:sp>
        </mc:Choice>
        <mc:Fallback xmlns="">
          <p:sp>
            <p:nvSpPr>
              <p:cNvPr id="26" name="矩形 25">
                <a:extLst>
                  <a:ext uri="{FF2B5EF4-FFF2-40B4-BE49-F238E27FC236}">
                    <a16:creationId xmlns:a16="http://schemas.microsoft.com/office/drawing/2014/main" id="{75D3F2C1-8517-44DE-872A-4C1FAB4F6D62}"/>
                  </a:ext>
                </a:extLst>
              </p:cNvPr>
              <p:cNvSpPr>
                <a:spLocks noRot="1" noChangeAspect="1" noMove="1" noResize="1" noEditPoints="1" noAdjustHandles="1" noChangeArrowheads="1" noChangeShapeType="1" noTextEdit="1"/>
              </p:cNvSpPr>
              <p:nvPr/>
            </p:nvSpPr>
            <p:spPr>
              <a:xfrm>
                <a:off x="3512280" y="4330420"/>
                <a:ext cx="6105453" cy="67287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64927052-73BF-414A-98C8-39B8295B3851}"/>
                  </a:ext>
                </a:extLst>
              </p:cNvPr>
              <p:cNvSpPr/>
              <p:nvPr/>
            </p:nvSpPr>
            <p:spPr>
              <a:xfrm>
                <a:off x="3512280" y="5367029"/>
                <a:ext cx="2224199" cy="3754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4</m:t>
                          </m:r>
                        </m:sub>
                        <m:sup>
                          <m:r>
                            <a:rPr lang="zh-TW" altLang="en-US" i="1">
                              <a:latin typeface="Cambria Math" panose="02040503050406030204" pitchFamily="18" charset="0"/>
                            </a:rPr>
                            <m:t>𝑁𝑆</m:t>
                          </m:r>
                        </m:sup>
                      </m:sSubSup>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0">
                          <a:latin typeface="Cambria Math" panose="02040503050406030204" pitchFamily="18" charset="0"/>
                        </a:rPr>
                        <m:t>−</m:t>
                      </m:r>
                      <m:r>
                        <a:rPr lang="zh-TW" altLang="en-US" i="1">
                          <a:latin typeface="Cambria Math" panose="02040503050406030204" pitchFamily="18" charset="0"/>
                        </a:rPr>
                        <m:t>𝑑𝑥</m:t>
                      </m: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oMath>
                  </m:oMathPara>
                </a14:m>
                <a:endParaRPr lang="zh-TW" altLang="en-US" dirty="0"/>
              </a:p>
            </p:txBody>
          </p:sp>
        </mc:Choice>
        <mc:Fallback xmlns="">
          <p:sp>
            <p:nvSpPr>
              <p:cNvPr id="27" name="矩形 26">
                <a:extLst>
                  <a:ext uri="{FF2B5EF4-FFF2-40B4-BE49-F238E27FC236}">
                    <a16:creationId xmlns:a16="http://schemas.microsoft.com/office/drawing/2014/main" id="{64927052-73BF-414A-98C8-39B8295B3851}"/>
                  </a:ext>
                </a:extLst>
              </p:cNvPr>
              <p:cNvSpPr>
                <a:spLocks noRot="1" noChangeAspect="1" noMove="1" noResize="1" noEditPoints="1" noAdjustHandles="1" noChangeArrowheads="1" noChangeShapeType="1" noTextEdit="1"/>
              </p:cNvSpPr>
              <p:nvPr/>
            </p:nvSpPr>
            <p:spPr>
              <a:xfrm>
                <a:off x="3512280" y="5367029"/>
                <a:ext cx="2224199" cy="375424"/>
              </a:xfrm>
              <a:prstGeom prst="rect">
                <a:avLst/>
              </a:prstGeom>
              <a:blipFill>
                <a:blip r:embed="rId10"/>
                <a:stretch>
                  <a:fillRect b="-645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39629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1" name="矩形 10">
            <a:extLst>
              <a:ext uri="{FF2B5EF4-FFF2-40B4-BE49-F238E27FC236}">
                <a16:creationId xmlns:a16="http://schemas.microsoft.com/office/drawing/2014/main" id="{F67FD9D7-6594-46D5-8074-0C4C036F5372}"/>
              </a:ext>
            </a:extLst>
          </p:cNvPr>
          <p:cNvSpPr/>
          <p:nvPr/>
        </p:nvSpPr>
        <p:spPr>
          <a:xfrm>
            <a:off x="468153" y="1690688"/>
            <a:ext cx="2281033" cy="581121"/>
          </a:xfrm>
          <a:prstGeom prst="rect">
            <a:avLst/>
          </a:prstGeom>
          <a:ln>
            <a:noFill/>
          </a:ln>
        </p:spPr>
        <p:txBody>
          <a:bodyPr wrap="square">
            <a:spAutoFit/>
          </a:bodyPr>
          <a:lstStyle/>
          <a:p>
            <a:pPr marL="304800" algn="r" latinLnBrk="1">
              <a:lnSpc>
                <a:spcPct val="150000"/>
              </a:lnSpc>
              <a:spcAft>
                <a:spcPts val="0"/>
              </a:spcAft>
            </a:pPr>
            <a:r>
              <a:rPr lang="zh-TW" altLang="en-US" sz="2400" b="1" kern="100" dirty="0">
                <a:latin typeface="Times New Roman" panose="02020603050405020304" pitchFamily="18" charset="0"/>
                <a:ea typeface="標楷體" panose="03000509000000000000" pitchFamily="65" charset="-120"/>
                <a:cs typeface="Times New Roman" panose="02020603050405020304" pitchFamily="18" charset="0"/>
              </a:rPr>
              <a:t>不</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買</a:t>
            </a:r>
            <a:r>
              <a:rPr lang="en-US" altLang="zh-TW" sz="2400" b="1" kern="10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矩形 9">
            <a:extLst>
              <a:ext uri="{FF2B5EF4-FFF2-40B4-BE49-F238E27FC236}">
                <a16:creationId xmlns:a16="http://schemas.microsoft.com/office/drawing/2014/main" id="{4F64463E-5F4C-4AD5-9C77-688D4AF67EA4}"/>
              </a:ext>
            </a:extLst>
          </p:cNvPr>
          <p:cNvSpPr/>
          <p:nvPr/>
        </p:nvSpPr>
        <p:spPr>
          <a:xfrm>
            <a:off x="783171" y="2288743"/>
            <a:ext cx="10833463" cy="3473515"/>
          </a:xfrm>
          <a:prstGeom prst="rect">
            <a:avLst/>
          </a:prstGeom>
        </p:spPr>
        <p:txBody>
          <a:bodyPr wrap="square">
            <a:spAutoFit/>
          </a:bodyPr>
          <a:lstStyle/>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i="1" kern="100" dirty="0">
              <a:latin typeface="Cambria Math" panose="02040503050406030204" pitchFamily="18" charset="0"/>
              <a:ea typeface="Cambria Math" panose="02040503050406030204" pitchFamily="18" charset="0"/>
              <a:cs typeface="Times New Roman" panose="02020603050405020304" pitchFamily="18" charset="0"/>
            </a:endParaRPr>
          </a:p>
          <a:p>
            <a:pPr marL="304800" indent="304800" algn="just" latinLnBrk="1">
              <a:lnSpc>
                <a:spcPct val="150000"/>
              </a:lnSpc>
              <a:spcAft>
                <a:spcPts val="0"/>
              </a:spcAft>
            </a:pPr>
            <a:r>
              <a:rPr lang="en-US" altLang="zh-TW" kern="100" dirty="0">
                <a:ea typeface="Cambria Math" panose="02040503050406030204" pitchFamily="18" charset="0"/>
                <a:cs typeface="Times New Roman" panose="02020603050405020304" pitchFamily="18" charset="0"/>
              </a:rPr>
              <a:t>			</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(5)</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(6)</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產品都買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(7)</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兩者皆不買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(8)</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11">
            <a:extLst>
              <a:ext uri="{FF2B5EF4-FFF2-40B4-BE49-F238E27FC236}">
                <a16:creationId xmlns:a16="http://schemas.microsoft.com/office/drawing/2014/main" id="{CD73FE84-52D8-4309-B04B-9BE474F28432}"/>
              </a:ext>
            </a:extLst>
          </p:cNvPr>
          <p:cNvSpPr/>
          <p:nvPr/>
        </p:nvSpPr>
        <p:spPr>
          <a:xfrm>
            <a:off x="5997122" y="1690688"/>
            <a:ext cx="5679563" cy="873572"/>
          </a:xfrm>
          <a:prstGeom prst="rect">
            <a:avLst/>
          </a:prstGeom>
          <a:ln>
            <a:solidFill>
              <a:schemeClr val="tx1">
                <a:lumMod val="50000"/>
                <a:lumOff val="50000"/>
              </a:schemeClr>
            </a:solidFill>
          </a:ln>
        </p:spPr>
        <p:txBody>
          <a:bodyPr wrap="square">
            <a:spAutoFit/>
          </a:bodyPr>
          <a:lstStyle/>
          <a:p>
            <a:pPr marL="431800" indent="177800"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從以上挑選最高效用選項作為選擇，如下式：</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431800" indent="177800" latinLnBrk="1">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50B9CED9-B08B-4C88-9529-1A9D3A7EF69E}"/>
              </a:ext>
            </a:extLst>
          </p:cNvPr>
          <p:cNvSpPr>
            <a:spLocks noGrp="1"/>
          </p:cNvSpPr>
          <p:nvPr>
            <p:ph type="sldNum" sz="quarter" idx="12"/>
          </p:nvPr>
        </p:nvSpPr>
        <p:spPr/>
        <p:txBody>
          <a:bodyPr/>
          <a:lstStyle/>
          <a:p>
            <a:fld id="{58A694F5-FBC9-4127-9762-A36D0ED70F54}" type="slidenum">
              <a:rPr lang="zh-TW" altLang="en-US" smtClean="0"/>
              <a:t>37</a:t>
            </a:fld>
            <a:endParaRPr lang="zh-TW" altLang="en-US"/>
          </a:p>
        </p:txBody>
      </p:sp>
      <p:sp>
        <p:nvSpPr>
          <p:cNvPr id="19" name="Rectangle 6">
            <a:extLst>
              <a:ext uri="{FF2B5EF4-FFF2-40B4-BE49-F238E27FC236}">
                <a16:creationId xmlns:a16="http://schemas.microsoft.com/office/drawing/2014/main" id="{FBBAE1D9-5EF9-4910-BDA2-4D09DEC9786F}"/>
              </a:ext>
            </a:extLst>
          </p:cNvPr>
          <p:cNvSpPr>
            <a:spLocks noChangeArrowheads="1"/>
          </p:cNvSpPr>
          <p:nvPr/>
        </p:nvSpPr>
        <p:spPr bwMode="auto">
          <a:xfrm>
            <a:off x="3541485" y="44332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1" name="物件 20">
            <a:extLst>
              <a:ext uri="{FF2B5EF4-FFF2-40B4-BE49-F238E27FC236}">
                <a16:creationId xmlns:a16="http://schemas.microsoft.com/office/drawing/2014/main" id="{6F0592DF-9E39-41BC-8DB1-05E0152201E6}"/>
              </a:ext>
            </a:extLst>
          </p:cNvPr>
          <p:cNvGraphicFramePr>
            <a:graphicFrameLocks noChangeAspect="1"/>
          </p:cNvGraphicFramePr>
          <p:nvPr>
            <p:extLst>
              <p:ext uri="{D42A27DB-BD31-4B8C-83A1-F6EECF244321}">
                <p14:modId xmlns:p14="http://schemas.microsoft.com/office/powerpoint/2010/main" val="2782734766"/>
              </p:ext>
            </p:extLst>
          </p:nvPr>
        </p:nvGraphicFramePr>
        <p:xfrm>
          <a:off x="6946900" y="2135188"/>
          <a:ext cx="3922713" cy="392112"/>
        </p:xfrm>
        <a:graphic>
          <a:graphicData uri="http://schemas.openxmlformats.org/presentationml/2006/ole">
            <mc:AlternateContent xmlns:mc="http://schemas.openxmlformats.org/markup-compatibility/2006">
              <mc:Choice xmlns:v="urn:schemas-microsoft-com:vml" Requires="v">
                <p:oleObj spid="_x0000_s76677" name="Equation" r:id="rId5" imgW="2793960" imgH="241200" progId="Equation.DSMT4">
                  <p:embed/>
                </p:oleObj>
              </mc:Choice>
              <mc:Fallback>
                <p:oleObj name="Equation" r:id="rId5" imgW="2793960" imgH="241200" progId="Equation.DSMT4">
                  <p:embed/>
                  <p:pic>
                    <p:nvPicPr>
                      <p:cNvPr id="21" name="物件 20">
                        <a:extLst>
                          <a:ext uri="{FF2B5EF4-FFF2-40B4-BE49-F238E27FC236}">
                            <a16:creationId xmlns:a16="http://schemas.microsoft.com/office/drawing/2014/main" id="{6F0592DF-9E39-41BC-8DB1-05E0152201E6}"/>
                          </a:ext>
                        </a:extLst>
                      </p:cNvPr>
                      <p:cNvPicPr>
                        <a:picLocks noChangeAspect="1" noChangeArrowheads="1"/>
                      </p:cNvPicPr>
                      <p:nvPr/>
                    </p:nvPicPr>
                    <p:blipFill>
                      <a:blip r:embed="rId6"/>
                      <a:srcRect/>
                      <a:stretch>
                        <a:fillRect/>
                      </a:stretch>
                    </p:blipFill>
                    <p:spPr bwMode="auto">
                      <a:xfrm>
                        <a:off x="6946900" y="2135188"/>
                        <a:ext cx="3922713" cy="392112"/>
                      </a:xfrm>
                      <a:prstGeom prst="rect">
                        <a:avLst/>
                      </a:prstGeom>
                      <a:noFill/>
                    </p:spPr>
                  </p:pic>
                </p:oleObj>
              </mc:Fallback>
            </mc:AlternateContent>
          </a:graphicData>
        </a:graphic>
      </p:graphicFrame>
      <p:sp>
        <p:nvSpPr>
          <p:cNvPr id="24" name="標題 1">
            <a:extLst>
              <a:ext uri="{FF2B5EF4-FFF2-40B4-BE49-F238E27FC236}">
                <a16:creationId xmlns:a16="http://schemas.microsoft.com/office/drawing/2014/main" id="{562F33C1-C3AA-4931-9CEB-2F2FD5299F0F}"/>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NS</a:t>
            </a:r>
            <a:r>
              <a:rPr lang="en-US" altLang="zh-TW" sz="3200" dirty="0">
                <a:ea typeface="標楷體" panose="03000509000000000000" pitchFamily="65" charset="-120"/>
              </a:rPr>
              <a:t>-</a:t>
            </a:r>
            <a:r>
              <a:rPr lang="zh-TW" altLang="en-US" sz="3200" dirty="0">
                <a:ea typeface="標楷體" panose="03000509000000000000" pitchFamily="65" charset="-120"/>
              </a:rPr>
              <a:t>效用式</a:t>
            </a:r>
          </a:p>
        </p:txBody>
      </p:sp>
      <p:sp>
        <p:nvSpPr>
          <p:cNvPr id="22" name="矩形 21">
            <a:extLst>
              <a:ext uri="{FF2B5EF4-FFF2-40B4-BE49-F238E27FC236}">
                <a16:creationId xmlns:a16="http://schemas.microsoft.com/office/drawing/2014/main" id="{7ADB5676-5B0E-4AAA-8790-D090AD9553F4}"/>
              </a:ext>
            </a:extLst>
          </p:cNvPr>
          <p:cNvSpPr/>
          <p:nvPr/>
        </p:nvSpPr>
        <p:spPr>
          <a:xfrm>
            <a:off x="6689988" y="3444447"/>
            <a:ext cx="524933" cy="416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80F82100-DA4E-408D-AA5E-939FA267615C}"/>
              </a:ext>
            </a:extLst>
          </p:cNvPr>
          <p:cNvSpPr/>
          <p:nvPr/>
        </p:nvSpPr>
        <p:spPr>
          <a:xfrm>
            <a:off x="6636289" y="4441016"/>
            <a:ext cx="524933" cy="416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84F1CE6-BB42-45FF-8B32-B08FB7999F48}"/>
                  </a:ext>
                </a:extLst>
              </p:cNvPr>
              <p:cNvSpPr/>
              <p:nvPr/>
            </p:nvSpPr>
            <p:spPr>
              <a:xfrm>
                <a:off x="3464985" y="2679767"/>
                <a:ext cx="3093860" cy="3822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smtClean="0">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5</m:t>
                          </m:r>
                        </m:sub>
                        <m:sup>
                          <m:r>
                            <a:rPr lang="zh-TW" altLang="en-US" i="1">
                              <a:latin typeface="Cambria Math" panose="02040503050406030204" pitchFamily="18" charset="0"/>
                            </a:rPr>
                            <m:t>𝑁</m:t>
                          </m:r>
                          <m:r>
                            <a:rPr lang="en-US" altLang="zh-TW" b="0" i="1" smtClean="0">
                              <a:latin typeface="Cambria Math" panose="02040503050406030204" pitchFamily="18" charset="0"/>
                            </a:rPr>
                            <m:t>𝑆</m:t>
                          </m:r>
                        </m:sup>
                      </m:sSubSup>
                      <m:r>
                        <a:rPr lang="zh-TW" altLang="en-US" i="0">
                          <a:latin typeface="Cambria Math" panose="02040503050406030204" pitchFamily="18" charset="0"/>
                        </a:rPr>
                        <m:t>=</m:t>
                      </m:r>
                      <m:r>
                        <a:rPr lang="zh-TW" altLang="en-US" i="1">
                          <a:latin typeface="Cambria Math" panose="02040503050406030204" pitchFamily="18" charset="0"/>
                        </a:rPr>
                        <m:t>𝛿</m:t>
                      </m:r>
                      <m:d>
                        <m:dPr>
                          <m:ctrlPr>
                            <a:rPr lang="zh-TW" altLang="en-US" i="1">
                              <a:latin typeface="Cambria Math" panose="02040503050406030204" pitchFamily="18" charset="0"/>
                            </a:rPr>
                          </m:ctrlPr>
                        </m:dPr>
                        <m:e>
                          <m:r>
                            <a:rPr lang="zh-TW" altLang="en-US" i="1">
                              <a:latin typeface="Cambria Math" panose="02040503050406030204" pitchFamily="18" charset="0"/>
                            </a:rPr>
                            <m:t>𝑞</m:t>
                          </m:r>
                          <m:r>
                            <a:rPr lang="zh-TW" altLang="en-US" i="0">
                              <a:latin typeface="Cambria Math" panose="02040503050406030204" pitchFamily="18" charset="0"/>
                            </a:rPr>
                            <m:t>−</m:t>
                          </m:r>
                          <m:r>
                            <a:rPr lang="zh-TW" altLang="en-US" i="1">
                              <a:latin typeface="Cambria Math" panose="02040503050406030204" pitchFamily="18" charset="0"/>
                            </a:rPr>
                            <m:t>𝑑𝑥</m:t>
                          </m:r>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𝛼</m:t>
                          </m: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2</m:t>
                              </m:r>
                            </m:sub>
                          </m:sSub>
                        </m:e>
                      </m:d>
                    </m:oMath>
                  </m:oMathPara>
                </a14:m>
                <a:endParaRPr lang="zh-TW" altLang="en-US" dirty="0"/>
              </a:p>
            </p:txBody>
          </p:sp>
        </mc:Choice>
        <mc:Fallback xmlns="">
          <p:sp>
            <p:nvSpPr>
              <p:cNvPr id="14" name="矩形 13">
                <a:extLst>
                  <a:ext uri="{FF2B5EF4-FFF2-40B4-BE49-F238E27FC236}">
                    <a16:creationId xmlns:a16="http://schemas.microsoft.com/office/drawing/2014/main" id="{184F1CE6-BB42-45FF-8B32-B08FB7999F48}"/>
                  </a:ext>
                </a:extLst>
              </p:cNvPr>
              <p:cNvSpPr>
                <a:spLocks noRot="1" noChangeAspect="1" noMove="1" noResize="1" noEditPoints="1" noAdjustHandles="1" noChangeArrowheads="1" noChangeShapeType="1" noTextEdit="1"/>
              </p:cNvSpPr>
              <p:nvPr/>
            </p:nvSpPr>
            <p:spPr>
              <a:xfrm>
                <a:off x="3464985" y="2679767"/>
                <a:ext cx="3093860" cy="382221"/>
              </a:xfrm>
              <a:prstGeom prst="rect">
                <a:avLst/>
              </a:prstGeom>
              <a:blipFill>
                <a:blip r:embed="rId7"/>
                <a:stretch>
                  <a:fillRect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C38D4FFF-8C2C-4428-875B-D7386690DFA3}"/>
                  </a:ext>
                </a:extLst>
              </p:cNvPr>
              <p:cNvSpPr/>
              <p:nvPr/>
            </p:nvSpPr>
            <p:spPr>
              <a:xfrm>
                <a:off x="3451136" y="3470888"/>
                <a:ext cx="5048049" cy="3783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6</m:t>
                          </m:r>
                        </m:sub>
                        <m:sup>
                          <m:r>
                            <a:rPr lang="zh-TW" altLang="en-US" i="1">
                              <a:latin typeface="Cambria Math" panose="02040503050406030204" pitchFamily="18" charset="0"/>
                            </a:rPr>
                            <m:t>𝑁𝑆</m:t>
                          </m:r>
                        </m:sup>
                      </m:sSubSup>
                      <m:r>
                        <a:rPr lang="zh-TW" altLang="en-US" i="0">
                          <a:latin typeface="Cambria Math" panose="02040503050406030204" pitchFamily="18" charset="0"/>
                        </a:rPr>
                        <m:t>=</m:t>
                      </m:r>
                      <m:r>
                        <a:rPr lang="zh-TW" altLang="en-US" i="1">
                          <a:latin typeface="Cambria Math" panose="02040503050406030204" pitchFamily="18" charset="0"/>
                        </a:rPr>
                        <m:t>𝛿</m:t>
                      </m:r>
                      <m:d>
                        <m:dPr>
                          <m:ctrlPr>
                            <a:rPr lang="zh-TW" altLang="en-US" i="1">
                              <a:latin typeface="Cambria Math" panose="02040503050406030204" pitchFamily="18" charset="0"/>
                            </a:rPr>
                          </m:ctrlPr>
                        </m:dPr>
                        <m:e>
                          <m:r>
                            <a:rPr lang="zh-TW" altLang="en-US" i="1">
                              <a:latin typeface="Cambria Math" panose="02040503050406030204" pitchFamily="18" charset="0"/>
                            </a:rPr>
                            <m:t>𝑞</m:t>
                          </m:r>
                          <m:r>
                            <a:rPr lang="zh-TW" altLang="en-US" i="0">
                              <a:latin typeface="Cambria Math" panose="02040503050406030204" pitchFamily="18" charset="0"/>
                            </a:rPr>
                            <m:t>+</m:t>
                          </m:r>
                          <m:r>
                            <a:rPr lang="zh-TW" altLang="en-US" i="1">
                              <a:latin typeface="Cambria Math" panose="02040503050406030204" pitchFamily="18" charset="0"/>
                            </a:rPr>
                            <m:t>𝑑</m:t>
                          </m:r>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𝑥</m:t>
                              </m:r>
                            </m:e>
                          </m:d>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𝜃</m:t>
                          </m:r>
                          <m:r>
                            <a:rPr lang="zh-TW" altLang="en-US" i="0">
                              <a:latin typeface="Cambria Math" panose="02040503050406030204" pitchFamily="18" charset="0"/>
                            </a:rPr>
                            <m:t>+</m:t>
                          </m:r>
                          <m:r>
                            <m:rPr>
                              <m:nor/>
                            </m:rPr>
                            <a:rPr lang="zh-TW" altLang="en-US" i="1">
                              <a:latin typeface="Cambria Math" panose="02040503050406030204" pitchFamily="18" charset="0"/>
                            </a:rPr>
                            <m:t>T</m:t>
                          </m:r>
                          <m:r>
                            <a:rPr lang="zh-TW" altLang="en-US" i="1">
                              <a:latin typeface="Cambria Math" panose="02040503050406030204" pitchFamily="18" charset="0"/>
                            </a:rPr>
                            <m:t>𝜌</m:t>
                          </m:r>
                          <m:r>
                            <a:rPr lang="zh-TW" altLang="en-US" i="0">
                              <a:latin typeface="Cambria Math" panose="02040503050406030204" pitchFamily="18" charset="0"/>
                            </a:rPr>
                            <m:t>+</m:t>
                          </m:r>
                          <m:d>
                            <m:dPr>
                              <m:ctrlPr>
                                <a:rPr lang="zh-TW" altLang="en-US" i="1">
                                  <a:latin typeface="Cambria Math" panose="02040503050406030204" pitchFamily="18" charset="0"/>
                                </a:rPr>
                              </m:ctrlPr>
                            </m:dPr>
                            <m:e>
                              <m:r>
                                <m:rPr>
                                  <m:nor/>
                                </m:rPr>
                                <a:rPr lang="zh-TW" altLang="en-US" i="1">
                                  <a:latin typeface="Cambria Math" panose="02040503050406030204" pitchFamily="18" charset="0"/>
                                </a:rPr>
                                <m:t>T</m:t>
                              </m:r>
                              <m:r>
                                <a:rPr lang="zh-TW" altLang="en-US" i="0">
                                  <a:latin typeface="Cambria Math" panose="02040503050406030204" pitchFamily="18" charset="0"/>
                                </a:rPr>
                                <m:t>−1</m:t>
                              </m:r>
                            </m:e>
                          </m:d>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e>
                      </m:d>
                    </m:oMath>
                  </m:oMathPara>
                </a14:m>
                <a:endParaRPr lang="zh-TW" altLang="en-US" dirty="0"/>
              </a:p>
            </p:txBody>
          </p:sp>
        </mc:Choice>
        <mc:Fallback xmlns="">
          <p:sp>
            <p:nvSpPr>
              <p:cNvPr id="15" name="矩形 14">
                <a:extLst>
                  <a:ext uri="{FF2B5EF4-FFF2-40B4-BE49-F238E27FC236}">
                    <a16:creationId xmlns:a16="http://schemas.microsoft.com/office/drawing/2014/main" id="{C38D4FFF-8C2C-4428-875B-D7386690DFA3}"/>
                  </a:ext>
                </a:extLst>
              </p:cNvPr>
              <p:cNvSpPr>
                <a:spLocks noRot="1" noChangeAspect="1" noMove="1" noResize="1" noEditPoints="1" noAdjustHandles="1" noChangeArrowheads="1" noChangeShapeType="1" noTextEdit="1"/>
              </p:cNvSpPr>
              <p:nvPr/>
            </p:nvSpPr>
            <p:spPr>
              <a:xfrm>
                <a:off x="3451136" y="3470888"/>
                <a:ext cx="5048049" cy="378309"/>
              </a:xfrm>
              <a:prstGeom prst="rect">
                <a:avLst/>
              </a:prstGeom>
              <a:blipFill>
                <a:blip r:embed="rId8"/>
                <a:stretch>
                  <a:fillRect b="-129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C123944B-6693-4CBB-B5E7-9ECA437B3FBF}"/>
                  </a:ext>
                </a:extLst>
              </p:cNvPr>
              <p:cNvSpPr/>
              <p:nvPr/>
            </p:nvSpPr>
            <p:spPr>
              <a:xfrm>
                <a:off x="3464985" y="4473200"/>
                <a:ext cx="6495080" cy="3754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7</m:t>
                          </m:r>
                        </m:sub>
                        <m:sup>
                          <m:r>
                            <a:rPr lang="zh-TW" altLang="en-US" i="1">
                              <a:latin typeface="Cambria Math" panose="02040503050406030204" pitchFamily="18" charset="0"/>
                            </a:rPr>
                            <m:t>𝑁𝑆</m:t>
                          </m:r>
                        </m:sup>
                      </m:sSubSup>
                      <m:r>
                        <a:rPr lang="zh-TW" altLang="en-US" i="0">
                          <a:latin typeface="Cambria Math" panose="02040503050406030204" pitchFamily="18" charset="0"/>
                        </a:rPr>
                        <m:t>=</m:t>
                      </m:r>
                      <m:r>
                        <a:rPr lang="zh-TW" altLang="en-US" i="1">
                          <a:latin typeface="Cambria Math" panose="02040503050406030204" pitchFamily="18" charset="0"/>
                        </a:rPr>
                        <m:t>𝛿</m:t>
                      </m:r>
                      <m:d>
                        <m:dPr>
                          <m:ctrlPr>
                            <a:rPr lang="zh-TW" altLang="en-US" i="1">
                              <a:latin typeface="Cambria Math" panose="02040503050406030204" pitchFamily="18" charset="0"/>
                            </a:rPr>
                          </m:ctrlPr>
                        </m:dPr>
                        <m:e>
                          <m:r>
                            <a:rPr lang="zh-TW" altLang="en-US" i="0">
                              <a:latin typeface="Cambria Math" panose="02040503050406030204" pitchFamily="18" charset="0"/>
                            </a:rPr>
                            <m:t>−</m:t>
                          </m:r>
                          <m:r>
                            <a:rPr lang="zh-TW" altLang="en-US" i="1">
                              <a:latin typeface="Cambria Math" panose="02040503050406030204" pitchFamily="18" charset="0"/>
                            </a:rPr>
                            <m:t>𝑑</m:t>
                          </m:r>
                          <m:r>
                            <a:rPr lang="zh-TW" altLang="en-US" i="0">
                              <a:latin typeface="Cambria Math" panose="02040503050406030204" pitchFamily="18" charset="0"/>
                            </a:rPr>
                            <m:t>+</m:t>
                          </m:r>
                          <m:d>
                            <m:dPr>
                              <m:ctrlPr>
                                <a:rPr lang="zh-TW" altLang="en-US" i="1">
                                  <a:latin typeface="Cambria Math" panose="02040503050406030204" pitchFamily="18" charset="0"/>
                                </a:rPr>
                              </m:ctrlPr>
                            </m:dPr>
                            <m:e>
                              <m:r>
                                <a:rPr lang="zh-TW" altLang="en-US" i="1">
                                  <a:latin typeface="Cambria Math" panose="02040503050406030204" pitchFamily="18" charset="0"/>
                                </a:rPr>
                                <m:t>𝑞</m:t>
                              </m:r>
                              <m:d>
                                <m:dPr>
                                  <m:ctrlPr>
                                    <a:rPr lang="zh-TW" altLang="en-US" i="1">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𝛼</m:t>
                                  </m:r>
                                  <m:r>
                                    <a:rPr lang="zh-TW" altLang="en-US" i="0">
                                      <a:latin typeface="Cambria Math" panose="02040503050406030204" pitchFamily="18" charset="0"/>
                                    </a:rPr>
                                    <m:t>+</m:t>
                                  </m:r>
                                  <m:r>
                                    <a:rPr lang="zh-TW" altLang="en-US" i="1">
                                      <a:latin typeface="Cambria Math" panose="02040503050406030204" pitchFamily="18" charset="0"/>
                                    </a:rPr>
                                    <m:t>𝜃</m:t>
                                  </m:r>
                                </m:e>
                              </m:d>
                              <m:r>
                                <a:rPr lang="zh-TW" altLang="en-US" i="0">
                                  <a:latin typeface="Cambria Math" panose="02040503050406030204" pitchFamily="18" charset="0"/>
                                </a:rPr>
                                <m:t>+</m:t>
                              </m:r>
                              <m:r>
                                <a:rPr lang="zh-TW" altLang="en-US" i="1">
                                  <a:latin typeface="Cambria Math" panose="02040503050406030204" pitchFamily="18" charset="0"/>
                                </a:rPr>
                                <m:t>𝑇</m:t>
                              </m:r>
                              <m:r>
                                <a:rPr lang="zh-TW" altLang="en-US" i="1">
                                  <a:latin typeface="Cambria Math" panose="02040503050406030204" pitchFamily="18" charset="0"/>
                                </a:rPr>
                                <m:t>𝜌</m:t>
                              </m:r>
                            </m:e>
                          </m:d>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2</m:t>
                              </m:r>
                            </m:sub>
                          </m:sSub>
                          <m:r>
                            <a:rPr lang="zh-TW" altLang="en-US" i="0">
                              <a:latin typeface="Cambria Math" panose="02040503050406030204" pitchFamily="18" charset="0"/>
                            </a:rPr>
                            <m:t>+</m:t>
                          </m:r>
                          <m:d>
                            <m:dPr>
                              <m:ctrlPr>
                                <a:rPr lang="zh-TW" altLang="en-US" i="1">
                                  <a:latin typeface="Cambria Math" panose="02040503050406030204" pitchFamily="18" charset="0"/>
                                </a:rPr>
                              </m:ctrlPr>
                            </m:dPr>
                            <m:e>
                              <m:r>
                                <a:rPr lang="zh-TW" altLang="en-US" i="1">
                                  <a:latin typeface="Cambria Math" panose="02040503050406030204" pitchFamily="18" charset="0"/>
                                </a:rPr>
                                <m:t>𝑇</m:t>
                              </m:r>
                              <m:r>
                                <a:rPr lang="zh-TW" altLang="en-US" i="0">
                                  <a:latin typeface="Cambria Math" panose="02040503050406030204" pitchFamily="18" charset="0"/>
                                </a:rPr>
                                <m:t>−1</m:t>
                              </m:r>
                            </m:e>
                          </m:d>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e>
                      </m:d>
                    </m:oMath>
                  </m:oMathPara>
                </a14:m>
                <a:endParaRPr lang="zh-TW" altLang="en-US" dirty="0"/>
              </a:p>
            </p:txBody>
          </p:sp>
        </mc:Choice>
        <mc:Fallback xmlns="">
          <p:sp>
            <p:nvSpPr>
              <p:cNvPr id="16" name="矩形 15">
                <a:extLst>
                  <a:ext uri="{FF2B5EF4-FFF2-40B4-BE49-F238E27FC236}">
                    <a16:creationId xmlns:a16="http://schemas.microsoft.com/office/drawing/2014/main" id="{C123944B-6693-4CBB-B5E7-9ECA437B3FBF}"/>
                  </a:ext>
                </a:extLst>
              </p:cNvPr>
              <p:cNvSpPr>
                <a:spLocks noRot="1" noChangeAspect="1" noMove="1" noResize="1" noEditPoints="1" noAdjustHandles="1" noChangeArrowheads="1" noChangeShapeType="1" noTextEdit="1"/>
              </p:cNvSpPr>
              <p:nvPr/>
            </p:nvSpPr>
            <p:spPr>
              <a:xfrm>
                <a:off x="3464985" y="4473200"/>
                <a:ext cx="6495080" cy="375424"/>
              </a:xfrm>
              <a:prstGeom prst="rect">
                <a:avLst/>
              </a:prstGeom>
              <a:blipFill>
                <a:blip r:embed="rId9"/>
                <a:stretch>
                  <a:fillRect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B79F5CA2-9BD4-4293-A69B-FC0CFFBF92F5}"/>
                  </a:ext>
                </a:extLst>
              </p:cNvPr>
              <p:cNvSpPr/>
              <p:nvPr/>
            </p:nvSpPr>
            <p:spPr>
              <a:xfrm>
                <a:off x="3464985" y="5257460"/>
                <a:ext cx="1066766" cy="3784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smtClean="0">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8</m:t>
                          </m:r>
                        </m:sub>
                        <m:sup>
                          <m:r>
                            <a:rPr lang="zh-TW" altLang="en-US" i="1">
                              <a:latin typeface="Cambria Math" panose="02040503050406030204" pitchFamily="18" charset="0"/>
                            </a:rPr>
                            <m:t>𝑁</m:t>
                          </m:r>
                          <m:r>
                            <a:rPr lang="en-US" altLang="zh-TW" b="0" i="1" smtClean="0">
                              <a:latin typeface="Cambria Math" panose="02040503050406030204" pitchFamily="18" charset="0"/>
                            </a:rPr>
                            <m:t>𝑆</m:t>
                          </m:r>
                        </m:sup>
                      </m:sSubSup>
                      <m:r>
                        <a:rPr lang="zh-TW" altLang="en-US" i="0">
                          <a:latin typeface="Cambria Math" panose="02040503050406030204" pitchFamily="18" charset="0"/>
                        </a:rPr>
                        <m:t>=0</m:t>
                      </m:r>
                    </m:oMath>
                  </m:oMathPara>
                </a14:m>
                <a:endParaRPr lang="zh-TW" altLang="en-US" dirty="0"/>
              </a:p>
            </p:txBody>
          </p:sp>
        </mc:Choice>
        <mc:Fallback xmlns="">
          <p:sp>
            <p:nvSpPr>
              <p:cNvPr id="17" name="矩形 16">
                <a:extLst>
                  <a:ext uri="{FF2B5EF4-FFF2-40B4-BE49-F238E27FC236}">
                    <a16:creationId xmlns:a16="http://schemas.microsoft.com/office/drawing/2014/main" id="{B79F5CA2-9BD4-4293-A69B-FC0CFFBF92F5}"/>
                  </a:ext>
                </a:extLst>
              </p:cNvPr>
              <p:cNvSpPr>
                <a:spLocks noRot="1" noChangeAspect="1" noMove="1" noResize="1" noEditPoints="1" noAdjustHandles="1" noChangeArrowheads="1" noChangeShapeType="1" noTextEdit="1"/>
              </p:cNvSpPr>
              <p:nvPr/>
            </p:nvSpPr>
            <p:spPr>
              <a:xfrm>
                <a:off x="3464985" y="5257460"/>
                <a:ext cx="1066766" cy="378437"/>
              </a:xfrm>
              <a:prstGeom prst="rect">
                <a:avLst/>
              </a:prstGeom>
              <a:blipFill>
                <a:blip r:embed="rId10"/>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785672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標題 1">
            <a:extLst>
              <a:ext uri="{FF2B5EF4-FFF2-40B4-BE49-F238E27FC236}">
                <a16:creationId xmlns:a16="http://schemas.microsoft.com/office/drawing/2014/main" id="{44839E9F-AA3A-4D51-841C-3FC290AF68B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限制</a:t>
            </a:r>
          </a:p>
        </p:txBody>
      </p:sp>
      <p:sp>
        <p:nvSpPr>
          <p:cNvPr id="13" name="標題 1">
            <a:extLst>
              <a:ext uri="{FF2B5EF4-FFF2-40B4-BE49-F238E27FC236}">
                <a16:creationId xmlns:a16="http://schemas.microsoft.com/office/drawing/2014/main" id="{337F2FE4-A6AC-49C9-85E5-41A21F2BE8DD}"/>
              </a:ext>
            </a:extLst>
          </p:cNvPr>
          <p:cNvSpPr txBox="1">
            <a:spLocks/>
          </p:cNvSpPr>
          <p:nvPr/>
        </p:nvSpPr>
        <p:spPr>
          <a:xfrm>
            <a:off x="1672162" y="1866856"/>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標題 1">
            <a:extLst>
              <a:ext uri="{FF2B5EF4-FFF2-40B4-BE49-F238E27FC236}">
                <a16:creationId xmlns:a16="http://schemas.microsoft.com/office/drawing/2014/main" id="{8C91556F-4DCE-4E1C-A22F-FCEAC7D0F477}"/>
              </a:ext>
            </a:extLst>
          </p:cNvPr>
          <p:cNvSpPr txBox="1">
            <a:spLocks/>
          </p:cNvSpPr>
          <p:nvPr/>
        </p:nvSpPr>
        <p:spPr>
          <a:xfrm>
            <a:off x="1610788" y="16863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9" name="文字方塊 28">
            <a:extLst>
              <a:ext uri="{FF2B5EF4-FFF2-40B4-BE49-F238E27FC236}">
                <a16:creationId xmlns:a16="http://schemas.microsoft.com/office/drawing/2014/main" id="{0E7CA106-7E8F-4D32-97F7-BF01DE1941D8}"/>
              </a:ext>
            </a:extLst>
          </p:cNvPr>
          <p:cNvSpPr txBox="1"/>
          <p:nvPr/>
        </p:nvSpPr>
        <p:spPr>
          <a:xfrm>
            <a:off x="1004504" y="1486257"/>
            <a:ext cx="2491171"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購買多品項</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大於僅購買升級商品</a:t>
            </a:r>
          </a:p>
        </p:txBody>
      </p:sp>
      <p:sp>
        <p:nvSpPr>
          <p:cNvPr id="35" name="Rectangle 23">
            <a:extLst>
              <a:ext uri="{FF2B5EF4-FFF2-40B4-BE49-F238E27FC236}">
                <a16:creationId xmlns:a16="http://schemas.microsoft.com/office/drawing/2014/main" id="{E71FBBC4-7AEC-4B9A-9F51-D3EFE7FA36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8" name="Rectangle 25">
            <a:extLst>
              <a:ext uri="{FF2B5EF4-FFF2-40B4-BE49-F238E27FC236}">
                <a16:creationId xmlns:a16="http://schemas.microsoft.com/office/drawing/2014/main" id="{916F493A-A113-470A-B119-AFBB18EBC0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1" name="Rectangle 31">
            <a:extLst>
              <a:ext uri="{FF2B5EF4-FFF2-40B4-BE49-F238E27FC236}">
                <a16:creationId xmlns:a16="http://schemas.microsoft.com/office/drawing/2014/main" id="{01FB42E4-904D-46AA-85C0-1E10BCDC83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3" name="Rectangle 33">
            <a:extLst>
              <a:ext uri="{FF2B5EF4-FFF2-40B4-BE49-F238E27FC236}">
                <a16:creationId xmlns:a16="http://schemas.microsoft.com/office/drawing/2014/main" id="{71233F80-9D13-4B09-8142-F5FCE19FA1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50" name="文字方塊 49">
            <a:extLst>
              <a:ext uri="{FF2B5EF4-FFF2-40B4-BE49-F238E27FC236}">
                <a16:creationId xmlns:a16="http://schemas.microsoft.com/office/drawing/2014/main" id="{C2938A5C-80A9-4BEF-B659-7A74835FA145}"/>
              </a:ext>
            </a:extLst>
          </p:cNvPr>
          <p:cNvSpPr txBox="1"/>
          <p:nvPr/>
        </p:nvSpPr>
        <p:spPr>
          <a:xfrm>
            <a:off x="1004505" y="3218331"/>
            <a:ext cx="268781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至少選購一項產品</a:t>
            </a:r>
          </a:p>
        </p:txBody>
      </p:sp>
      <p:sp>
        <p:nvSpPr>
          <p:cNvPr id="2" name="Rectangle 9">
            <a:extLst>
              <a:ext uri="{FF2B5EF4-FFF2-40B4-BE49-F238E27FC236}">
                <a16:creationId xmlns:a16="http://schemas.microsoft.com/office/drawing/2014/main" id="{0BAA825C-E3D6-478C-8C7A-FC64A001E8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Rectangle 11">
            <a:extLst>
              <a:ext uri="{FF2B5EF4-FFF2-40B4-BE49-F238E27FC236}">
                <a16:creationId xmlns:a16="http://schemas.microsoft.com/office/drawing/2014/main" id="{61AEE50A-3032-43D9-ADAA-821705F3AA7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A9992EE9-5888-459C-8F5C-44D5453D2177}"/>
                  </a:ext>
                </a:extLst>
              </p:cNvPr>
              <p:cNvSpPr/>
              <p:nvPr/>
            </p:nvSpPr>
            <p:spPr>
              <a:xfrm>
                <a:off x="1004505" y="2211200"/>
                <a:ext cx="1557414" cy="3393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TW" altLang="en-US" sz="1400" i="1" smtClean="0">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b="0" i="0" smtClean="0">
                                  <a:latin typeface="Cambria Math" panose="02040503050406030204" pitchFamily="18" charset="0"/>
                                </a:rPr>
                                <m:t>7</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b="0" i="0" smtClean="0">
                                  <a:latin typeface="Cambria Math" panose="02040503050406030204" pitchFamily="18" charset="0"/>
                                </a:rPr>
                                <m:t>5</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17" name="矩形 16">
                <a:extLst>
                  <a:ext uri="{FF2B5EF4-FFF2-40B4-BE49-F238E27FC236}">
                    <a16:creationId xmlns:a16="http://schemas.microsoft.com/office/drawing/2014/main" id="{A9992EE9-5888-459C-8F5C-44D5453D2177}"/>
                  </a:ext>
                </a:extLst>
              </p:cNvPr>
              <p:cNvSpPr>
                <a:spLocks noRot="1" noChangeAspect="1" noMove="1" noResize="1" noEditPoints="1" noAdjustHandles="1" noChangeArrowheads="1" noChangeShapeType="1" noTextEdit="1"/>
              </p:cNvSpPr>
              <p:nvPr/>
            </p:nvSpPr>
            <p:spPr>
              <a:xfrm>
                <a:off x="1004505" y="2211200"/>
                <a:ext cx="1557414" cy="339324"/>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5BA48C69-5A90-4173-8866-E20ECFBE2D0D}"/>
                  </a:ext>
                </a:extLst>
              </p:cNvPr>
              <p:cNvSpPr/>
              <p:nvPr/>
            </p:nvSpPr>
            <p:spPr>
              <a:xfrm>
                <a:off x="1004505" y="2662986"/>
                <a:ext cx="1557414" cy="3393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TW" altLang="en-US" sz="1400" i="1" smtClean="0">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3</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b="0" i="1" smtClean="0">
                                  <a:latin typeface="Cambria Math" panose="02040503050406030204" pitchFamily="18" charset="0"/>
                                </a:rPr>
                                <m:t>1</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18" name="矩形 17">
                <a:extLst>
                  <a:ext uri="{FF2B5EF4-FFF2-40B4-BE49-F238E27FC236}">
                    <a16:creationId xmlns:a16="http://schemas.microsoft.com/office/drawing/2014/main" id="{5BA48C69-5A90-4173-8866-E20ECFBE2D0D}"/>
                  </a:ext>
                </a:extLst>
              </p:cNvPr>
              <p:cNvSpPr>
                <a:spLocks noRot="1" noChangeAspect="1" noMove="1" noResize="1" noEditPoints="1" noAdjustHandles="1" noChangeArrowheads="1" noChangeShapeType="1" noTextEdit="1"/>
              </p:cNvSpPr>
              <p:nvPr/>
            </p:nvSpPr>
            <p:spPr>
              <a:xfrm>
                <a:off x="1004505" y="2662986"/>
                <a:ext cx="1557414" cy="339324"/>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9" name="矩形 18">
                <a:extLst>
                  <a:ext uri="{FF2B5EF4-FFF2-40B4-BE49-F238E27FC236}">
                    <a16:creationId xmlns:a16="http://schemas.microsoft.com/office/drawing/2014/main" id="{4EAC9AAD-FD18-48FD-8408-E8D30D557B97}"/>
                  </a:ext>
                </a:extLst>
              </p:cNvPr>
              <p:cNvSpPr/>
              <p:nvPr/>
            </p:nvSpPr>
            <p:spPr>
              <a:xfrm>
                <a:off x="2463784" y="2205513"/>
                <a:ext cx="4632550" cy="3129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0">
                              <a:latin typeface="Cambria Math" panose="02040503050406030204" pitchFamily="18" charset="0"/>
                            </a:rPr>
                            <m:t>1</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m:t>
                      </m:r>
                      <m:r>
                        <a:rPr lang="zh-TW" altLang="en-US" sz="1400" i="1">
                          <a:latin typeface="Cambria Math" panose="02040503050406030204" pitchFamily="18" charset="0"/>
                        </a:rPr>
                        <m:t>𝑞</m:t>
                      </m:r>
                      <m:r>
                        <a:rPr lang="zh-TW" altLang="en-US" sz="1400" i="1">
                          <a:latin typeface="Cambria Math" panose="02040503050406030204" pitchFamily="18" charset="0"/>
                        </a:rPr>
                        <m:t>𝛼</m:t>
                      </m:r>
                      <m:r>
                        <a:rPr lang="zh-TW" altLang="en-US" sz="1400" i="0">
                          <a:latin typeface="Cambria Math" panose="02040503050406030204" pitchFamily="18" charset="0"/>
                        </a:rPr>
                        <m:t>−</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𝛿</m:t>
                          </m:r>
                          <m:r>
                            <a:rPr lang="zh-TW" altLang="en-US" sz="1400" i="0">
                              <a:latin typeface="Cambria Math" panose="02040503050406030204" pitchFamily="18" charset="0"/>
                            </a:rPr>
                            <m:t>−1</m:t>
                          </m:r>
                        </m:e>
                      </m:d>
                      <m:d>
                        <m:dPr>
                          <m:ctrlPr>
                            <a:rPr lang="zh-TW" altLang="en-US" sz="1400" i="1">
                              <a:latin typeface="Cambria Math" panose="02040503050406030204" pitchFamily="18" charset="0"/>
                            </a:rPr>
                          </m:ctrlPr>
                        </m:dPr>
                        <m:e>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0">
                                  <a:latin typeface="Cambria Math" panose="02040503050406030204" pitchFamily="18" charset="0"/>
                                </a:rPr>
                                <m:t>2+</m:t>
                              </m:r>
                              <m:r>
                                <a:rPr lang="zh-TW" altLang="en-US" sz="1400" i="1">
                                  <a:latin typeface="Cambria Math" panose="02040503050406030204" pitchFamily="18" charset="0"/>
                                </a:rPr>
                                <m:t>𝛼</m:t>
                              </m:r>
                              <m:r>
                                <a:rPr lang="zh-TW" altLang="en-US" sz="1400" i="0">
                                  <a:latin typeface="Cambria Math" panose="02040503050406030204" pitchFamily="18" charset="0"/>
                                </a:rPr>
                                <m:t>+</m:t>
                              </m:r>
                              <m:r>
                                <a:rPr lang="zh-TW" altLang="en-US" sz="1400" i="1">
                                  <a:latin typeface="Cambria Math" panose="02040503050406030204" pitchFamily="18" charset="0"/>
                                </a:rPr>
                                <m:t>𝜃</m:t>
                              </m:r>
                            </m:e>
                          </m:d>
                          <m:r>
                            <a:rPr lang="zh-TW" altLang="en-US" sz="1400" i="0">
                              <a:latin typeface="Cambria Math" panose="02040503050406030204" pitchFamily="18" charset="0"/>
                            </a:rPr>
                            <m:t>+</m:t>
                          </m:r>
                          <m:r>
                            <a:rPr lang="zh-TW" altLang="en-US" sz="1400" i="1">
                              <a:latin typeface="Cambria Math" panose="02040503050406030204" pitchFamily="18" charset="0"/>
                            </a:rPr>
                            <m:t>𝜌</m:t>
                          </m:r>
                        </m:e>
                      </m:d>
                      <m:r>
                        <a:rPr lang="zh-TW" altLang="en-US" sz="1400" i="1">
                          <a:latin typeface="Cambria Math" panose="02040503050406030204" pitchFamily="18" charset="0"/>
                        </a:rPr>
                        <m:t>𝜔</m:t>
                      </m:r>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1</m:t>
                          </m:r>
                        </m:sub>
                      </m:sSub>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2</m:t>
                          </m:r>
                        </m:sub>
                      </m:sSub>
                      <m:r>
                        <a:rPr lang="zh-TW" altLang="en-US" sz="1400" i="0">
                          <a:latin typeface="Cambria Math" panose="02040503050406030204" pitchFamily="18" charset="0"/>
                        </a:rPr>
                        <m:t>≥0</m:t>
                      </m:r>
                    </m:oMath>
                  </m:oMathPara>
                </a14:m>
                <a:endParaRPr lang="zh-TW" altLang="en-US" sz="1400" dirty="0"/>
              </a:p>
            </p:txBody>
          </p:sp>
        </mc:Choice>
        <mc:Fallback>
          <p:sp>
            <p:nvSpPr>
              <p:cNvPr id="19" name="矩形 18">
                <a:extLst>
                  <a:ext uri="{FF2B5EF4-FFF2-40B4-BE49-F238E27FC236}">
                    <a16:creationId xmlns:a16="http://schemas.microsoft.com/office/drawing/2014/main" id="{4EAC9AAD-FD18-48FD-8408-E8D30D557B97}"/>
                  </a:ext>
                </a:extLst>
              </p:cNvPr>
              <p:cNvSpPr>
                <a:spLocks noRot="1" noChangeAspect="1" noMove="1" noResize="1" noEditPoints="1" noAdjustHandles="1" noChangeArrowheads="1" noChangeShapeType="1" noTextEdit="1"/>
              </p:cNvSpPr>
              <p:nvPr/>
            </p:nvSpPr>
            <p:spPr>
              <a:xfrm>
                <a:off x="2463784" y="2205513"/>
                <a:ext cx="4632550" cy="312906"/>
              </a:xfrm>
              <a:prstGeom prst="rect">
                <a:avLst/>
              </a:prstGeom>
              <a:blipFill>
                <a:blip r:embed="rId6"/>
                <a:stretch>
                  <a:fillRect b="-196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B74568B6-066B-43A8-8A2A-BB9F5670AB0D}"/>
                  </a:ext>
                </a:extLst>
              </p:cNvPr>
              <p:cNvSpPr/>
              <p:nvPr/>
            </p:nvSpPr>
            <p:spPr>
              <a:xfrm>
                <a:off x="2463784" y="2651767"/>
                <a:ext cx="4102020" cy="3133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0">
                              <a:latin typeface="Cambria Math" panose="02040503050406030204" pitchFamily="18" charset="0"/>
                            </a:rPr>
                            <m:t>2</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m:t>
                      </m:r>
                      <m:r>
                        <a:rPr lang="zh-TW" altLang="en-US" sz="1400" i="1">
                          <a:latin typeface="Cambria Math" panose="02040503050406030204" pitchFamily="18" charset="0"/>
                        </a:rPr>
                        <m:t>𝜌𝜔</m:t>
                      </m:r>
                      <m:r>
                        <a:rPr lang="zh-TW" altLang="en-US" sz="1400" i="0">
                          <a:latin typeface="Cambria Math" panose="02040503050406030204" pitchFamily="18" charset="0"/>
                        </a:rPr>
                        <m:t>+</m:t>
                      </m:r>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𝛼</m:t>
                          </m:r>
                          <m:r>
                            <a:rPr lang="zh-TW" altLang="en-US" sz="1400" i="0">
                              <a:latin typeface="Cambria Math" panose="02040503050406030204" pitchFamily="18" charset="0"/>
                            </a:rPr>
                            <m:t>+</m:t>
                          </m:r>
                          <m:d>
                            <m:dPr>
                              <m:ctrlPr>
                                <a:rPr lang="zh-TW" altLang="en-US" sz="1400" i="1">
                                  <a:latin typeface="Cambria Math" panose="02040503050406030204" pitchFamily="18" charset="0"/>
                                </a:rPr>
                              </m:ctrlPr>
                            </m:dPr>
                            <m:e>
                              <m:r>
                                <a:rPr lang="zh-TW" altLang="en-US" sz="1400" i="0">
                                  <a:latin typeface="Cambria Math" panose="02040503050406030204" pitchFamily="18" charset="0"/>
                                </a:rPr>
                                <m:t>2+</m:t>
                              </m:r>
                              <m:r>
                                <a:rPr lang="zh-TW" altLang="en-US" sz="1400" i="1">
                                  <a:latin typeface="Cambria Math" panose="02040503050406030204" pitchFamily="18" charset="0"/>
                                </a:rPr>
                                <m:t>𝛼</m:t>
                              </m:r>
                              <m:r>
                                <a:rPr lang="zh-TW" altLang="en-US" sz="1400" i="0">
                                  <a:latin typeface="Cambria Math" panose="02040503050406030204" pitchFamily="18" charset="0"/>
                                </a:rPr>
                                <m:t>+</m:t>
                              </m:r>
                              <m:r>
                                <a:rPr lang="zh-TW" altLang="en-US" sz="1400" i="1">
                                  <a:latin typeface="Cambria Math" panose="02040503050406030204" pitchFamily="18" charset="0"/>
                                </a:rPr>
                                <m:t>𝜃</m:t>
                              </m:r>
                            </m:e>
                          </m:d>
                          <m:r>
                            <a:rPr lang="zh-TW" altLang="en-US" sz="1400" i="1">
                              <a:latin typeface="Cambria Math" panose="02040503050406030204" pitchFamily="18" charset="0"/>
                            </a:rPr>
                            <m:t>𝜔</m:t>
                          </m:r>
                        </m:e>
                      </m:d>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1</m:t>
                          </m:r>
                        </m:sub>
                      </m:sSub>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2</m:t>
                          </m:r>
                        </m:sub>
                      </m:sSub>
                      <m:r>
                        <a:rPr lang="zh-TW" altLang="en-US" sz="1400" i="0">
                          <a:latin typeface="Cambria Math" panose="02040503050406030204" pitchFamily="18" charset="0"/>
                        </a:rPr>
                        <m:t>≥0</m:t>
                      </m:r>
                    </m:oMath>
                  </m:oMathPara>
                </a14:m>
                <a:endParaRPr lang="zh-TW" altLang="en-US" sz="1400" dirty="0"/>
              </a:p>
            </p:txBody>
          </p:sp>
        </mc:Choice>
        <mc:Fallback>
          <p:sp>
            <p:nvSpPr>
              <p:cNvPr id="20" name="矩形 19">
                <a:extLst>
                  <a:ext uri="{FF2B5EF4-FFF2-40B4-BE49-F238E27FC236}">
                    <a16:creationId xmlns:a16="http://schemas.microsoft.com/office/drawing/2014/main" id="{B74568B6-066B-43A8-8A2A-BB9F5670AB0D}"/>
                  </a:ext>
                </a:extLst>
              </p:cNvPr>
              <p:cNvSpPr>
                <a:spLocks noRot="1" noChangeAspect="1" noMove="1" noResize="1" noEditPoints="1" noAdjustHandles="1" noChangeArrowheads="1" noChangeShapeType="1" noTextEdit="1"/>
              </p:cNvSpPr>
              <p:nvPr/>
            </p:nvSpPr>
            <p:spPr>
              <a:xfrm>
                <a:off x="2463784" y="2651767"/>
                <a:ext cx="4102020" cy="313356"/>
              </a:xfrm>
              <a:prstGeom prst="rect">
                <a:avLst/>
              </a:prstGeom>
              <a:blipFill>
                <a:blip r:embed="rId7"/>
                <a:stretch>
                  <a:fillRect b="-1961"/>
                </a:stretch>
              </a:blipFill>
            </p:spPr>
            <p:txBody>
              <a:bodyPr/>
              <a:lstStyle/>
              <a:p>
                <a:r>
                  <a:rPr lang="zh-TW" altLang="en-US">
                    <a:noFill/>
                  </a:rPr>
                  <a:t> </a:t>
                </a:r>
              </a:p>
            </p:txBody>
          </p:sp>
        </mc:Fallback>
      </mc:AlternateContent>
      <p:pic>
        <p:nvPicPr>
          <p:cNvPr id="24" name="圖片 23">
            <a:extLst>
              <a:ext uri="{FF2B5EF4-FFF2-40B4-BE49-F238E27FC236}">
                <a16:creationId xmlns:a16="http://schemas.microsoft.com/office/drawing/2014/main" id="{EA90F2F3-C48C-4CFD-AF95-B81EE71AE581}"/>
              </a:ext>
            </a:extLst>
          </p:cNvPr>
          <p:cNvPicPr/>
          <p:nvPr/>
        </p:nvPicPr>
        <p:blipFill>
          <a:blip r:embed="rId8" cstate="print">
            <a:extLst>
              <a:ext uri="{28A0092B-C50C-407E-A947-70E740481C1C}">
                <a14:useLocalDpi xmlns:a14="http://schemas.microsoft.com/office/drawing/2010/main" val="0"/>
              </a:ext>
            </a:extLst>
          </a:blip>
          <a:stretch>
            <a:fillRect/>
          </a:stretch>
        </p:blipFill>
        <p:spPr>
          <a:xfrm>
            <a:off x="7205415" y="497818"/>
            <a:ext cx="4632551" cy="3009418"/>
          </a:xfrm>
          <a:prstGeom prst="rect">
            <a:avLst/>
          </a:prstGeom>
        </p:spPr>
      </p:pic>
      <p:sp>
        <p:nvSpPr>
          <p:cNvPr id="3" name="投影片編號版面配置區 2">
            <a:extLst>
              <a:ext uri="{FF2B5EF4-FFF2-40B4-BE49-F238E27FC236}">
                <a16:creationId xmlns:a16="http://schemas.microsoft.com/office/drawing/2014/main" id="{59B289D3-7E42-4114-A54C-2F7059F51303}"/>
              </a:ext>
            </a:extLst>
          </p:cNvPr>
          <p:cNvSpPr>
            <a:spLocks noGrp="1"/>
          </p:cNvSpPr>
          <p:nvPr>
            <p:ph type="sldNum" sz="quarter" idx="12"/>
          </p:nvPr>
        </p:nvSpPr>
        <p:spPr/>
        <p:txBody>
          <a:bodyPr/>
          <a:lstStyle/>
          <a:p>
            <a:fld id="{58A694F5-FBC9-4127-9762-A36D0ED70F54}" type="slidenum">
              <a:rPr lang="zh-TW" altLang="en-US" smtClean="0"/>
              <a:t>38</a:t>
            </a:fld>
            <a:endParaRPr lang="zh-TW" altLang="en-US"/>
          </a:p>
        </p:txBody>
      </p:sp>
      <p:sp>
        <p:nvSpPr>
          <p:cNvPr id="26" name="矩形 25">
            <a:extLst>
              <a:ext uri="{FF2B5EF4-FFF2-40B4-BE49-F238E27FC236}">
                <a16:creationId xmlns:a16="http://schemas.microsoft.com/office/drawing/2014/main" id="{CFBA81AC-F166-4539-84F8-F68AA51344D1}"/>
              </a:ext>
            </a:extLst>
          </p:cNvPr>
          <p:cNvSpPr/>
          <p:nvPr/>
        </p:nvSpPr>
        <p:spPr>
          <a:xfrm>
            <a:off x="9684481" y="943188"/>
            <a:ext cx="1148981"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134FE73A-E1C3-427A-B0F9-86538AD5E3F4}"/>
              </a:ext>
            </a:extLst>
          </p:cNvPr>
          <p:cNvSpPr/>
          <p:nvPr/>
        </p:nvSpPr>
        <p:spPr>
          <a:xfrm>
            <a:off x="9684481" y="1237009"/>
            <a:ext cx="1148981"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矩形 27">
            <a:extLst>
              <a:ext uri="{FF2B5EF4-FFF2-40B4-BE49-F238E27FC236}">
                <a16:creationId xmlns:a16="http://schemas.microsoft.com/office/drawing/2014/main" id="{BF06CC25-0E30-472C-AEAD-B260B41D4A35}"/>
              </a:ext>
            </a:extLst>
          </p:cNvPr>
          <p:cNvSpPr/>
          <p:nvPr/>
        </p:nvSpPr>
        <p:spPr>
          <a:xfrm>
            <a:off x="9684481" y="1765111"/>
            <a:ext cx="773969"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矩形 29">
            <a:extLst>
              <a:ext uri="{FF2B5EF4-FFF2-40B4-BE49-F238E27FC236}">
                <a16:creationId xmlns:a16="http://schemas.microsoft.com/office/drawing/2014/main" id="{71E664D0-8938-483D-8B43-0C5410085302}"/>
              </a:ext>
            </a:extLst>
          </p:cNvPr>
          <p:cNvSpPr/>
          <p:nvPr/>
        </p:nvSpPr>
        <p:spPr>
          <a:xfrm>
            <a:off x="9689999" y="2389071"/>
            <a:ext cx="1143463"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A8AC3F0D-1AD0-4E3E-8B79-8534D9266FE4}"/>
              </a:ext>
            </a:extLst>
          </p:cNvPr>
          <p:cNvSpPr/>
          <p:nvPr/>
        </p:nvSpPr>
        <p:spPr>
          <a:xfrm>
            <a:off x="9689999" y="3211708"/>
            <a:ext cx="768451"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37" name="物件 36">
                <a:extLst>
                  <a:ext uri="{FF2B5EF4-FFF2-40B4-BE49-F238E27FC236}">
                    <a16:creationId xmlns:a16="http://schemas.microsoft.com/office/drawing/2014/main" id="{07F38254-E2F1-4619-8E60-21E3BE11AB75}"/>
                  </a:ext>
                </a:extLst>
              </p:cNvPr>
              <p:cNvSpPr txBox="1"/>
              <p:nvPr/>
            </p:nvSpPr>
            <p:spPr bwMode="auto">
              <a:xfrm>
                <a:off x="1004505" y="4882072"/>
                <a:ext cx="1557413" cy="355600"/>
              </a:xfrm>
              <a:prstGeom prst="rect">
                <a:avLst/>
              </a:prstGeom>
              <a:noFill/>
            </p:spPr>
            <p:txBody>
              <a:bodyPr>
                <a:noAutofit/>
              </a:bodyPr>
              <a:lstStyle/>
              <a:p>
                <a:pPr/>
                <a14:m>
                  <m:oMathPara xmlns:m="http://schemas.openxmlformats.org/officeDocument/2006/math">
                    <m:oMathParaPr>
                      <m:jc m:val="centerGroup"/>
                    </m:oMathParaPr>
                    <m:oMath xmlns:m="http://schemas.openxmlformats.org/officeDocument/2006/math">
                      <m:r>
                        <a:rPr lang="zh-TW" altLang="en-US" sz="1400" i="1" smtClean="0">
                          <a:solidFill>
                            <a:srgbClr val="000000"/>
                          </a:solidFill>
                          <a:latin typeface="Cambria Math" panose="02040503050406030204" pitchFamily="18" charset="0"/>
                        </a:rPr>
                        <m:t>(</m:t>
                      </m:r>
                      <m:sSubSup>
                        <m:sSubSupPr>
                          <m:ctrlPr>
                            <a:rPr lang="zh-TW" altLang="en-US" sz="1400" i="1">
                              <a:solidFill>
                                <a:srgbClr val="000000"/>
                              </a:solidFill>
                              <a:latin typeface="Cambria Math" panose="02040503050406030204" pitchFamily="18" charset="0"/>
                            </a:rPr>
                          </m:ctrlPr>
                        </m:sSubSupPr>
                        <m:e>
                          <m:r>
                            <a:rPr lang="zh-TW" altLang="en-US" sz="1400" i="1">
                              <a:solidFill>
                                <a:srgbClr val="000000"/>
                              </a:solidFill>
                              <a:latin typeface="Cambria Math" panose="02040503050406030204" pitchFamily="18" charset="0"/>
                            </a:rPr>
                            <m:t>𝑈</m:t>
                          </m:r>
                        </m:e>
                        <m:sub>
                          <m:r>
                            <a:rPr lang="zh-TW" altLang="en-US" sz="1400" i="1">
                              <a:solidFill>
                                <a:srgbClr val="000000"/>
                              </a:solidFill>
                              <a:latin typeface="Cambria Math" panose="02040503050406030204" pitchFamily="18" charset="0"/>
                            </a:rPr>
                            <m:t>3</m:t>
                          </m:r>
                        </m:sub>
                        <m:sup>
                          <m:r>
                            <a:rPr lang="zh-TW" altLang="en-US" sz="1400" i="1">
                              <a:solidFill>
                                <a:srgbClr val="000000"/>
                              </a:solidFill>
                              <a:latin typeface="Cambria Math" panose="02040503050406030204" pitchFamily="18" charset="0"/>
                            </a:rPr>
                            <m:t>𝑁𝑃</m:t>
                          </m:r>
                        </m:sup>
                      </m:sSubSup>
                      <m:r>
                        <a:rPr lang="zh-TW" altLang="en-US" sz="1400" i="1">
                          <a:solidFill>
                            <a:srgbClr val="000000"/>
                          </a:solidFill>
                          <a:latin typeface="Cambria Math" panose="02040503050406030204" pitchFamily="18" charset="0"/>
                        </a:rPr>
                        <m:t>−</m:t>
                      </m:r>
                      <m:sSubSup>
                        <m:sSubSupPr>
                          <m:ctrlPr>
                            <a:rPr lang="zh-TW" altLang="en-US" sz="1400" i="1">
                              <a:solidFill>
                                <a:srgbClr val="000000"/>
                              </a:solidFill>
                              <a:latin typeface="Cambria Math" panose="02040503050406030204" pitchFamily="18" charset="0"/>
                            </a:rPr>
                          </m:ctrlPr>
                        </m:sSubSupPr>
                        <m:e>
                          <m:r>
                            <a:rPr lang="zh-TW" altLang="en-US" sz="1400" i="1">
                              <a:solidFill>
                                <a:srgbClr val="000000"/>
                              </a:solidFill>
                              <a:latin typeface="Cambria Math" panose="02040503050406030204" pitchFamily="18" charset="0"/>
                            </a:rPr>
                            <m:t>𝑈</m:t>
                          </m:r>
                        </m:e>
                        <m:sub>
                          <m:r>
                            <a:rPr lang="en-US" altLang="zh-TW" sz="1400" b="0" i="1" smtClean="0">
                              <a:solidFill>
                                <a:srgbClr val="000000"/>
                              </a:solidFill>
                              <a:latin typeface="Cambria Math" panose="02040503050406030204" pitchFamily="18" charset="0"/>
                            </a:rPr>
                            <m:t>4</m:t>
                          </m:r>
                        </m:sub>
                        <m:sup>
                          <m:r>
                            <a:rPr lang="zh-TW" altLang="en-US" sz="1400" i="1">
                              <a:solidFill>
                                <a:srgbClr val="000000"/>
                              </a:solidFill>
                              <a:latin typeface="Cambria Math" panose="02040503050406030204" pitchFamily="18" charset="0"/>
                            </a:rPr>
                            <m:t>𝑁𝑃</m:t>
                          </m:r>
                        </m:sup>
                      </m:sSubSup>
                      <m:r>
                        <a:rPr lang="zh-TW" altLang="en-US" sz="1400" i="1">
                          <a:solidFill>
                            <a:srgbClr val="000000"/>
                          </a:solidFill>
                          <a:latin typeface="Cambria Math" panose="02040503050406030204" pitchFamily="18" charset="0"/>
                        </a:rPr>
                        <m:t>≥0)</m:t>
                      </m:r>
                    </m:oMath>
                  </m:oMathPara>
                </a14:m>
                <a:endParaRPr lang="zh-TW" altLang="en-US" sz="1400" dirty="0"/>
              </a:p>
            </p:txBody>
          </p:sp>
        </mc:Choice>
        <mc:Fallback>
          <p:sp>
            <p:nvSpPr>
              <p:cNvPr id="37" name="物件 36">
                <a:extLst>
                  <a:ext uri="{FF2B5EF4-FFF2-40B4-BE49-F238E27FC236}">
                    <a16:creationId xmlns:a16="http://schemas.microsoft.com/office/drawing/2014/main" id="{07F38254-E2F1-4619-8E60-21E3BE11AB75}"/>
                  </a:ext>
                </a:extLst>
              </p:cNvPr>
              <p:cNvSpPr txBox="1">
                <a:spLocks noRot="1" noChangeAspect="1" noMove="1" noResize="1" noEditPoints="1" noAdjustHandles="1" noChangeArrowheads="1" noChangeShapeType="1" noTextEdit="1"/>
              </p:cNvSpPr>
              <p:nvPr/>
            </p:nvSpPr>
            <p:spPr bwMode="auto">
              <a:xfrm>
                <a:off x="1004505" y="4882072"/>
                <a:ext cx="1557413" cy="355600"/>
              </a:xfrm>
              <a:prstGeom prst="rect">
                <a:avLst/>
              </a:prstGeom>
              <a:blipFill>
                <a:blip r:embed="rId9"/>
                <a:stretch>
                  <a:fillRect/>
                </a:stretch>
              </a:blipFill>
            </p:spPr>
            <p:txBody>
              <a:bodyPr/>
              <a:lstStyle/>
              <a:p>
                <a:r>
                  <a:rPr lang="zh-TW" altLang="en-US">
                    <a:noFill/>
                  </a:rPr>
                  <a:t> </a:t>
                </a:r>
              </a:p>
            </p:txBody>
          </p:sp>
        </mc:Fallback>
      </mc:AlternateContent>
      <p:sp>
        <p:nvSpPr>
          <p:cNvPr id="39" name="文字方塊 38">
            <a:extLst>
              <a:ext uri="{FF2B5EF4-FFF2-40B4-BE49-F238E27FC236}">
                <a16:creationId xmlns:a16="http://schemas.microsoft.com/office/drawing/2014/main" id="{7804E45B-B72A-435C-9625-D37D69BFDE66}"/>
              </a:ext>
            </a:extLst>
          </p:cNvPr>
          <p:cNvSpPr txBox="1"/>
          <p:nvPr/>
        </p:nvSpPr>
        <p:spPr>
          <a:xfrm>
            <a:off x="1004505" y="4189407"/>
            <a:ext cx="2291145"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購買多品項</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大於只買初始產品</a:t>
            </a:r>
          </a:p>
        </p:txBody>
      </p:sp>
      <mc:AlternateContent xmlns:mc="http://schemas.openxmlformats.org/markup-compatibility/2006">
        <mc:Choice xmlns:a14="http://schemas.microsoft.com/office/drawing/2010/main" Requires="a14">
          <p:sp>
            <p:nvSpPr>
              <p:cNvPr id="42" name="矩形 41">
                <a:extLst>
                  <a:ext uri="{FF2B5EF4-FFF2-40B4-BE49-F238E27FC236}">
                    <a16:creationId xmlns:a16="http://schemas.microsoft.com/office/drawing/2014/main" id="{3E878EF9-645C-4902-B94B-03A786727AD1}"/>
                  </a:ext>
                </a:extLst>
              </p:cNvPr>
              <p:cNvSpPr/>
              <p:nvPr/>
            </p:nvSpPr>
            <p:spPr>
              <a:xfrm>
                <a:off x="1004505" y="3628222"/>
                <a:ext cx="1557414" cy="3393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TW" altLang="en-US" sz="1400" i="1" smtClean="0">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b="0" i="1" smtClean="0">
                                  <a:latin typeface="Cambria Math" panose="02040503050406030204" pitchFamily="18" charset="0"/>
                                </a:rPr>
                                <m:t>7</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en-US" altLang="zh-TW" sz="1400" i="1">
                                  <a:latin typeface="Cambria Math" panose="02040503050406030204" pitchFamily="18" charset="0"/>
                                </a:rPr>
                                <m:t>8</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42" name="矩形 41">
                <a:extLst>
                  <a:ext uri="{FF2B5EF4-FFF2-40B4-BE49-F238E27FC236}">
                    <a16:creationId xmlns:a16="http://schemas.microsoft.com/office/drawing/2014/main" id="{3E878EF9-645C-4902-B94B-03A786727AD1}"/>
                  </a:ext>
                </a:extLst>
              </p:cNvPr>
              <p:cNvSpPr>
                <a:spLocks noRot="1" noChangeAspect="1" noMove="1" noResize="1" noEditPoints="1" noAdjustHandles="1" noChangeArrowheads="1" noChangeShapeType="1" noTextEdit="1"/>
              </p:cNvSpPr>
              <p:nvPr/>
            </p:nvSpPr>
            <p:spPr>
              <a:xfrm>
                <a:off x="1004505" y="3628222"/>
                <a:ext cx="1557414" cy="33932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9" name="矩形 58">
                <a:extLst>
                  <a:ext uri="{FF2B5EF4-FFF2-40B4-BE49-F238E27FC236}">
                    <a16:creationId xmlns:a16="http://schemas.microsoft.com/office/drawing/2014/main" id="{EFF90980-556A-4585-BA63-D99BD5986F4A}"/>
                  </a:ext>
                </a:extLst>
              </p:cNvPr>
              <p:cNvSpPr/>
              <p:nvPr/>
            </p:nvSpPr>
            <p:spPr>
              <a:xfrm>
                <a:off x="2463784" y="4897293"/>
                <a:ext cx="4102020" cy="3133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0">
                              <a:latin typeface="Cambria Math" panose="02040503050406030204" pitchFamily="18" charset="0"/>
                            </a:rPr>
                            <m:t>2</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m:t>
                      </m:r>
                      <m:r>
                        <a:rPr lang="zh-TW" altLang="en-US" sz="1400" i="1">
                          <a:latin typeface="Cambria Math" panose="02040503050406030204" pitchFamily="18" charset="0"/>
                        </a:rPr>
                        <m:t>𝜌𝜔</m:t>
                      </m:r>
                      <m:r>
                        <a:rPr lang="zh-TW" altLang="en-US" sz="1400" i="0">
                          <a:latin typeface="Cambria Math" panose="02040503050406030204" pitchFamily="18" charset="0"/>
                        </a:rPr>
                        <m:t>+</m:t>
                      </m:r>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𝛼</m:t>
                          </m:r>
                          <m:r>
                            <a:rPr lang="zh-TW" altLang="en-US" sz="1400" i="0">
                              <a:latin typeface="Cambria Math" panose="02040503050406030204" pitchFamily="18" charset="0"/>
                            </a:rPr>
                            <m:t>+</m:t>
                          </m:r>
                          <m:d>
                            <m:dPr>
                              <m:ctrlPr>
                                <a:rPr lang="zh-TW" altLang="en-US" sz="1400" i="1">
                                  <a:latin typeface="Cambria Math" panose="02040503050406030204" pitchFamily="18" charset="0"/>
                                </a:rPr>
                              </m:ctrlPr>
                            </m:dPr>
                            <m:e>
                              <m:r>
                                <a:rPr lang="zh-TW" altLang="en-US" sz="1400" i="0">
                                  <a:latin typeface="Cambria Math" panose="02040503050406030204" pitchFamily="18" charset="0"/>
                                </a:rPr>
                                <m:t>2+</m:t>
                              </m:r>
                              <m:r>
                                <a:rPr lang="zh-TW" altLang="en-US" sz="1400" i="1">
                                  <a:latin typeface="Cambria Math" panose="02040503050406030204" pitchFamily="18" charset="0"/>
                                </a:rPr>
                                <m:t>𝛼</m:t>
                              </m:r>
                              <m:r>
                                <a:rPr lang="zh-TW" altLang="en-US" sz="1400" i="0">
                                  <a:latin typeface="Cambria Math" panose="02040503050406030204" pitchFamily="18" charset="0"/>
                                </a:rPr>
                                <m:t>+</m:t>
                              </m:r>
                              <m:r>
                                <a:rPr lang="zh-TW" altLang="en-US" sz="1400" i="1">
                                  <a:latin typeface="Cambria Math" panose="02040503050406030204" pitchFamily="18" charset="0"/>
                                </a:rPr>
                                <m:t>𝜃</m:t>
                              </m:r>
                            </m:e>
                          </m:d>
                          <m:r>
                            <a:rPr lang="zh-TW" altLang="en-US" sz="1400" i="1">
                              <a:latin typeface="Cambria Math" panose="02040503050406030204" pitchFamily="18" charset="0"/>
                            </a:rPr>
                            <m:t>𝜔</m:t>
                          </m:r>
                        </m:e>
                      </m:d>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1</m:t>
                          </m:r>
                        </m:sub>
                      </m:sSub>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2</m:t>
                          </m:r>
                        </m:sub>
                      </m:sSub>
                      <m:r>
                        <a:rPr lang="zh-TW" altLang="en-US" sz="1400" i="0">
                          <a:latin typeface="Cambria Math" panose="02040503050406030204" pitchFamily="18" charset="0"/>
                        </a:rPr>
                        <m:t>≥0</m:t>
                      </m:r>
                    </m:oMath>
                  </m:oMathPara>
                </a14:m>
                <a:endParaRPr lang="zh-TW" altLang="en-US" sz="1400" dirty="0"/>
              </a:p>
            </p:txBody>
          </p:sp>
        </mc:Choice>
        <mc:Fallback>
          <p:sp>
            <p:nvSpPr>
              <p:cNvPr id="59" name="矩形 58">
                <a:extLst>
                  <a:ext uri="{FF2B5EF4-FFF2-40B4-BE49-F238E27FC236}">
                    <a16:creationId xmlns:a16="http://schemas.microsoft.com/office/drawing/2014/main" id="{EFF90980-556A-4585-BA63-D99BD5986F4A}"/>
                  </a:ext>
                </a:extLst>
              </p:cNvPr>
              <p:cNvSpPr>
                <a:spLocks noRot="1" noChangeAspect="1" noMove="1" noResize="1" noEditPoints="1" noAdjustHandles="1" noChangeArrowheads="1" noChangeShapeType="1" noTextEdit="1"/>
              </p:cNvSpPr>
              <p:nvPr/>
            </p:nvSpPr>
            <p:spPr>
              <a:xfrm>
                <a:off x="2463784" y="4897293"/>
                <a:ext cx="4102020" cy="313356"/>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0" name="矩形 59">
                <a:extLst>
                  <a:ext uri="{FF2B5EF4-FFF2-40B4-BE49-F238E27FC236}">
                    <a16:creationId xmlns:a16="http://schemas.microsoft.com/office/drawing/2014/main" id="{9F6B85B1-1C4F-4130-96D8-A6F0093B4DD3}"/>
                  </a:ext>
                </a:extLst>
              </p:cNvPr>
              <p:cNvSpPr/>
              <p:nvPr/>
            </p:nvSpPr>
            <p:spPr>
              <a:xfrm>
                <a:off x="2463784" y="3627161"/>
                <a:ext cx="4632550" cy="3129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𝐶</m:t>
                          </m:r>
                        </m:e>
                        <m:sub>
                          <m:r>
                            <a:rPr lang="zh-TW" altLang="en-US" sz="1400" i="0">
                              <a:latin typeface="Cambria Math" panose="02040503050406030204" pitchFamily="18" charset="0"/>
                            </a:rPr>
                            <m:t>1</m:t>
                          </m:r>
                        </m:sub>
                        <m:sup>
                          <m:r>
                            <a:rPr lang="zh-TW" altLang="en-US" sz="1400" i="1">
                              <a:latin typeface="Cambria Math" panose="02040503050406030204" pitchFamily="18" charset="0"/>
                            </a:rPr>
                            <m:t>𝑁𝑆</m:t>
                          </m:r>
                        </m:sup>
                      </m:sSubSup>
                      <m:r>
                        <a:rPr lang="zh-TW" altLang="en-US" sz="1400" i="0">
                          <a:latin typeface="Cambria Math" panose="02040503050406030204" pitchFamily="18" charset="0"/>
                        </a:rPr>
                        <m:t>=</m:t>
                      </m:r>
                      <m:r>
                        <a:rPr lang="zh-TW" altLang="en-US" sz="1400" i="1">
                          <a:latin typeface="Cambria Math" panose="02040503050406030204" pitchFamily="18" charset="0"/>
                        </a:rPr>
                        <m:t>𝑞</m:t>
                      </m:r>
                      <m:r>
                        <a:rPr lang="zh-TW" altLang="en-US" sz="1400" i="1">
                          <a:latin typeface="Cambria Math" panose="02040503050406030204" pitchFamily="18" charset="0"/>
                        </a:rPr>
                        <m:t>𝛼</m:t>
                      </m:r>
                      <m:r>
                        <a:rPr lang="zh-TW" altLang="en-US" sz="1400" i="0">
                          <a:latin typeface="Cambria Math" panose="02040503050406030204" pitchFamily="18" charset="0"/>
                        </a:rPr>
                        <m:t>−</m:t>
                      </m:r>
                      <m:d>
                        <m:dPr>
                          <m:ctrlPr>
                            <a:rPr lang="zh-TW" altLang="en-US" sz="1400" i="1">
                              <a:latin typeface="Cambria Math" panose="02040503050406030204" pitchFamily="18" charset="0"/>
                            </a:rPr>
                          </m:ctrlPr>
                        </m:dPr>
                        <m:e>
                          <m:r>
                            <a:rPr lang="zh-TW" altLang="en-US" sz="1400" i="1">
                              <a:latin typeface="Cambria Math" panose="02040503050406030204" pitchFamily="18" charset="0"/>
                            </a:rPr>
                            <m:t>𝛿</m:t>
                          </m:r>
                          <m:r>
                            <a:rPr lang="zh-TW" altLang="en-US" sz="1400" i="0">
                              <a:latin typeface="Cambria Math" panose="02040503050406030204" pitchFamily="18" charset="0"/>
                            </a:rPr>
                            <m:t>−1</m:t>
                          </m:r>
                        </m:e>
                      </m:d>
                      <m:d>
                        <m:dPr>
                          <m:ctrlPr>
                            <a:rPr lang="zh-TW" altLang="en-US" sz="1400" i="1">
                              <a:latin typeface="Cambria Math" panose="02040503050406030204" pitchFamily="18" charset="0"/>
                            </a:rPr>
                          </m:ctrlPr>
                        </m:dPr>
                        <m:e>
                          <m:r>
                            <a:rPr lang="zh-TW" altLang="en-US" sz="1400" i="1">
                              <a:latin typeface="Cambria Math" panose="02040503050406030204" pitchFamily="18" charset="0"/>
                            </a:rPr>
                            <m:t>𝑞</m:t>
                          </m:r>
                          <m:d>
                            <m:dPr>
                              <m:ctrlPr>
                                <a:rPr lang="zh-TW" altLang="en-US" sz="1400" i="1">
                                  <a:latin typeface="Cambria Math" panose="02040503050406030204" pitchFamily="18" charset="0"/>
                                </a:rPr>
                              </m:ctrlPr>
                            </m:dPr>
                            <m:e>
                              <m:r>
                                <a:rPr lang="zh-TW" altLang="en-US" sz="1400" i="0">
                                  <a:latin typeface="Cambria Math" panose="02040503050406030204" pitchFamily="18" charset="0"/>
                                </a:rPr>
                                <m:t>2+</m:t>
                              </m:r>
                              <m:r>
                                <a:rPr lang="zh-TW" altLang="en-US" sz="1400" i="1">
                                  <a:latin typeface="Cambria Math" panose="02040503050406030204" pitchFamily="18" charset="0"/>
                                </a:rPr>
                                <m:t>𝛼</m:t>
                              </m:r>
                              <m:r>
                                <a:rPr lang="zh-TW" altLang="en-US" sz="1400" i="0">
                                  <a:latin typeface="Cambria Math" panose="02040503050406030204" pitchFamily="18" charset="0"/>
                                </a:rPr>
                                <m:t>+</m:t>
                              </m:r>
                              <m:r>
                                <a:rPr lang="zh-TW" altLang="en-US" sz="1400" i="1">
                                  <a:latin typeface="Cambria Math" panose="02040503050406030204" pitchFamily="18" charset="0"/>
                                </a:rPr>
                                <m:t>𝜃</m:t>
                              </m:r>
                            </m:e>
                          </m:d>
                          <m:r>
                            <a:rPr lang="zh-TW" altLang="en-US" sz="1400" i="0">
                              <a:latin typeface="Cambria Math" panose="02040503050406030204" pitchFamily="18" charset="0"/>
                            </a:rPr>
                            <m:t>+</m:t>
                          </m:r>
                          <m:r>
                            <a:rPr lang="zh-TW" altLang="en-US" sz="1400" i="1">
                              <a:latin typeface="Cambria Math" panose="02040503050406030204" pitchFamily="18" charset="0"/>
                            </a:rPr>
                            <m:t>𝜌</m:t>
                          </m:r>
                        </m:e>
                      </m:d>
                      <m:r>
                        <a:rPr lang="zh-TW" altLang="en-US" sz="1400" i="1">
                          <a:latin typeface="Cambria Math" panose="02040503050406030204" pitchFamily="18" charset="0"/>
                        </a:rPr>
                        <m:t>𝜔</m:t>
                      </m:r>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1</m:t>
                          </m:r>
                        </m:sub>
                      </m:sSub>
                      <m:r>
                        <a:rPr lang="zh-TW" altLang="en-US" sz="1400" i="0">
                          <a:latin typeface="Cambria Math" panose="02040503050406030204" pitchFamily="18" charset="0"/>
                        </a:rPr>
                        <m:t>−</m:t>
                      </m:r>
                      <m:sSub>
                        <m:sSubPr>
                          <m:ctrlPr>
                            <a:rPr lang="zh-TW" altLang="en-US" sz="1400" i="1">
                              <a:latin typeface="Cambria Math" panose="02040503050406030204" pitchFamily="18" charset="0"/>
                            </a:rPr>
                          </m:ctrlPr>
                        </m:sSubPr>
                        <m:e>
                          <m:r>
                            <a:rPr lang="zh-TW" altLang="en-US" sz="1400" i="1">
                              <a:latin typeface="Cambria Math" panose="02040503050406030204" pitchFamily="18" charset="0"/>
                            </a:rPr>
                            <m:t>𝑝</m:t>
                          </m:r>
                        </m:e>
                        <m:sub>
                          <m:r>
                            <a:rPr lang="zh-TW" altLang="en-US" sz="1400" i="1">
                              <a:latin typeface="Cambria Math" panose="02040503050406030204" pitchFamily="18" charset="0"/>
                            </a:rPr>
                            <m:t>𝐴</m:t>
                          </m:r>
                          <m:r>
                            <a:rPr lang="zh-TW" altLang="en-US" sz="1400" i="0">
                              <a:latin typeface="Cambria Math" panose="02040503050406030204" pitchFamily="18" charset="0"/>
                            </a:rPr>
                            <m:t>2</m:t>
                          </m:r>
                        </m:sub>
                      </m:sSub>
                      <m:r>
                        <a:rPr lang="zh-TW" altLang="en-US" sz="1400" i="0">
                          <a:latin typeface="Cambria Math" panose="02040503050406030204" pitchFamily="18" charset="0"/>
                        </a:rPr>
                        <m:t>≥0</m:t>
                      </m:r>
                    </m:oMath>
                  </m:oMathPara>
                </a14:m>
                <a:endParaRPr lang="zh-TW" altLang="en-US" sz="1400" dirty="0"/>
              </a:p>
            </p:txBody>
          </p:sp>
        </mc:Choice>
        <mc:Fallback>
          <p:sp>
            <p:nvSpPr>
              <p:cNvPr id="60" name="矩形 59">
                <a:extLst>
                  <a:ext uri="{FF2B5EF4-FFF2-40B4-BE49-F238E27FC236}">
                    <a16:creationId xmlns:a16="http://schemas.microsoft.com/office/drawing/2014/main" id="{9F6B85B1-1C4F-4130-96D8-A6F0093B4DD3}"/>
                  </a:ext>
                </a:extLst>
              </p:cNvPr>
              <p:cNvSpPr>
                <a:spLocks noRot="1" noChangeAspect="1" noMove="1" noResize="1" noEditPoints="1" noAdjustHandles="1" noChangeArrowheads="1" noChangeShapeType="1" noTextEdit="1"/>
              </p:cNvSpPr>
              <p:nvPr/>
            </p:nvSpPr>
            <p:spPr>
              <a:xfrm>
                <a:off x="2463784" y="3627161"/>
                <a:ext cx="4632550" cy="312906"/>
              </a:xfrm>
              <a:prstGeom prst="rect">
                <a:avLst/>
              </a:prstGeom>
              <a:blipFill>
                <a:blip r:embed="rId12"/>
                <a:stretch>
                  <a:fillRect b="-19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03947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9" name="標題 1">
            <a:extLst>
              <a:ext uri="{FF2B5EF4-FFF2-40B4-BE49-F238E27FC236}">
                <a16:creationId xmlns:a16="http://schemas.microsoft.com/office/drawing/2014/main" id="{3F893E46-9E08-4DD1-A0F9-DB8D94A7730D}"/>
              </a:ext>
            </a:extLst>
          </p:cNvPr>
          <p:cNvSpPr txBox="1">
            <a:spLocks/>
          </p:cNvSpPr>
          <p:nvPr/>
        </p:nvSpPr>
        <p:spPr>
          <a:xfrm>
            <a:off x="1610789" y="4193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NS</a:t>
            </a:r>
            <a:r>
              <a:rPr lang="en-US" altLang="zh-TW" sz="3200" dirty="0">
                <a:ea typeface="標楷體" panose="03000509000000000000" pitchFamily="65" charset="-120"/>
              </a:rPr>
              <a:t>-</a:t>
            </a:r>
            <a:r>
              <a:rPr lang="zh-TW" altLang="en-US" sz="3200" dirty="0">
                <a:ea typeface="標楷體" panose="03000509000000000000" pitchFamily="65" charset="-120"/>
              </a:rPr>
              <a:t>市場結構</a:t>
            </a:r>
          </a:p>
        </p:txBody>
      </p:sp>
      <p:pic>
        <p:nvPicPr>
          <p:cNvPr id="10" name="圖片 9">
            <a:extLst>
              <a:ext uri="{FF2B5EF4-FFF2-40B4-BE49-F238E27FC236}">
                <a16:creationId xmlns:a16="http://schemas.microsoft.com/office/drawing/2014/main" id="{539DD73A-D2A0-4D5E-8CBB-4F32B95093E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715439" y="1628251"/>
            <a:ext cx="6943466" cy="4712224"/>
          </a:xfrm>
          <a:prstGeom prst="rect">
            <a:avLst/>
          </a:prstGeom>
        </p:spPr>
      </p:pic>
      <p:sp>
        <p:nvSpPr>
          <p:cNvPr id="2" name="矩形 1">
            <a:extLst>
              <a:ext uri="{FF2B5EF4-FFF2-40B4-BE49-F238E27FC236}">
                <a16:creationId xmlns:a16="http://schemas.microsoft.com/office/drawing/2014/main" id="{90E127D4-79ED-497C-A421-65474D112A28}"/>
              </a:ext>
            </a:extLst>
          </p:cNvPr>
          <p:cNvSpPr/>
          <p:nvPr/>
        </p:nvSpPr>
        <p:spPr>
          <a:xfrm>
            <a:off x="5015345" y="2697018"/>
            <a:ext cx="92364" cy="2687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102D99EE-DF61-4992-BAA9-9489916143CD}"/>
              </a:ext>
            </a:extLst>
          </p:cNvPr>
          <p:cNvSpPr/>
          <p:nvPr/>
        </p:nvSpPr>
        <p:spPr>
          <a:xfrm>
            <a:off x="7247082" y="2697018"/>
            <a:ext cx="92364" cy="26877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67E0C397-5B23-43A7-BE3E-68BC57993C96}"/>
              </a:ext>
            </a:extLst>
          </p:cNvPr>
          <p:cNvSpPr/>
          <p:nvPr/>
        </p:nvSpPr>
        <p:spPr>
          <a:xfrm>
            <a:off x="5052290" y="5440396"/>
            <a:ext cx="55419" cy="25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A55E3C04-A278-4A9A-A696-BFF307BE28D6}"/>
              </a:ext>
            </a:extLst>
          </p:cNvPr>
          <p:cNvSpPr/>
          <p:nvPr/>
        </p:nvSpPr>
        <p:spPr>
          <a:xfrm>
            <a:off x="7274791" y="5440396"/>
            <a:ext cx="55419" cy="25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48BB1487-890F-4F69-B707-EF52B5D00719}"/>
              </a:ext>
            </a:extLst>
          </p:cNvPr>
          <p:cNvSpPr/>
          <p:nvPr/>
        </p:nvSpPr>
        <p:spPr>
          <a:xfrm>
            <a:off x="7274791" y="2410714"/>
            <a:ext cx="55419" cy="25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9DC78C8C-EA0E-4742-AAF2-279948D24088}"/>
              </a:ext>
            </a:extLst>
          </p:cNvPr>
          <p:cNvSpPr/>
          <p:nvPr/>
        </p:nvSpPr>
        <p:spPr>
          <a:xfrm>
            <a:off x="5052289" y="2410714"/>
            <a:ext cx="55419" cy="2585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E9C45EC4-BD7B-479F-B67B-73B0664FA420}"/>
              </a:ext>
            </a:extLst>
          </p:cNvPr>
          <p:cNvSpPr/>
          <p:nvPr/>
        </p:nvSpPr>
        <p:spPr>
          <a:xfrm>
            <a:off x="4876798" y="2410714"/>
            <a:ext cx="55419" cy="25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F4632D7-4267-4FDF-BCE2-AC3ED3ACE933}"/>
              </a:ext>
            </a:extLst>
          </p:cNvPr>
          <p:cNvSpPr/>
          <p:nvPr/>
        </p:nvSpPr>
        <p:spPr>
          <a:xfrm>
            <a:off x="7028873" y="2410714"/>
            <a:ext cx="55419" cy="25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7ED1B14C-DB05-4C8B-B590-9252023D6EED}"/>
              </a:ext>
            </a:extLst>
          </p:cNvPr>
          <p:cNvSpPr/>
          <p:nvPr/>
        </p:nvSpPr>
        <p:spPr>
          <a:xfrm>
            <a:off x="5061527" y="5154091"/>
            <a:ext cx="55419" cy="25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87CF204D-316F-4C6C-883D-30961897D02F}"/>
              </a:ext>
            </a:extLst>
          </p:cNvPr>
          <p:cNvSpPr/>
          <p:nvPr/>
        </p:nvSpPr>
        <p:spPr>
          <a:xfrm>
            <a:off x="7293264" y="5154091"/>
            <a:ext cx="55419" cy="258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1" name="直線接點 20">
            <a:extLst>
              <a:ext uri="{FF2B5EF4-FFF2-40B4-BE49-F238E27FC236}">
                <a16:creationId xmlns:a16="http://schemas.microsoft.com/office/drawing/2014/main" id="{8D57C429-9364-435B-86BE-493F005F4CE6}"/>
              </a:ext>
            </a:extLst>
          </p:cNvPr>
          <p:cNvCxnSpPr>
            <a:endCxn id="19" idx="0"/>
          </p:cNvCxnSpPr>
          <p:nvPr/>
        </p:nvCxnSpPr>
        <p:spPr>
          <a:xfrm>
            <a:off x="4904507" y="2669219"/>
            <a:ext cx="184730" cy="2484872"/>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EB16D75F-400C-4277-8F73-2D8DBC87AFD8}"/>
              </a:ext>
            </a:extLst>
          </p:cNvPr>
          <p:cNvCxnSpPr>
            <a:cxnSpLocks/>
            <a:stCxn id="18" idx="2"/>
          </p:cNvCxnSpPr>
          <p:nvPr/>
        </p:nvCxnSpPr>
        <p:spPr>
          <a:xfrm>
            <a:off x="7056583" y="2669220"/>
            <a:ext cx="258621" cy="2484871"/>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967C4190-DF29-494B-879E-516AFD612C6A}"/>
              </a:ext>
            </a:extLst>
          </p:cNvPr>
          <p:cNvSpPr>
            <a:spLocks noGrp="1"/>
          </p:cNvSpPr>
          <p:nvPr>
            <p:ph type="sldNum" sz="quarter" idx="12"/>
          </p:nvPr>
        </p:nvSpPr>
        <p:spPr/>
        <p:txBody>
          <a:bodyPr/>
          <a:lstStyle/>
          <a:p>
            <a:fld id="{58A694F5-FBC9-4127-9762-A36D0ED70F54}" type="slidenum">
              <a:rPr lang="zh-TW" altLang="en-US" smtClean="0"/>
              <a:t>39</a:t>
            </a:fld>
            <a:endParaRPr lang="zh-TW" altLang="en-US"/>
          </a:p>
        </p:txBody>
      </p:sp>
    </p:spTree>
    <p:extLst>
      <p:ext uri="{BB962C8B-B14F-4D97-AF65-F5344CB8AC3E}">
        <p14:creationId xmlns:p14="http://schemas.microsoft.com/office/powerpoint/2010/main" val="337704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E191A78B-BDCC-4048-B24B-BD8B6D74E04B}"/>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0E7BE60D-B7B5-4FC2-865D-BFBF255EF231}"/>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9D29F467-4C4E-4AEC-87C2-078B9FDAB091}"/>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021D4BE3-D9EC-4CFE-8401-21ACADF1734B}"/>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71E04A1D-A834-46E0-8ED9-A3BA0B07CBC6}"/>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42599464-513B-459D-AC42-C5A47F8E6A97}"/>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3C09205-EAA7-4655-8251-2C2DAB77A6C0}"/>
              </a:ext>
            </a:extLst>
          </p:cNvPr>
          <p:cNvSpPr>
            <a:spLocks noGrp="1"/>
          </p:cNvSpPr>
          <p:nvPr>
            <p:ph type="title"/>
          </p:nvPr>
        </p:nvSpPr>
        <p:spPr>
          <a:xfrm>
            <a:off x="1571624" y="365125"/>
            <a:ext cx="9782175" cy="1325563"/>
          </a:xfrm>
        </p:spPr>
        <p:txBody>
          <a:bodyPr>
            <a:norm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研究動機與背景</a:t>
            </a:r>
          </a:p>
        </p:txBody>
      </p:sp>
      <p:sp>
        <p:nvSpPr>
          <p:cNvPr id="10" name="矩形 9">
            <a:extLst>
              <a:ext uri="{FF2B5EF4-FFF2-40B4-BE49-F238E27FC236}">
                <a16:creationId xmlns:a16="http://schemas.microsoft.com/office/drawing/2014/main" id="{4D1EF2A8-CC39-4ADF-BEC8-C426B15215A0}"/>
              </a:ext>
            </a:extLst>
          </p:cNvPr>
          <p:cNvSpPr/>
          <p:nvPr/>
        </p:nvSpPr>
        <p:spPr>
          <a:xfrm>
            <a:off x="1313345" y="2598003"/>
            <a:ext cx="2805825" cy="461665"/>
          </a:xfrm>
          <a:prstGeom prst="rect">
            <a:avLst/>
          </a:prstGeom>
        </p:spPr>
        <p:txBody>
          <a:bodyPr wrap="square">
            <a:spAutoFit/>
          </a:bodyPr>
          <a:lstStyle/>
          <a:p>
            <a:pPr marL="342900" indent="-342900" latinLnBrk="1">
              <a:buFont typeface="Arial" panose="020B0604020202020204" pitchFamily="34" charset="0"/>
              <a:buChar char="•"/>
            </a:pP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Pang et al. (2019)</a:t>
            </a:r>
            <a:endParaRPr lang="zh-TW"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文字方塊 11">
            <a:extLst>
              <a:ext uri="{FF2B5EF4-FFF2-40B4-BE49-F238E27FC236}">
                <a16:creationId xmlns:a16="http://schemas.microsoft.com/office/drawing/2014/main" id="{6B01DEA4-4309-4512-AF8D-6EAA721ABE3D}"/>
              </a:ext>
            </a:extLst>
          </p:cNvPr>
          <p:cNvSpPr txBox="1"/>
          <p:nvPr/>
        </p:nvSpPr>
        <p:spPr>
          <a:xfrm>
            <a:off x="1034472" y="1796037"/>
            <a:ext cx="4596893" cy="523220"/>
          </a:xfrm>
          <a:prstGeom prst="rect">
            <a:avLst/>
          </a:prstGeom>
          <a:noFill/>
        </p:spPr>
        <p:txBody>
          <a:bodyPr wrap="square" rtlCol="0">
            <a:spAutoFit/>
          </a:bodyPr>
          <a:lstStyle/>
          <a:p>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 軟體產業之重要性與特性</a:t>
            </a:r>
          </a:p>
        </p:txBody>
      </p:sp>
      <p:sp>
        <p:nvSpPr>
          <p:cNvPr id="3" name="投影片編號版面配置區 2">
            <a:extLst>
              <a:ext uri="{FF2B5EF4-FFF2-40B4-BE49-F238E27FC236}">
                <a16:creationId xmlns:a16="http://schemas.microsoft.com/office/drawing/2014/main" id="{3F361C44-F1FB-4D77-A027-9B6A926D9070}"/>
              </a:ext>
            </a:extLst>
          </p:cNvPr>
          <p:cNvSpPr>
            <a:spLocks noGrp="1"/>
          </p:cNvSpPr>
          <p:nvPr>
            <p:ph type="sldNum" sz="quarter" idx="12"/>
          </p:nvPr>
        </p:nvSpPr>
        <p:spPr>
          <a:xfrm>
            <a:off x="8710985" y="6356350"/>
            <a:ext cx="2743200" cy="365125"/>
          </a:xfrm>
        </p:spPr>
        <p:txBody>
          <a:bodyPr/>
          <a:lstStyle/>
          <a:p>
            <a:fld id="{58A694F5-FBC9-4127-9762-A36D0ED70F54}" type="slidenum">
              <a:rPr lang="zh-TW" altLang="en-US" smtClean="0"/>
              <a:t>4</a:t>
            </a:fld>
            <a:endParaRPr lang="zh-TW" altLang="en-US" dirty="0"/>
          </a:p>
        </p:txBody>
      </p:sp>
      <p:sp>
        <p:nvSpPr>
          <p:cNvPr id="17" name="矩形 16">
            <a:extLst>
              <a:ext uri="{FF2B5EF4-FFF2-40B4-BE49-F238E27FC236}">
                <a16:creationId xmlns:a16="http://schemas.microsoft.com/office/drawing/2014/main" id="{F236C623-48EC-49DD-93E8-579B3BCB2EF9}"/>
              </a:ext>
            </a:extLst>
          </p:cNvPr>
          <p:cNvSpPr/>
          <p:nvPr/>
        </p:nvSpPr>
        <p:spPr>
          <a:xfrm>
            <a:off x="2654123" y="3859144"/>
            <a:ext cx="888391" cy="2179482"/>
          </a:xfrm>
          <a:prstGeom prst="rect">
            <a:avLst/>
          </a:prstGeom>
          <a:solidFill>
            <a:srgbClr val="AD5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2D4D912A-57AE-41BC-8CC2-04DABA03D334}"/>
              </a:ext>
            </a:extLst>
          </p:cNvPr>
          <p:cNvSpPr/>
          <p:nvPr/>
        </p:nvSpPr>
        <p:spPr>
          <a:xfrm>
            <a:off x="4377447" y="3347838"/>
            <a:ext cx="888391" cy="2673546"/>
          </a:xfrm>
          <a:prstGeom prst="rect">
            <a:avLst/>
          </a:prstGeom>
          <a:noFill/>
          <a:ln w="57150">
            <a:solidFill>
              <a:srgbClr val="AD5B6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a:extLst>
              <a:ext uri="{FF2B5EF4-FFF2-40B4-BE49-F238E27FC236}">
                <a16:creationId xmlns:a16="http://schemas.microsoft.com/office/drawing/2014/main" id="{F26B1D9C-71D4-4BB1-8C73-9FCFB1332A11}"/>
              </a:ext>
            </a:extLst>
          </p:cNvPr>
          <p:cNvSpPr/>
          <p:nvPr/>
        </p:nvSpPr>
        <p:spPr>
          <a:xfrm>
            <a:off x="6049609" y="2961688"/>
            <a:ext cx="861943" cy="3065592"/>
          </a:xfrm>
          <a:prstGeom prst="rect">
            <a:avLst/>
          </a:prstGeom>
          <a:solidFill>
            <a:srgbClr val="AD5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箭號: 向右 22">
            <a:extLst>
              <a:ext uri="{FF2B5EF4-FFF2-40B4-BE49-F238E27FC236}">
                <a16:creationId xmlns:a16="http://schemas.microsoft.com/office/drawing/2014/main" id="{F919FEED-2F11-4677-82F9-CC2F8DD02C20}"/>
              </a:ext>
            </a:extLst>
          </p:cNvPr>
          <p:cNvSpPr/>
          <p:nvPr/>
        </p:nvSpPr>
        <p:spPr>
          <a:xfrm rot="20832118">
            <a:off x="1805828" y="3786548"/>
            <a:ext cx="6051013" cy="922227"/>
          </a:xfrm>
          <a:prstGeom prst="rightArrow">
            <a:avLst/>
          </a:prstGeom>
          <a:solidFill>
            <a:srgbClr val="E4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文字方塊 23">
            <a:extLst>
              <a:ext uri="{FF2B5EF4-FFF2-40B4-BE49-F238E27FC236}">
                <a16:creationId xmlns:a16="http://schemas.microsoft.com/office/drawing/2014/main" id="{D1789D71-2175-4C6D-9E80-259DC67DA881}"/>
              </a:ext>
            </a:extLst>
          </p:cNvPr>
          <p:cNvSpPr txBox="1"/>
          <p:nvPr/>
        </p:nvSpPr>
        <p:spPr>
          <a:xfrm>
            <a:off x="2716258" y="6021384"/>
            <a:ext cx="760410" cy="369332"/>
          </a:xfrm>
          <a:prstGeom prst="rect">
            <a:avLst/>
          </a:prstGeom>
          <a:noFill/>
        </p:spPr>
        <p:txBody>
          <a:bodyPr wrap="square" rtlCol="0">
            <a:spAutoFit/>
          </a:bodyPr>
          <a:lstStyle/>
          <a:p>
            <a:pPr algn="ctr"/>
            <a:r>
              <a:rPr lang="en-US" altLang="zh-TW" dirty="0">
                <a:solidFill>
                  <a:schemeClr val="accent2">
                    <a:lumMod val="50000"/>
                  </a:schemeClr>
                </a:solidFill>
              </a:rPr>
              <a:t>2017</a:t>
            </a:r>
            <a:endParaRPr lang="zh-TW" altLang="en-US" dirty="0">
              <a:solidFill>
                <a:schemeClr val="accent2">
                  <a:lumMod val="50000"/>
                </a:schemeClr>
              </a:solidFill>
            </a:endParaRPr>
          </a:p>
        </p:txBody>
      </p:sp>
      <p:sp>
        <p:nvSpPr>
          <p:cNvPr id="25" name="文字方塊 24">
            <a:extLst>
              <a:ext uri="{FF2B5EF4-FFF2-40B4-BE49-F238E27FC236}">
                <a16:creationId xmlns:a16="http://schemas.microsoft.com/office/drawing/2014/main" id="{6DC8122B-8DD7-4FDF-8F38-2894D367DCB7}"/>
              </a:ext>
            </a:extLst>
          </p:cNvPr>
          <p:cNvSpPr txBox="1"/>
          <p:nvPr/>
        </p:nvSpPr>
        <p:spPr>
          <a:xfrm>
            <a:off x="6100771" y="6021384"/>
            <a:ext cx="760410" cy="369332"/>
          </a:xfrm>
          <a:prstGeom prst="rect">
            <a:avLst/>
          </a:prstGeom>
          <a:noFill/>
        </p:spPr>
        <p:txBody>
          <a:bodyPr wrap="square" rtlCol="0">
            <a:spAutoFit/>
          </a:bodyPr>
          <a:lstStyle/>
          <a:p>
            <a:pPr algn="ctr"/>
            <a:r>
              <a:rPr lang="en-US" altLang="zh-TW" dirty="0">
                <a:solidFill>
                  <a:schemeClr val="accent2">
                    <a:lumMod val="50000"/>
                  </a:schemeClr>
                </a:solidFill>
              </a:rPr>
              <a:t>2022</a:t>
            </a:r>
            <a:endParaRPr lang="zh-TW" altLang="en-US" dirty="0">
              <a:solidFill>
                <a:schemeClr val="accent2">
                  <a:lumMod val="50000"/>
                </a:schemeClr>
              </a:solidFill>
            </a:endParaRPr>
          </a:p>
        </p:txBody>
      </p:sp>
      <p:sp>
        <p:nvSpPr>
          <p:cNvPr id="26" name="文字方塊 25">
            <a:extLst>
              <a:ext uri="{FF2B5EF4-FFF2-40B4-BE49-F238E27FC236}">
                <a16:creationId xmlns:a16="http://schemas.microsoft.com/office/drawing/2014/main" id="{A5A6DE39-BBAE-4449-8F55-5A130AD85EE6}"/>
              </a:ext>
            </a:extLst>
          </p:cNvPr>
          <p:cNvSpPr txBox="1"/>
          <p:nvPr/>
        </p:nvSpPr>
        <p:spPr>
          <a:xfrm rot="20874291">
            <a:off x="2349987" y="4326939"/>
            <a:ext cx="1716621" cy="523220"/>
          </a:xfrm>
          <a:prstGeom prst="rect">
            <a:avLst/>
          </a:prstGeom>
          <a:noFill/>
        </p:spPr>
        <p:txBody>
          <a:bodyPr wrap="square" rtlCol="0">
            <a:spAutoFit/>
          </a:bodyPr>
          <a:lstStyle/>
          <a:p>
            <a:pPr algn="ctr"/>
            <a:r>
              <a:rPr lang="en-US" altLang="zh-TW" sz="2800" b="1" dirty="0"/>
              <a:t>157</a:t>
            </a:r>
            <a:r>
              <a:rPr lang="zh-TW" altLang="en-US" sz="2800" b="1" dirty="0"/>
              <a:t>億</a:t>
            </a:r>
            <a:r>
              <a:rPr lang="en-US" altLang="zh-TW" b="1" dirty="0"/>
              <a:t>(</a:t>
            </a:r>
            <a:r>
              <a:rPr lang="zh-TW" altLang="en-US" b="1" dirty="0"/>
              <a:t>美元</a:t>
            </a:r>
            <a:r>
              <a:rPr lang="en-US" altLang="zh-TW" b="1" dirty="0"/>
              <a:t>)</a:t>
            </a:r>
            <a:endParaRPr lang="zh-TW" altLang="en-US" sz="2800" b="1" dirty="0"/>
          </a:p>
        </p:txBody>
      </p:sp>
      <p:sp>
        <p:nvSpPr>
          <p:cNvPr id="27" name="文字方塊 26">
            <a:extLst>
              <a:ext uri="{FF2B5EF4-FFF2-40B4-BE49-F238E27FC236}">
                <a16:creationId xmlns:a16="http://schemas.microsoft.com/office/drawing/2014/main" id="{84CCC2B9-7FBE-41C2-A7BD-0975474290EC}"/>
              </a:ext>
            </a:extLst>
          </p:cNvPr>
          <p:cNvSpPr txBox="1"/>
          <p:nvPr/>
        </p:nvSpPr>
        <p:spPr>
          <a:xfrm rot="20881599">
            <a:off x="5653571" y="3569368"/>
            <a:ext cx="1956225" cy="523220"/>
          </a:xfrm>
          <a:prstGeom prst="rect">
            <a:avLst/>
          </a:prstGeom>
          <a:noFill/>
        </p:spPr>
        <p:txBody>
          <a:bodyPr wrap="square" rtlCol="0">
            <a:spAutoFit/>
          </a:bodyPr>
          <a:lstStyle/>
          <a:p>
            <a:pPr algn="ctr"/>
            <a:r>
              <a:rPr lang="en-US" altLang="zh-TW" sz="2800" b="1" dirty="0"/>
              <a:t>169</a:t>
            </a:r>
            <a:r>
              <a:rPr lang="zh-TW" altLang="en-US" sz="2800" b="1" dirty="0"/>
              <a:t>億</a:t>
            </a:r>
            <a:r>
              <a:rPr lang="en-US" altLang="zh-TW" b="1" dirty="0"/>
              <a:t>(</a:t>
            </a:r>
            <a:r>
              <a:rPr lang="zh-TW" altLang="en-US" b="1" dirty="0"/>
              <a:t>美元</a:t>
            </a:r>
            <a:r>
              <a:rPr lang="en-US" altLang="zh-TW" b="1" dirty="0"/>
              <a:t>)</a:t>
            </a:r>
            <a:endParaRPr lang="zh-TW" altLang="en-US" sz="2800" b="1" dirty="0"/>
          </a:p>
        </p:txBody>
      </p:sp>
      <p:sp>
        <p:nvSpPr>
          <p:cNvPr id="30" name="文字方塊 29">
            <a:extLst>
              <a:ext uri="{FF2B5EF4-FFF2-40B4-BE49-F238E27FC236}">
                <a16:creationId xmlns:a16="http://schemas.microsoft.com/office/drawing/2014/main" id="{E451E992-314B-415C-BEB5-D281617504A9}"/>
              </a:ext>
            </a:extLst>
          </p:cNvPr>
          <p:cNvSpPr txBox="1"/>
          <p:nvPr/>
        </p:nvSpPr>
        <p:spPr>
          <a:xfrm>
            <a:off x="7638006" y="5836718"/>
            <a:ext cx="760410" cy="369332"/>
          </a:xfrm>
          <a:prstGeom prst="rect">
            <a:avLst/>
          </a:prstGeom>
          <a:noFill/>
        </p:spPr>
        <p:txBody>
          <a:bodyPr wrap="square" rtlCol="0">
            <a:spAutoFit/>
          </a:bodyPr>
          <a:lstStyle/>
          <a:p>
            <a:pPr algn="ctr"/>
            <a:r>
              <a:rPr lang="zh-TW" altLang="en-US" b="1" dirty="0">
                <a:solidFill>
                  <a:schemeClr val="accent2">
                    <a:lumMod val="50000"/>
                  </a:schemeClr>
                </a:solidFill>
              </a:rPr>
              <a:t>年</a:t>
            </a:r>
          </a:p>
        </p:txBody>
      </p:sp>
      <p:cxnSp>
        <p:nvCxnSpPr>
          <p:cNvPr id="37" name="直線單箭頭接點 36">
            <a:extLst>
              <a:ext uri="{FF2B5EF4-FFF2-40B4-BE49-F238E27FC236}">
                <a16:creationId xmlns:a16="http://schemas.microsoft.com/office/drawing/2014/main" id="{97C39749-D469-4D00-916B-FE37FAFBCB60}"/>
              </a:ext>
            </a:extLst>
          </p:cNvPr>
          <p:cNvCxnSpPr/>
          <p:nvPr/>
        </p:nvCxnSpPr>
        <p:spPr>
          <a:xfrm flipV="1">
            <a:off x="1233655" y="3868872"/>
            <a:ext cx="0" cy="2162240"/>
          </a:xfrm>
          <a:prstGeom prst="straightConnector1">
            <a:avLst/>
          </a:prstGeom>
          <a:ln w="57150">
            <a:solidFill>
              <a:srgbClr val="AD5B6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9613C501-8214-4076-B469-335BE3E38C9C}"/>
              </a:ext>
            </a:extLst>
          </p:cNvPr>
          <p:cNvSpPr txBox="1"/>
          <p:nvPr/>
        </p:nvSpPr>
        <p:spPr>
          <a:xfrm>
            <a:off x="853450" y="3575825"/>
            <a:ext cx="760410" cy="369332"/>
          </a:xfrm>
          <a:prstGeom prst="rect">
            <a:avLst/>
          </a:prstGeom>
          <a:noFill/>
        </p:spPr>
        <p:txBody>
          <a:bodyPr wrap="square" rtlCol="0">
            <a:spAutoFit/>
          </a:bodyPr>
          <a:lstStyle/>
          <a:p>
            <a:pPr algn="ctr"/>
            <a:r>
              <a:rPr lang="zh-TW" altLang="en-US" b="1" dirty="0">
                <a:solidFill>
                  <a:srgbClr val="AD5B67"/>
                </a:solidFill>
              </a:rPr>
              <a:t>市場</a:t>
            </a:r>
            <a:endParaRPr lang="en-US" altLang="zh-TW" b="1" dirty="0">
              <a:solidFill>
                <a:srgbClr val="AD5B67"/>
              </a:solidFill>
            </a:endParaRPr>
          </a:p>
        </p:txBody>
      </p:sp>
      <p:cxnSp>
        <p:nvCxnSpPr>
          <p:cNvPr id="40" name="直線單箭頭接點 39">
            <a:extLst>
              <a:ext uri="{FF2B5EF4-FFF2-40B4-BE49-F238E27FC236}">
                <a16:creationId xmlns:a16="http://schemas.microsoft.com/office/drawing/2014/main" id="{A5F2DB6A-6229-4D40-A9EF-C9980FEFBB2F}"/>
              </a:ext>
            </a:extLst>
          </p:cNvPr>
          <p:cNvCxnSpPr>
            <a:cxnSpLocks/>
          </p:cNvCxnSpPr>
          <p:nvPr/>
        </p:nvCxnSpPr>
        <p:spPr>
          <a:xfrm>
            <a:off x="1233655" y="6021384"/>
            <a:ext cx="6552028" cy="0"/>
          </a:xfrm>
          <a:prstGeom prst="straightConnector1">
            <a:avLst/>
          </a:prstGeom>
          <a:ln w="57150">
            <a:solidFill>
              <a:srgbClr val="AD5B67"/>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47F9B406-F717-46EC-86E1-804E4D2A7E94}"/>
              </a:ext>
            </a:extLst>
          </p:cNvPr>
          <p:cNvSpPr txBox="1"/>
          <p:nvPr/>
        </p:nvSpPr>
        <p:spPr>
          <a:xfrm>
            <a:off x="7226822" y="1569767"/>
            <a:ext cx="3942806" cy="1323439"/>
          </a:xfrm>
          <a:prstGeom prst="rect">
            <a:avLst/>
          </a:prstGeom>
          <a:noFill/>
        </p:spPr>
        <p:txBody>
          <a:bodyPr wrap="square" rtlCol="0">
            <a:spAutoFit/>
          </a:bodyPr>
          <a:lstStyle/>
          <a:p>
            <a:r>
              <a:rPr lang="zh-TW" altLang="en-US" sz="4000" b="1" dirty="0">
                <a:solidFill>
                  <a:srgbClr val="FF5050"/>
                </a:solidFill>
                <a:latin typeface="標楷體" panose="03000509000000000000" pitchFamily="65" charset="-120"/>
                <a:ea typeface="標楷體" panose="03000509000000000000" pitchFamily="65" charset="-120"/>
              </a:rPr>
              <a:t>全世界</a:t>
            </a:r>
            <a:endParaRPr lang="en-US" altLang="zh-TW" sz="4000" b="1" dirty="0">
              <a:solidFill>
                <a:srgbClr val="FF5050"/>
              </a:solidFill>
              <a:latin typeface="標楷體" panose="03000509000000000000" pitchFamily="65" charset="-120"/>
              <a:ea typeface="標楷體" panose="03000509000000000000" pitchFamily="65" charset="-120"/>
            </a:endParaRPr>
          </a:p>
          <a:p>
            <a:r>
              <a:rPr lang="zh-TW" altLang="en-US" sz="4000" b="1" dirty="0">
                <a:solidFill>
                  <a:srgbClr val="FF5050"/>
                </a:solidFill>
                <a:latin typeface="標楷體" panose="03000509000000000000" pitchFamily="65" charset="-120"/>
                <a:ea typeface="標楷體" panose="03000509000000000000" pitchFamily="65" charset="-120"/>
              </a:rPr>
              <a:t>軟體市場重要性</a:t>
            </a:r>
          </a:p>
        </p:txBody>
      </p:sp>
      <p:sp>
        <p:nvSpPr>
          <p:cNvPr id="13" name="箭號: 向下 12">
            <a:extLst>
              <a:ext uri="{FF2B5EF4-FFF2-40B4-BE49-F238E27FC236}">
                <a16:creationId xmlns:a16="http://schemas.microsoft.com/office/drawing/2014/main" id="{311B1735-364F-4BEB-9949-426128CA593F}"/>
              </a:ext>
            </a:extLst>
          </p:cNvPr>
          <p:cNvSpPr/>
          <p:nvPr/>
        </p:nvSpPr>
        <p:spPr>
          <a:xfrm flipV="1">
            <a:off x="10784105" y="1753868"/>
            <a:ext cx="673749" cy="996084"/>
          </a:xfrm>
          <a:prstGeom prst="downArrow">
            <a:avLst/>
          </a:pr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2D7A8884-CF31-4C85-A52D-1E236D778BB7}"/>
              </a:ext>
            </a:extLst>
          </p:cNvPr>
          <p:cNvSpPr txBox="1"/>
          <p:nvPr/>
        </p:nvSpPr>
        <p:spPr>
          <a:xfrm>
            <a:off x="8823168" y="2900252"/>
            <a:ext cx="2518835" cy="707886"/>
          </a:xfrm>
          <a:prstGeom prst="rect">
            <a:avLst/>
          </a:prstGeom>
          <a:noFill/>
        </p:spPr>
        <p:txBody>
          <a:bodyPr wrap="square" rtlCol="0">
            <a:spAutoFit/>
          </a:bodyPr>
          <a:lstStyle/>
          <a:p>
            <a:r>
              <a:rPr lang="zh-TW" altLang="en-US" sz="4000" b="1" dirty="0">
                <a:solidFill>
                  <a:srgbClr val="C00000"/>
                </a:solidFill>
                <a:latin typeface="標楷體" panose="03000509000000000000" pitchFamily="65" charset="-120"/>
                <a:ea typeface="標楷體" panose="03000509000000000000" pitchFamily="65" charset="-120"/>
              </a:rPr>
              <a:t>銷售模式</a:t>
            </a:r>
            <a:r>
              <a:rPr lang="en-US" altLang="zh-TW" sz="4000" b="1" dirty="0">
                <a:solidFill>
                  <a:srgbClr val="C00000"/>
                </a:solidFill>
                <a:latin typeface="標楷體" panose="03000509000000000000" pitchFamily="65" charset="-120"/>
                <a:ea typeface="標楷體" panose="03000509000000000000" pitchFamily="65" charset="-120"/>
              </a:rPr>
              <a:t>?</a:t>
            </a:r>
            <a:endParaRPr lang="zh-TW" altLang="en-US" sz="4000" b="1" dirty="0">
              <a:solidFill>
                <a:srgbClr val="C0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7721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anim calcmode="lin" valueType="num">
                                      <p:cBhvr>
                                        <p:cTn id="8" dur="250" fill="hold"/>
                                        <p:tgtEl>
                                          <p:spTgt spid="11"/>
                                        </p:tgtEl>
                                        <p:attrNameLst>
                                          <p:attrName>ppt_x</p:attrName>
                                        </p:attrNameLst>
                                      </p:cBhvr>
                                      <p:tavLst>
                                        <p:tav tm="0">
                                          <p:val>
                                            <p:strVal val="#ppt_x"/>
                                          </p:val>
                                        </p:tav>
                                        <p:tav tm="100000">
                                          <p:val>
                                            <p:strVal val="#ppt_x"/>
                                          </p:val>
                                        </p:tav>
                                      </p:tavLst>
                                    </p:anim>
                                    <p:anim calcmode="lin" valueType="num">
                                      <p:cBhvr>
                                        <p:cTn id="9" dur="25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250"/>
                                        <p:tgtEl>
                                          <p:spTgt spid="13"/>
                                        </p:tgtEl>
                                      </p:cBhvr>
                                    </p:animEffect>
                                    <p:anim calcmode="lin" valueType="num">
                                      <p:cBhvr>
                                        <p:cTn id="13" dur="250" fill="hold"/>
                                        <p:tgtEl>
                                          <p:spTgt spid="13"/>
                                        </p:tgtEl>
                                        <p:attrNameLst>
                                          <p:attrName>ppt_x</p:attrName>
                                        </p:attrNameLst>
                                      </p:cBhvr>
                                      <p:tavLst>
                                        <p:tav tm="0">
                                          <p:val>
                                            <p:strVal val="#ppt_x"/>
                                          </p:val>
                                        </p:tav>
                                        <p:tav tm="100000">
                                          <p:val>
                                            <p:strVal val="#ppt_x"/>
                                          </p:val>
                                        </p:tav>
                                      </p:tavLst>
                                    </p:anim>
                                    <p:anim calcmode="lin" valueType="num">
                                      <p:cBhvr>
                                        <p:cTn id="14" dur="2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50"/>
                                        <p:tgtEl>
                                          <p:spTgt spid="28"/>
                                        </p:tgtEl>
                                      </p:cBhvr>
                                    </p:animEffect>
                                    <p:anim calcmode="lin" valueType="num">
                                      <p:cBhvr>
                                        <p:cTn id="20" dur="250" fill="hold"/>
                                        <p:tgtEl>
                                          <p:spTgt spid="28"/>
                                        </p:tgtEl>
                                        <p:attrNameLst>
                                          <p:attrName>ppt_x</p:attrName>
                                        </p:attrNameLst>
                                      </p:cBhvr>
                                      <p:tavLst>
                                        <p:tav tm="0">
                                          <p:val>
                                            <p:strVal val="#ppt_x"/>
                                          </p:val>
                                        </p:tav>
                                        <p:tav tm="100000">
                                          <p:val>
                                            <p:strVal val="#ppt_x"/>
                                          </p:val>
                                        </p:tav>
                                      </p:tavLst>
                                    </p:anim>
                                    <p:anim calcmode="lin" valueType="num">
                                      <p:cBhvr>
                                        <p:cTn id="21" dur="2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2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4" name="標題 1">
            <a:extLst>
              <a:ext uri="{FF2B5EF4-FFF2-40B4-BE49-F238E27FC236}">
                <a16:creationId xmlns:a16="http://schemas.microsoft.com/office/drawing/2014/main" id="{2956F622-1F46-4E91-9F2B-451E129A77F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無異點</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需求</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利潤</a:t>
            </a:r>
            <a:endParaRPr lang="zh-TW" altLang="en-US" sz="3200" dirty="0">
              <a:ea typeface="標楷體" panose="03000509000000000000" pitchFamily="65" charset="-120"/>
            </a:endParaRPr>
          </a:p>
        </p:txBody>
      </p:sp>
      <p:graphicFrame>
        <p:nvGraphicFramePr>
          <p:cNvPr id="2" name="表格 2">
            <a:extLst>
              <a:ext uri="{FF2B5EF4-FFF2-40B4-BE49-F238E27FC236}">
                <a16:creationId xmlns:a16="http://schemas.microsoft.com/office/drawing/2014/main" id="{E9A0518D-A760-4C4C-98DF-2BC508CD23B1}"/>
              </a:ext>
            </a:extLst>
          </p:cNvPr>
          <p:cNvGraphicFramePr>
            <a:graphicFrameLocks noGrp="1"/>
          </p:cNvGraphicFramePr>
          <p:nvPr/>
        </p:nvGraphicFramePr>
        <p:xfrm>
          <a:off x="517525" y="1732396"/>
          <a:ext cx="11478828" cy="4346493"/>
        </p:xfrm>
        <a:graphic>
          <a:graphicData uri="http://schemas.openxmlformats.org/drawingml/2006/table">
            <a:tbl>
              <a:tblPr firstRow="1" bandRow="1">
                <a:tableStyleId>{5C22544A-7EE6-4342-B048-85BDC9FD1C3A}</a:tableStyleId>
              </a:tblPr>
              <a:tblGrid>
                <a:gridCol w="3905185">
                  <a:extLst>
                    <a:ext uri="{9D8B030D-6E8A-4147-A177-3AD203B41FA5}">
                      <a16:colId xmlns:a16="http://schemas.microsoft.com/office/drawing/2014/main" val="2205634904"/>
                    </a:ext>
                  </a:extLst>
                </a:gridCol>
                <a:gridCol w="5710335">
                  <a:extLst>
                    <a:ext uri="{9D8B030D-6E8A-4147-A177-3AD203B41FA5}">
                      <a16:colId xmlns:a16="http://schemas.microsoft.com/office/drawing/2014/main" val="1768160349"/>
                    </a:ext>
                  </a:extLst>
                </a:gridCol>
                <a:gridCol w="1863308">
                  <a:extLst>
                    <a:ext uri="{9D8B030D-6E8A-4147-A177-3AD203B41FA5}">
                      <a16:colId xmlns:a16="http://schemas.microsoft.com/office/drawing/2014/main" val="2201116492"/>
                    </a:ext>
                  </a:extLst>
                </a:gridCol>
              </a:tblGrid>
              <a:tr h="908719">
                <a:tc>
                  <a:txBody>
                    <a:bodyPr/>
                    <a:lstStyle/>
                    <a:p>
                      <a:r>
                        <a:rPr lang="zh-TW" altLang="en-US" dirty="0">
                          <a:solidFill>
                            <a:schemeClr val="tx1"/>
                          </a:solidFill>
                        </a:rPr>
                        <a:t>無異點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dirty="0">
                          <a:solidFill>
                            <a:schemeClr val="tx1"/>
                          </a:solidFill>
                        </a:rPr>
                        <a:t>各產品需求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dirty="0">
                          <a:solidFill>
                            <a:schemeClr val="tx1"/>
                          </a:solidFill>
                        </a:rPr>
                        <a:t>利潤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8886872"/>
                  </a:ext>
                </a:extLst>
              </a:tr>
              <a:tr h="74012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9875473"/>
                  </a:ext>
                </a:extLst>
              </a:tr>
              <a:tr h="121739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6813960"/>
                  </a:ext>
                </a:extLst>
              </a:tr>
              <a:tr h="74012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8548825"/>
                  </a:ext>
                </a:extLst>
              </a:tr>
              <a:tr h="740128">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3178705686"/>
                  </a:ext>
                </a:extLst>
              </a:tr>
            </a:tbl>
          </a:graphicData>
        </a:graphic>
      </p:graphicFrame>
      <p:graphicFrame>
        <p:nvGraphicFramePr>
          <p:cNvPr id="18" name="物件 17">
            <a:extLst>
              <a:ext uri="{FF2B5EF4-FFF2-40B4-BE49-F238E27FC236}">
                <a16:creationId xmlns:a16="http://schemas.microsoft.com/office/drawing/2014/main" id="{2F810634-22D7-4046-8948-563333C362BF}"/>
              </a:ext>
            </a:extLst>
          </p:cNvPr>
          <p:cNvGraphicFramePr>
            <a:graphicFrameLocks noChangeAspect="1"/>
          </p:cNvGraphicFramePr>
          <p:nvPr/>
        </p:nvGraphicFramePr>
        <p:xfrm>
          <a:off x="10378075" y="3676075"/>
          <a:ext cx="1181100" cy="750888"/>
        </p:xfrm>
        <a:graphic>
          <a:graphicData uri="http://schemas.openxmlformats.org/presentationml/2006/ole">
            <mc:AlternateContent xmlns:mc="http://schemas.openxmlformats.org/markup-compatibility/2006">
              <mc:Choice xmlns:v="urn:schemas-microsoft-com:vml" Requires="v">
                <p:oleObj spid="_x0000_s114514" name="Equation" r:id="rId5" imgW="850680" imgH="482400" progId="Equation.DSMT4">
                  <p:embed/>
                </p:oleObj>
              </mc:Choice>
              <mc:Fallback>
                <p:oleObj name="Equation" r:id="rId5" imgW="850680" imgH="482400" progId="Equation.DSMT4">
                  <p:embed/>
                  <p:pic>
                    <p:nvPicPr>
                      <p:cNvPr id="18" name="物件 17">
                        <a:extLst>
                          <a:ext uri="{FF2B5EF4-FFF2-40B4-BE49-F238E27FC236}">
                            <a16:creationId xmlns:a16="http://schemas.microsoft.com/office/drawing/2014/main" id="{2F810634-22D7-4046-8948-563333C362BF}"/>
                          </a:ext>
                        </a:extLst>
                      </p:cNvPr>
                      <p:cNvPicPr>
                        <a:picLocks noChangeAspect="1" noChangeArrowheads="1"/>
                      </p:cNvPicPr>
                      <p:nvPr/>
                    </p:nvPicPr>
                    <p:blipFill>
                      <a:blip r:embed="rId6"/>
                      <a:srcRect/>
                      <a:stretch>
                        <a:fillRect/>
                      </a:stretch>
                    </p:blipFill>
                    <p:spPr bwMode="auto">
                      <a:xfrm>
                        <a:off x="10378075" y="3676075"/>
                        <a:ext cx="1181100" cy="750888"/>
                      </a:xfrm>
                      <a:prstGeom prst="rect">
                        <a:avLst/>
                      </a:prstGeom>
                      <a:noFill/>
                    </p:spPr>
                  </p:pic>
                </p:oleObj>
              </mc:Fallback>
            </mc:AlternateContent>
          </a:graphicData>
        </a:graphic>
      </p:graphicFrame>
      <p:graphicFrame>
        <p:nvGraphicFramePr>
          <p:cNvPr id="19" name="物件 18">
            <a:extLst>
              <a:ext uri="{FF2B5EF4-FFF2-40B4-BE49-F238E27FC236}">
                <a16:creationId xmlns:a16="http://schemas.microsoft.com/office/drawing/2014/main" id="{085E22D8-DDD6-4CF1-88C6-377E39C8726E}"/>
              </a:ext>
            </a:extLst>
          </p:cNvPr>
          <p:cNvGraphicFramePr>
            <a:graphicFrameLocks noChangeAspect="1"/>
          </p:cNvGraphicFramePr>
          <p:nvPr/>
        </p:nvGraphicFramePr>
        <p:xfrm>
          <a:off x="10314568" y="2707337"/>
          <a:ext cx="1358900" cy="649287"/>
        </p:xfrm>
        <a:graphic>
          <a:graphicData uri="http://schemas.openxmlformats.org/presentationml/2006/ole">
            <mc:AlternateContent xmlns:mc="http://schemas.openxmlformats.org/markup-compatibility/2006">
              <mc:Choice xmlns:v="urn:schemas-microsoft-com:vml" Requires="v">
                <p:oleObj spid="_x0000_s114515" name="Equation" r:id="rId7" imgW="1180800" imgH="482400" progId="Equation.DSMT4">
                  <p:embed/>
                </p:oleObj>
              </mc:Choice>
              <mc:Fallback>
                <p:oleObj name="Equation" r:id="rId7" imgW="1180800" imgH="482400" progId="Equation.DSMT4">
                  <p:embed/>
                  <p:pic>
                    <p:nvPicPr>
                      <p:cNvPr id="19" name="物件 18">
                        <a:extLst>
                          <a:ext uri="{FF2B5EF4-FFF2-40B4-BE49-F238E27FC236}">
                            <a16:creationId xmlns:a16="http://schemas.microsoft.com/office/drawing/2014/main" id="{085E22D8-DDD6-4CF1-88C6-377E39C8726E}"/>
                          </a:ext>
                        </a:extLst>
                      </p:cNvPr>
                      <p:cNvPicPr>
                        <a:picLocks noChangeAspect="1" noChangeArrowheads="1"/>
                      </p:cNvPicPr>
                      <p:nvPr/>
                    </p:nvPicPr>
                    <p:blipFill>
                      <a:blip r:embed="rId8"/>
                      <a:srcRect/>
                      <a:stretch>
                        <a:fillRect/>
                      </a:stretch>
                    </p:blipFill>
                    <p:spPr bwMode="auto">
                      <a:xfrm>
                        <a:off x="10314568" y="2707337"/>
                        <a:ext cx="1358900" cy="649287"/>
                      </a:xfrm>
                      <a:prstGeom prst="rect">
                        <a:avLst/>
                      </a:prstGeom>
                      <a:noFill/>
                    </p:spPr>
                  </p:pic>
                </p:oleObj>
              </mc:Fallback>
            </mc:AlternateContent>
          </a:graphicData>
        </a:graphic>
      </p:graphicFrame>
      <p:graphicFrame>
        <p:nvGraphicFramePr>
          <p:cNvPr id="20" name="物件 19">
            <a:extLst>
              <a:ext uri="{FF2B5EF4-FFF2-40B4-BE49-F238E27FC236}">
                <a16:creationId xmlns:a16="http://schemas.microsoft.com/office/drawing/2014/main" id="{C5A78A55-3CF4-4ADA-A18D-DA413848AF6D}"/>
              </a:ext>
            </a:extLst>
          </p:cNvPr>
          <p:cNvGraphicFramePr>
            <a:graphicFrameLocks noChangeAspect="1"/>
          </p:cNvGraphicFramePr>
          <p:nvPr/>
        </p:nvGraphicFramePr>
        <p:xfrm>
          <a:off x="10334141" y="5190979"/>
          <a:ext cx="1319213" cy="368300"/>
        </p:xfrm>
        <a:graphic>
          <a:graphicData uri="http://schemas.openxmlformats.org/presentationml/2006/ole">
            <mc:AlternateContent xmlns:mc="http://schemas.openxmlformats.org/markup-compatibility/2006">
              <mc:Choice xmlns:v="urn:schemas-microsoft-com:vml" Requires="v">
                <p:oleObj spid="_x0000_s114516" name="Equation" r:id="rId9" imgW="952200" imgH="241200" progId="Equation.DSMT4">
                  <p:embed/>
                </p:oleObj>
              </mc:Choice>
              <mc:Fallback>
                <p:oleObj name="Equation" r:id="rId9" imgW="952200" imgH="241200" progId="Equation.DSMT4">
                  <p:embed/>
                  <p:pic>
                    <p:nvPicPr>
                      <p:cNvPr id="20" name="物件 19">
                        <a:extLst>
                          <a:ext uri="{FF2B5EF4-FFF2-40B4-BE49-F238E27FC236}">
                            <a16:creationId xmlns:a16="http://schemas.microsoft.com/office/drawing/2014/main" id="{C5A78A55-3CF4-4ADA-A18D-DA413848AF6D}"/>
                          </a:ext>
                        </a:extLst>
                      </p:cNvPr>
                      <p:cNvPicPr>
                        <a:picLocks noChangeAspect="1" noChangeArrowheads="1"/>
                      </p:cNvPicPr>
                      <p:nvPr/>
                    </p:nvPicPr>
                    <p:blipFill>
                      <a:blip r:embed="rId10"/>
                      <a:srcRect/>
                      <a:stretch>
                        <a:fillRect/>
                      </a:stretch>
                    </p:blipFill>
                    <p:spPr bwMode="auto">
                      <a:xfrm>
                        <a:off x="10334141" y="5190979"/>
                        <a:ext cx="1319213" cy="368300"/>
                      </a:xfrm>
                      <a:prstGeom prst="rect">
                        <a:avLst/>
                      </a:prstGeom>
                      <a:noFill/>
                    </p:spPr>
                  </p:pic>
                </p:oleObj>
              </mc:Fallback>
            </mc:AlternateContent>
          </a:graphicData>
        </a:graphic>
      </p:graphicFrame>
      <p:graphicFrame>
        <p:nvGraphicFramePr>
          <p:cNvPr id="10" name="物件 9">
            <a:extLst>
              <a:ext uri="{FF2B5EF4-FFF2-40B4-BE49-F238E27FC236}">
                <a16:creationId xmlns:a16="http://schemas.microsoft.com/office/drawing/2014/main" id="{E985AB54-11E4-4D93-90F9-047B39AA8357}"/>
              </a:ext>
            </a:extLst>
          </p:cNvPr>
          <p:cNvGraphicFramePr>
            <a:graphicFrameLocks noChangeAspect="1"/>
          </p:cNvGraphicFramePr>
          <p:nvPr/>
        </p:nvGraphicFramePr>
        <p:xfrm>
          <a:off x="683667" y="2717105"/>
          <a:ext cx="1747837" cy="649197"/>
        </p:xfrm>
        <a:graphic>
          <a:graphicData uri="http://schemas.openxmlformats.org/presentationml/2006/ole">
            <mc:AlternateContent xmlns:mc="http://schemas.openxmlformats.org/markup-compatibility/2006">
              <mc:Choice xmlns:v="urn:schemas-microsoft-com:vml" Requires="v">
                <p:oleObj spid="_x0000_s114517" name="Equation" r:id="rId11" imgW="977476" imgH="393529" progId="Equation.DSMT4">
                  <p:embed/>
                </p:oleObj>
              </mc:Choice>
              <mc:Fallback>
                <p:oleObj name="Equation" r:id="rId11" imgW="977476" imgH="393529" progId="Equation.DSMT4">
                  <p:embed/>
                  <p:pic>
                    <p:nvPicPr>
                      <p:cNvPr id="10" name="物件 9">
                        <a:extLst>
                          <a:ext uri="{FF2B5EF4-FFF2-40B4-BE49-F238E27FC236}">
                            <a16:creationId xmlns:a16="http://schemas.microsoft.com/office/drawing/2014/main" id="{E985AB54-11E4-4D93-90F9-047B39AA835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667" y="2717105"/>
                        <a:ext cx="1747837" cy="649197"/>
                      </a:xfrm>
                      <a:prstGeom prst="rect">
                        <a:avLst/>
                      </a:prstGeom>
                      <a:noFill/>
                    </p:spPr>
                  </p:pic>
                </p:oleObj>
              </mc:Fallback>
            </mc:AlternateContent>
          </a:graphicData>
        </a:graphic>
      </p:graphicFrame>
      <p:graphicFrame>
        <p:nvGraphicFramePr>
          <p:cNvPr id="12" name="物件 11">
            <a:extLst>
              <a:ext uri="{FF2B5EF4-FFF2-40B4-BE49-F238E27FC236}">
                <a16:creationId xmlns:a16="http://schemas.microsoft.com/office/drawing/2014/main" id="{EC688759-682E-43F5-9D4D-61D03887D767}"/>
              </a:ext>
            </a:extLst>
          </p:cNvPr>
          <p:cNvGraphicFramePr>
            <a:graphicFrameLocks noChangeAspect="1"/>
          </p:cNvGraphicFramePr>
          <p:nvPr/>
        </p:nvGraphicFramePr>
        <p:xfrm>
          <a:off x="683667" y="3674417"/>
          <a:ext cx="3359354" cy="647586"/>
        </p:xfrm>
        <a:graphic>
          <a:graphicData uri="http://schemas.openxmlformats.org/presentationml/2006/ole">
            <mc:AlternateContent xmlns:mc="http://schemas.openxmlformats.org/markup-compatibility/2006">
              <mc:Choice xmlns:v="urn:schemas-microsoft-com:vml" Requires="v">
                <p:oleObj spid="_x0000_s114518" name="Equation" r:id="rId13" imgW="2349500" imgH="444500" progId="Equation.DSMT4">
                  <p:embed/>
                </p:oleObj>
              </mc:Choice>
              <mc:Fallback>
                <p:oleObj name="Equation" r:id="rId13" imgW="2349500" imgH="444500" progId="Equation.DSMT4">
                  <p:embed/>
                  <p:pic>
                    <p:nvPicPr>
                      <p:cNvPr id="12" name="物件 11">
                        <a:extLst>
                          <a:ext uri="{FF2B5EF4-FFF2-40B4-BE49-F238E27FC236}">
                            <a16:creationId xmlns:a16="http://schemas.microsoft.com/office/drawing/2014/main" id="{EC688759-682E-43F5-9D4D-61D03887D76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3667" y="3674417"/>
                        <a:ext cx="3359354" cy="647586"/>
                      </a:xfrm>
                      <a:prstGeom prst="rect">
                        <a:avLst/>
                      </a:prstGeom>
                      <a:noFill/>
                    </p:spPr>
                  </p:pic>
                </p:oleObj>
              </mc:Fallback>
            </mc:AlternateContent>
          </a:graphicData>
        </a:graphic>
      </p:graphicFrame>
      <p:graphicFrame>
        <p:nvGraphicFramePr>
          <p:cNvPr id="22" name="物件 21">
            <a:extLst>
              <a:ext uri="{FF2B5EF4-FFF2-40B4-BE49-F238E27FC236}">
                <a16:creationId xmlns:a16="http://schemas.microsoft.com/office/drawing/2014/main" id="{436F2F9B-C0DE-4A85-A081-D291A9A4E923}"/>
              </a:ext>
            </a:extLst>
          </p:cNvPr>
          <p:cNvGraphicFramePr>
            <a:graphicFrameLocks noChangeAspect="1"/>
          </p:cNvGraphicFramePr>
          <p:nvPr/>
        </p:nvGraphicFramePr>
        <p:xfrm>
          <a:off x="715980" y="4705305"/>
          <a:ext cx="1416120" cy="525987"/>
        </p:xfrm>
        <a:graphic>
          <a:graphicData uri="http://schemas.openxmlformats.org/presentationml/2006/ole">
            <mc:AlternateContent xmlns:mc="http://schemas.openxmlformats.org/markup-compatibility/2006">
              <mc:Choice xmlns:v="urn:schemas-microsoft-com:vml" Requires="v">
                <p:oleObj spid="_x0000_s114519" name="Equation" r:id="rId15" imgW="977476" imgH="393529" progId="Equation.DSMT4">
                  <p:embed/>
                </p:oleObj>
              </mc:Choice>
              <mc:Fallback>
                <p:oleObj name="Equation" r:id="rId15" imgW="977476" imgH="393529" progId="Equation.DSMT4">
                  <p:embed/>
                  <p:pic>
                    <p:nvPicPr>
                      <p:cNvPr id="22" name="物件 21">
                        <a:extLst>
                          <a:ext uri="{FF2B5EF4-FFF2-40B4-BE49-F238E27FC236}">
                            <a16:creationId xmlns:a16="http://schemas.microsoft.com/office/drawing/2014/main" id="{436F2F9B-C0DE-4A85-A081-D291A9A4E92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5980" y="4705305"/>
                        <a:ext cx="1416120" cy="525987"/>
                      </a:xfrm>
                      <a:prstGeom prst="rect">
                        <a:avLst/>
                      </a:prstGeom>
                      <a:noFill/>
                    </p:spPr>
                  </p:pic>
                </p:oleObj>
              </mc:Fallback>
            </mc:AlternateContent>
          </a:graphicData>
        </a:graphic>
      </p:graphicFrame>
      <p:graphicFrame>
        <p:nvGraphicFramePr>
          <p:cNvPr id="24" name="物件 23">
            <a:extLst>
              <a:ext uri="{FF2B5EF4-FFF2-40B4-BE49-F238E27FC236}">
                <a16:creationId xmlns:a16="http://schemas.microsoft.com/office/drawing/2014/main" id="{F121927E-C613-4812-99DB-4AD05668D391}"/>
              </a:ext>
            </a:extLst>
          </p:cNvPr>
          <p:cNvGraphicFramePr>
            <a:graphicFrameLocks noChangeAspect="1"/>
          </p:cNvGraphicFramePr>
          <p:nvPr/>
        </p:nvGraphicFramePr>
        <p:xfrm>
          <a:off x="713459" y="5381428"/>
          <a:ext cx="3450972" cy="575162"/>
        </p:xfrm>
        <a:graphic>
          <a:graphicData uri="http://schemas.openxmlformats.org/presentationml/2006/ole">
            <mc:AlternateContent xmlns:mc="http://schemas.openxmlformats.org/markup-compatibility/2006">
              <mc:Choice xmlns:v="urn:schemas-microsoft-com:vml" Requires="v">
                <p:oleObj spid="_x0000_s114520" name="Equation" r:id="rId17" imgW="2692400" imgH="444500" progId="Equation.DSMT4">
                  <p:embed/>
                </p:oleObj>
              </mc:Choice>
              <mc:Fallback>
                <p:oleObj name="Equation" r:id="rId17" imgW="2692400" imgH="444500" progId="Equation.DSMT4">
                  <p:embed/>
                  <p:pic>
                    <p:nvPicPr>
                      <p:cNvPr id="24" name="物件 23">
                        <a:extLst>
                          <a:ext uri="{FF2B5EF4-FFF2-40B4-BE49-F238E27FC236}">
                            <a16:creationId xmlns:a16="http://schemas.microsoft.com/office/drawing/2014/main" id="{F121927E-C613-4812-99DB-4AD05668D39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3459" y="5381428"/>
                        <a:ext cx="3450972" cy="575162"/>
                      </a:xfrm>
                      <a:prstGeom prst="rect">
                        <a:avLst/>
                      </a:prstGeom>
                      <a:noFill/>
                    </p:spPr>
                  </p:pic>
                </p:oleObj>
              </mc:Fallback>
            </mc:AlternateContent>
          </a:graphicData>
        </a:graphic>
      </p:graphicFrame>
      <p:sp>
        <p:nvSpPr>
          <p:cNvPr id="25" name="Rectangle 53">
            <a:extLst>
              <a:ext uri="{FF2B5EF4-FFF2-40B4-BE49-F238E27FC236}">
                <a16:creationId xmlns:a16="http://schemas.microsoft.com/office/drawing/2014/main" id="{C031E6E5-BB78-4AA8-BD7C-9A87614E58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7" name="物件 26">
            <a:extLst>
              <a:ext uri="{FF2B5EF4-FFF2-40B4-BE49-F238E27FC236}">
                <a16:creationId xmlns:a16="http://schemas.microsoft.com/office/drawing/2014/main" id="{72820758-5C4C-4F1E-81AF-E32E3DA70274}"/>
              </a:ext>
            </a:extLst>
          </p:cNvPr>
          <p:cNvGraphicFramePr>
            <a:graphicFrameLocks noChangeAspect="1"/>
          </p:cNvGraphicFramePr>
          <p:nvPr/>
        </p:nvGraphicFramePr>
        <p:xfrm>
          <a:off x="4617584" y="2707701"/>
          <a:ext cx="4227883" cy="612964"/>
        </p:xfrm>
        <a:graphic>
          <a:graphicData uri="http://schemas.openxmlformats.org/presentationml/2006/ole">
            <mc:AlternateContent xmlns:mc="http://schemas.openxmlformats.org/markup-compatibility/2006">
              <mc:Choice xmlns:v="urn:schemas-microsoft-com:vml" Requires="v">
                <p:oleObj spid="_x0000_s114521" name="Equation" r:id="rId19" imgW="2565400" imgH="393700" progId="Equation.DSMT4">
                  <p:embed/>
                </p:oleObj>
              </mc:Choice>
              <mc:Fallback>
                <p:oleObj name="Equation" r:id="rId19" imgW="2565400" imgH="393700" progId="Equation.DSMT4">
                  <p:embed/>
                  <p:pic>
                    <p:nvPicPr>
                      <p:cNvPr id="27" name="物件 26">
                        <a:extLst>
                          <a:ext uri="{FF2B5EF4-FFF2-40B4-BE49-F238E27FC236}">
                            <a16:creationId xmlns:a16="http://schemas.microsoft.com/office/drawing/2014/main" id="{72820758-5C4C-4F1E-81AF-E32E3DA7027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17584" y="2707701"/>
                        <a:ext cx="4227883" cy="612964"/>
                      </a:xfrm>
                      <a:prstGeom prst="rect">
                        <a:avLst/>
                      </a:prstGeom>
                      <a:noFill/>
                    </p:spPr>
                  </p:pic>
                </p:oleObj>
              </mc:Fallback>
            </mc:AlternateContent>
          </a:graphicData>
        </a:graphic>
      </p:graphicFrame>
      <p:graphicFrame>
        <p:nvGraphicFramePr>
          <p:cNvPr id="30" name="物件 29">
            <a:extLst>
              <a:ext uri="{FF2B5EF4-FFF2-40B4-BE49-F238E27FC236}">
                <a16:creationId xmlns:a16="http://schemas.microsoft.com/office/drawing/2014/main" id="{B77438DD-3A36-4679-9E15-CFCDABEC3351}"/>
              </a:ext>
            </a:extLst>
          </p:cNvPr>
          <p:cNvGraphicFramePr>
            <a:graphicFrameLocks noChangeAspect="1"/>
          </p:cNvGraphicFramePr>
          <p:nvPr/>
        </p:nvGraphicFramePr>
        <p:xfrm>
          <a:off x="4606164" y="3743325"/>
          <a:ext cx="5318910" cy="492982"/>
        </p:xfrm>
        <a:graphic>
          <a:graphicData uri="http://schemas.openxmlformats.org/presentationml/2006/ole">
            <mc:AlternateContent xmlns:mc="http://schemas.openxmlformats.org/markup-compatibility/2006">
              <mc:Choice xmlns:v="urn:schemas-microsoft-com:vml" Requires="v">
                <p:oleObj spid="_x0000_s114522" name="Equation" r:id="rId21" imgW="4470120" imgH="444240" progId="Equation.DSMT4">
                  <p:embed/>
                </p:oleObj>
              </mc:Choice>
              <mc:Fallback>
                <p:oleObj name="Equation" r:id="rId21" imgW="4470120" imgH="444240" progId="Equation.DSMT4">
                  <p:embed/>
                  <p:pic>
                    <p:nvPicPr>
                      <p:cNvPr id="30" name="物件 29">
                        <a:extLst>
                          <a:ext uri="{FF2B5EF4-FFF2-40B4-BE49-F238E27FC236}">
                            <a16:creationId xmlns:a16="http://schemas.microsoft.com/office/drawing/2014/main" id="{B77438DD-3A36-4679-9E15-CFCDABEC3351}"/>
                          </a:ext>
                        </a:extLst>
                      </p:cNvPr>
                      <p:cNvPicPr>
                        <a:picLocks noChangeAspect="1" noChangeArrowheads="1"/>
                      </p:cNvPicPr>
                      <p:nvPr/>
                    </p:nvPicPr>
                    <p:blipFill>
                      <a:blip r:embed="rId22"/>
                      <a:srcRect/>
                      <a:stretch>
                        <a:fillRect/>
                      </a:stretch>
                    </p:blipFill>
                    <p:spPr bwMode="auto">
                      <a:xfrm>
                        <a:off x="4606164" y="3743325"/>
                        <a:ext cx="5318910" cy="492982"/>
                      </a:xfrm>
                      <a:prstGeom prst="rect">
                        <a:avLst/>
                      </a:prstGeom>
                      <a:noFill/>
                    </p:spPr>
                  </p:pic>
                </p:oleObj>
              </mc:Fallback>
            </mc:AlternateContent>
          </a:graphicData>
        </a:graphic>
      </p:graphicFrame>
      <p:graphicFrame>
        <p:nvGraphicFramePr>
          <p:cNvPr id="32" name="物件 31">
            <a:extLst>
              <a:ext uri="{FF2B5EF4-FFF2-40B4-BE49-F238E27FC236}">
                <a16:creationId xmlns:a16="http://schemas.microsoft.com/office/drawing/2014/main" id="{720A2975-CA89-4134-BBA3-5CA8048FC53F}"/>
              </a:ext>
            </a:extLst>
          </p:cNvPr>
          <p:cNvGraphicFramePr>
            <a:graphicFrameLocks noChangeAspect="1"/>
          </p:cNvGraphicFramePr>
          <p:nvPr/>
        </p:nvGraphicFramePr>
        <p:xfrm>
          <a:off x="4617584" y="5190979"/>
          <a:ext cx="748661" cy="380898"/>
        </p:xfrm>
        <a:graphic>
          <a:graphicData uri="http://schemas.openxmlformats.org/presentationml/2006/ole">
            <mc:AlternateContent xmlns:mc="http://schemas.openxmlformats.org/markup-compatibility/2006">
              <mc:Choice xmlns:v="urn:schemas-microsoft-com:vml" Requires="v">
                <p:oleObj spid="_x0000_s114523" name="Equation" r:id="rId23" imgW="508000" imgH="241300" progId="Equation.DSMT4">
                  <p:embed/>
                </p:oleObj>
              </mc:Choice>
              <mc:Fallback>
                <p:oleObj name="Equation" r:id="rId23" imgW="508000" imgH="241300" progId="Equation.DSMT4">
                  <p:embed/>
                  <p:pic>
                    <p:nvPicPr>
                      <p:cNvPr id="32" name="物件 31">
                        <a:extLst>
                          <a:ext uri="{FF2B5EF4-FFF2-40B4-BE49-F238E27FC236}">
                            <a16:creationId xmlns:a16="http://schemas.microsoft.com/office/drawing/2014/main" id="{720A2975-CA89-4134-BBA3-5CA8048FC53F}"/>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17584" y="5190979"/>
                        <a:ext cx="748661" cy="380898"/>
                      </a:xfrm>
                      <a:prstGeom prst="rect">
                        <a:avLst/>
                      </a:prstGeom>
                      <a:noFill/>
                    </p:spPr>
                  </p:pic>
                </p:oleObj>
              </mc:Fallback>
            </mc:AlternateContent>
          </a:graphicData>
        </a:graphic>
      </p:graphicFrame>
      <p:sp>
        <p:nvSpPr>
          <p:cNvPr id="3" name="投影片編號版面配置區 2">
            <a:extLst>
              <a:ext uri="{FF2B5EF4-FFF2-40B4-BE49-F238E27FC236}">
                <a16:creationId xmlns:a16="http://schemas.microsoft.com/office/drawing/2014/main" id="{5FC05902-FB93-4D6B-BF2D-2CBC3540F635}"/>
              </a:ext>
            </a:extLst>
          </p:cNvPr>
          <p:cNvSpPr>
            <a:spLocks noGrp="1"/>
          </p:cNvSpPr>
          <p:nvPr>
            <p:ph type="sldNum" sz="quarter" idx="12"/>
          </p:nvPr>
        </p:nvSpPr>
        <p:spPr/>
        <p:txBody>
          <a:bodyPr/>
          <a:lstStyle/>
          <a:p>
            <a:fld id="{58A694F5-FBC9-4127-9762-A36D0ED70F54}" type="slidenum">
              <a:rPr lang="zh-TW" altLang="en-US" smtClean="0"/>
              <a:t>40</a:t>
            </a:fld>
            <a:endParaRPr lang="zh-TW" altLang="en-US"/>
          </a:p>
        </p:txBody>
      </p:sp>
    </p:spTree>
    <p:extLst>
      <p:ext uri="{BB962C8B-B14F-4D97-AF65-F5344CB8AC3E}">
        <p14:creationId xmlns:p14="http://schemas.microsoft.com/office/powerpoint/2010/main" val="3512661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NS-</a:t>
            </a:r>
            <a:r>
              <a:rPr lang="zh-TW" altLang="en-US" sz="3200" dirty="0">
                <a:ea typeface="標楷體" panose="03000509000000000000" pitchFamily="65" charset="-120"/>
              </a:rPr>
              <a:t>均衡解</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41</a:t>
            </a:fld>
            <a:endParaRPr lang="zh-TW" altLang="en-US"/>
          </a:p>
        </p:txBody>
      </p:sp>
      <p:graphicFrame>
        <p:nvGraphicFramePr>
          <p:cNvPr id="21" name="物件 20">
            <a:extLst>
              <a:ext uri="{FF2B5EF4-FFF2-40B4-BE49-F238E27FC236}">
                <a16:creationId xmlns:a16="http://schemas.microsoft.com/office/drawing/2014/main" id="{CABEF129-46B9-4192-8CAD-ECA24A6CD07D}"/>
              </a:ext>
            </a:extLst>
          </p:cNvPr>
          <p:cNvGraphicFramePr>
            <a:graphicFrameLocks noChangeAspect="1"/>
          </p:cNvGraphicFramePr>
          <p:nvPr/>
        </p:nvGraphicFramePr>
        <p:xfrm>
          <a:off x="3703599" y="2461125"/>
          <a:ext cx="2459495" cy="448405"/>
        </p:xfrm>
        <a:graphic>
          <a:graphicData uri="http://schemas.openxmlformats.org/presentationml/2006/ole">
            <mc:AlternateContent xmlns:mc="http://schemas.openxmlformats.org/markup-compatibility/2006">
              <mc:Choice xmlns:v="urn:schemas-microsoft-com:vml" Requires="v">
                <p:oleObj spid="_x0000_s118010" name="Equation" r:id="rId5" imgW="2349360" imgH="469800" progId="Equation.DSMT4">
                  <p:embed/>
                </p:oleObj>
              </mc:Choice>
              <mc:Fallback>
                <p:oleObj name="Equation" r:id="rId5" imgW="2349360" imgH="469800" progId="Equation.DSMT4">
                  <p:embed/>
                  <p:pic>
                    <p:nvPicPr>
                      <p:cNvPr id="21" name="物件 20">
                        <a:extLst>
                          <a:ext uri="{FF2B5EF4-FFF2-40B4-BE49-F238E27FC236}">
                            <a16:creationId xmlns:a16="http://schemas.microsoft.com/office/drawing/2014/main" id="{CABEF129-46B9-4192-8CAD-ECA24A6CD07D}"/>
                          </a:ext>
                        </a:extLst>
                      </p:cNvPr>
                      <p:cNvPicPr>
                        <a:picLocks noChangeAspect="1" noChangeArrowheads="1"/>
                      </p:cNvPicPr>
                      <p:nvPr/>
                    </p:nvPicPr>
                    <p:blipFill>
                      <a:blip r:embed="rId6"/>
                      <a:srcRect/>
                      <a:stretch>
                        <a:fillRect/>
                      </a:stretch>
                    </p:blipFill>
                    <p:spPr bwMode="auto">
                      <a:xfrm>
                        <a:off x="3703599" y="2461125"/>
                        <a:ext cx="2459495" cy="448405"/>
                      </a:xfrm>
                      <a:prstGeom prst="rect">
                        <a:avLst/>
                      </a:prstGeom>
                      <a:noFill/>
                    </p:spPr>
                  </p:pic>
                </p:oleObj>
              </mc:Fallback>
            </mc:AlternateContent>
          </a:graphicData>
        </a:graphic>
      </p:graphicFrame>
      <p:graphicFrame>
        <p:nvGraphicFramePr>
          <p:cNvPr id="22" name="物件 21">
            <a:extLst>
              <a:ext uri="{FF2B5EF4-FFF2-40B4-BE49-F238E27FC236}">
                <a16:creationId xmlns:a16="http://schemas.microsoft.com/office/drawing/2014/main" id="{8C6A2856-C6BD-482B-9E1A-1B98BA1F7543}"/>
              </a:ext>
            </a:extLst>
          </p:cNvPr>
          <p:cNvGraphicFramePr>
            <a:graphicFrameLocks noChangeAspect="1"/>
          </p:cNvGraphicFramePr>
          <p:nvPr/>
        </p:nvGraphicFramePr>
        <p:xfrm>
          <a:off x="3667891" y="3976149"/>
          <a:ext cx="2560799" cy="579283"/>
        </p:xfrm>
        <a:graphic>
          <a:graphicData uri="http://schemas.openxmlformats.org/presentationml/2006/ole">
            <mc:AlternateContent xmlns:mc="http://schemas.openxmlformats.org/markup-compatibility/2006">
              <mc:Choice xmlns:v="urn:schemas-microsoft-com:vml" Requires="v">
                <p:oleObj spid="_x0000_s118011" name="Equation" r:id="rId7" imgW="1790640" imgH="444240" progId="Equation.DSMT4">
                  <p:embed/>
                </p:oleObj>
              </mc:Choice>
              <mc:Fallback>
                <p:oleObj name="Equation" r:id="rId7" imgW="1790640" imgH="444240" progId="Equation.DSMT4">
                  <p:embed/>
                  <p:pic>
                    <p:nvPicPr>
                      <p:cNvPr id="22" name="物件 21">
                        <a:extLst>
                          <a:ext uri="{FF2B5EF4-FFF2-40B4-BE49-F238E27FC236}">
                            <a16:creationId xmlns:a16="http://schemas.microsoft.com/office/drawing/2014/main" id="{8C6A2856-C6BD-482B-9E1A-1B98BA1F7543}"/>
                          </a:ext>
                        </a:extLst>
                      </p:cNvPr>
                      <p:cNvPicPr>
                        <a:picLocks noChangeAspect="1" noChangeArrowheads="1"/>
                      </p:cNvPicPr>
                      <p:nvPr/>
                    </p:nvPicPr>
                    <p:blipFill>
                      <a:blip r:embed="rId8"/>
                      <a:srcRect/>
                      <a:stretch>
                        <a:fillRect/>
                      </a:stretch>
                    </p:blipFill>
                    <p:spPr bwMode="auto">
                      <a:xfrm>
                        <a:off x="3667891" y="3976149"/>
                        <a:ext cx="2560799" cy="579283"/>
                      </a:xfrm>
                      <a:prstGeom prst="rect">
                        <a:avLst/>
                      </a:prstGeom>
                      <a:noFill/>
                    </p:spPr>
                  </p:pic>
                </p:oleObj>
              </mc:Fallback>
            </mc:AlternateContent>
          </a:graphicData>
        </a:graphic>
      </p:graphicFrame>
      <p:graphicFrame>
        <p:nvGraphicFramePr>
          <p:cNvPr id="24" name="物件 23">
            <a:extLst>
              <a:ext uri="{FF2B5EF4-FFF2-40B4-BE49-F238E27FC236}">
                <a16:creationId xmlns:a16="http://schemas.microsoft.com/office/drawing/2014/main" id="{570E4565-16D9-4107-9AD6-CDC52FE68666}"/>
              </a:ext>
            </a:extLst>
          </p:cNvPr>
          <p:cNvGraphicFramePr>
            <a:graphicFrameLocks noChangeAspect="1"/>
          </p:cNvGraphicFramePr>
          <p:nvPr/>
        </p:nvGraphicFramePr>
        <p:xfrm>
          <a:off x="3814174" y="4811900"/>
          <a:ext cx="2119313" cy="515938"/>
        </p:xfrm>
        <a:graphic>
          <a:graphicData uri="http://schemas.openxmlformats.org/presentationml/2006/ole">
            <mc:AlternateContent xmlns:mc="http://schemas.openxmlformats.org/markup-compatibility/2006">
              <mc:Choice xmlns:v="urn:schemas-microsoft-com:vml" Requires="v">
                <p:oleObj spid="_x0000_s118012" name="Equation" r:id="rId9" imgW="1562040" imgH="393480" progId="Equation.DSMT4">
                  <p:embed/>
                </p:oleObj>
              </mc:Choice>
              <mc:Fallback>
                <p:oleObj name="Equation" r:id="rId9" imgW="1562040" imgH="393480" progId="Equation.DSMT4">
                  <p:embed/>
                  <p:pic>
                    <p:nvPicPr>
                      <p:cNvPr id="24" name="物件 23">
                        <a:extLst>
                          <a:ext uri="{FF2B5EF4-FFF2-40B4-BE49-F238E27FC236}">
                            <a16:creationId xmlns:a16="http://schemas.microsoft.com/office/drawing/2014/main" id="{570E4565-16D9-4107-9AD6-CDC52FE68666}"/>
                          </a:ext>
                        </a:extLst>
                      </p:cNvPr>
                      <p:cNvPicPr>
                        <a:picLocks noChangeAspect="1" noChangeArrowheads="1"/>
                      </p:cNvPicPr>
                      <p:nvPr/>
                    </p:nvPicPr>
                    <p:blipFill>
                      <a:blip r:embed="rId10"/>
                      <a:srcRect/>
                      <a:stretch>
                        <a:fillRect/>
                      </a:stretch>
                    </p:blipFill>
                    <p:spPr bwMode="auto">
                      <a:xfrm>
                        <a:off x="3814174" y="4811900"/>
                        <a:ext cx="2119313" cy="515938"/>
                      </a:xfrm>
                      <a:prstGeom prst="rect">
                        <a:avLst/>
                      </a:prstGeom>
                      <a:noFill/>
                    </p:spPr>
                  </p:pic>
                </p:oleObj>
              </mc:Fallback>
            </mc:AlternateContent>
          </a:graphicData>
        </a:graphic>
      </p:graphicFrame>
      <p:graphicFrame>
        <p:nvGraphicFramePr>
          <p:cNvPr id="37" name="物件 36">
            <a:extLst>
              <a:ext uri="{FF2B5EF4-FFF2-40B4-BE49-F238E27FC236}">
                <a16:creationId xmlns:a16="http://schemas.microsoft.com/office/drawing/2014/main" id="{F3C14DC7-8A4A-45CD-B266-D12D20ABA0AF}"/>
              </a:ext>
            </a:extLst>
          </p:cNvPr>
          <p:cNvGraphicFramePr>
            <a:graphicFrameLocks noChangeAspect="1"/>
          </p:cNvGraphicFramePr>
          <p:nvPr/>
        </p:nvGraphicFramePr>
        <p:xfrm>
          <a:off x="3654259" y="3165998"/>
          <a:ext cx="2508835" cy="664511"/>
        </p:xfrm>
        <a:graphic>
          <a:graphicData uri="http://schemas.openxmlformats.org/presentationml/2006/ole">
            <mc:AlternateContent xmlns:mc="http://schemas.openxmlformats.org/markup-compatibility/2006">
              <mc:Choice xmlns:v="urn:schemas-microsoft-com:vml" Requires="v">
                <p:oleObj spid="_x0000_s118013" name="Equation" r:id="rId11" imgW="3022560" imgH="799920" progId="Equation.DSMT4">
                  <p:embed/>
                </p:oleObj>
              </mc:Choice>
              <mc:Fallback>
                <p:oleObj name="Equation" r:id="rId11" imgW="3022560" imgH="799920" progId="Equation.DSMT4">
                  <p:embed/>
                  <p:pic>
                    <p:nvPicPr>
                      <p:cNvPr id="37" name="物件 36">
                        <a:extLst>
                          <a:ext uri="{FF2B5EF4-FFF2-40B4-BE49-F238E27FC236}">
                            <a16:creationId xmlns:a16="http://schemas.microsoft.com/office/drawing/2014/main" id="{F3C14DC7-8A4A-45CD-B266-D12D20ABA0AF}"/>
                          </a:ext>
                        </a:extLst>
                      </p:cNvPr>
                      <p:cNvPicPr>
                        <a:picLocks noChangeAspect="1" noChangeArrowheads="1"/>
                      </p:cNvPicPr>
                      <p:nvPr/>
                    </p:nvPicPr>
                    <p:blipFill>
                      <a:blip r:embed="rId12"/>
                      <a:srcRect/>
                      <a:stretch>
                        <a:fillRect/>
                      </a:stretch>
                    </p:blipFill>
                    <p:spPr bwMode="auto">
                      <a:xfrm>
                        <a:off x="3654259" y="3165998"/>
                        <a:ext cx="2508835" cy="664511"/>
                      </a:xfrm>
                      <a:prstGeom prst="rect">
                        <a:avLst/>
                      </a:prstGeom>
                      <a:noFill/>
                    </p:spPr>
                  </p:pic>
                </p:oleObj>
              </mc:Fallback>
            </mc:AlternateContent>
          </a:graphicData>
        </a:graphic>
      </p:graphicFrame>
      <p:graphicFrame>
        <p:nvGraphicFramePr>
          <p:cNvPr id="31" name="表格 30">
            <a:extLst>
              <a:ext uri="{FF2B5EF4-FFF2-40B4-BE49-F238E27FC236}">
                <a16:creationId xmlns:a16="http://schemas.microsoft.com/office/drawing/2014/main" id="{04A077F8-FB2B-4639-9339-7B5FD100BBBD}"/>
              </a:ext>
            </a:extLst>
          </p:cNvPr>
          <p:cNvGraphicFramePr>
            <a:graphicFrameLocks noGrp="1"/>
          </p:cNvGraphicFramePr>
          <p:nvPr>
            <p:extLst>
              <p:ext uri="{D42A27DB-BD31-4B8C-83A1-F6EECF244321}">
                <p14:modId xmlns:p14="http://schemas.microsoft.com/office/powerpoint/2010/main" val="3813628745"/>
              </p:ext>
            </p:extLst>
          </p:nvPr>
        </p:nvGraphicFramePr>
        <p:xfrm>
          <a:off x="1766835" y="1651145"/>
          <a:ext cx="6967747" cy="4467130"/>
        </p:xfrm>
        <a:graphic>
          <a:graphicData uri="http://schemas.openxmlformats.org/drawingml/2006/table">
            <a:tbl>
              <a:tblPr firstRow="1" bandRow="1">
                <a:tableStyleId>{5C22544A-7EE6-4342-B048-85BDC9FD1C3A}</a:tableStyleId>
              </a:tblPr>
              <a:tblGrid>
                <a:gridCol w="1449061">
                  <a:extLst>
                    <a:ext uri="{9D8B030D-6E8A-4147-A177-3AD203B41FA5}">
                      <a16:colId xmlns:a16="http://schemas.microsoft.com/office/drawing/2014/main" val="3921353263"/>
                    </a:ext>
                  </a:extLst>
                </a:gridCol>
                <a:gridCol w="5518686">
                  <a:extLst>
                    <a:ext uri="{9D8B030D-6E8A-4147-A177-3AD203B41FA5}">
                      <a16:colId xmlns:a16="http://schemas.microsoft.com/office/drawing/2014/main" val="53972546"/>
                    </a:ext>
                  </a:extLst>
                </a:gridCol>
              </a:tblGrid>
              <a:tr h="554818">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dirty="0">
                          <a:solidFill>
                            <a:schemeClr val="tx1"/>
                          </a:solidFill>
                        </a:rPr>
                        <a:t>NS</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001468"/>
                  </a:ext>
                </a:extLst>
              </a:tr>
              <a:tr h="978078">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8298"/>
                  </a:ext>
                </a:extLst>
              </a:tr>
              <a:tr h="978078">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921217"/>
                  </a:ext>
                </a:extLst>
              </a:tr>
              <a:tr h="978078">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039242287"/>
                  </a:ext>
                </a:extLst>
              </a:tr>
              <a:tr h="978078">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1161198"/>
                  </a:ext>
                </a:extLst>
              </a:tr>
            </a:tbl>
          </a:graphicData>
        </a:graphic>
      </p:graphicFrame>
      <p:graphicFrame>
        <p:nvGraphicFramePr>
          <p:cNvPr id="33" name="物件 32">
            <a:extLst>
              <a:ext uri="{FF2B5EF4-FFF2-40B4-BE49-F238E27FC236}">
                <a16:creationId xmlns:a16="http://schemas.microsoft.com/office/drawing/2014/main" id="{30F40BCC-F8B3-4FDF-914F-B8CDE9E782B7}"/>
              </a:ext>
            </a:extLst>
          </p:cNvPr>
          <p:cNvGraphicFramePr>
            <a:graphicFrameLocks noChangeAspect="1"/>
          </p:cNvGraphicFramePr>
          <p:nvPr>
            <p:extLst>
              <p:ext uri="{D42A27DB-BD31-4B8C-83A1-F6EECF244321}">
                <p14:modId xmlns:p14="http://schemas.microsoft.com/office/powerpoint/2010/main" val="3361784193"/>
              </p:ext>
            </p:extLst>
          </p:nvPr>
        </p:nvGraphicFramePr>
        <p:xfrm>
          <a:off x="2271517" y="2517729"/>
          <a:ext cx="430213" cy="371475"/>
        </p:xfrm>
        <a:graphic>
          <a:graphicData uri="http://schemas.openxmlformats.org/presentationml/2006/ole">
            <mc:AlternateContent xmlns:mc="http://schemas.openxmlformats.org/markup-compatibility/2006">
              <mc:Choice xmlns:v="urn:schemas-microsoft-com:vml" Requires="v">
                <p:oleObj spid="_x0000_s118014" name="Equation" r:id="rId13" imgW="241200" imgH="228600" progId="Equation.DSMT4">
                  <p:embed/>
                </p:oleObj>
              </mc:Choice>
              <mc:Fallback>
                <p:oleObj name="Equation" r:id="rId13" imgW="241200" imgH="228600" progId="Equation.DSMT4">
                  <p:embed/>
                  <p:pic>
                    <p:nvPicPr>
                      <p:cNvPr id="33" name="物件 32">
                        <a:extLst>
                          <a:ext uri="{FF2B5EF4-FFF2-40B4-BE49-F238E27FC236}">
                            <a16:creationId xmlns:a16="http://schemas.microsoft.com/office/drawing/2014/main" id="{81039342-5AD8-4D48-9659-C716725DD9A2}"/>
                          </a:ext>
                        </a:extLst>
                      </p:cNvPr>
                      <p:cNvPicPr>
                        <a:picLocks noChangeAspect="1" noChangeArrowheads="1"/>
                      </p:cNvPicPr>
                      <p:nvPr/>
                    </p:nvPicPr>
                    <p:blipFill>
                      <a:blip r:embed="rId14"/>
                      <a:srcRect/>
                      <a:stretch>
                        <a:fillRect/>
                      </a:stretch>
                    </p:blipFill>
                    <p:spPr bwMode="auto">
                      <a:xfrm>
                        <a:off x="2271517" y="2517729"/>
                        <a:ext cx="430213" cy="371475"/>
                      </a:xfrm>
                      <a:prstGeom prst="rect">
                        <a:avLst/>
                      </a:prstGeom>
                      <a:noFill/>
                    </p:spPr>
                  </p:pic>
                </p:oleObj>
              </mc:Fallback>
            </mc:AlternateContent>
          </a:graphicData>
        </a:graphic>
      </p:graphicFrame>
      <p:graphicFrame>
        <p:nvGraphicFramePr>
          <p:cNvPr id="35" name="物件 34">
            <a:extLst>
              <a:ext uri="{FF2B5EF4-FFF2-40B4-BE49-F238E27FC236}">
                <a16:creationId xmlns:a16="http://schemas.microsoft.com/office/drawing/2014/main" id="{1690E3DD-6D99-43E7-9473-849F9DA94626}"/>
              </a:ext>
            </a:extLst>
          </p:cNvPr>
          <p:cNvGraphicFramePr>
            <a:graphicFrameLocks noChangeAspect="1"/>
          </p:cNvGraphicFramePr>
          <p:nvPr>
            <p:extLst>
              <p:ext uri="{D42A27DB-BD31-4B8C-83A1-F6EECF244321}">
                <p14:modId xmlns:p14="http://schemas.microsoft.com/office/powerpoint/2010/main" val="348564346"/>
              </p:ext>
            </p:extLst>
          </p:nvPr>
        </p:nvGraphicFramePr>
        <p:xfrm>
          <a:off x="2265074" y="3473522"/>
          <a:ext cx="454025" cy="371475"/>
        </p:xfrm>
        <a:graphic>
          <a:graphicData uri="http://schemas.openxmlformats.org/presentationml/2006/ole">
            <mc:AlternateContent xmlns:mc="http://schemas.openxmlformats.org/markup-compatibility/2006">
              <mc:Choice xmlns:v="urn:schemas-microsoft-com:vml" Requires="v">
                <p:oleObj spid="_x0000_s118015" name="Equation" r:id="rId15" imgW="253800" imgH="228600" progId="Equation.DSMT4">
                  <p:embed/>
                </p:oleObj>
              </mc:Choice>
              <mc:Fallback>
                <p:oleObj name="Equation" r:id="rId15" imgW="253800" imgH="228600" progId="Equation.DSMT4">
                  <p:embed/>
                  <p:pic>
                    <p:nvPicPr>
                      <p:cNvPr id="35" name="物件 34">
                        <a:extLst>
                          <a:ext uri="{FF2B5EF4-FFF2-40B4-BE49-F238E27FC236}">
                            <a16:creationId xmlns:a16="http://schemas.microsoft.com/office/drawing/2014/main" id="{D8AFB06D-A58D-4D1C-9889-8E258ABE48C4}"/>
                          </a:ext>
                        </a:extLst>
                      </p:cNvPr>
                      <p:cNvPicPr>
                        <a:picLocks noChangeAspect="1" noChangeArrowheads="1"/>
                      </p:cNvPicPr>
                      <p:nvPr/>
                    </p:nvPicPr>
                    <p:blipFill>
                      <a:blip r:embed="rId16"/>
                      <a:srcRect/>
                      <a:stretch>
                        <a:fillRect/>
                      </a:stretch>
                    </p:blipFill>
                    <p:spPr bwMode="auto">
                      <a:xfrm>
                        <a:off x="2265074" y="3473522"/>
                        <a:ext cx="454025" cy="371475"/>
                      </a:xfrm>
                      <a:prstGeom prst="rect">
                        <a:avLst/>
                      </a:prstGeom>
                      <a:noFill/>
                    </p:spPr>
                  </p:pic>
                </p:oleObj>
              </mc:Fallback>
            </mc:AlternateContent>
          </a:graphicData>
        </a:graphic>
      </p:graphicFrame>
      <p:graphicFrame>
        <p:nvGraphicFramePr>
          <p:cNvPr id="36" name="物件 35">
            <a:extLst>
              <a:ext uri="{FF2B5EF4-FFF2-40B4-BE49-F238E27FC236}">
                <a16:creationId xmlns:a16="http://schemas.microsoft.com/office/drawing/2014/main" id="{FA155D53-C683-4646-B2A3-0D4A34ACDE26}"/>
              </a:ext>
            </a:extLst>
          </p:cNvPr>
          <p:cNvGraphicFramePr>
            <a:graphicFrameLocks noChangeAspect="1"/>
          </p:cNvGraphicFramePr>
          <p:nvPr>
            <p:extLst>
              <p:ext uri="{D42A27DB-BD31-4B8C-83A1-F6EECF244321}">
                <p14:modId xmlns:p14="http://schemas.microsoft.com/office/powerpoint/2010/main" val="784802006"/>
              </p:ext>
            </p:extLst>
          </p:nvPr>
        </p:nvGraphicFramePr>
        <p:xfrm>
          <a:off x="2299206" y="4429315"/>
          <a:ext cx="385762" cy="371475"/>
        </p:xfrm>
        <a:graphic>
          <a:graphicData uri="http://schemas.openxmlformats.org/presentationml/2006/ole">
            <mc:AlternateContent xmlns:mc="http://schemas.openxmlformats.org/markup-compatibility/2006">
              <mc:Choice xmlns:v="urn:schemas-microsoft-com:vml" Requires="v">
                <p:oleObj spid="_x0000_s118016" name="Equation" r:id="rId17" imgW="215640" imgH="228600" progId="Equation.DSMT4">
                  <p:embed/>
                </p:oleObj>
              </mc:Choice>
              <mc:Fallback>
                <p:oleObj name="Equation" r:id="rId17" imgW="215640" imgH="228600" progId="Equation.DSMT4">
                  <p:embed/>
                  <p:pic>
                    <p:nvPicPr>
                      <p:cNvPr id="36" name="物件 35">
                        <a:extLst>
                          <a:ext uri="{FF2B5EF4-FFF2-40B4-BE49-F238E27FC236}">
                            <a16:creationId xmlns:a16="http://schemas.microsoft.com/office/drawing/2014/main" id="{1D1A62BF-F65D-4653-AC6A-66FD97F940E2}"/>
                          </a:ext>
                        </a:extLst>
                      </p:cNvPr>
                      <p:cNvPicPr>
                        <a:picLocks noChangeAspect="1" noChangeArrowheads="1"/>
                      </p:cNvPicPr>
                      <p:nvPr/>
                    </p:nvPicPr>
                    <p:blipFill>
                      <a:blip r:embed="rId18"/>
                      <a:srcRect/>
                      <a:stretch>
                        <a:fillRect/>
                      </a:stretch>
                    </p:blipFill>
                    <p:spPr bwMode="auto">
                      <a:xfrm>
                        <a:off x="2299206" y="4429315"/>
                        <a:ext cx="385762" cy="371475"/>
                      </a:xfrm>
                      <a:prstGeom prst="rect">
                        <a:avLst/>
                      </a:prstGeom>
                      <a:noFill/>
                    </p:spPr>
                  </p:pic>
                </p:oleObj>
              </mc:Fallback>
            </mc:AlternateContent>
          </a:graphicData>
        </a:graphic>
      </p:graphicFrame>
      <p:graphicFrame>
        <p:nvGraphicFramePr>
          <p:cNvPr id="38" name="物件 37">
            <a:extLst>
              <a:ext uri="{FF2B5EF4-FFF2-40B4-BE49-F238E27FC236}">
                <a16:creationId xmlns:a16="http://schemas.microsoft.com/office/drawing/2014/main" id="{B9F3BCA6-C81F-434C-A0E0-57AFC90247D9}"/>
              </a:ext>
            </a:extLst>
          </p:cNvPr>
          <p:cNvGraphicFramePr>
            <a:graphicFrameLocks noChangeAspect="1"/>
          </p:cNvGraphicFramePr>
          <p:nvPr>
            <p:extLst>
              <p:ext uri="{D42A27DB-BD31-4B8C-83A1-F6EECF244321}">
                <p14:modId xmlns:p14="http://schemas.microsoft.com/office/powerpoint/2010/main" val="1413158771"/>
              </p:ext>
            </p:extLst>
          </p:nvPr>
        </p:nvGraphicFramePr>
        <p:xfrm>
          <a:off x="2310318" y="5503632"/>
          <a:ext cx="363538" cy="371475"/>
        </p:xfrm>
        <a:graphic>
          <a:graphicData uri="http://schemas.openxmlformats.org/presentationml/2006/ole">
            <mc:AlternateContent xmlns:mc="http://schemas.openxmlformats.org/markup-compatibility/2006">
              <mc:Choice xmlns:v="urn:schemas-microsoft-com:vml" Requires="v">
                <p:oleObj spid="_x0000_s118017" name="Equation" r:id="rId19" imgW="203040" imgH="228600" progId="Equation.DSMT4">
                  <p:embed/>
                </p:oleObj>
              </mc:Choice>
              <mc:Fallback>
                <p:oleObj name="Equation" r:id="rId19" imgW="203040" imgH="228600" progId="Equation.DSMT4">
                  <p:embed/>
                  <p:pic>
                    <p:nvPicPr>
                      <p:cNvPr id="38" name="物件 37">
                        <a:extLst>
                          <a:ext uri="{FF2B5EF4-FFF2-40B4-BE49-F238E27FC236}">
                            <a16:creationId xmlns:a16="http://schemas.microsoft.com/office/drawing/2014/main" id="{E5F2AAB3-2E44-4A8F-AF35-0D7B1D3DA89C}"/>
                          </a:ext>
                        </a:extLst>
                      </p:cNvPr>
                      <p:cNvPicPr>
                        <a:picLocks noChangeAspect="1" noChangeArrowheads="1"/>
                      </p:cNvPicPr>
                      <p:nvPr/>
                    </p:nvPicPr>
                    <p:blipFill>
                      <a:blip r:embed="rId20"/>
                      <a:srcRect/>
                      <a:stretch>
                        <a:fillRect/>
                      </a:stretch>
                    </p:blipFill>
                    <p:spPr bwMode="auto">
                      <a:xfrm>
                        <a:off x="2310318" y="5503632"/>
                        <a:ext cx="363538" cy="371475"/>
                      </a:xfrm>
                      <a:prstGeom prst="rect">
                        <a:avLst/>
                      </a:prstGeom>
                      <a:noFill/>
                    </p:spPr>
                  </p:pic>
                </p:oleObj>
              </mc:Fallback>
            </mc:AlternateContent>
          </a:graphicData>
        </a:graphic>
      </p:graphicFrame>
      <p:graphicFrame>
        <p:nvGraphicFramePr>
          <p:cNvPr id="15" name="物件 14">
            <a:extLst>
              <a:ext uri="{FF2B5EF4-FFF2-40B4-BE49-F238E27FC236}">
                <a16:creationId xmlns:a16="http://schemas.microsoft.com/office/drawing/2014/main" id="{E15337AA-D8BC-4F71-83B2-05ACB074D4F3}"/>
              </a:ext>
            </a:extLst>
          </p:cNvPr>
          <p:cNvGraphicFramePr>
            <a:graphicFrameLocks noChangeAspect="1"/>
          </p:cNvGraphicFramePr>
          <p:nvPr>
            <p:extLst>
              <p:ext uri="{D42A27DB-BD31-4B8C-83A1-F6EECF244321}">
                <p14:modId xmlns:p14="http://schemas.microsoft.com/office/powerpoint/2010/main" val="1092891605"/>
              </p:ext>
            </p:extLst>
          </p:nvPr>
        </p:nvGraphicFramePr>
        <p:xfrm>
          <a:off x="3541800" y="2216177"/>
          <a:ext cx="329920" cy="804181"/>
        </p:xfrm>
        <a:graphic>
          <a:graphicData uri="http://schemas.openxmlformats.org/presentationml/2006/ole">
            <mc:AlternateContent xmlns:mc="http://schemas.openxmlformats.org/markup-compatibility/2006">
              <mc:Choice xmlns:v="urn:schemas-microsoft-com:vml" Requires="v">
                <p:oleObj spid="_x0000_s118018" name="Equation" r:id="rId21" imgW="152280" imgH="393480" progId="Equation.DSMT4">
                  <p:embed/>
                </p:oleObj>
              </mc:Choice>
              <mc:Fallback>
                <p:oleObj name="Equation" r:id="rId21" imgW="152280" imgH="393480" progId="Equation.DSMT4">
                  <p:embed/>
                  <p:pic>
                    <p:nvPicPr>
                      <p:cNvPr id="15" name="物件 14">
                        <a:extLst>
                          <a:ext uri="{FF2B5EF4-FFF2-40B4-BE49-F238E27FC236}">
                            <a16:creationId xmlns:a16="http://schemas.microsoft.com/office/drawing/2014/main" id="{E15337AA-D8BC-4F71-83B2-05ACB074D4F3}"/>
                          </a:ext>
                        </a:extLst>
                      </p:cNvPr>
                      <p:cNvPicPr>
                        <a:picLocks noChangeAspect="1" noChangeArrowheads="1"/>
                      </p:cNvPicPr>
                      <p:nvPr/>
                    </p:nvPicPr>
                    <p:blipFill>
                      <a:blip r:embed="rId22"/>
                      <a:srcRect/>
                      <a:stretch>
                        <a:fillRect/>
                      </a:stretch>
                    </p:blipFill>
                    <p:spPr bwMode="auto">
                      <a:xfrm>
                        <a:off x="3541800" y="2216177"/>
                        <a:ext cx="329920" cy="804181"/>
                      </a:xfrm>
                      <a:prstGeom prst="rect">
                        <a:avLst/>
                      </a:prstGeom>
                      <a:noFill/>
                    </p:spPr>
                  </p:pic>
                </p:oleObj>
              </mc:Fallback>
            </mc:AlternateContent>
          </a:graphicData>
        </a:graphic>
      </p:graphicFrame>
      <p:graphicFrame>
        <p:nvGraphicFramePr>
          <p:cNvPr id="26" name="物件 25">
            <a:extLst>
              <a:ext uri="{FF2B5EF4-FFF2-40B4-BE49-F238E27FC236}">
                <a16:creationId xmlns:a16="http://schemas.microsoft.com/office/drawing/2014/main" id="{2DE64994-B02F-4F44-8455-2E4B9A33902D}"/>
              </a:ext>
            </a:extLst>
          </p:cNvPr>
          <p:cNvGraphicFramePr>
            <a:graphicFrameLocks noChangeAspect="1"/>
          </p:cNvGraphicFramePr>
          <p:nvPr>
            <p:extLst>
              <p:ext uri="{D42A27DB-BD31-4B8C-83A1-F6EECF244321}">
                <p14:modId xmlns:p14="http://schemas.microsoft.com/office/powerpoint/2010/main" val="3911987950"/>
              </p:ext>
            </p:extLst>
          </p:nvPr>
        </p:nvGraphicFramePr>
        <p:xfrm>
          <a:off x="3499507" y="3336779"/>
          <a:ext cx="3830520" cy="684230"/>
        </p:xfrm>
        <a:graphic>
          <a:graphicData uri="http://schemas.openxmlformats.org/presentationml/2006/ole">
            <mc:AlternateContent xmlns:mc="http://schemas.openxmlformats.org/markup-compatibility/2006">
              <mc:Choice xmlns:v="urn:schemas-microsoft-com:vml" Requires="v">
                <p:oleObj spid="_x0000_s118019" name="Equation" r:id="rId23" imgW="2108160" imgH="393480" progId="Equation.DSMT4">
                  <p:embed/>
                </p:oleObj>
              </mc:Choice>
              <mc:Fallback>
                <p:oleObj name="Equation" r:id="rId23" imgW="2108160" imgH="393480" progId="Equation.DSMT4">
                  <p:embed/>
                  <p:pic>
                    <p:nvPicPr>
                      <p:cNvPr id="26" name="物件 25">
                        <a:extLst>
                          <a:ext uri="{FF2B5EF4-FFF2-40B4-BE49-F238E27FC236}">
                            <a16:creationId xmlns:a16="http://schemas.microsoft.com/office/drawing/2014/main" id="{2DE64994-B02F-4F44-8455-2E4B9A33902D}"/>
                          </a:ext>
                        </a:extLst>
                      </p:cNvPr>
                      <p:cNvPicPr>
                        <a:picLocks noChangeAspect="1" noChangeArrowheads="1"/>
                      </p:cNvPicPr>
                      <p:nvPr/>
                    </p:nvPicPr>
                    <p:blipFill>
                      <a:blip r:embed="rId24"/>
                      <a:srcRect/>
                      <a:stretch>
                        <a:fillRect/>
                      </a:stretch>
                    </p:blipFill>
                    <p:spPr bwMode="auto">
                      <a:xfrm>
                        <a:off x="3499507" y="3336779"/>
                        <a:ext cx="3830520" cy="684230"/>
                      </a:xfrm>
                      <a:prstGeom prst="rect">
                        <a:avLst/>
                      </a:prstGeom>
                      <a:noFill/>
                    </p:spPr>
                  </p:pic>
                </p:oleObj>
              </mc:Fallback>
            </mc:AlternateContent>
          </a:graphicData>
        </a:graphic>
      </p:graphicFrame>
      <p:graphicFrame>
        <p:nvGraphicFramePr>
          <p:cNvPr id="28" name="物件 27">
            <a:extLst>
              <a:ext uri="{FF2B5EF4-FFF2-40B4-BE49-F238E27FC236}">
                <a16:creationId xmlns:a16="http://schemas.microsoft.com/office/drawing/2014/main" id="{1BE49A63-AFF4-4506-9A00-71CA922ECF22}"/>
              </a:ext>
            </a:extLst>
          </p:cNvPr>
          <p:cNvGraphicFramePr>
            <a:graphicFrameLocks noChangeAspect="1"/>
          </p:cNvGraphicFramePr>
          <p:nvPr>
            <p:extLst>
              <p:ext uri="{D42A27DB-BD31-4B8C-83A1-F6EECF244321}">
                <p14:modId xmlns:p14="http://schemas.microsoft.com/office/powerpoint/2010/main" val="4222785900"/>
              </p:ext>
            </p:extLst>
          </p:nvPr>
        </p:nvGraphicFramePr>
        <p:xfrm>
          <a:off x="3541800" y="5391608"/>
          <a:ext cx="2391687" cy="531486"/>
        </p:xfrm>
        <a:graphic>
          <a:graphicData uri="http://schemas.openxmlformats.org/presentationml/2006/ole">
            <mc:AlternateContent xmlns:mc="http://schemas.openxmlformats.org/markup-compatibility/2006">
              <mc:Choice xmlns:v="urn:schemas-microsoft-com:vml" Requires="v">
                <p:oleObj spid="_x0000_s118020" name="Equation" r:id="rId25" imgW="1206360" imgH="253800" progId="Equation.DSMT4">
                  <p:embed/>
                </p:oleObj>
              </mc:Choice>
              <mc:Fallback>
                <p:oleObj name="Equation" r:id="rId25" imgW="1206360" imgH="253800" progId="Equation.DSMT4">
                  <p:embed/>
                  <p:pic>
                    <p:nvPicPr>
                      <p:cNvPr id="28" name="物件 27">
                        <a:extLst>
                          <a:ext uri="{FF2B5EF4-FFF2-40B4-BE49-F238E27FC236}">
                            <a16:creationId xmlns:a16="http://schemas.microsoft.com/office/drawing/2014/main" id="{1BE49A63-AFF4-4506-9A00-71CA922ECF22}"/>
                          </a:ext>
                        </a:extLst>
                      </p:cNvPr>
                      <p:cNvPicPr>
                        <a:picLocks noChangeAspect="1" noChangeArrowheads="1"/>
                      </p:cNvPicPr>
                      <p:nvPr/>
                    </p:nvPicPr>
                    <p:blipFill>
                      <a:blip r:embed="rId26"/>
                      <a:srcRect/>
                      <a:stretch>
                        <a:fillRect/>
                      </a:stretch>
                    </p:blipFill>
                    <p:spPr bwMode="auto">
                      <a:xfrm>
                        <a:off x="3541800" y="5391608"/>
                        <a:ext cx="2391687" cy="531486"/>
                      </a:xfrm>
                      <a:prstGeom prst="rect">
                        <a:avLst/>
                      </a:prstGeom>
                      <a:noFill/>
                    </p:spPr>
                  </p:pic>
                </p:oleObj>
              </mc:Fallback>
            </mc:AlternateContent>
          </a:graphicData>
        </a:graphic>
      </p:graphicFrame>
    </p:spTree>
    <p:extLst>
      <p:ext uri="{BB962C8B-B14F-4D97-AF65-F5344CB8AC3E}">
        <p14:creationId xmlns:p14="http://schemas.microsoft.com/office/powerpoint/2010/main" val="1063194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9" name="標題 1">
            <a:extLst>
              <a:ext uri="{FF2B5EF4-FFF2-40B4-BE49-F238E27FC236}">
                <a16:creationId xmlns:a16="http://schemas.microsoft.com/office/drawing/2014/main" id="{8FE9E179-107A-4453-B7B1-ACD79495AC14}"/>
              </a:ext>
            </a:extLst>
          </p:cNvPr>
          <p:cNvSpPr txBox="1">
            <a:spLocks/>
          </p:cNvSpPr>
          <p:nvPr/>
        </p:nvSpPr>
        <p:spPr>
          <a:xfrm>
            <a:off x="333445" y="2274795"/>
            <a:ext cx="1168209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6000" b="1"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6000" b="1" dirty="0">
                <a:latin typeface="Times New Roman" panose="02020603050405020304" pitchFamily="18" charset="0"/>
                <a:ea typeface="標楷體" panose="03000509000000000000" pitchFamily="65" charset="-120"/>
                <a:cs typeface="Times New Roman" panose="02020603050405020304" pitchFamily="18" charset="0"/>
              </a:rPr>
              <a:t>US</a:t>
            </a:r>
            <a:endParaRPr lang="zh-TW" altLang="en-US" sz="6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0" name="標題 1">
            <a:extLst>
              <a:ext uri="{FF2B5EF4-FFF2-40B4-BE49-F238E27FC236}">
                <a16:creationId xmlns:a16="http://schemas.microsoft.com/office/drawing/2014/main" id="{ECAC2E9E-97B8-4A6F-9117-332B669832A1}"/>
              </a:ext>
            </a:extLst>
          </p:cNvPr>
          <p:cNvSpPr txBox="1">
            <a:spLocks/>
          </p:cNvSpPr>
          <p:nvPr/>
        </p:nvSpPr>
        <p:spPr>
          <a:xfrm>
            <a:off x="254955" y="3600358"/>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既有廠商：提供升級優惠</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(U)</a:t>
            </a:r>
          </a:p>
          <a:p>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新進廠商：</a:t>
            </a:r>
            <a:r>
              <a:rPr lang="zh-TW" altLang="zh-TW" sz="4000" b="1" dirty="0">
                <a:ea typeface="標楷體" panose="03000509000000000000" pitchFamily="65" charset="-120"/>
              </a:rPr>
              <a:t>訂閱</a:t>
            </a: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制</a:t>
            </a:r>
            <a:r>
              <a:rPr lang="en-US" altLang="zh-TW" sz="4000" b="1" dirty="0">
                <a:latin typeface="Times New Roman" panose="02020603050405020304" pitchFamily="18" charset="0"/>
                <a:ea typeface="標楷體" panose="03000509000000000000" pitchFamily="65" charset="-120"/>
                <a:cs typeface="Times New Roman" panose="02020603050405020304" pitchFamily="18" charset="0"/>
              </a:rPr>
              <a:t>			(S)</a:t>
            </a:r>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A3085534-491F-4953-B5F7-8789DAE2C75C}"/>
              </a:ext>
            </a:extLst>
          </p:cNvPr>
          <p:cNvSpPr>
            <a:spLocks noGrp="1"/>
          </p:cNvSpPr>
          <p:nvPr>
            <p:ph type="sldNum" sz="quarter" idx="12"/>
          </p:nvPr>
        </p:nvSpPr>
        <p:spPr/>
        <p:txBody>
          <a:bodyPr/>
          <a:lstStyle/>
          <a:p>
            <a:fld id="{58A694F5-FBC9-4127-9762-A36D0ED70F54}" type="slidenum">
              <a:rPr lang="zh-TW" altLang="en-US" smtClean="0"/>
              <a:t>42</a:t>
            </a:fld>
            <a:endParaRPr lang="zh-TW" altLang="en-US"/>
          </a:p>
        </p:txBody>
      </p:sp>
    </p:spTree>
    <p:extLst>
      <p:ext uri="{BB962C8B-B14F-4D97-AF65-F5344CB8AC3E}">
        <p14:creationId xmlns:p14="http://schemas.microsoft.com/office/powerpoint/2010/main" val="4289269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3" name="標題 1">
            <a:extLst>
              <a:ext uri="{FF2B5EF4-FFF2-40B4-BE49-F238E27FC236}">
                <a16:creationId xmlns:a16="http://schemas.microsoft.com/office/drawing/2014/main" id="{0C52CDD1-E1A2-4586-924F-7013CCDB6E29}"/>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假設</a:t>
            </a:r>
          </a:p>
        </p:txBody>
      </p:sp>
      <p:sp>
        <p:nvSpPr>
          <p:cNvPr id="30" name="矩形 29">
            <a:extLst>
              <a:ext uri="{FF2B5EF4-FFF2-40B4-BE49-F238E27FC236}">
                <a16:creationId xmlns:a16="http://schemas.microsoft.com/office/drawing/2014/main" id="{39A5D87E-E77E-4EDF-9123-B96A7CEB1AAB}"/>
              </a:ext>
            </a:extLst>
          </p:cNvPr>
          <p:cNvSpPr/>
          <p:nvPr/>
        </p:nvSpPr>
        <p:spPr>
          <a:xfrm>
            <a:off x="1610788" y="1690618"/>
            <a:ext cx="9104838" cy="4154984"/>
          </a:xfrm>
          <a:prstGeom prst="rect">
            <a:avLst/>
          </a:prstGeom>
        </p:spPr>
        <p:txBody>
          <a:bodyPr wrap="square">
            <a:spAutoFit/>
          </a:bodyPr>
          <a:lstStyle/>
          <a:p>
            <a:pPr marL="457200" indent="-457200">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新進廠商將會定價使欲購買新進產品之舊顧客在第二期一開始便選擇購買</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AutoNum type="arabicPeriod"/>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訂閱制商品會隨著時間</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上升效用</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el-GR" altLang="zh-TW" sz="2400" dirty="0">
                <a:latin typeface="Times New Roman" panose="02020603050405020304" pitchFamily="18" charset="0"/>
                <a:ea typeface="標楷體" panose="03000509000000000000" pitchFamily="65" charset="-120"/>
                <a:cs typeface="Times New Roman" panose="02020603050405020304" pitchFamily="18" charset="0"/>
              </a:rPr>
              <a:t>ρ</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AutoNum type="arabicPeriod"/>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對於購買初始產品之顧客，既有廠商會推出一價格使他們必選擇升級產品</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AutoNum type="arabicPeriod"/>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Tx/>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若消費者為策略型顧客，則僅在第二期購買升級產品之消費者必然會選擇在第一期購買初始產品且使用優惠價格升級產品</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E51380E8-0725-4D7E-9A38-077F8C0F2EF7}"/>
              </a:ext>
            </a:extLst>
          </p:cNvPr>
          <p:cNvSpPr>
            <a:spLocks noGrp="1"/>
          </p:cNvSpPr>
          <p:nvPr>
            <p:ph type="sldNum" sz="quarter" idx="12"/>
          </p:nvPr>
        </p:nvSpPr>
        <p:spPr/>
        <p:txBody>
          <a:bodyPr/>
          <a:lstStyle/>
          <a:p>
            <a:fld id="{58A694F5-FBC9-4127-9762-A36D0ED70F54}" type="slidenum">
              <a:rPr lang="zh-TW" altLang="en-US" smtClean="0"/>
              <a:t>43</a:t>
            </a:fld>
            <a:endParaRPr lang="zh-TW" altLang="en-US"/>
          </a:p>
        </p:txBody>
      </p:sp>
    </p:spTree>
    <p:extLst>
      <p:ext uri="{BB962C8B-B14F-4D97-AF65-F5344CB8AC3E}">
        <p14:creationId xmlns:p14="http://schemas.microsoft.com/office/powerpoint/2010/main" val="11224026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1" name="矩形 10">
            <a:extLst>
              <a:ext uri="{FF2B5EF4-FFF2-40B4-BE49-F238E27FC236}">
                <a16:creationId xmlns:a16="http://schemas.microsoft.com/office/drawing/2014/main" id="{F67FD9D7-6594-46D5-8074-0C4C036F5372}"/>
              </a:ext>
            </a:extLst>
          </p:cNvPr>
          <p:cNvSpPr/>
          <p:nvPr/>
        </p:nvSpPr>
        <p:spPr>
          <a:xfrm>
            <a:off x="468153" y="1690688"/>
            <a:ext cx="2281033" cy="581121"/>
          </a:xfrm>
          <a:prstGeom prst="rect">
            <a:avLst/>
          </a:prstGeom>
          <a:ln>
            <a:noFill/>
          </a:ln>
        </p:spPr>
        <p:txBody>
          <a:bodyPr wrap="square">
            <a:spAutoFit/>
          </a:bodyPr>
          <a:lstStyle/>
          <a:p>
            <a:pPr marL="304800" algn="r" latinLnBrk="1">
              <a:lnSpc>
                <a:spcPct val="150000"/>
              </a:lnSpc>
              <a:spcAft>
                <a:spcPts val="0"/>
              </a:spcAft>
            </a:pP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sz="2400" b="1" kern="100" dirty="0">
                <a:latin typeface="Times New Roman" panose="02020603050405020304" pitchFamily="18" charset="0"/>
                <a:ea typeface="標楷體" panose="03000509000000000000" pitchFamily="65" charset="-120"/>
                <a:cs typeface="Times New Roman" panose="02020603050405020304" pitchFamily="18" charset="0"/>
              </a:rPr>
              <a:t>A1</a:t>
            </a:r>
            <a:r>
              <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矩形 2">
            <a:extLst>
              <a:ext uri="{FF2B5EF4-FFF2-40B4-BE49-F238E27FC236}">
                <a16:creationId xmlns:a16="http://schemas.microsoft.com/office/drawing/2014/main" id="{03234437-4DF8-4E37-87FD-A9B197C18352}"/>
              </a:ext>
            </a:extLst>
          </p:cNvPr>
          <p:cNvSpPr/>
          <p:nvPr/>
        </p:nvSpPr>
        <p:spPr>
          <a:xfrm>
            <a:off x="783167" y="2291394"/>
            <a:ext cx="11290300" cy="3402726"/>
          </a:xfrm>
          <a:prstGeom prst="rect">
            <a:avLst/>
          </a:prstGeom>
        </p:spPr>
        <p:txBody>
          <a:bodyPr wrap="square">
            <a:spAutoFit/>
          </a:bodyPr>
          <a:lstStyle/>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(1)</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購買</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(2)</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A2</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產品都買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(3)</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兩者皆不買</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304800" indent="304800" algn="just" latinLnBrk="1">
              <a:lnSpc>
                <a:spcPct val="150000"/>
              </a:lnSpc>
              <a:spcAft>
                <a:spcPts val="0"/>
              </a:spcAft>
            </a:pPr>
            <a:r>
              <a:rPr lang="en-US" altLang="zh-TW" kern="100" dirty="0">
                <a:latin typeface="Times New Roman" panose="02020603050405020304" pitchFamily="18" charset="0"/>
                <a:ea typeface="標楷體" panose="03000509000000000000" pitchFamily="65" charset="-120"/>
                <a:cs typeface="Times New Roman" panose="02020603050405020304" pitchFamily="18" charset="0"/>
              </a:rPr>
              <a:t>											(4)</a:t>
            </a: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矩形 13">
            <a:extLst>
              <a:ext uri="{FF2B5EF4-FFF2-40B4-BE49-F238E27FC236}">
                <a16:creationId xmlns:a16="http://schemas.microsoft.com/office/drawing/2014/main" id="{0FC76EB1-0CB2-48A9-8B87-57E2289899BE}"/>
              </a:ext>
            </a:extLst>
          </p:cNvPr>
          <p:cNvSpPr/>
          <p:nvPr/>
        </p:nvSpPr>
        <p:spPr>
          <a:xfrm>
            <a:off x="5997122" y="1690688"/>
            <a:ext cx="5679563" cy="873572"/>
          </a:xfrm>
          <a:prstGeom prst="rect">
            <a:avLst/>
          </a:prstGeom>
          <a:ln>
            <a:solidFill>
              <a:schemeClr val="tx1">
                <a:lumMod val="50000"/>
                <a:lumOff val="50000"/>
              </a:schemeClr>
            </a:solidFill>
          </a:ln>
        </p:spPr>
        <p:txBody>
          <a:bodyPr wrap="square">
            <a:spAutoFit/>
          </a:bodyPr>
          <a:lstStyle/>
          <a:p>
            <a:pPr marL="431800" indent="177800" latinLnBrk="1">
              <a:lnSpc>
                <a:spcPct val="150000"/>
              </a:lnSpc>
              <a:spcAft>
                <a:spcPts val="0"/>
              </a:spcAft>
            </a:pPr>
            <a:r>
              <a:rPr lang="zh-TW" altLang="zh-TW" kern="100" dirty="0">
                <a:latin typeface="Times New Roman" panose="02020603050405020304" pitchFamily="18" charset="0"/>
                <a:ea typeface="標楷體" panose="03000509000000000000" pitchFamily="65" charset="-120"/>
                <a:cs typeface="Times New Roman" panose="02020603050405020304" pitchFamily="18" charset="0"/>
              </a:rPr>
              <a:t>從以上挑選最高效用選項作為選擇，如下式：</a:t>
            </a:r>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a:p>
            <a:pPr marL="431800" indent="177800" latinLnBrk="1">
              <a:lnSpc>
                <a:spcPct val="150000"/>
              </a:lnSpc>
              <a:spcAft>
                <a:spcPts val="0"/>
              </a:spcAft>
            </a:pPr>
            <a:endParaRPr lang="zh-TW"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5" name="標題 1">
            <a:extLst>
              <a:ext uri="{FF2B5EF4-FFF2-40B4-BE49-F238E27FC236}">
                <a16:creationId xmlns:a16="http://schemas.microsoft.com/office/drawing/2014/main" id="{D256866F-CAAC-4800-A49B-2ACF2D0C7697}"/>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US</a:t>
            </a:r>
            <a:r>
              <a:rPr lang="en-US" altLang="zh-TW" sz="3200" dirty="0">
                <a:ea typeface="標楷體" panose="03000509000000000000" pitchFamily="65" charset="-120"/>
              </a:rPr>
              <a:t>-</a:t>
            </a:r>
            <a:r>
              <a:rPr lang="zh-TW" altLang="en-US" sz="3200" dirty="0">
                <a:ea typeface="標楷體" panose="03000509000000000000" pitchFamily="65" charset="-120"/>
              </a:rPr>
              <a:t>效用式</a:t>
            </a:r>
          </a:p>
        </p:txBody>
      </p:sp>
      <p:sp>
        <p:nvSpPr>
          <p:cNvPr id="2" name="投影片編號版面配置區 1">
            <a:extLst>
              <a:ext uri="{FF2B5EF4-FFF2-40B4-BE49-F238E27FC236}">
                <a16:creationId xmlns:a16="http://schemas.microsoft.com/office/drawing/2014/main" id="{93403609-52EB-4D68-BB22-33DD99844247}"/>
              </a:ext>
            </a:extLst>
          </p:cNvPr>
          <p:cNvSpPr>
            <a:spLocks noGrp="1"/>
          </p:cNvSpPr>
          <p:nvPr>
            <p:ph type="sldNum" sz="quarter" idx="12"/>
          </p:nvPr>
        </p:nvSpPr>
        <p:spPr/>
        <p:txBody>
          <a:bodyPr/>
          <a:lstStyle/>
          <a:p>
            <a:fld id="{58A694F5-FBC9-4127-9762-A36D0ED70F54}" type="slidenum">
              <a:rPr lang="zh-TW" altLang="en-US" smtClean="0"/>
              <a:t>44</a:t>
            </a:fld>
            <a:endParaRPr lang="zh-TW" altLang="en-US"/>
          </a:p>
        </p:txBody>
      </p:sp>
      <p:graphicFrame>
        <p:nvGraphicFramePr>
          <p:cNvPr id="24" name="物件 23">
            <a:extLst>
              <a:ext uri="{FF2B5EF4-FFF2-40B4-BE49-F238E27FC236}">
                <a16:creationId xmlns:a16="http://schemas.microsoft.com/office/drawing/2014/main" id="{30F442F0-77BE-4F35-93DF-D9E515E1F111}"/>
              </a:ext>
            </a:extLst>
          </p:cNvPr>
          <p:cNvGraphicFramePr>
            <a:graphicFrameLocks noChangeAspect="1"/>
          </p:cNvGraphicFramePr>
          <p:nvPr>
            <p:extLst>
              <p:ext uri="{D42A27DB-BD31-4B8C-83A1-F6EECF244321}">
                <p14:modId xmlns:p14="http://schemas.microsoft.com/office/powerpoint/2010/main" val="3996330784"/>
              </p:ext>
            </p:extLst>
          </p:nvPr>
        </p:nvGraphicFramePr>
        <p:xfrm>
          <a:off x="6991350" y="2135188"/>
          <a:ext cx="3832225" cy="392112"/>
        </p:xfrm>
        <a:graphic>
          <a:graphicData uri="http://schemas.openxmlformats.org/presentationml/2006/ole">
            <mc:AlternateContent xmlns:mc="http://schemas.openxmlformats.org/markup-compatibility/2006">
              <mc:Choice xmlns:v="urn:schemas-microsoft-com:vml" Requires="v">
                <p:oleObj spid="_x0000_s77673" name="Equation" r:id="rId5" imgW="2730240" imgH="241200" progId="Equation.DSMT4">
                  <p:embed/>
                </p:oleObj>
              </mc:Choice>
              <mc:Fallback>
                <p:oleObj name="Equation" r:id="rId5" imgW="2730240" imgH="241200" progId="Equation.DSMT4">
                  <p:embed/>
                  <p:pic>
                    <p:nvPicPr>
                      <p:cNvPr id="24" name="物件 23">
                        <a:extLst>
                          <a:ext uri="{FF2B5EF4-FFF2-40B4-BE49-F238E27FC236}">
                            <a16:creationId xmlns:a16="http://schemas.microsoft.com/office/drawing/2014/main" id="{30F442F0-77BE-4F35-93DF-D9E515E1F111}"/>
                          </a:ext>
                        </a:extLst>
                      </p:cNvPr>
                      <p:cNvPicPr>
                        <a:picLocks noChangeAspect="1" noChangeArrowheads="1"/>
                      </p:cNvPicPr>
                      <p:nvPr/>
                    </p:nvPicPr>
                    <p:blipFill>
                      <a:blip r:embed="rId6"/>
                      <a:srcRect/>
                      <a:stretch>
                        <a:fillRect/>
                      </a:stretch>
                    </p:blipFill>
                    <p:spPr bwMode="auto">
                      <a:xfrm>
                        <a:off x="6991350" y="2135188"/>
                        <a:ext cx="3832225" cy="392112"/>
                      </a:xfrm>
                      <a:prstGeom prst="rect">
                        <a:avLst/>
                      </a:prstGeom>
                      <a:noFill/>
                    </p:spPr>
                  </p:pic>
                </p:oleObj>
              </mc:Fallback>
            </mc:AlternateContent>
          </a:graphicData>
        </a:graphic>
      </p:graphicFrame>
      <p:sp>
        <p:nvSpPr>
          <p:cNvPr id="21" name="矩形 20">
            <a:extLst>
              <a:ext uri="{FF2B5EF4-FFF2-40B4-BE49-F238E27FC236}">
                <a16:creationId xmlns:a16="http://schemas.microsoft.com/office/drawing/2014/main" id="{A33851CB-1B52-452C-9244-3AC3907E959C}"/>
              </a:ext>
            </a:extLst>
          </p:cNvPr>
          <p:cNvSpPr/>
          <p:nvPr/>
        </p:nvSpPr>
        <p:spPr>
          <a:xfrm>
            <a:off x="7989343" y="2733948"/>
            <a:ext cx="524933" cy="416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id="{56AA63FC-7A6D-4360-B4CA-DF843F64E8CB}"/>
              </a:ext>
            </a:extLst>
          </p:cNvPr>
          <p:cNvSpPr/>
          <p:nvPr/>
        </p:nvSpPr>
        <p:spPr>
          <a:xfrm>
            <a:off x="7297790" y="3802341"/>
            <a:ext cx="524933" cy="416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E25240E-137C-4C75-9BB6-691271BD54C1}"/>
                  </a:ext>
                </a:extLst>
              </p:cNvPr>
              <p:cNvSpPr/>
              <p:nvPr/>
            </p:nvSpPr>
            <p:spPr>
              <a:xfrm>
                <a:off x="3447490" y="2722283"/>
                <a:ext cx="5080493" cy="376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1</m:t>
                          </m:r>
                        </m:sub>
                        <m:sup>
                          <m:r>
                            <a:rPr lang="zh-TW" altLang="en-US" i="1">
                              <a:latin typeface="Cambria Math" panose="02040503050406030204" pitchFamily="18" charset="0"/>
                            </a:rPr>
                            <m:t>𝑈𝑆</m:t>
                          </m:r>
                        </m:sup>
                      </m:sSubSup>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0">
                          <a:latin typeface="Cambria Math" panose="02040503050406030204" pitchFamily="18" charset="0"/>
                        </a:rPr>
                        <m:t>(1+</m:t>
                      </m:r>
                      <m:r>
                        <a:rPr lang="zh-TW" altLang="en-US" i="1">
                          <a:latin typeface="Cambria Math" panose="02040503050406030204" pitchFamily="18" charset="0"/>
                        </a:rPr>
                        <m:t>𝛿</m:t>
                      </m:r>
                      <m:r>
                        <a:rPr lang="zh-TW" altLang="en-US" i="0">
                          <a:latin typeface="Cambria Math" panose="02040503050406030204" pitchFamily="18" charset="0"/>
                        </a:rPr>
                        <m:t>+</m:t>
                      </m:r>
                      <m:r>
                        <a:rPr lang="zh-TW" altLang="en-US" i="1">
                          <a:latin typeface="Cambria Math" panose="02040503050406030204" pitchFamily="18" charset="0"/>
                        </a:rPr>
                        <m:t>𝛼𝛿</m:t>
                      </m:r>
                      <m:r>
                        <a:rPr lang="zh-TW" altLang="en-US" i="0">
                          <a:latin typeface="Cambria Math" panose="02040503050406030204" pitchFamily="18" charset="0"/>
                        </a:rPr>
                        <m:t>)−(1+</m:t>
                      </m:r>
                      <m:r>
                        <a:rPr lang="zh-TW" altLang="en-US" i="1">
                          <a:latin typeface="Cambria Math" panose="02040503050406030204" pitchFamily="18" charset="0"/>
                        </a:rPr>
                        <m:t>𝛿</m:t>
                      </m:r>
                      <m:r>
                        <a:rPr lang="zh-TW" altLang="en-US" i="0">
                          <a:latin typeface="Cambria Math" panose="02040503050406030204" pitchFamily="18" charset="0"/>
                        </a:rPr>
                        <m:t>)(</m:t>
                      </m:r>
                      <m:r>
                        <a:rPr lang="zh-TW" altLang="en-US" i="1">
                          <a:latin typeface="Cambria Math" panose="02040503050406030204" pitchFamily="18" charset="0"/>
                        </a:rPr>
                        <m:t>𝑥𝑑</m:t>
                      </m: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r>
                        <a:rPr lang="zh-TW" altLang="en-US" i="0">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𝑈</m:t>
                          </m:r>
                        </m:sub>
                      </m:sSub>
                    </m:oMath>
                  </m:oMathPara>
                </a14:m>
                <a:endParaRPr lang="zh-TW" altLang="en-US" dirty="0"/>
              </a:p>
            </p:txBody>
          </p:sp>
        </mc:Choice>
        <mc:Fallback xmlns="">
          <p:sp>
            <p:nvSpPr>
              <p:cNvPr id="13" name="矩形 12">
                <a:extLst>
                  <a:ext uri="{FF2B5EF4-FFF2-40B4-BE49-F238E27FC236}">
                    <a16:creationId xmlns:a16="http://schemas.microsoft.com/office/drawing/2014/main" id="{0E25240E-137C-4C75-9BB6-691271BD54C1}"/>
                  </a:ext>
                </a:extLst>
              </p:cNvPr>
              <p:cNvSpPr>
                <a:spLocks noRot="1" noChangeAspect="1" noMove="1" noResize="1" noEditPoints="1" noAdjustHandles="1" noChangeArrowheads="1" noChangeShapeType="1" noTextEdit="1"/>
              </p:cNvSpPr>
              <p:nvPr/>
            </p:nvSpPr>
            <p:spPr>
              <a:xfrm>
                <a:off x="3447490" y="2722283"/>
                <a:ext cx="5080493" cy="376065"/>
              </a:xfrm>
              <a:prstGeom prst="rect">
                <a:avLst/>
              </a:prstGeom>
              <a:blipFill>
                <a:blip r:embed="rId7"/>
                <a:stretch>
                  <a:fillRect b="-147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F69D0018-3FA6-4E8B-9CE7-EC38500CA185}"/>
                  </a:ext>
                </a:extLst>
              </p:cNvPr>
              <p:cNvSpPr/>
              <p:nvPr/>
            </p:nvSpPr>
            <p:spPr>
              <a:xfrm>
                <a:off x="3441285" y="3476350"/>
                <a:ext cx="6102248" cy="6720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TW" altLang="en-US" i="1">
                              <a:latin typeface="Cambria Math" panose="02040503050406030204" pitchFamily="18" charset="0"/>
                            </a:rPr>
                          </m:ctrlPr>
                        </m:mPr>
                        <m:mr>
                          <m:e>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2</m:t>
                                </m:r>
                              </m:sub>
                              <m:sup>
                                <m:r>
                                  <a:rPr lang="zh-TW" altLang="en-US" i="1">
                                    <a:latin typeface="Cambria Math" panose="02040503050406030204" pitchFamily="18" charset="0"/>
                                  </a:rPr>
                                  <m:t>𝑈𝑆</m:t>
                                </m:r>
                              </m:sup>
                            </m:sSubSup>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0">
                                <a:latin typeface="Cambria Math" panose="02040503050406030204" pitchFamily="18" charset="0"/>
                              </a:rPr>
                              <m:t>−</m:t>
                            </m:r>
                            <m:r>
                              <a:rPr lang="zh-TW" altLang="en-US" i="1">
                                <a:latin typeface="Cambria Math" panose="02040503050406030204" pitchFamily="18" charset="0"/>
                              </a:rPr>
                              <m:t>𝑑</m:t>
                            </m:r>
                            <m:d>
                              <m:dPr>
                                <m:ctrlPr>
                                  <a:rPr lang="zh-TW" altLang="en-US" i="1">
                                    <a:latin typeface="Cambria Math" panose="02040503050406030204" pitchFamily="18" charset="0"/>
                                  </a:rPr>
                                </m:ctrlPr>
                              </m:dPr>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𝛿</m:t>
                                </m:r>
                              </m:e>
                            </m:d>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d>
                              <m:dPr>
                                <m:ctrlPr>
                                  <a:rPr lang="zh-TW" altLang="en-US" i="1">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𝛼</m:t>
                                </m:r>
                                <m:r>
                                  <a:rPr lang="zh-TW" altLang="en-US" i="0">
                                    <a:latin typeface="Cambria Math" panose="02040503050406030204" pitchFamily="18" charset="0"/>
                                  </a:rPr>
                                  <m:t>+</m:t>
                                </m:r>
                                <m:r>
                                  <a:rPr lang="zh-TW" altLang="en-US" i="1">
                                    <a:latin typeface="Cambria Math" panose="02040503050406030204" pitchFamily="18" charset="0"/>
                                  </a:rPr>
                                  <m:t>𝜃</m:t>
                                </m:r>
                              </m:e>
                            </m:d>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r>
                              <a:rPr lang="zh-TW" altLang="en-US" i="0">
                                <a:latin typeface="Cambria Math" panose="02040503050406030204" pitchFamily="18" charset="0"/>
                              </a:rPr>
                              <m:t>+</m:t>
                            </m:r>
                            <m:r>
                              <a:rPr lang="zh-TW" altLang="en-US" i="1">
                                <a:latin typeface="Cambria Math" panose="02040503050406030204" pitchFamily="18" charset="0"/>
                              </a:rPr>
                              <m:t>𝑇</m:t>
                            </m:r>
                            <m:r>
                              <a:rPr lang="zh-TW" altLang="en-US" i="1">
                                <a:latin typeface="Cambria Math" panose="02040503050406030204" pitchFamily="18" charset="0"/>
                              </a:rPr>
                              <m:t>𝛿𝜌</m:t>
                            </m:r>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e>
                        </m:mr>
                        <m:mr>
                          <m:e>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r>
                              <a:rPr lang="zh-TW" altLang="en-US" i="0">
                                <a:latin typeface="Cambria Math" panose="02040503050406030204" pitchFamily="18" charset="0"/>
                              </a:rPr>
                              <m:t>+</m:t>
                            </m:r>
                            <m:d>
                              <m:dPr>
                                <m:ctrlPr>
                                  <a:rPr lang="zh-TW" altLang="en-US" i="1">
                                    <a:latin typeface="Cambria Math" panose="02040503050406030204" pitchFamily="18" charset="0"/>
                                  </a:rPr>
                                </m:ctrlPr>
                              </m:dPr>
                              <m:e>
                                <m:r>
                                  <a:rPr lang="zh-TW" altLang="en-US" i="1">
                                    <a:latin typeface="Cambria Math" panose="02040503050406030204" pitchFamily="18" charset="0"/>
                                  </a:rPr>
                                  <m:t>𝑇</m:t>
                                </m:r>
                                <m:r>
                                  <a:rPr lang="zh-TW" altLang="en-US" i="0">
                                    <a:latin typeface="Cambria Math" panose="02040503050406030204" pitchFamily="18" charset="0"/>
                                  </a:rPr>
                                  <m:t>−1</m:t>
                                </m:r>
                              </m:e>
                            </m:d>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r>
                              <a:rPr lang="zh-TW" altLang="en-US" i="0">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𝑈</m:t>
                                </m:r>
                              </m:sub>
                            </m:sSub>
                          </m:e>
                        </m:mr>
                      </m:m>
                    </m:oMath>
                  </m:oMathPara>
                </a14:m>
                <a:endParaRPr lang="zh-TW" altLang="en-US" dirty="0"/>
              </a:p>
            </p:txBody>
          </p:sp>
        </mc:Choice>
        <mc:Fallback xmlns="">
          <p:sp>
            <p:nvSpPr>
              <p:cNvPr id="19" name="矩形 18">
                <a:extLst>
                  <a:ext uri="{FF2B5EF4-FFF2-40B4-BE49-F238E27FC236}">
                    <a16:creationId xmlns:a16="http://schemas.microsoft.com/office/drawing/2014/main" id="{F69D0018-3FA6-4E8B-9CE7-EC38500CA185}"/>
                  </a:ext>
                </a:extLst>
              </p:cNvPr>
              <p:cNvSpPr>
                <a:spLocks noRot="1" noChangeAspect="1" noMove="1" noResize="1" noEditPoints="1" noAdjustHandles="1" noChangeArrowheads="1" noChangeShapeType="1" noTextEdit="1"/>
              </p:cNvSpPr>
              <p:nvPr/>
            </p:nvSpPr>
            <p:spPr>
              <a:xfrm>
                <a:off x="3441285" y="3476350"/>
                <a:ext cx="6102248" cy="672043"/>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54236318-BEEA-4988-B18D-B9E6E2127B75}"/>
                  </a:ext>
                </a:extLst>
              </p:cNvPr>
              <p:cNvSpPr/>
              <p:nvPr/>
            </p:nvSpPr>
            <p:spPr>
              <a:xfrm>
                <a:off x="3292622" y="4417034"/>
                <a:ext cx="7227216" cy="3780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3</m:t>
                          </m:r>
                        </m:sub>
                        <m:sup>
                          <m:r>
                            <a:rPr lang="zh-TW" altLang="en-US" i="1">
                              <a:latin typeface="Cambria Math" panose="02040503050406030204" pitchFamily="18" charset="0"/>
                            </a:rPr>
                            <m:t>𝑈𝑆</m:t>
                          </m:r>
                        </m:sup>
                      </m:sSubSup>
                      <m:r>
                        <a:rPr lang="zh-TW" altLang="en-US" i="0">
                          <a:latin typeface="Cambria Math" panose="02040503050406030204" pitchFamily="18" charset="0"/>
                        </a:rPr>
                        <m:t>=1−</m:t>
                      </m:r>
                      <m:r>
                        <a:rPr lang="zh-TW" altLang="en-US" i="1">
                          <a:latin typeface="Cambria Math" panose="02040503050406030204" pitchFamily="18" charset="0"/>
                        </a:rPr>
                        <m:t>𝑑</m:t>
                      </m:r>
                      <m:d>
                        <m:dPr>
                          <m:ctrlPr>
                            <a:rPr lang="zh-TW" altLang="en-US" i="1">
                              <a:latin typeface="Cambria Math" panose="02040503050406030204" pitchFamily="18" charset="0"/>
                            </a:rPr>
                          </m:ctrlPr>
                        </m:dPr>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𝛿</m:t>
                          </m:r>
                        </m:e>
                      </m:d>
                      <m:r>
                        <a:rPr lang="zh-TW" altLang="en-US" i="0">
                          <a:latin typeface="Cambria Math" panose="02040503050406030204" pitchFamily="18" charset="0"/>
                        </a:rPr>
                        <m:t>+</m:t>
                      </m:r>
                      <m:r>
                        <a:rPr lang="zh-TW" altLang="en-US" i="1">
                          <a:latin typeface="Cambria Math" panose="02040503050406030204" pitchFamily="18" charset="0"/>
                        </a:rPr>
                        <m:t>𝛿</m:t>
                      </m:r>
                      <m:d>
                        <m:dPr>
                          <m:ctrlPr>
                            <a:rPr lang="zh-TW" altLang="en-US" i="1">
                              <a:latin typeface="Cambria Math" panose="02040503050406030204" pitchFamily="18" charset="0"/>
                            </a:rPr>
                          </m:ctrlPr>
                        </m:dPr>
                        <m:e>
                          <m:r>
                            <a:rPr lang="zh-TW" altLang="en-US" i="0">
                              <a:latin typeface="Cambria Math" panose="02040503050406030204" pitchFamily="18" charset="0"/>
                            </a:rPr>
                            <m:t>2+</m:t>
                          </m:r>
                          <m:r>
                            <a:rPr lang="zh-TW" altLang="en-US" i="1">
                              <a:latin typeface="Cambria Math" panose="02040503050406030204" pitchFamily="18" charset="0"/>
                            </a:rPr>
                            <m:t>𝜌</m:t>
                          </m:r>
                          <m:r>
                            <a:rPr lang="zh-TW" altLang="en-US" i="1">
                              <a:latin typeface="Cambria Math" panose="02040503050406030204" pitchFamily="18" charset="0"/>
                            </a:rPr>
                            <m:t>𝑇</m:t>
                          </m:r>
                        </m:e>
                      </m:d>
                      <m:d>
                        <m:dPr>
                          <m:ctrlPr>
                            <a:rPr lang="zh-TW" altLang="en-US" i="1">
                              <a:latin typeface="Cambria Math" panose="02040503050406030204" pitchFamily="18" charset="0"/>
                            </a:rPr>
                          </m:ctrlPr>
                        </m:dPr>
                        <m:e>
                          <m:r>
                            <a:rPr lang="zh-TW" altLang="en-US" i="0">
                              <a:latin typeface="Cambria Math" panose="02040503050406030204" pitchFamily="18" charset="0"/>
                            </a:rPr>
                            <m:t>1+</m:t>
                          </m:r>
                          <m:r>
                            <a:rPr lang="zh-TW" altLang="en-US" i="1">
                              <a:latin typeface="Cambria Math" panose="02040503050406030204" pitchFamily="18" charset="0"/>
                            </a:rPr>
                            <m:t>𝜔</m:t>
                          </m:r>
                        </m:e>
                      </m:d>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r>
                        <a:rPr lang="zh-TW" altLang="en-US" i="0">
                          <a:latin typeface="Cambria Math" panose="02040503050406030204" pitchFamily="18" charset="0"/>
                        </a:rPr>
                        <m:t>−</m:t>
                      </m:r>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𝑈</m:t>
                          </m:r>
                        </m:sub>
                      </m:sSub>
                      <m:r>
                        <a:rPr lang="zh-TW" altLang="en-US" i="0">
                          <a:latin typeface="Cambria Math" panose="02040503050406030204" pitchFamily="18" charset="0"/>
                        </a:rPr>
                        <m:t>+</m:t>
                      </m:r>
                      <m:d>
                        <m:dPr>
                          <m:ctrlPr>
                            <a:rPr lang="zh-TW" altLang="en-US" i="1">
                              <a:latin typeface="Cambria Math" panose="02040503050406030204" pitchFamily="18" charset="0"/>
                            </a:rPr>
                          </m:ctrlPr>
                        </m:dPr>
                        <m:e>
                          <m:r>
                            <a:rPr lang="zh-TW" altLang="en-US" i="1">
                              <a:latin typeface="Cambria Math" panose="02040503050406030204" pitchFamily="18" charset="0"/>
                            </a:rPr>
                            <m:t>𝑇</m:t>
                          </m:r>
                          <m:r>
                            <a:rPr lang="zh-TW" altLang="en-US" i="0">
                              <a:latin typeface="Cambria Math" panose="02040503050406030204" pitchFamily="18" charset="0"/>
                            </a:rPr>
                            <m:t>−1</m:t>
                          </m:r>
                        </m:e>
                      </m:d>
                      <m:r>
                        <a:rPr lang="zh-TW" altLang="en-US" i="1">
                          <a:latin typeface="Cambria Math" panose="02040503050406030204" pitchFamily="18" charset="0"/>
                        </a:rPr>
                        <m:t>𝛿</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𝐵</m:t>
                          </m:r>
                        </m:sub>
                      </m:sSub>
                    </m:oMath>
                  </m:oMathPara>
                </a14:m>
                <a:endParaRPr lang="zh-TW" altLang="en-US" dirty="0"/>
              </a:p>
            </p:txBody>
          </p:sp>
        </mc:Choice>
        <mc:Fallback xmlns="">
          <p:sp>
            <p:nvSpPr>
              <p:cNvPr id="25" name="矩形 24">
                <a:extLst>
                  <a:ext uri="{FF2B5EF4-FFF2-40B4-BE49-F238E27FC236}">
                    <a16:creationId xmlns:a16="http://schemas.microsoft.com/office/drawing/2014/main" id="{54236318-BEEA-4988-B18D-B9E6E2127B75}"/>
                  </a:ext>
                </a:extLst>
              </p:cNvPr>
              <p:cNvSpPr>
                <a:spLocks noRot="1" noChangeAspect="1" noMove="1" noResize="1" noEditPoints="1" noAdjustHandles="1" noChangeArrowheads="1" noChangeShapeType="1" noTextEdit="1"/>
              </p:cNvSpPr>
              <p:nvPr/>
            </p:nvSpPr>
            <p:spPr>
              <a:xfrm>
                <a:off x="3292622" y="4417034"/>
                <a:ext cx="7227216" cy="378052"/>
              </a:xfrm>
              <a:prstGeom prst="rect">
                <a:avLst/>
              </a:prstGeom>
              <a:blipFill>
                <a:blip r:embed="rId9"/>
                <a:stretch>
                  <a:fillRect b="-129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03F0B591-16E7-4940-BD5D-9C653943B2DE}"/>
                  </a:ext>
                </a:extLst>
              </p:cNvPr>
              <p:cNvSpPr/>
              <p:nvPr/>
            </p:nvSpPr>
            <p:spPr>
              <a:xfrm>
                <a:off x="3498519" y="5208048"/>
                <a:ext cx="2752613" cy="3754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𝑈</m:t>
                          </m:r>
                        </m:e>
                        <m:sub>
                          <m:r>
                            <a:rPr lang="zh-TW" altLang="en-US" i="0">
                              <a:latin typeface="Cambria Math" panose="02040503050406030204" pitchFamily="18" charset="0"/>
                            </a:rPr>
                            <m:t>4</m:t>
                          </m:r>
                        </m:sub>
                        <m:sup>
                          <m:r>
                            <a:rPr lang="zh-TW" altLang="en-US" i="1">
                              <a:latin typeface="Cambria Math" panose="02040503050406030204" pitchFamily="18" charset="0"/>
                            </a:rPr>
                            <m:t>𝑈𝑆</m:t>
                          </m:r>
                        </m:sup>
                      </m:sSubSup>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0">
                          <a:latin typeface="Cambria Math" panose="02040503050406030204" pitchFamily="18" charset="0"/>
                        </a:rPr>
                        <m:t>−</m:t>
                      </m:r>
                      <m:r>
                        <a:rPr lang="zh-TW" altLang="en-US" i="1">
                          <a:latin typeface="Cambria Math" panose="02040503050406030204" pitchFamily="18" charset="0"/>
                        </a:rPr>
                        <m:t>𝑑𝑥</m:t>
                      </m:r>
                      <m:r>
                        <a:rPr lang="zh-TW" altLang="en-US" i="0">
                          <a:latin typeface="Cambria Math" panose="02040503050406030204" pitchFamily="18" charset="0"/>
                        </a:rPr>
                        <m:t>+</m:t>
                      </m:r>
                      <m:r>
                        <a:rPr lang="zh-TW" altLang="en-US" i="1">
                          <a:latin typeface="Cambria Math" panose="02040503050406030204" pitchFamily="18" charset="0"/>
                        </a:rPr>
                        <m:t>𝑞</m:t>
                      </m:r>
                      <m:r>
                        <a:rPr lang="zh-TW" altLang="en-US" i="1">
                          <a:latin typeface="Cambria Math" panose="02040503050406030204" pitchFamily="18" charset="0"/>
                        </a:rPr>
                        <m:t>𝛿</m:t>
                      </m:r>
                      <m:r>
                        <a:rPr lang="zh-TW" altLang="en-US" i="0">
                          <a:latin typeface="Cambria Math" panose="02040503050406030204" pitchFamily="18" charset="0"/>
                        </a:rPr>
                        <m:t>−</m:t>
                      </m:r>
                      <m:sSub>
                        <m:sSubPr>
                          <m:ctrlPr>
                            <a:rPr lang="zh-TW" altLang="en-US" i="1">
                              <a:latin typeface="Cambria Math" panose="02040503050406030204" pitchFamily="18" charset="0"/>
                            </a:rPr>
                          </m:ctrlPr>
                        </m:sSubPr>
                        <m:e>
                          <m:r>
                            <a:rPr lang="zh-TW" altLang="en-US" i="1">
                              <a:latin typeface="Cambria Math" panose="02040503050406030204" pitchFamily="18" charset="0"/>
                            </a:rPr>
                            <m:t>𝑝</m:t>
                          </m:r>
                        </m:e>
                        <m:sub>
                          <m:r>
                            <a:rPr lang="zh-TW" altLang="en-US" i="1">
                              <a:latin typeface="Cambria Math" panose="02040503050406030204" pitchFamily="18" charset="0"/>
                            </a:rPr>
                            <m:t>𝐴</m:t>
                          </m:r>
                          <m:r>
                            <a:rPr lang="zh-TW" altLang="en-US" i="0">
                              <a:latin typeface="Cambria Math" panose="02040503050406030204" pitchFamily="18" charset="0"/>
                            </a:rPr>
                            <m:t>1</m:t>
                          </m:r>
                        </m:sub>
                      </m:sSub>
                    </m:oMath>
                  </m:oMathPara>
                </a14:m>
                <a:endParaRPr lang="zh-TW" altLang="en-US" dirty="0"/>
              </a:p>
            </p:txBody>
          </p:sp>
        </mc:Choice>
        <mc:Fallback xmlns="">
          <p:sp>
            <p:nvSpPr>
              <p:cNvPr id="26" name="矩形 25">
                <a:extLst>
                  <a:ext uri="{FF2B5EF4-FFF2-40B4-BE49-F238E27FC236}">
                    <a16:creationId xmlns:a16="http://schemas.microsoft.com/office/drawing/2014/main" id="{03F0B591-16E7-4940-BD5D-9C653943B2DE}"/>
                  </a:ext>
                </a:extLst>
              </p:cNvPr>
              <p:cNvSpPr>
                <a:spLocks noRot="1" noChangeAspect="1" noMove="1" noResize="1" noEditPoints="1" noAdjustHandles="1" noChangeArrowheads="1" noChangeShapeType="1" noTextEdit="1"/>
              </p:cNvSpPr>
              <p:nvPr/>
            </p:nvSpPr>
            <p:spPr>
              <a:xfrm>
                <a:off x="3498519" y="5208048"/>
                <a:ext cx="2752613" cy="375487"/>
              </a:xfrm>
              <a:prstGeom prst="rect">
                <a:avLst/>
              </a:prstGeom>
              <a:blipFill>
                <a:blip r:embed="rId10"/>
                <a:stretch>
                  <a:fillRect b="-1290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62101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1A86E9F2-FFA0-443A-AD1F-86A4569BB521}"/>
              </a:ext>
            </a:extLst>
          </p:cNvPr>
          <p:cNvGrpSpPr/>
          <p:nvPr/>
        </p:nvGrpSpPr>
        <p:grpSpPr>
          <a:xfrm>
            <a:off x="-1" y="-1543"/>
            <a:ext cx="12192001" cy="7203802"/>
            <a:chOff x="-1" y="0"/>
            <a:chExt cx="12192001" cy="7203802"/>
          </a:xfrm>
        </p:grpSpPr>
        <p:pic>
          <p:nvPicPr>
            <p:cNvPr id="5" name="內容版面配置區 4">
              <a:extLst>
                <a:ext uri="{FF2B5EF4-FFF2-40B4-BE49-F238E27FC236}">
                  <a16:creationId xmlns:a16="http://schemas.microsoft.com/office/drawing/2014/main" id="{03FD1210-1709-4BBD-B3A2-F35817BEBC23}"/>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C1A1A965-2E6E-4CBA-B27D-79B62B3C842D}"/>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A803A66F-8233-432B-82E9-772BCFE90DD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204A7B8-3AB8-4BDB-A25B-F9204948007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FADBEE36-DF82-4C7F-989B-867BF08BBB9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40" name="Rectangle 18">
            <a:extLst>
              <a:ext uri="{FF2B5EF4-FFF2-40B4-BE49-F238E27FC236}">
                <a16:creationId xmlns:a16="http://schemas.microsoft.com/office/drawing/2014/main" id="{6A83C08C-958B-4733-8B2A-C883D84FA4D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2" name="標題 1">
            <a:extLst>
              <a:ext uri="{FF2B5EF4-FFF2-40B4-BE49-F238E27FC236}">
                <a16:creationId xmlns:a16="http://schemas.microsoft.com/office/drawing/2014/main" id="{44839E9F-AA3A-4D51-841C-3FC290AF68B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限制</a:t>
            </a:r>
          </a:p>
        </p:txBody>
      </p:sp>
      <p:sp>
        <p:nvSpPr>
          <p:cNvPr id="13" name="標題 1">
            <a:extLst>
              <a:ext uri="{FF2B5EF4-FFF2-40B4-BE49-F238E27FC236}">
                <a16:creationId xmlns:a16="http://schemas.microsoft.com/office/drawing/2014/main" id="{337F2FE4-A6AC-49C9-85E5-41A21F2BE8DD}"/>
              </a:ext>
            </a:extLst>
          </p:cNvPr>
          <p:cNvSpPr txBox="1">
            <a:spLocks/>
          </p:cNvSpPr>
          <p:nvPr/>
        </p:nvSpPr>
        <p:spPr>
          <a:xfrm>
            <a:off x="1672162" y="1866856"/>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標題 1">
            <a:extLst>
              <a:ext uri="{FF2B5EF4-FFF2-40B4-BE49-F238E27FC236}">
                <a16:creationId xmlns:a16="http://schemas.microsoft.com/office/drawing/2014/main" id="{8C91556F-4DCE-4E1C-A22F-FCEAC7D0F477}"/>
              </a:ext>
            </a:extLst>
          </p:cNvPr>
          <p:cNvSpPr txBox="1">
            <a:spLocks/>
          </p:cNvSpPr>
          <p:nvPr/>
        </p:nvSpPr>
        <p:spPr>
          <a:xfrm>
            <a:off x="1610788" y="16863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9" name="文字方塊 28">
            <a:extLst>
              <a:ext uri="{FF2B5EF4-FFF2-40B4-BE49-F238E27FC236}">
                <a16:creationId xmlns:a16="http://schemas.microsoft.com/office/drawing/2014/main" id="{0E7CA106-7E8F-4D32-97F7-BF01DE1941D8}"/>
              </a:ext>
            </a:extLst>
          </p:cNvPr>
          <p:cNvSpPr txBox="1"/>
          <p:nvPr/>
        </p:nvSpPr>
        <p:spPr>
          <a:xfrm>
            <a:off x="1095911" y="1811479"/>
            <a:ext cx="2116067"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購買升級商品必買兩期商品</a:t>
            </a:r>
          </a:p>
        </p:txBody>
      </p:sp>
      <p:sp>
        <p:nvSpPr>
          <p:cNvPr id="33" name="Rectangle 19">
            <a:extLst>
              <a:ext uri="{FF2B5EF4-FFF2-40B4-BE49-F238E27FC236}">
                <a16:creationId xmlns:a16="http://schemas.microsoft.com/office/drawing/2014/main" id="{26BEBFBE-80CD-4318-9FEE-952D6E4752F0}"/>
              </a:ext>
            </a:extLst>
          </p:cNvPr>
          <p:cNvSpPr>
            <a:spLocks noChangeArrowheads="1"/>
          </p:cNvSpPr>
          <p:nvPr/>
        </p:nvSpPr>
        <p:spPr bwMode="auto">
          <a:xfrm>
            <a:off x="2074338" y="23878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5" name="Rectangle 23">
            <a:extLst>
              <a:ext uri="{FF2B5EF4-FFF2-40B4-BE49-F238E27FC236}">
                <a16:creationId xmlns:a16="http://schemas.microsoft.com/office/drawing/2014/main" id="{E71FBBC4-7AEC-4B9A-9F51-D3EFE7FA36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8" name="Rectangle 25">
            <a:extLst>
              <a:ext uri="{FF2B5EF4-FFF2-40B4-BE49-F238E27FC236}">
                <a16:creationId xmlns:a16="http://schemas.microsoft.com/office/drawing/2014/main" id="{916F493A-A113-470A-B119-AFBB18EBC0B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1" name="Rectangle 31">
            <a:extLst>
              <a:ext uri="{FF2B5EF4-FFF2-40B4-BE49-F238E27FC236}">
                <a16:creationId xmlns:a16="http://schemas.microsoft.com/office/drawing/2014/main" id="{01FB42E4-904D-46AA-85C0-1E10BCDC83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43" name="Rectangle 33">
            <a:extLst>
              <a:ext uri="{FF2B5EF4-FFF2-40B4-BE49-F238E27FC236}">
                <a16:creationId xmlns:a16="http://schemas.microsoft.com/office/drawing/2014/main" id="{71233F80-9D13-4B09-8142-F5FCE19FA1A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50" name="文字方塊 49">
            <a:extLst>
              <a:ext uri="{FF2B5EF4-FFF2-40B4-BE49-F238E27FC236}">
                <a16:creationId xmlns:a16="http://schemas.microsoft.com/office/drawing/2014/main" id="{C2938A5C-80A9-4BEF-B659-7A74835FA145}"/>
              </a:ext>
            </a:extLst>
          </p:cNvPr>
          <p:cNvSpPr txBox="1"/>
          <p:nvPr/>
        </p:nvSpPr>
        <p:spPr>
          <a:xfrm>
            <a:off x="1100844" y="3218535"/>
            <a:ext cx="268781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至少選購一項產品</a:t>
            </a:r>
          </a:p>
        </p:txBody>
      </p:sp>
      <p:sp>
        <p:nvSpPr>
          <p:cNvPr id="52" name="文字方塊 51">
            <a:extLst>
              <a:ext uri="{FF2B5EF4-FFF2-40B4-BE49-F238E27FC236}">
                <a16:creationId xmlns:a16="http://schemas.microsoft.com/office/drawing/2014/main" id="{7237BD26-9E44-4FFE-A7CE-E007B700FA6C}"/>
              </a:ext>
            </a:extLst>
          </p:cNvPr>
          <p:cNvSpPr txBox="1"/>
          <p:nvPr/>
        </p:nvSpPr>
        <p:spPr>
          <a:xfrm>
            <a:off x="1100844" y="4562624"/>
            <a:ext cx="2589971"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選擇升級優惠大於單買升級商品</a:t>
            </a:r>
          </a:p>
        </p:txBody>
      </p:sp>
      <p:sp>
        <p:nvSpPr>
          <p:cNvPr id="10" name="Rectangle 4">
            <a:extLst>
              <a:ext uri="{FF2B5EF4-FFF2-40B4-BE49-F238E27FC236}">
                <a16:creationId xmlns:a16="http://schemas.microsoft.com/office/drawing/2014/main" id="{C70BF853-D077-4A9B-8746-B1BE873A9AE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5" name="Rectangle 6">
            <a:extLst>
              <a:ext uri="{FF2B5EF4-FFF2-40B4-BE49-F238E27FC236}">
                <a16:creationId xmlns:a16="http://schemas.microsoft.com/office/drawing/2014/main" id="{EFDD8963-43BD-452A-8DC4-71D5BB5CA56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7" name="Rectangle 8">
            <a:extLst>
              <a:ext uri="{FF2B5EF4-FFF2-40B4-BE49-F238E27FC236}">
                <a16:creationId xmlns:a16="http://schemas.microsoft.com/office/drawing/2014/main" id="{A95DCAF3-A178-4971-B5A1-F3CAEA1C04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9" name="Rectangle 17">
            <a:extLst>
              <a:ext uri="{FF2B5EF4-FFF2-40B4-BE49-F238E27FC236}">
                <a16:creationId xmlns:a16="http://schemas.microsoft.com/office/drawing/2014/main" id="{E9841B62-6024-4EAD-A0AA-983893351BA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1" name="Rectangle 19">
            <a:extLst>
              <a:ext uri="{FF2B5EF4-FFF2-40B4-BE49-F238E27FC236}">
                <a16:creationId xmlns:a16="http://schemas.microsoft.com/office/drawing/2014/main" id="{883E894C-29AE-489F-B125-CF89CB40635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3" name="Rectangle 21">
            <a:extLst>
              <a:ext uri="{FF2B5EF4-FFF2-40B4-BE49-F238E27FC236}">
                <a16:creationId xmlns:a16="http://schemas.microsoft.com/office/drawing/2014/main" id="{7CB3A9A8-F095-4EDC-AB4E-4C73C55EC0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5" name="Rectangle 23">
            <a:extLst>
              <a:ext uri="{FF2B5EF4-FFF2-40B4-BE49-F238E27FC236}">
                <a16:creationId xmlns:a16="http://schemas.microsoft.com/office/drawing/2014/main" id="{82CB27F4-C10F-4772-B0A0-5E1DB6143D8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 name="Rectangle 27">
            <a:extLst>
              <a:ext uri="{FF2B5EF4-FFF2-40B4-BE49-F238E27FC236}">
                <a16:creationId xmlns:a16="http://schemas.microsoft.com/office/drawing/2014/main" id="{31E64295-FC10-4147-959F-D8553AE813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27" name="Rectangle 29">
            <a:extLst>
              <a:ext uri="{FF2B5EF4-FFF2-40B4-BE49-F238E27FC236}">
                <a16:creationId xmlns:a16="http://schemas.microsoft.com/office/drawing/2014/main" id="{7CFB7C4F-7C39-4333-8DC8-20F50365DE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30" name="Rectangle 31">
            <a:extLst>
              <a:ext uri="{FF2B5EF4-FFF2-40B4-BE49-F238E27FC236}">
                <a16:creationId xmlns:a16="http://schemas.microsoft.com/office/drawing/2014/main" id="{618F676E-FB91-41D3-92B2-CE5A37CD28B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26BB4CB3-5AA5-4380-B6FC-A2E147FBB09D}"/>
                  </a:ext>
                </a:extLst>
              </p:cNvPr>
              <p:cNvSpPr/>
              <p:nvPr/>
            </p:nvSpPr>
            <p:spPr>
              <a:xfrm>
                <a:off x="2669447" y="2572477"/>
                <a:ext cx="3684598" cy="344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TW" altLang="en-US" sz="1600" i="1">
                              <a:latin typeface="Cambria Math" panose="02040503050406030204" pitchFamily="18" charset="0"/>
                            </a:rPr>
                          </m:ctrlPr>
                        </m:sSubSupPr>
                        <m:e>
                          <m:r>
                            <a:rPr lang="zh-TW" altLang="en-US" sz="1600" i="1">
                              <a:latin typeface="Cambria Math" panose="02040503050406030204" pitchFamily="18" charset="0"/>
                            </a:rPr>
                            <m:t>𝐶</m:t>
                          </m:r>
                        </m:e>
                        <m:sub>
                          <m:r>
                            <a:rPr lang="zh-TW" altLang="en-US" sz="1600" i="0">
                              <a:latin typeface="Cambria Math" panose="02040503050406030204" pitchFamily="18" charset="0"/>
                            </a:rPr>
                            <m:t>1</m:t>
                          </m:r>
                        </m:sub>
                        <m:sup>
                          <m:r>
                            <a:rPr lang="zh-TW" altLang="en-US" sz="1600" i="1">
                              <a:latin typeface="Cambria Math" panose="02040503050406030204" pitchFamily="18" charset="0"/>
                            </a:rPr>
                            <m:t>𝑈𝑆</m:t>
                          </m:r>
                        </m:sup>
                      </m:sSubSup>
                      <m:r>
                        <a:rPr lang="zh-TW" altLang="en-US" sz="1600" i="0">
                          <a:latin typeface="Cambria Math" panose="02040503050406030204" pitchFamily="18" charset="0"/>
                        </a:rPr>
                        <m:t>=−</m:t>
                      </m:r>
                      <m:r>
                        <a:rPr lang="zh-TW" altLang="en-US" sz="1600" i="1">
                          <a:latin typeface="Cambria Math" panose="02040503050406030204" pitchFamily="18" charset="0"/>
                        </a:rPr>
                        <m:t>𝑑</m:t>
                      </m:r>
                      <m:r>
                        <a:rPr lang="zh-TW" altLang="en-US" sz="1600" i="0">
                          <a:latin typeface="Cambria Math" panose="02040503050406030204" pitchFamily="18" charset="0"/>
                        </a:rPr>
                        <m:t>+</m:t>
                      </m:r>
                      <m:r>
                        <a:rPr lang="zh-TW" altLang="en-US" sz="1600" i="1">
                          <a:latin typeface="Cambria Math" panose="02040503050406030204" pitchFamily="18" charset="0"/>
                        </a:rPr>
                        <m:t>𝑞</m:t>
                      </m:r>
                      <m:r>
                        <a:rPr lang="zh-TW" altLang="en-US" sz="1600" i="1">
                          <a:latin typeface="Cambria Math" panose="02040503050406030204" pitchFamily="18" charset="0"/>
                        </a:rPr>
                        <m:t>𝛼</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1+</m:t>
                          </m:r>
                          <m:r>
                            <a:rPr lang="zh-TW" altLang="en-US" sz="1600" i="1">
                              <a:latin typeface="Cambria Math" panose="02040503050406030204" pitchFamily="18" charset="0"/>
                            </a:rPr>
                            <m:t>𝜔</m:t>
                          </m:r>
                        </m:e>
                      </m:d>
                      <m:r>
                        <a:rPr lang="zh-TW" altLang="en-US" sz="1600" i="0">
                          <a:latin typeface="Cambria Math" panose="02040503050406030204" pitchFamily="18" charset="0"/>
                        </a:rPr>
                        <m:t>+</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𝐴</m:t>
                          </m:r>
                          <m:r>
                            <a:rPr lang="zh-TW" altLang="en-US" sz="1600" i="0">
                              <a:latin typeface="Cambria Math" panose="02040503050406030204" pitchFamily="18" charset="0"/>
                            </a:rPr>
                            <m:t>1</m:t>
                          </m:r>
                        </m:sub>
                      </m:sSub>
                      <m:r>
                        <a:rPr lang="zh-TW" altLang="en-US" sz="1600" i="0">
                          <a:latin typeface="Cambria Math" panose="02040503050406030204" pitchFamily="18" charset="0"/>
                        </a:rPr>
                        <m:t>−</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𝑈</m:t>
                          </m:r>
                        </m:sub>
                      </m:sSub>
                      <m:r>
                        <a:rPr lang="zh-TW" altLang="en-US" sz="1600" i="0">
                          <a:latin typeface="Cambria Math" panose="02040503050406030204" pitchFamily="18" charset="0"/>
                        </a:rPr>
                        <m:t>≥0</m:t>
                      </m:r>
                    </m:oMath>
                  </m:oMathPara>
                </a14:m>
                <a:endParaRPr lang="zh-TW" altLang="en-US" sz="1600" dirty="0"/>
              </a:p>
            </p:txBody>
          </p:sp>
        </mc:Choice>
        <mc:Fallback>
          <p:sp>
            <p:nvSpPr>
              <p:cNvPr id="20" name="矩形 19">
                <a:extLst>
                  <a:ext uri="{FF2B5EF4-FFF2-40B4-BE49-F238E27FC236}">
                    <a16:creationId xmlns:a16="http://schemas.microsoft.com/office/drawing/2014/main" id="{26BB4CB3-5AA5-4380-B6FC-A2E147FBB09D}"/>
                  </a:ext>
                </a:extLst>
              </p:cNvPr>
              <p:cNvSpPr>
                <a:spLocks noRot="1" noChangeAspect="1" noMove="1" noResize="1" noEditPoints="1" noAdjustHandles="1" noChangeArrowheads="1" noChangeShapeType="1" noTextEdit="1"/>
              </p:cNvSpPr>
              <p:nvPr/>
            </p:nvSpPr>
            <p:spPr>
              <a:xfrm>
                <a:off x="2669447" y="2572477"/>
                <a:ext cx="3684598" cy="344518"/>
              </a:xfrm>
              <a:prstGeom prst="rect">
                <a:avLst/>
              </a:prstGeom>
              <a:blipFill>
                <a:blip r:embed="rId4"/>
                <a:stretch>
                  <a:fillRect b="-1754"/>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2" name="矩形 21">
                <a:extLst>
                  <a:ext uri="{FF2B5EF4-FFF2-40B4-BE49-F238E27FC236}">
                    <a16:creationId xmlns:a16="http://schemas.microsoft.com/office/drawing/2014/main" id="{5CD555B1-E230-440D-A041-0A57E02E4C1C}"/>
                  </a:ext>
                </a:extLst>
              </p:cNvPr>
              <p:cNvSpPr/>
              <p:nvPr/>
            </p:nvSpPr>
            <p:spPr>
              <a:xfrm>
                <a:off x="2268179" y="3548427"/>
                <a:ext cx="6435867" cy="3450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sz="1600" i="1">
                              <a:latin typeface="Cambria Math" panose="02040503050406030204" pitchFamily="18" charset="0"/>
                            </a:rPr>
                          </m:ctrlPr>
                        </m:sSubSupPr>
                        <m:e>
                          <m:r>
                            <a:rPr lang="zh-TW" altLang="en-US" sz="1600" i="1">
                              <a:latin typeface="Cambria Math" panose="02040503050406030204" pitchFamily="18" charset="0"/>
                            </a:rPr>
                            <m:t>𝐶</m:t>
                          </m:r>
                        </m:e>
                        <m:sub>
                          <m:r>
                            <a:rPr lang="zh-TW" altLang="en-US" sz="1600" i="0">
                              <a:latin typeface="Cambria Math" panose="02040503050406030204" pitchFamily="18" charset="0"/>
                            </a:rPr>
                            <m:t>2</m:t>
                          </m:r>
                        </m:sub>
                        <m:sup>
                          <m:r>
                            <a:rPr lang="zh-TW" altLang="en-US" sz="1600" i="1">
                              <a:latin typeface="Cambria Math" panose="02040503050406030204" pitchFamily="18" charset="0"/>
                            </a:rPr>
                            <m:t>𝑈𝑆</m:t>
                          </m:r>
                        </m:sup>
                      </m:sSubSup>
                      <m:r>
                        <a:rPr lang="zh-TW" altLang="en-US" sz="1600" i="0">
                          <a:latin typeface="Cambria Math" panose="02040503050406030204" pitchFamily="18" charset="0"/>
                        </a:rPr>
                        <m:t>=−</m:t>
                      </m:r>
                      <m:r>
                        <a:rPr lang="zh-TW" altLang="en-US" sz="1600" i="1">
                          <a:latin typeface="Cambria Math" panose="02040503050406030204" pitchFamily="18" charset="0"/>
                        </a:rPr>
                        <m:t>𝑑</m:t>
                      </m:r>
                      <m:r>
                        <a:rPr lang="zh-TW" altLang="en-US" sz="1600" i="0">
                          <a:latin typeface="Cambria Math" panose="02040503050406030204" pitchFamily="18" charset="0"/>
                        </a:rPr>
                        <m:t>+</m:t>
                      </m:r>
                      <m:r>
                        <a:rPr lang="zh-TW" altLang="en-US" sz="1600" i="1">
                          <a:latin typeface="Cambria Math" panose="02040503050406030204" pitchFamily="18" charset="0"/>
                        </a:rPr>
                        <m:t>𝜌</m:t>
                      </m:r>
                      <m:r>
                        <a:rPr lang="zh-TW" altLang="en-US" sz="1600" i="0">
                          <a:latin typeface="Cambria Math" panose="02040503050406030204" pitchFamily="18" charset="0"/>
                        </a:rPr>
                        <m:t>+</m:t>
                      </m:r>
                      <m:r>
                        <a:rPr lang="zh-TW" altLang="en-US" sz="1600" i="1">
                          <a:latin typeface="Cambria Math" panose="02040503050406030204" pitchFamily="18" charset="0"/>
                        </a:rPr>
                        <m:t>𝜌𝜔</m:t>
                      </m:r>
                      <m:r>
                        <a:rPr lang="zh-TW" altLang="en-US" sz="1600" i="0">
                          <a:latin typeface="Cambria Math" panose="02040503050406030204" pitchFamily="18" charset="0"/>
                        </a:rPr>
                        <m:t>+</m:t>
                      </m:r>
                      <m:r>
                        <a:rPr lang="zh-TW" altLang="en-US" sz="1600" i="1">
                          <a:latin typeface="Cambria Math" panose="02040503050406030204" pitchFamily="18" charset="0"/>
                        </a:rPr>
                        <m:t>𝑞</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1+</m:t>
                          </m:r>
                          <m:r>
                            <a:rPr lang="zh-TW" altLang="en-US" sz="1600" i="1">
                              <a:latin typeface="Cambria Math" panose="02040503050406030204" pitchFamily="18" charset="0"/>
                            </a:rPr>
                            <m:t>𝛼</m:t>
                          </m:r>
                          <m:r>
                            <a:rPr lang="zh-TW" altLang="en-US" sz="1600" i="0">
                              <a:latin typeface="Cambria Math" panose="02040503050406030204" pitchFamily="18" charset="0"/>
                            </a:rPr>
                            <m:t>+</m:t>
                          </m:r>
                          <m:r>
                            <a:rPr lang="zh-TW" altLang="en-US" sz="1600" i="1">
                              <a:latin typeface="Cambria Math" panose="02040503050406030204" pitchFamily="18" charset="0"/>
                            </a:rPr>
                            <m:t>𝜃</m:t>
                          </m:r>
                          <m:r>
                            <a:rPr lang="zh-TW" altLang="en-US" sz="1600" i="0">
                              <a:latin typeface="Cambria Math" panose="02040503050406030204" pitchFamily="18" charset="0"/>
                            </a:rPr>
                            <m:t>+</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2+</m:t>
                              </m:r>
                              <m:r>
                                <a:rPr lang="zh-TW" altLang="en-US" sz="1600" i="1">
                                  <a:latin typeface="Cambria Math" panose="02040503050406030204" pitchFamily="18" charset="0"/>
                                </a:rPr>
                                <m:t>𝛼</m:t>
                              </m:r>
                              <m:r>
                                <a:rPr lang="zh-TW" altLang="en-US" sz="1600" i="0">
                                  <a:latin typeface="Cambria Math" panose="02040503050406030204" pitchFamily="18" charset="0"/>
                                </a:rPr>
                                <m:t>+</m:t>
                              </m:r>
                              <m:r>
                                <a:rPr lang="zh-TW" altLang="en-US" sz="1600" i="1">
                                  <a:latin typeface="Cambria Math" panose="02040503050406030204" pitchFamily="18" charset="0"/>
                                </a:rPr>
                                <m:t>𝜃</m:t>
                              </m:r>
                            </m:e>
                          </m:d>
                          <m:r>
                            <a:rPr lang="zh-TW" altLang="en-US" sz="1600" i="1">
                              <a:latin typeface="Cambria Math" panose="02040503050406030204" pitchFamily="18" charset="0"/>
                            </a:rPr>
                            <m:t>𝜔</m:t>
                          </m:r>
                        </m:e>
                      </m:d>
                      <m:r>
                        <a:rPr lang="zh-TW" altLang="en-US" sz="1600" i="0">
                          <a:latin typeface="Cambria Math" panose="02040503050406030204" pitchFamily="18" charset="0"/>
                        </a:rPr>
                        <m:t>−</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𝑈</m:t>
                          </m:r>
                        </m:sub>
                      </m:sSub>
                      <m:r>
                        <a:rPr lang="zh-TW" altLang="en-US" sz="1600" i="0">
                          <a:latin typeface="Cambria Math" panose="02040503050406030204" pitchFamily="18" charset="0"/>
                        </a:rPr>
                        <m:t>≥</m:t>
                      </m:r>
                      <m:r>
                        <m:rPr>
                          <m:nor/>
                        </m:rPr>
                        <a:rPr lang="zh-TW" altLang="en-US" sz="1600" i="1">
                          <a:latin typeface="Cambria Math" panose="02040503050406030204" pitchFamily="18" charset="0"/>
                        </a:rPr>
                        <m:t>0</m:t>
                      </m:r>
                    </m:oMath>
                  </m:oMathPara>
                </a14:m>
                <a:endParaRPr lang="zh-TW" altLang="en-US" sz="1600" dirty="0"/>
              </a:p>
            </p:txBody>
          </p:sp>
        </mc:Choice>
        <mc:Fallback>
          <p:sp>
            <p:nvSpPr>
              <p:cNvPr id="22" name="矩形 21">
                <a:extLst>
                  <a:ext uri="{FF2B5EF4-FFF2-40B4-BE49-F238E27FC236}">
                    <a16:creationId xmlns:a16="http://schemas.microsoft.com/office/drawing/2014/main" id="{5CD555B1-E230-440D-A041-0A57E02E4C1C}"/>
                  </a:ext>
                </a:extLst>
              </p:cNvPr>
              <p:cNvSpPr>
                <a:spLocks noRot="1" noChangeAspect="1" noMove="1" noResize="1" noEditPoints="1" noAdjustHandles="1" noChangeArrowheads="1" noChangeShapeType="1" noTextEdit="1"/>
              </p:cNvSpPr>
              <p:nvPr/>
            </p:nvSpPr>
            <p:spPr>
              <a:xfrm>
                <a:off x="2268179" y="3548427"/>
                <a:ext cx="6435867" cy="345031"/>
              </a:xfrm>
              <a:prstGeom prst="rect">
                <a:avLst/>
              </a:prstGeom>
              <a:blipFill>
                <a:blip r:embed="rId5"/>
                <a:stretch>
                  <a:fillRect b="-526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15525EF9-2E25-48E3-A12E-01F891B10A86}"/>
                  </a:ext>
                </a:extLst>
              </p:cNvPr>
              <p:cNvSpPr/>
              <p:nvPr/>
            </p:nvSpPr>
            <p:spPr>
              <a:xfrm>
                <a:off x="2074338" y="3954381"/>
                <a:ext cx="8035636" cy="3463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sz="1600" i="1">
                              <a:latin typeface="Cambria Math" panose="02040503050406030204" pitchFamily="18" charset="0"/>
                            </a:rPr>
                          </m:ctrlPr>
                        </m:sSubSupPr>
                        <m:e>
                          <m:r>
                            <a:rPr lang="zh-TW" altLang="en-US" sz="1600" i="1">
                              <a:latin typeface="Cambria Math" panose="02040503050406030204" pitchFamily="18" charset="0"/>
                            </a:rPr>
                            <m:t>𝐶</m:t>
                          </m:r>
                        </m:e>
                        <m:sub>
                          <m:r>
                            <a:rPr lang="zh-TW" altLang="en-US" sz="1600" i="0">
                              <a:latin typeface="Cambria Math" panose="02040503050406030204" pitchFamily="18" charset="0"/>
                            </a:rPr>
                            <m:t>3</m:t>
                          </m:r>
                        </m:sub>
                        <m:sup>
                          <m:r>
                            <a:rPr lang="zh-TW" altLang="en-US" sz="1600" i="1">
                              <a:latin typeface="Cambria Math" panose="02040503050406030204" pitchFamily="18" charset="0"/>
                            </a:rPr>
                            <m:t>𝑈𝑆</m:t>
                          </m:r>
                        </m:sup>
                      </m:sSubSup>
                      <m:r>
                        <a:rPr lang="zh-TW" altLang="en-US" sz="1600" i="0">
                          <a:latin typeface="Cambria Math" panose="02040503050406030204" pitchFamily="18" charset="0"/>
                        </a:rPr>
                        <m:t>=(</m:t>
                      </m:r>
                      <m:r>
                        <a:rPr lang="zh-TW" altLang="en-US" sz="1600" i="1">
                          <a:latin typeface="Cambria Math" panose="02040503050406030204" pitchFamily="18" charset="0"/>
                        </a:rPr>
                        <m:t>𝑑</m:t>
                      </m:r>
                      <m:r>
                        <a:rPr lang="zh-TW" altLang="en-US" sz="1600" i="0">
                          <a:latin typeface="Cambria Math" panose="02040503050406030204" pitchFamily="18" charset="0"/>
                        </a:rPr>
                        <m:t>−</m:t>
                      </m:r>
                      <m:r>
                        <a:rPr lang="zh-TW" altLang="en-US" sz="1600" i="1">
                          <a:latin typeface="Cambria Math" panose="02040503050406030204" pitchFamily="18" charset="0"/>
                        </a:rPr>
                        <m:t>𝜌</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1+</m:t>
                          </m:r>
                          <m:r>
                            <a:rPr lang="zh-TW" altLang="en-US" sz="1600" i="1">
                              <a:latin typeface="Cambria Math" panose="02040503050406030204" pitchFamily="18" charset="0"/>
                            </a:rPr>
                            <m:t>𝜔</m:t>
                          </m:r>
                        </m:e>
                      </m:d>
                      <m:r>
                        <a:rPr lang="zh-TW" altLang="en-US" sz="1600" i="0">
                          <a:latin typeface="Cambria Math" panose="02040503050406030204" pitchFamily="18" charset="0"/>
                        </a:rPr>
                        <m:t>−</m:t>
                      </m:r>
                      <m:r>
                        <a:rPr lang="zh-TW" altLang="en-US" sz="1600" i="1">
                          <a:latin typeface="Cambria Math" panose="02040503050406030204" pitchFamily="18" charset="0"/>
                        </a:rPr>
                        <m:t>𝑞</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2+</m:t>
                          </m:r>
                          <m:r>
                            <a:rPr lang="zh-TW" altLang="en-US" sz="1600" i="1">
                              <a:latin typeface="Cambria Math" panose="02040503050406030204" pitchFamily="18" charset="0"/>
                            </a:rPr>
                            <m:t>𝜃</m:t>
                          </m:r>
                          <m:r>
                            <a:rPr lang="zh-TW" altLang="en-US" sz="1600" i="0">
                              <a:latin typeface="Cambria Math" panose="02040503050406030204" pitchFamily="18" charset="0"/>
                            </a:rPr>
                            <m:t>+</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2+</m:t>
                              </m:r>
                              <m:r>
                                <a:rPr lang="zh-TW" altLang="en-US" sz="1600" i="1">
                                  <a:latin typeface="Cambria Math" panose="02040503050406030204" pitchFamily="18" charset="0"/>
                                </a:rPr>
                                <m:t>𝛼</m:t>
                              </m:r>
                              <m:r>
                                <a:rPr lang="zh-TW" altLang="en-US" sz="1600" i="0">
                                  <a:latin typeface="Cambria Math" panose="02040503050406030204" pitchFamily="18" charset="0"/>
                                </a:rPr>
                                <m:t>+</m:t>
                              </m:r>
                              <m:r>
                                <a:rPr lang="zh-TW" altLang="en-US" sz="1600" i="1">
                                  <a:latin typeface="Cambria Math" panose="02040503050406030204" pitchFamily="18" charset="0"/>
                                </a:rPr>
                                <m:t>𝜃</m:t>
                              </m:r>
                            </m:e>
                          </m:d>
                          <m:r>
                            <a:rPr lang="zh-TW" altLang="en-US" sz="1600" i="1">
                              <a:latin typeface="Cambria Math" panose="02040503050406030204" pitchFamily="18" charset="0"/>
                            </a:rPr>
                            <m:t>𝜔</m:t>
                          </m:r>
                        </m:e>
                      </m:d>
                      <m:r>
                        <a:rPr lang="zh-TW" altLang="en-US" sz="1600" i="0">
                          <a:latin typeface="Cambria Math" panose="02040503050406030204" pitchFamily="18" charset="0"/>
                        </a:rPr>
                        <m:t>+</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𝐴</m:t>
                          </m:r>
                          <m:r>
                            <a:rPr lang="zh-TW" altLang="en-US" sz="1600" i="0">
                              <a:latin typeface="Cambria Math" panose="02040503050406030204" pitchFamily="18" charset="0"/>
                            </a:rPr>
                            <m:t>1</m:t>
                          </m:r>
                        </m:sub>
                      </m:sSub>
                      <m:r>
                        <a:rPr lang="zh-TW" altLang="en-US" sz="1600" i="0">
                          <a:latin typeface="Cambria Math" panose="02040503050406030204" pitchFamily="18" charset="0"/>
                        </a:rPr>
                        <m:t>+</m:t>
                      </m:r>
                      <m:r>
                        <a:rPr lang="zh-TW" altLang="en-US" sz="1600" i="1">
                          <a:latin typeface="Cambria Math" panose="02040503050406030204" pitchFamily="18" charset="0"/>
                        </a:rPr>
                        <m:t>𝛿</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𝑈</m:t>
                          </m:r>
                        </m:sub>
                      </m:sSub>
                      <m:f>
                        <m:fPr>
                          <m:type m:val="lin"/>
                          <m:ctrlPr>
                            <a:rPr lang="zh-TW" altLang="en-US" sz="1600" i="1">
                              <a:latin typeface="Cambria Math" panose="02040503050406030204" pitchFamily="18" charset="0"/>
                            </a:rPr>
                          </m:ctrlPr>
                        </m:fPr>
                        <m:num>
                          <m:r>
                            <a:rPr lang="zh-TW" altLang="en-US" sz="1600" i="0">
                              <a:latin typeface="Cambria Math" panose="02040503050406030204" pitchFamily="18" charset="0"/>
                            </a:rPr>
                            <m:t>)</m:t>
                          </m:r>
                        </m:num>
                        <m:den>
                          <m:r>
                            <a:rPr lang="zh-TW" altLang="en-US" sz="1600" i="1">
                              <a:latin typeface="Cambria Math" panose="02040503050406030204" pitchFamily="18" charset="0"/>
                            </a:rPr>
                            <m:t>𝛿</m:t>
                          </m:r>
                        </m:den>
                      </m:f>
                      <m:r>
                        <a:rPr lang="zh-TW" altLang="en-US" sz="1600" i="0">
                          <a:latin typeface="Cambria Math" panose="02040503050406030204" pitchFamily="18" charset="0"/>
                        </a:rPr>
                        <m:t>−</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𝐴</m:t>
                          </m:r>
                          <m:r>
                            <a:rPr lang="zh-TW" altLang="en-US" sz="1600" i="0">
                              <a:latin typeface="Cambria Math" panose="02040503050406030204" pitchFamily="18" charset="0"/>
                            </a:rPr>
                            <m:t>2</m:t>
                          </m:r>
                        </m:sub>
                      </m:sSub>
                      <m:r>
                        <a:rPr lang="zh-TW" altLang="en-US" sz="1600" i="0">
                          <a:latin typeface="Cambria Math" panose="02040503050406030204" pitchFamily="18" charset="0"/>
                        </a:rPr>
                        <m:t>≥</m:t>
                      </m:r>
                      <m:r>
                        <m:rPr>
                          <m:nor/>
                        </m:rPr>
                        <a:rPr lang="zh-TW" altLang="en-US" sz="1600" i="1">
                          <a:latin typeface="Cambria Math" panose="02040503050406030204" pitchFamily="18" charset="0"/>
                        </a:rPr>
                        <m:t>0</m:t>
                      </m:r>
                    </m:oMath>
                  </m:oMathPara>
                </a14:m>
                <a:endParaRPr lang="zh-TW" altLang="en-US" sz="1600" dirty="0"/>
              </a:p>
            </p:txBody>
          </p:sp>
        </mc:Choice>
        <mc:Fallback>
          <p:sp>
            <p:nvSpPr>
              <p:cNvPr id="24" name="矩形 23">
                <a:extLst>
                  <a:ext uri="{FF2B5EF4-FFF2-40B4-BE49-F238E27FC236}">
                    <a16:creationId xmlns:a16="http://schemas.microsoft.com/office/drawing/2014/main" id="{15525EF9-2E25-48E3-A12E-01F891B10A86}"/>
                  </a:ext>
                </a:extLst>
              </p:cNvPr>
              <p:cNvSpPr>
                <a:spLocks noRot="1" noChangeAspect="1" noMove="1" noResize="1" noEditPoints="1" noAdjustHandles="1" noChangeArrowheads="1" noChangeShapeType="1" noTextEdit="1"/>
              </p:cNvSpPr>
              <p:nvPr/>
            </p:nvSpPr>
            <p:spPr>
              <a:xfrm>
                <a:off x="2074338" y="3954381"/>
                <a:ext cx="8035636" cy="346313"/>
              </a:xfrm>
              <a:prstGeom prst="rect">
                <a:avLst/>
              </a:prstGeom>
              <a:blipFill>
                <a:blip r:embed="rId6"/>
                <a:stretch>
                  <a:fillRect t="-98214" b="-16607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6" name="矩形 25">
                <a:extLst>
                  <a:ext uri="{FF2B5EF4-FFF2-40B4-BE49-F238E27FC236}">
                    <a16:creationId xmlns:a16="http://schemas.microsoft.com/office/drawing/2014/main" id="{5C9ACEEC-FD5C-4AD9-9474-52E895668550}"/>
                  </a:ext>
                </a:extLst>
              </p:cNvPr>
              <p:cNvSpPr/>
              <p:nvPr/>
            </p:nvSpPr>
            <p:spPr>
              <a:xfrm>
                <a:off x="2268167" y="5260983"/>
                <a:ext cx="6371187" cy="34400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TW" altLang="en-US" sz="1600" i="1">
                              <a:latin typeface="Cambria Math" panose="02040503050406030204" pitchFamily="18" charset="0"/>
                            </a:rPr>
                          </m:ctrlPr>
                        </m:sSubSupPr>
                        <m:e>
                          <m:r>
                            <a:rPr lang="zh-TW" altLang="en-US" sz="1600" i="1">
                              <a:latin typeface="Cambria Math" panose="02040503050406030204" pitchFamily="18" charset="0"/>
                            </a:rPr>
                            <m:t>𝐶</m:t>
                          </m:r>
                        </m:e>
                        <m:sub>
                          <m:r>
                            <a:rPr lang="zh-TW" altLang="en-US" sz="1600" i="0">
                              <a:latin typeface="Cambria Math" panose="02040503050406030204" pitchFamily="18" charset="0"/>
                            </a:rPr>
                            <m:t>4</m:t>
                          </m:r>
                        </m:sub>
                        <m:sup>
                          <m:r>
                            <a:rPr lang="zh-TW" altLang="en-US" sz="1600" i="1">
                              <a:latin typeface="Cambria Math" panose="02040503050406030204" pitchFamily="18" charset="0"/>
                            </a:rPr>
                            <m:t>𝑈𝑆</m:t>
                          </m:r>
                        </m:sup>
                      </m:sSubSup>
                      <m:r>
                        <a:rPr lang="zh-TW" altLang="en-US" sz="1600" i="0">
                          <a:latin typeface="Cambria Math" panose="02040503050406030204" pitchFamily="18" charset="0"/>
                        </a:rPr>
                        <m:t>=−</m:t>
                      </m:r>
                      <m:r>
                        <a:rPr lang="zh-TW" altLang="en-US" sz="1600" i="1">
                          <a:latin typeface="Cambria Math" panose="02040503050406030204" pitchFamily="18" charset="0"/>
                        </a:rPr>
                        <m:t>𝑑</m:t>
                      </m:r>
                      <m:r>
                        <a:rPr lang="zh-TW" altLang="en-US" sz="1600" i="0">
                          <a:latin typeface="Cambria Math" panose="02040503050406030204" pitchFamily="18" charset="0"/>
                        </a:rPr>
                        <m:t>+</m:t>
                      </m:r>
                      <m:r>
                        <a:rPr lang="zh-TW" altLang="en-US" sz="1600" i="1">
                          <a:latin typeface="Cambria Math" panose="02040503050406030204" pitchFamily="18" charset="0"/>
                        </a:rPr>
                        <m:t>𝜌</m:t>
                      </m:r>
                      <m:r>
                        <a:rPr lang="zh-TW" altLang="en-US" sz="1600" i="0">
                          <a:latin typeface="Cambria Math" panose="02040503050406030204" pitchFamily="18" charset="0"/>
                        </a:rPr>
                        <m:t>+</m:t>
                      </m:r>
                      <m:r>
                        <a:rPr lang="zh-TW" altLang="en-US" sz="1600" i="1">
                          <a:latin typeface="Cambria Math" panose="02040503050406030204" pitchFamily="18" charset="0"/>
                        </a:rPr>
                        <m:t>𝜌𝜔</m:t>
                      </m:r>
                      <m:r>
                        <a:rPr lang="zh-TW" altLang="en-US" sz="1600" i="0">
                          <a:latin typeface="Cambria Math" panose="02040503050406030204" pitchFamily="18" charset="0"/>
                        </a:rPr>
                        <m:t>+</m:t>
                      </m:r>
                      <m:r>
                        <a:rPr lang="zh-TW" altLang="en-US" sz="1600" i="1">
                          <a:latin typeface="Cambria Math" panose="02040503050406030204" pitchFamily="18" charset="0"/>
                        </a:rPr>
                        <m:t>𝑞</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2+</m:t>
                          </m:r>
                          <m:r>
                            <a:rPr lang="zh-TW" altLang="en-US" sz="1600" i="1">
                              <a:latin typeface="Cambria Math" panose="02040503050406030204" pitchFamily="18" charset="0"/>
                            </a:rPr>
                            <m:t>𝛿</m:t>
                          </m:r>
                          <m:r>
                            <a:rPr lang="zh-TW" altLang="en-US" sz="1600" i="0">
                              <a:latin typeface="Cambria Math" panose="02040503050406030204" pitchFamily="18" charset="0"/>
                            </a:rPr>
                            <m:t>+</m:t>
                          </m:r>
                          <m:r>
                            <a:rPr lang="zh-TW" altLang="en-US" sz="1600" i="1">
                              <a:latin typeface="Cambria Math" panose="02040503050406030204" pitchFamily="18" charset="0"/>
                            </a:rPr>
                            <m:t>𝜃</m:t>
                          </m:r>
                          <m:r>
                            <a:rPr lang="zh-TW" altLang="en-US" sz="1600" i="0">
                              <a:latin typeface="Cambria Math" panose="02040503050406030204" pitchFamily="18" charset="0"/>
                            </a:rPr>
                            <m:t>+</m:t>
                          </m:r>
                          <m:d>
                            <m:dPr>
                              <m:ctrlPr>
                                <a:rPr lang="zh-TW" altLang="en-US" sz="1600" i="1">
                                  <a:latin typeface="Cambria Math" panose="02040503050406030204" pitchFamily="18" charset="0"/>
                                </a:rPr>
                              </m:ctrlPr>
                            </m:dPr>
                            <m:e>
                              <m:r>
                                <a:rPr lang="zh-TW" altLang="en-US" sz="1600" i="0">
                                  <a:latin typeface="Cambria Math" panose="02040503050406030204" pitchFamily="18" charset="0"/>
                                </a:rPr>
                                <m:t>2+</m:t>
                              </m:r>
                              <m:r>
                                <a:rPr lang="zh-TW" altLang="en-US" sz="1600" i="1">
                                  <a:latin typeface="Cambria Math" panose="02040503050406030204" pitchFamily="18" charset="0"/>
                                </a:rPr>
                                <m:t>𝛼</m:t>
                              </m:r>
                              <m:r>
                                <a:rPr lang="zh-TW" altLang="en-US" sz="1600" i="0">
                                  <a:latin typeface="Cambria Math" panose="02040503050406030204" pitchFamily="18" charset="0"/>
                                </a:rPr>
                                <m:t>+</m:t>
                              </m:r>
                              <m:r>
                                <a:rPr lang="zh-TW" altLang="en-US" sz="1600" i="1">
                                  <a:latin typeface="Cambria Math" panose="02040503050406030204" pitchFamily="18" charset="0"/>
                                </a:rPr>
                                <m:t>𝜃</m:t>
                              </m:r>
                            </m:e>
                          </m:d>
                          <m:r>
                            <a:rPr lang="zh-TW" altLang="en-US" sz="1600" i="1">
                              <a:latin typeface="Cambria Math" panose="02040503050406030204" pitchFamily="18" charset="0"/>
                            </a:rPr>
                            <m:t>𝜔</m:t>
                          </m:r>
                        </m:e>
                      </m:d>
                      <m:r>
                        <a:rPr lang="zh-TW" altLang="en-US" sz="1600" i="0">
                          <a:latin typeface="Cambria Math" panose="02040503050406030204" pitchFamily="18" charset="0"/>
                        </a:rPr>
                        <m:t>−</m:t>
                      </m:r>
                      <m:sSub>
                        <m:sSubPr>
                          <m:ctrlPr>
                            <a:rPr lang="zh-TW" altLang="en-US" sz="1600" i="1">
                              <a:latin typeface="Cambria Math" panose="02040503050406030204" pitchFamily="18" charset="0"/>
                            </a:rPr>
                          </m:ctrlPr>
                        </m:sSubPr>
                        <m:e>
                          <m:r>
                            <a:rPr lang="zh-TW" altLang="en-US" sz="1600" i="1">
                              <a:latin typeface="Cambria Math" panose="02040503050406030204" pitchFamily="18" charset="0"/>
                            </a:rPr>
                            <m:t>𝑝</m:t>
                          </m:r>
                        </m:e>
                        <m:sub>
                          <m:r>
                            <a:rPr lang="zh-TW" altLang="en-US" sz="1600" i="1">
                              <a:latin typeface="Cambria Math" panose="02040503050406030204" pitchFamily="18" charset="0"/>
                            </a:rPr>
                            <m:t>𝐴</m:t>
                          </m:r>
                          <m:r>
                            <a:rPr lang="zh-TW" altLang="en-US" sz="1600" i="0">
                              <a:latin typeface="Cambria Math" panose="02040503050406030204" pitchFamily="18" charset="0"/>
                            </a:rPr>
                            <m:t>1</m:t>
                          </m:r>
                        </m:sub>
                      </m:sSub>
                      <m:r>
                        <a:rPr lang="zh-TW" altLang="en-US" sz="1600" i="0">
                          <a:latin typeface="Cambria Math" panose="02040503050406030204" pitchFamily="18" charset="0"/>
                        </a:rPr>
                        <m:t>≥0</m:t>
                      </m:r>
                    </m:oMath>
                  </m:oMathPara>
                </a14:m>
                <a:endParaRPr lang="zh-TW" altLang="en-US" sz="1600" dirty="0"/>
              </a:p>
            </p:txBody>
          </p:sp>
        </mc:Choice>
        <mc:Fallback>
          <p:sp>
            <p:nvSpPr>
              <p:cNvPr id="26" name="矩形 25">
                <a:extLst>
                  <a:ext uri="{FF2B5EF4-FFF2-40B4-BE49-F238E27FC236}">
                    <a16:creationId xmlns:a16="http://schemas.microsoft.com/office/drawing/2014/main" id="{5C9ACEEC-FD5C-4AD9-9474-52E895668550}"/>
                  </a:ext>
                </a:extLst>
              </p:cNvPr>
              <p:cNvSpPr>
                <a:spLocks noRot="1" noChangeAspect="1" noMove="1" noResize="1" noEditPoints="1" noAdjustHandles="1" noChangeArrowheads="1" noChangeShapeType="1" noTextEdit="1"/>
              </p:cNvSpPr>
              <p:nvPr/>
            </p:nvSpPr>
            <p:spPr>
              <a:xfrm>
                <a:off x="2268167" y="5260983"/>
                <a:ext cx="6371187" cy="344005"/>
              </a:xfrm>
              <a:prstGeom prst="rect">
                <a:avLst/>
              </a:prstGeom>
              <a:blipFill>
                <a:blip r:embed="rId7"/>
                <a:stretch>
                  <a:fillRect b="-535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9" name="矩形 38">
                <a:extLst>
                  <a:ext uri="{FF2B5EF4-FFF2-40B4-BE49-F238E27FC236}">
                    <a16:creationId xmlns:a16="http://schemas.microsoft.com/office/drawing/2014/main" id="{63CE6905-E4EA-4E90-B935-9C53E1751FB9}"/>
                  </a:ext>
                </a:extLst>
              </p:cNvPr>
              <p:cNvSpPr/>
              <p:nvPr/>
            </p:nvSpPr>
            <p:spPr>
              <a:xfrm>
                <a:off x="1095911" y="2559961"/>
                <a:ext cx="1547795"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1</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4</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39" name="矩形 38">
                <a:extLst>
                  <a:ext uri="{FF2B5EF4-FFF2-40B4-BE49-F238E27FC236}">
                    <a16:creationId xmlns:a16="http://schemas.microsoft.com/office/drawing/2014/main" id="{63CE6905-E4EA-4E90-B935-9C53E1751FB9}"/>
                  </a:ext>
                </a:extLst>
              </p:cNvPr>
              <p:cNvSpPr>
                <a:spLocks noRot="1" noChangeAspect="1" noMove="1" noResize="1" noEditPoints="1" noAdjustHandles="1" noChangeArrowheads="1" noChangeShapeType="1" noTextEdit="1"/>
              </p:cNvSpPr>
              <p:nvPr/>
            </p:nvSpPr>
            <p:spPr>
              <a:xfrm>
                <a:off x="1095911" y="2559961"/>
                <a:ext cx="1547795" cy="335476"/>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2" name="矩形 41">
                <a:extLst>
                  <a:ext uri="{FF2B5EF4-FFF2-40B4-BE49-F238E27FC236}">
                    <a16:creationId xmlns:a16="http://schemas.microsoft.com/office/drawing/2014/main" id="{EC87C4A4-ED90-43C6-94D7-D36A24CE4452}"/>
                  </a:ext>
                </a:extLst>
              </p:cNvPr>
              <p:cNvSpPr/>
              <p:nvPr/>
            </p:nvSpPr>
            <p:spPr>
              <a:xfrm>
                <a:off x="1124397" y="3610160"/>
                <a:ext cx="1547795"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4</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8</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42" name="矩形 41">
                <a:extLst>
                  <a:ext uri="{FF2B5EF4-FFF2-40B4-BE49-F238E27FC236}">
                    <a16:creationId xmlns:a16="http://schemas.microsoft.com/office/drawing/2014/main" id="{EC87C4A4-ED90-43C6-94D7-D36A24CE4452}"/>
                  </a:ext>
                </a:extLst>
              </p:cNvPr>
              <p:cNvSpPr>
                <a:spLocks noRot="1" noChangeAspect="1" noMove="1" noResize="1" noEditPoints="1" noAdjustHandles="1" noChangeArrowheads="1" noChangeShapeType="1" noTextEdit="1"/>
              </p:cNvSpPr>
              <p:nvPr/>
            </p:nvSpPr>
            <p:spPr>
              <a:xfrm>
                <a:off x="1124397" y="3610160"/>
                <a:ext cx="1547795" cy="335476"/>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4" name="矩形 43">
                <a:extLst>
                  <a:ext uri="{FF2B5EF4-FFF2-40B4-BE49-F238E27FC236}">
                    <a16:creationId xmlns:a16="http://schemas.microsoft.com/office/drawing/2014/main" id="{1317CFCB-C778-42BB-B42A-47645F88E7C0}"/>
                  </a:ext>
                </a:extLst>
              </p:cNvPr>
              <p:cNvSpPr/>
              <p:nvPr/>
            </p:nvSpPr>
            <p:spPr>
              <a:xfrm>
                <a:off x="1141009" y="3967078"/>
                <a:ext cx="1547795"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6</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8</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44" name="矩形 43">
                <a:extLst>
                  <a:ext uri="{FF2B5EF4-FFF2-40B4-BE49-F238E27FC236}">
                    <a16:creationId xmlns:a16="http://schemas.microsoft.com/office/drawing/2014/main" id="{1317CFCB-C778-42BB-B42A-47645F88E7C0}"/>
                  </a:ext>
                </a:extLst>
              </p:cNvPr>
              <p:cNvSpPr>
                <a:spLocks noRot="1" noChangeAspect="1" noMove="1" noResize="1" noEditPoints="1" noAdjustHandles="1" noChangeArrowheads="1" noChangeShapeType="1" noTextEdit="1"/>
              </p:cNvSpPr>
              <p:nvPr/>
            </p:nvSpPr>
            <p:spPr>
              <a:xfrm>
                <a:off x="1141009" y="3967078"/>
                <a:ext cx="1547795" cy="335476"/>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6" name="矩形 45">
                <a:extLst>
                  <a:ext uri="{FF2B5EF4-FFF2-40B4-BE49-F238E27FC236}">
                    <a16:creationId xmlns:a16="http://schemas.microsoft.com/office/drawing/2014/main" id="{DFB74947-FB19-4A17-89EF-B66A534F259F}"/>
                  </a:ext>
                </a:extLst>
              </p:cNvPr>
              <p:cNvSpPr/>
              <p:nvPr/>
            </p:nvSpPr>
            <p:spPr>
              <a:xfrm>
                <a:off x="1180746" y="5276358"/>
                <a:ext cx="1547795" cy="335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TW" altLang="en-US" sz="1400" i="1">
                              <a:latin typeface="Cambria Math" panose="02040503050406030204" pitchFamily="18" charset="0"/>
                            </a:rPr>
                          </m:ctrlPr>
                        </m:dPr>
                        <m:e>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1</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m:t>
                          </m:r>
                          <m:sSubSup>
                            <m:sSubSupPr>
                              <m:ctrlPr>
                                <a:rPr lang="zh-TW" altLang="en-US" sz="1400" i="1">
                                  <a:latin typeface="Cambria Math" panose="02040503050406030204" pitchFamily="18" charset="0"/>
                                </a:rPr>
                              </m:ctrlPr>
                            </m:sSubSupPr>
                            <m:e>
                              <m:r>
                                <a:rPr lang="zh-TW" altLang="en-US" sz="1400" i="1">
                                  <a:latin typeface="Cambria Math" panose="02040503050406030204" pitchFamily="18" charset="0"/>
                                </a:rPr>
                                <m:t>𝑈</m:t>
                              </m:r>
                            </m:e>
                            <m:sub>
                              <m:r>
                                <a:rPr lang="zh-TW" altLang="en-US" sz="1400" i="0">
                                  <a:latin typeface="Cambria Math" panose="02040503050406030204" pitchFamily="18" charset="0"/>
                                </a:rPr>
                                <m:t>5</m:t>
                              </m:r>
                            </m:sub>
                            <m:sup>
                              <m:r>
                                <a:rPr lang="zh-TW" altLang="en-US" sz="1400" i="1">
                                  <a:latin typeface="Cambria Math" panose="02040503050406030204" pitchFamily="18" charset="0"/>
                                </a:rPr>
                                <m:t>𝑈𝑆</m:t>
                              </m:r>
                            </m:sup>
                          </m:sSubSup>
                          <m:r>
                            <a:rPr lang="zh-TW" altLang="en-US" sz="1400" i="0">
                              <a:latin typeface="Cambria Math" panose="02040503050406030204" pitchFamily="18" charset="0"/>
                            </a:rPr>
                            <m:t>≥0</m:t>
                          </m:r>
                        </m:e>
                      </m:d>
                    </m:oMath>
                  </m:oMathPara>
                </a14:m>
                <a:endParaRPr lang="zh-TW" altLang="en-US" sz="1400" dirty="0"/>
              </a:p>
            </p:txBody>
          </p:sp>
        </mc:Choice>
        <mc:Fallback>
          <p:sp>
            <p:nvSpPr>
              <p:cNvPr id="46" name="矩形 45">
                <a:extLst>
                  <a:ext uri="{FF2B5EF4-FFF2-40B4-BE49-F238E27FC236}">
                    <a16:creationId xmlns:a16="http://schemas.microsoft.com/office/drawing/2014/main" id="{DFB74947-FB19-4A17-89EF-B66A534F259F}"/>
                  </a:ext>
                </a:extLst>
              </p:cNvPr>
              <p:cNvSpPr>
                <a:spLocks noRot="1" noChangeAspect="1" noMove="1" noResize="1" noEditPoints="1" noAdjustHandles="1" noChangeArrowheads="1" noChangeShapeType="1" noTextEdit="1"/>
              </p:cNvSpPr>
              <p:nvPr/>
            </p:nvSpPr>
            <p:spPr>
              <a:xfrm>
                <a:off x="1180746" y="5276358"/>
                <a:ext cx="1547795" cy="335476"/>
              </a:xfrm>
              <a:prstGeom prst="rect">
                <a:avLst/>
              </a:prstGeom>
              <a:blipFill>
                <a:blip r:embed="rId11"/>
                <a:stretch>
                  <a:fillRect/>
                </a:stretch>
              </a:blipFill>
            </p:spPr>
            <p:txBody>
              <a:bodyPr/>
              <a:lstStyle/>
              <a:p>
                <a:r>
                  <a:rPr lang="zh-TW" altLang="en-US">
                    <a:noFill/>
                  </a:rPr>
                  <a:t> </a:t>
                </a:r>
              </a:p>
            </p:txBody>
          </p:sp>
        </mc:Fallback>
      </mc:AlternateContent>
      <p:pic>
        <p:nvPicPr>
          <p:cNvPr id="45" name="圖片 44">
            <a:extLst>
              <a:ext uri="{FF2B5EF4-FFF2-40B4-BE49-F238E27FC236}">
                <a16:creationId xmlns:a16="http://schemas.microsoft.com/office/drawing/2014/main" id="{FC338F1F-386E-4825-82B2-2F5698C4EA58}"/>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6927242" y="431159"/>
            <a:ext cx="4859152" cy="3252738"/>
          </a:xfrm>
          <a:prstGeom prst="rect">
            <a:avLst/>
          </a:prstGeom>
        </p:spPr>
      </p:pic>
      <p:sp>
        <p:nvSpPr>
          <p:cNvPr id="3" name="投影片編號版面配置區 2">
            <a:extLst>
              <a:ext uri="{FF2B5EF4-FFF2-40B4-BE49-F238E27FC236}">
                <a16:creationId xmlns:a16="http://schemas.microsoft.com/office/drawing/2014/main" id="{0C138848-0BAD-4EB0-8439-C7E1A3CEAD63}"/>
              </a:ext>
            </a:extLst>
          </p:cNvPr>
          <p:cNvSpPr>
            <a:spLocks noGrp="1"/>
          </p:cNvSpPr>
          <p:nvPr>
            <p:ph type="sldNum" sz="quarter" idx="12"/>
          </p:nvPr>
        </p:nvSpPr>
        <p:spPr/>
        <p:txBody>
          <a:bodyPr/>
          <a:lstStyle/>
          <a:p>
            <a:fld id="{58A694F5-FBC9-4127-9762-A36D0ED70F54}" type="slidenum">
              <a:rPr lang="zh-TW" altLang="en-US" smtClean="0"/>
              <a:t>45</a:t>
            </a:fld>
            <a:endParaRPr lang="zh-TW" altLang="en-US"/>
          </a:p>
        </p:txBody>
      </p:sp>
      <p:sp>
        <p:nvSpPr>
          <p:cNvPr id="47" name="矩形 46">
            <a:extLst>
              <a:ext uri="{FF2B5EF4-FFF2-40B4-BE49-F238E27FC236}">
                <a16:creationId xmlns:a16="http://schemas.microsoft.com/office/drawing/2014/main" id="{8C703488-F39D-440C-877F-F42C59DB2329}"/>
              </a:ext>
            </a:extLst>
          </p:cNvPr>
          <p:cNvSpPr/>
          <p:nvPr/>
        </p:nvSpPr>
        <p:spPr>
          <a:xfrm>
            <a:off x="9533051" y="1224338"/>
            <a:ext cx="1143599"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8" name="矩形 47">
            <a:extLst>
              <a:ext uri="{FF2B5EF4-FFF2-40B4-BE49-F238E27FC236}">
                <a16:creationId xmlns:a16="http://schemas.microsoft.com/office/drawing/2014/main" id="{042031B4-168B-42ED-9C0D-C8E1B2E948F9}"/>
              </a:ext>
            </a:extLst>
          </p:cNvPr>
          <p:cNvSpPr/>
          <p:nvPr/>
        </p:nvSpPr>
        <p:spPr>
          <a:xfrm>
            <a:off x="9533051" y="1805033"/>
            <a:ext cx="804749"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9" name="矩形 48">
            <a:extLst>
              <a:ext uri="{FF2B5EF4-FFF2-40B4-BE49-F238E27FC236}">
                <a16:creationId xmlns:a16="http://schemas.microsoft.com/office/drawing/2014/main" id="{35691A18-9C7A-4EAC-AE92-2193F0F011F4}"/>
              </a:ext>
            </a:extLst>
          </p:cNvPr>
          <p:cNvSpPr/>
          <p:nvPr/>
        </p:nvSpPr>
        <p:spPr>
          <a:xfrm>
            <a:off x="9533051" y="3367065"/>
            <a:ext cx="804749"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1" name="矩形 50">
            <a:extLst>
              <a:ext uri="{FF2B5EF4-FFF2-40B4-BE49-F238E27FC236}">
                <a16:creationId xmlns:a16="http://schemas.microsoft.com/office/drawing/2014/main" id="{2C1DC252-C0E0-441D-BD8D-E91468AE33F4}"/>
              </a:ext>
            </a:extLst>
          </p:cNvPr>
          <p:cNvSpPr/>
          <p:nvPr/>
        </p:nvSpPr>
        <p:spPr>
          <a:xfrm>
            <a:off x="9533051" y="3076311"/>
            <a:ext cx="2129787"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3" name="矩形 52">
            <a:extLst>
              <a:ext uri="{FF2B5EF4-FFF2-40B4-BE49-F238E27FC236}">
                <a16:creationId xmlns:a16="http://schemas.microsoft.com/office/drawing/2014/main" id="{C59790AC-9A9C-4F4A-BCD1-746107C458B6}"/>
              </a:ext>
            </a:extLst>
          </p:cNvPr>
          <p:cNvSpPr/>
          <p:nvPr/>
        </p:nvSpPr>
        <p:spPr>
          <a:xfrm>
            <a:off x="9533051" y="2471592"/>
            <a:ext cx="1187317" cy="1937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93476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9" name="標題 1">
            <a:extLst>
              <a:ext uri="{FF2B5EF4-FFF2-40B4-BE49-F238E27FC236}">
                <a16:creationId xmlns:a16="http://schemas.microsoft.com/office/drawing/2014/main" id="{3F893E46-9E08-4DD1-A0F9-DB8D94A7730D}"/>
              </a:ext>
            </a:extLst>
          </p:cNvPr>
          <p:cNvSpPr txBox="1">
            <a:spLocks/>
          </p:cNvSpPr>
          <p:nvPr/>
        </p:nvSpPr>
        <p:spPr>
          <a:xfrm>
            <a:off x="1763188"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US</a:t>
            </a:r>
            <a:r>
              <a:rPr lang="en-US" altLang="zh-TW" sz="3200" dirty="0">
                <a:ea typeface="標楷體" panose="03000509000000000000" pitchFamily="65" charset="-120"/>
              </a:rPr>
              <a:t>-</a:t>
            </a:r>
            <a:r>
              <a:rPr lang="zh-TW" altLang="en-US" sz="3200" dirty="0">
                <a:ea typeface="標楷體" panose="03000509000000000000" pitchFamily="65" charset="-120"/>
              </a:rPr>
              <a:t>市場結構</a:t>
            </a:r>
          </a:p>
        </p:txBody>
      </p:sp>
      <p:pic>
        <p:nvPicPr>
          <p:cNvPr id="11" name="圖片 10">
            <a:extLst>
              <a:ext uri="{FF2B5EF4-FFF2-40B4-BE49-F238E27FC236}">
                <a16:creationId xmlns:a16="http://schemas.microsoft.com/office/drawing/2014/main" id="{0D8C422D-E0FC-4118-9BE4-FAE27A38250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2903715" y="1720952"/>
            <a:ext cx="6480663" cy="4397322"/>
          </a:xfrm>
          <a:prstGeom prst="rect">
            <a:avLst/>
          </a:prstGeom>
        </p:spPr>
      </p:pic>
      <p:sp>
        <p:nvSpPr>
          <p:cNvPr id="2" name="投影片編號版面配置區 1">
            <a:extLst>
              <a:ext uri="{FF2B5EF4-FFF2-40B4-BE49-F238E27FC236}">
                <a16:creationId xmlns:a16="http://schemas.microsoft.com/office/drawing/2014/main" id="{A98DD569-024F-4A48-BD17-B4186CFEB3D0}"/>
              </a:ext>
            </a:extLst>
          </p:cNvPr>
          <p:cNvSpPr>
            <a:spLocks noGrp="1"/>
          </p:cNvSpPr>
          <p:nvPr>
            <p:ph type="sldNum" sz="quarter" idx="12"/>
          </p:nvPr>
        </p:nvSpPr>
        <p:spPr/>
        <p:txBody>
          <a:bodyPr/>
          <a:lstStyle/>
          <a:p>
            <a:fld id="{58A694F5-FBC9-4127-9762-A36D0ED70F54}" type="slidenum">
              <a:rPr lang="zh-TW" altLang="en-US" smtClean="0"/>
              <a:t>46</a:t>
            </a:fld>
            <a:endParaRPr lang="zh-TW" altLang="en-US"/>
          </a:p>
        </p:txBody>
      </p:sp>
    </p:spTree>
    <p:extLst>
      <p:ext uri="{BB962C8B-B14F-4D97-AF65-F5344CB8AC3E}">
        <p14:creationId xmlns:p14="http://schemas.microsoft.com/office/powerpoint/2010/main" val="2813992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0"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4" name="標題 1">
            <a:extLst>
              <a:ext uri="{FF2B5EF4-FFF2-40B4-BE49-F238E27FC236}">
                <a16:creationId xmlns:a16="http://schemas.microsoft.com/office/drawing/2014/main" id="{2956F622-1F46-4E91-9F2B-451E129A77F5}"/>
              </a:ext>
            </a:extLst>
          </p:cNvPr>
          <p:cNvSpPr txBox="1">
            <a:spLocks/>
          </p:cNvSpPr>
          <p:nvPr/>
        </p:nvSpPr>
        <p:spPr>
          <a:xfrm>
            <a:off x="1610788"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情境</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US-</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無異點</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需求</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利潤</a:t>
            </a:r>
            <a:endParaRPr lang="zh-TW" altLang="en-US" sz="3200" dirty="0">
              <a:ea typeface="標楷體" panose="03000509000000000000" pitchFamily="65" charset="-120"/>
            </a:endParaRPr>
          </a:p>
        </p:txBody>
      </p:sp>
      <p:graphicFrame>
        <p:nvGraphicFramePr>
          <p:cNvPr id="2" name="表格 2">
            <a:extLst>
              <a:ext uri="{FF2B5EF4-FFF2-40B4-BE49-F238E27FC236}">
                <a16:creationId xmlns:a16="http://schemas.microsoft.com/office/drawing/2014/main" id="{E9A0518D-A760-4C4C-98DF-2BC508CD23B1}"/>
              </a:ext>
            </a:extLst>
          </p:cNvPr>
          <p:cNvGraphicFramePr>
            <a:graphicFrameLocks noGrp="1"/>
          </p:cNvGraphicFramePr>
          <p:nvPr/>
        </p:nvGraphicFramePr>
        <p:xfrm>
          <a:off x="411499" y="1642369"/>
          <a:ext cx="11511212" cy="3978688"/>
        </p:xfrm>
        <a:graphic>
          <a:graphicData uri="http://schemas.openxmlformats.org/drawingml/2006/table">
            <a:tbl>
              <a:tblPr firstRow="1" bandRow="1">
                <a:tableStyleId>{5C22544A-7EE6-4342-B048-85BDC9FD1C3A}</a:tableStyleId>
              </a:tblPr>
              <a:tblGrid>
                <a:gridCol w="4444389">
                  <a:extLst>
                    <a:ext uri="{9D8B030D-6E8A-4147-A177-3AD203B41FA5}">
                      <a16:colId xmlns:a16="http://schemas.microsoft.com/office/drawing/2014/main" val="2205634904"/>
                    </a:ext>
                  </a:extLst>
                </a:gridCol>
                <a:gridCol w="5546544">
                  <a:extLst>
                    <a:ext uri="{9D8B030D-6E8A-4147-A177-3AD203B41FA5}">
                      <a16:colId xmlns:a16="http://schemas.microsoft.com/office/drawing/2014/main" val="1768160349"/>
                    </a:ext>
                  </a:extLst>
                </a:gridCol>
                <a:gridCol w="1520279">
                  <a:extLst>
                    <a:ext uri="{9D8B030D-6E8A-4147-A177-3AD203B41FA5}">
                      <a16:colId xmlns:a16="http://schemas.microsoft.com/office/drawing/2014/main" val="2201116492"/>
                    </a:ext>
                  </a:extLst>
                </a:gridCol>
              </a:tblGrid>
              <a:tr h="994672">
                <a:tc>
                  <a:txBody>
                    <a:bodyPr/>
                    <a:lstStyle/>
                    <a:p>
                      <a:r>
                        <a:rPr lang="zh-TW" altLang="en-US" dirty="0">
                          <a:solidFill>
                            <a:schemeClr val="tx1"/>
                          </a:solidFill>
                        </a:rPr>
                        <a:t>無異點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dirty="0">
                          <a:solidFill>
                            <a:schemeClr val="tx1"/>
                          </a:solidFill>
                        </a:rPr>
                        <a:t>各產品需求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dirty="0">
                          <a:solidFill>
                            <a:schemeClr val="tx1"/>
                          </a:solidFill>
                        </a:rPr>
                        <a:t>利潤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8886872"/>
                  </a:ext>
                </a:extLst>
              </a:tr>
              <a:tr h="994672">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9875473"/>
                  </a:ext>
                </a:extLst>
              </a:tr>
              <a:tr h="994672">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6813960"/>
                  </a:ext>
                </a:extLst>
              </a:tr>
              <a:tr h="994672">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8548825"/>
                  </a:ext>
                </a:extLst>
              </a:tr>
            </a:tbl>
          </a:graphicData>
        </a:graphic>
      </p:graphicFrame>
      <p:graphicFrame>
        <p:nvGraphicFramePr>
          <p:cNvPr id="18" name="物件 17">
            <a:extLst>
              <a:ext uri="{FF2B5EF4-FFF2-40B4-BE49-F238E27FC236}">
                <a16:creationId xmlns:a16="http://schemas.microsoft.com/office/drawing/2014/main" id="{2F810634-22D7-4046-8948-563333C362BF}"/>
              </a:ext>
            </a:extLst>
          </p:cNvPr>
          <p:cNvGraphicFramePr>
            <a:graphicFrameLocks noChangeAspect="1"/>
          </p:cNvGraphicFramePr>
          <p:nvPr/>
        </p:nvGraphicFramePr>
        <p:xfrm>
          <a:off x="10520363" y="3743325"/>
          <a:ext cx="1128712" cy="750888"/>
        </p:xfrm>
        <a:graphic>
          <a:graphicData uri="http://schemas.openxmlformats.org/presentationml/2006/ole">
            <mc:AlternateContent xmlns:mc="http://schemas.openxmlformats.org/markup-compatibility/2006">
              <mc:Choice xmlns:v="urn:schemas-microsoft-com:vml" Requires="v">
                <p:oleObj spid="_x0000_s117212" name="Equation" r:id="rId5" imgW="812520" imgH="482400" progId="Equation.DSMT4">
                  <p:embed/>
                </p:oleObj>
              </mc:Choice>
              <mc:Fallback>
                <p:oleObj name="Equation" r:id="rId5" imgW="812520" imgH="482400" progId="Equation.DSMT4">
                  <p:embed/>
                  <p:pic>
                    <p:nvPicPr>
                      <p:cNvPr id="18" name="物件 17">
                        <a:extLst>
                          <a:ext uri="{FF2B5EF4-FFF2-40B4-BE49-F238E27FC236}">
                            <a16:creationId xmlns:a16="http://schemas.microsoft.com/office/drawing/2014/main" id="{2F810634-22D7-4046-8948-563333C362BF}"/>
                          </a:ext>
                        </a:extLst>
                      </p:cNvPr>
                      <p:cNvPicPr>
                        <a:picLocks noChangeAspect="1" noChangeArrowheads="1"/>
                      </p:cNvPicPr>
                      <p:nvPr/>
                    </p:nvPicPr>
                    <p:blipFill>
                      <a:blip r:embed="rId6"/>
                      <a:srcRect/>
                      <a:stretch>
                        <a:fillRect/>
                      </a:stretch>
                    </p:blipFill>
                    <p:spPr bwMode="auto">
                      <a:xfrm>
                        <a:off x="10520363" y="3743325"/>
                        <a:ext cx="1128712" cy="750888"/>
                      </a:xfrm>
                      <a:prstGeom prst="rect">
                        <a:avLst/>
                      </a:prstGeom>
                      <a:noFill/>
                    </p:spPr>
                  </p:pic>
                </p:oleObj>
              </mc:Fallback>
            </mc:AlternateContent>
          </a:graphicData>
        </a:graphic>
      </p:graphicFrame>
      <p:graphicFrame>
        <p:nvGraphicFramePr>
          <p:cNvPr id="19" name="物件 18">
            <a:extLst>
              <a:ext uri="{FF2B5EF4-FFF2-40B4-BE49-F238E27FC236}">
                <a16:creationId xmlns:a16="http://schemas.microsoft.com/office/drawing/2014/main" id="{085E22D8-DDD6-4CF1-88C6-377E39C8726E}"/>
              </a:ext>
            </a:extLst>
          </p:cNvPr>
          <p:cNvGraphicFramePr>
            <a:graphicFrameLocks noChangeAspect="1"/>
          </p:cNvGraphicFramePr>
          <p:nvPr/>
        </p:nvGraphicFramePr>
        <p:xfrm>
          <a:off x="10499725" y="2779713"/>
          <a:ext cx="1358900" cy="649287"/>
        </p:xfrm>
        <a:graphic>
          <a:graphicData uri="http://schemas.openxmlformats.org/presentationml/2006/ole">
            <mc:AlternateContent xmlns:mc="http://schemas.openxmlformats.org/markup-compatibility/2006">
              <mc:Choice xmlns:v="urn:schemas-microsoft-com:vml" Requires="v">
                <p:oleObj spid="_x0000_s117213" name="Equation" r:id="rId7" imgW="1180800" imgH="482400" progId="Equation.DSMT4">
                  <p:embed/>
                </p:oleObj>
              </mc:Choice>
              <mc:Fallback>
                <p:oleObj name="Equation" r:id="rId7" imgW="1180800" imgH="482400" progId="Equation.DSMT4">
                  <p:embed/>
                  <p:pic>
                    <p:nvPicPr>
                      <p:cNvPr id="19" name="物件 18">
                        <a:extLst>
                          <a:ext uri="{FF2B5EF4-FFF2-40B4-BE49-F238E27FC236}">
                            <a16:creationId xmlns:a16="http://schemas.microsoft.com/office/drawing/2014/main" id="{085E22D8-DDD6-4CF1-88C6-377E39C8726E}"/>
                          </a:ext>
                        </a:extLst>
                      </p:cNvPr>
                      <p:cNvPicPr>
                        <a:picLocks noChangeAspect="1" noChangeArrowheads="1"/>
                      </p:cNvPicPr>
                      <p:nvPr/>
                    </p:nvPicPr>
                    <p:blipFill>
                      <a:blip r:embed="rId8"/>
                      <a:srcRect/>
                      <a:stretch>
                        <a:fillRect/>
                      </a:stretch>
                    </p:blipFill>
                    <p:spPr bwMode="auto">
                      <a:xfrm>
                        <a:off x="10499725" y="2779713"/>
                        <a:ext cx="1358900" cy="649287"/>
                      </a:xfrm>
                      <a:prstGeom prst="rect">
                        <a:avLst/>
                      </a:prstGeom>
                      <a:noFill/>
                    </p:spPr>
                  </p:pic>
                </p:oleObj>
              </mc:Fallback>
            </mc:AlternateContent>
          </a:graphicData>
        </a:graphic>
      </p:graphicFrame>
      <p:graphicFrame>
        <p:nvGraphicFramePr>
          <p:cNvPr id="20" name="物件 19">
            <a:extLst>
              <a:ext uri="{FF2B5EF4-FFF2-40B4-BE49-F238E27FC236}">
                <a16:creationId xmlns:a16="http://schemas.microsoft.com/office/drawing/2014/main" id="{C5A78A55-3CF4-4ADA-A18D-DA413848AF6D}"/>
              </a:ext>
            </a:extLst>
          </p:cNvPr>
          <p:cNvGraphicFramePr>
            <a:graphicFrameLocks noChangeAspect="1"/>
          </p:cNvGraphicFramePr>
          <p:nvPr/>
        </p:nvGraphicFramePr>
        <p:xfrm>
          <a:off x="10493375" y="4906963"/>
          <a:ext cx="1319213" cy="368300"/>
        </p:xfrm>
        <a:graphic>
          <a:graphicData uri="http://schemas.openxmlformats.org/presentationml/2006/ole">
            <mc:AlternateContent xmlns:mc="http://schemas.openxmlformats.org/markup-compatibility/2006">
              <mc:Choice xmlns:v="urn:schemas-microsoft-com:vml" Requires="v">
                <p:oleObj spid="_x0000_s117214" name="Equation" r:id="rId9" imgW="952200" imgH="241200" progId="Equation.DSMT4">
                  <p:embed/>
                </p:oleObj>
              </mc:Choice>
              <mc:Fallback>
                <p:oleObj name="Equation" r:id="rId9" imgW="952200" imgH="241200" progId="Equation.DSMT4">
                  <p:embed/>
                  <p:pic>
                    <p:nvPicPr>
                      <p:cNvPr id="20" name="物件 19">
                        <a:extLst>
                          <a:ext uri="{FF2B5EF4-FFF2-40B4-BE49-F238E27FC236}">
                            <a16:creationId xmlns:a16="http://schemas.microsoft.com/office/drawing/2014/main" id="{C5A78A55-3CF4-4ADA-A18D-DA413848AF6D}"/>
                          </a:ext>
                        </a:extLst>
                      </p:cNvPr>
                      <p:cNvPicPr>
                        <a:picLocks noChangeAspect="1" noChangeArrowheads="1"/>
                      </p:cNvPicPr>
                      <p:nvPr/>
                    </p:nvPicPr>
                    <p:blipFill>
                      <a:blip r:embed="rId10"/>
                      <a:srcRect/>
                      <a:stretch>
                        <a:fillRect/>
                      </a:stretch>
                    </p:blipFill>
                    <p:spPr bwMode="auto">
                      <a:xfrm>
                        <a:off x="10493375" y="4906963"/>
                        <a:ext cx="1319213" cy="368300"/>
                      </a:xfrm>
                      <a:prstGeom prst="rect">
                        <a:avLst/>
                      </a:prstGeom>
                      <a:noFill/>
                    </p:spPr>
                  </p:pic>
                </p:oleObj>
              </mc:Fallback>
            </mc:AlternateContent>
          </a:graphicData>
        </a:graphic>
      </p:graphicFrame>
      <p:graphicFrame>
        <p:nvGraphicFramePr>
          <p:cNvPr id="10" name="物件 9">
            <a:extLst>
              <a:ext uri="{FF2B5EF4-FFF2-40B4-BE49-F238E27FC236}">
                <a16:creationId xmlns:a16="http://schemas.microsoft.com/office/drawing/2014/main" id="{FAED0E3E-0375-4315-AE9D-313F35D021B9}"/>
              </a:ext>
            </a:extLst>
          </p:cNvPr>
          <p:cNvGraphicFramePr>
            <a:graphicFrameLocks noChangeAspect="1"/>
          </p:cNvGraphicFramePr>
          <p:nvPr>
            <p:extLst>
              <p:ext uri="{D42A27DB-BD31-4B8C-83A1-F6EECF244321}">
                <p14:modId xmlns:p14="http://schemas.microsoft.com/office/powerpoint/2010/main" val="2228179596"/>
              </p:ext>
            </p:extLst>
          </p:nvPr>
        </p:nvGraphicFramePr>
        <p:xfrm>
          <a:off x="542925" y="2963036"/>
          <a:ext cx="661621" cy="336615"/>
        </p:xfrm>
        <a:graphic>
          <a:graphicData uri="http://schemas.openxmlformats.org/presentationml/2006/ole">
            <mc:AlternateContent xmlns:mc="http://schemas.openxmlformats.org/markup-compatibility/2006">
              <mc:Choice xmlns:v="urn:schemas-microsoft-com:vml" Requires="v">
                <p:oleObj spid="_x0000_s117215" name="Equation" r:id="rId11" imgW="583947" imgH="241195" progId="Equation.DSMT4">
                  <p:embed/>
                </p:oleObj>
              </mc:Choice>
              <mc:Fallback>
                <p:oleObj name="Equation" r:id="rId11" imgW="583947" imgH="241195" progId="Equation.DSMT4">
                  <p:embed/>
                  <p:pic>
                    <p:nvPicPr>
                      <p:cNvPr id="10" name="物件 9">
                        <a:extLst>
                          <a:ext uri="{FF2B5EF4-FFF2-40B4-BE49-F238E27FC236}">
                            <a16:creationId xmlns:a16="http://schemas.microsoft.com/office/drawing/2014/main" id="{FAED0E3E-0375-4315-AE9D-313F35D021B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2925" y="2963036"/>
                        <a:ext cx="661621" cy="336615"/>
                      </a:xfrm>
                      <a:prstGeom prst="rect">
                        <a:avLst/>
                      </a:prstGeom>
                      <a:noFill/>
                    </p:spPr>
                  </p:pic>
                </p:oleObj>
              </mc:Fallback>
            </mc:AlternateContent>
          </a:graphicData>
        </a:graphic>
      </p:graphicFrame>
      <p:graphicFrame>
        <p:nvGraphicFramePr>
          <p:cNvPr id="12" name="物件 11">
            <a:extLst>
              <a:ext uri="{FF2B5EF4-FFF2-40B4-BE49-F238E27FC236}">
                <a16:creationId xmlns:a16="http://schemas.microsoft.com/office/drawing/2014/main" id="{E651D13B-7E93-48CA-8BAD-149F3BF2FDD5}"/>
              </a:ext>
            </a:extLst>
          </p:cNvPr>
          <p:cNvGraphicFramePr>
            <a:graphicFrameLocks noChangeAspect="1"/>
          </p:cNvGraphicFramePr>
          <p:nvPr>
            <p:extLst>
              <p:ext uri="{D42A27DB-BD31-4B8C-83A1-F6EECF244321}">
                <p14:modId xmlns:p14="http://schemas.microsoft.com/office/powerpoint/2010/main" val="677096807"/>
              </p:ext>
            </p:extLst>
          </p:nvPr>
        </p:nvGraphicFramePr>
        <p:xfrm>
          <a:off x="542925" y="3894964"/>
          <a:ext cx="3493073" cy="564537"/>
        </p:xfrm>
        <a:graphic>
          <a:graphicData uri="http://schemas.openxmlformats.org/presentationml/2006/ole">
            <mc:AlternateContent xmlns:mc="http://schemas.openxmlformats.org/markup-compatibility/2006">
              <mc:Choice xmlns:v="urn:schemas-microsoft-com:vml" Requires="v">
                <p:oleObj spid="_x0000_s117216" name="Equation" r:id="rId13" imgW="2844800" imgH="444500" progId="Equation.DSMT4">
                  <p:embed/>
                </p:oleObj>
              </mc:Choice>
              <mc:Fallback>
                <p:oleObj name="Equation" r:id="rId13" imgW="2844800" imgH="444500" progId="Equation.DSMT4">
                  <p:embed/>
                  <p:pic>
                    <p:nvPicPr>
                      <p:cNvPr id="12" name="物件 11">
                        <a:extLst>
                          <a:ext uri="{FF2B5EF4-FFF2-40B4-BE49-F238E27FC236}">
                            <a16:creationId xmlns:a16="http://schemas.microsoft.com/office/drawing/2014/main" id="{E651D13B-7E93-48CA-8BAD-149F3BF2FDD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925" y="3894964"/>
                        <a:ext cx="3493073" cy="564537"/>
                      </a:xfrm>
                      <a:prstGeom prst="rect">
                        <a:avLst/>
                      </a:prstGeom>
                      <a:noFill/>
                    </p:spPr>
                  </p:pic>
                </p:oleObj>
              </mc:Fallback>
            </mc:AlternateContent>
          </a:graphicData>
        </a:graphic>
      </p:graphicFrame>
      <p:graphicFrame>
        <p:nvGraphicFramePr>
          <p:cNvPr id="22" name="物件 21">
            <a:extLst>
              <a:ext uri="{FF2B5EF4-FFF2-40B4-BE49-F238E27FC236}">
                <a16:creationId xmlns:a16="http://schemas.microsoft.com/office/drawing/2014/main" id="{35A572EE-9FFE-4659-B938-30CD4297D032}"/>
              </a:ext>
            </a:extLst>
          </p:cNvPr>
          <p:cNvGraphicFramePr>
            <a:graphicFrameLocks noChangeAspect="1"/>
          </p:cNvGraphicFramePr>
          <p:nvPr>
            <p:extLst>
              <p:ext uri="{D42A27DB-BD31-4B8C-83A1-F6EECF244321}">
                <p14:modId xmlns:p14="http://schemas.microsoft.com/office/powerpoint/2010/main" val="1238431563"/>
              </p:ext>
            </p:extLst>
          </p:nvPr>
        </p:nvGraphicFramePr>
        <p:xfrm>
          <a:off x="542926" y="4853781"/>
          <a:ext cx="4292834" cy="564537"/>
        </p:xfrm>
        <a:graphic>
          <a:graphicData uri="http://schemas.openxmlformats.org/presentationml/2006/ole">
            <mc:AlternateContent xmlns:mc="http://schemas.openxmlformats.org/markup-compatibility/2006">
              <mc:Choice xmlns:v="urn:schemas-microsoft-com:vml" Requires="v">
                <p:oleObj spid="_x0000_s117217" name="Equation" r:id="rId15" imgW="3441700" imgH="495300" progId="Equation.DSMT4">
                  <p:embed/>
                </p:oleObj>
              </mc:Choice>
              <mc:Fallback>
                <p:oleObj name="Equation" r:id="rId15" imgW="3441700" imgH="495300" progId="Equation.DSMT4">
                  <p:embed/>
                  <p:pic>
                    <p:nvPicPr>
                      <p:cNvPr id="22" name="物件 21">
                        <a:extLst>
                          <a:ext uri="{FF2B5EF4-FFF2-40B4-BE49-F238E27FC236}">
                            <a16:creationId xmlns:a16="http://schemas.microsoft.com/office/drawing/2014/main" id="{35A572EE-9FFE-4659-B938-30CD4297D03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2926" y="4853781"/>
                        <a:ext cx="4292834" cy="564537"/>
                      </a:xfrm>
                      <a:prstGeom prst="rect">
                        <a:avLst/>
                      </a:prstGeom>
                      <a:noFill/>
                    </p:spPr>
                  </p:pic>
                </p:oleObj>
              </mc:Fallback>
            </mc:AlternateContent>
          </a:graphicData>
        </a:graphic>
      </p:graphicFrame>
      <p:graphicFrame>
        <p:nvGraphicFramePr>
          <p:cNvPr id="24" name="物件 23">
            <a:extLst>
              <a:ext uri="{FF2B5EF4-FFF2-40B4-BE49-F238E27FC236}">
                <a16:creationId xmlns:a16="http://schemas.microsoft.com/office/drawing/2014/main" id="{68FC4B00-72B0-4358-8662-8EAE9E09A392}"/>
              </a:ext>
            </a:extLst>
          </p:cNvPr>
          <p:cNvGraphicFramePr>
            <a:graphicFrameLocks noChangeAspect="1"/>
          </p:cNvGraphicFramePr>
          <p:nvPr>
            <p:extLst>
              <p:ext uri="{D42A27DB-BD31-4B8C-83A1-F6EECF244321}">
                <p14:modId xmlns:p14="http://schemas.microsoft.com/office/powerpoint/2010/main" val="2469204697"/>
              </p:ext>
            </p:extLst>
          </p:nvPr>
        </p:nvGraphicFramePr>
        <p:xfrm>
          <a:off x="5015547" y="3933031"/>
          <a:ext cx="5143500" cy="492125"/>
        </p:xfrm>
        <a:graphic>
          <a:graphicData uri="http://schemas.openxmlformats.org/presentationml/2006/ole">
            <mc:AlternateContent xmlns:mc="http://schemas.openxmlformats.org/markup-compatibility/2006">
              <mc:Choice xmlns:v="urn:schemas-microsoft-com:vml" Requires="v">
                <p:oleObj spid="_x0000_s117218" name="Equation" r:id="rId17" imgW="5130720" imgH="495000" progId="Equation.DSMT4">
                  <p:embed/>
                </p:oleObj>
              </mc:Choice>
              <mc:Fallback>
                <p:oleObj name="Equation" r:id="rId17" imgW="5130720" imgH="495000" progId="Equation.DSMT4">
                  <p:embed/>
                  <p:pic>
                    <p:nvPicPr>
                      <p:cNvPr id="24" name="物件 23">
                        <a:extLst>
                          <a:ext uri="{FF2B5EF4-FFF2-40B4-BE49-F238E27FC236}">
                            <a16:creationId xmlns:a16="http://schemas.microsoft.com/office/drawing/2014/main" id="{68FC4B00-72B0-4358-8662-8EAE9E09A392}"/>
                          </a:ext>
                        </a:extLst>
                      </p:cNvPr>
                      <p:cNvPicPr>
                        <a:picLocks noChangeAspect="1" noChangeArrowheads="1"/>
                      </p:cNvPicPr>
                      <p:nvPr/>
                    </p:nvPicPr>
                    <p:blipFill>
                      <a:blip r:embed="rId18"/>
                      <a:srcRect/>
                      <a:stretch>
                        <a:fillRect/>
                      </a:stretch>
                    </p:blipFill>
                    <p:spPr bwMode="auto">
                      <a:xfrm>
                        <a:off x="5015547" y="3933031"/>
                        <a:ext cx="51435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Rectangle 56">
            <a:extLst>
              <a:ext uri="{FF2B5EF4-FFF2-40B4-BE49-F238E27FC236}">
                <a16:creationId xmlns:a16="http://schemas.microsoft.com/office/drawing/2014/main" id="{9314665C-19EF-4C9F-B694-2B74D6C59840}"/>
              </a:ext>
            </a:extLst>
          </p:cNvPr>
          <p:cNvSpPr>
            <a:spLocks noChangeArrowheads="1"/>
          </p:cNvSpPr>
          <p:nvPr/>
        </p:nvSpPr>
        <p:spPr bwMode="auto">
          <a:xfrm>
            <a:off x="5061664" y="27242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graphicFrame>
        <p:nvGraphicFramePr>
          <p:cNvPr id="27" name="物件 26">
            <a:extLst>
              <a:ext uri="{FF2B5EF4-FFF2-40B4-BE49-F238E27FC236}">
                <a16:creationId xmlns:a16="http://schemas.microsoft.com/office/drawing/2014/main" id="{B5B9075B-9EB0-4A3B-93EC-F64314F838A0}"/>
              </a:ext>
            </a:extLst>
          </p:cNvPr>
          <p:cNvGraphicFramePr>
            <a:graphicFrameLocks noChangeAspect="1"/>
          </p:cNvGraphicFramePr>
          <p:nvPr>
            <p:extLst>
              <p:ext uri="{D42A27DB-BD31-4B8C-83A1-F6EECF244321}">
                <p14:modId xmlns:p14="http://schemas.microsoft.com/office/powerpoint/2010/main" val="1574746489"/>
              </p:ext>
            </p:extLst>
          </p:nvPr>
        </p:nvGraphicFramePr>
        <p:xfrm>
          <a:off x="5015547" y="2931688"/>
          <a:ext cx="5143500" cy="493712"/>
        </p:xfrm>
        <a:graphic>
          <a:graphicData uri="http://schemas.openxmlformats.org/presentationml/2006/ole">
            <mc:AlternateContent xmlns:mc="http://schemas.openxmlformats.org/markup-compatibility/2006">
              <mc:Choice xmlns:v="urn:schemas-microsoft-com:vml" Requires="v">
                <p:oleObj spid="_x0000_s117219" name="Equation" r:id="rId19" imgW="5130720" imgH="495000" progId="Equation.DSMT4">
                  <p:embed/>
                </p:oleObj>
              </mc:Choice>
              <mc:Fallback>
                <p:oleObj name="Equation" r:id="rId19" imgW="5130720" imgH="495000" progId="Equation.DSMT4">
                  <p:embed/>
                  <p:pic>
                    <p:nvPicPr>
                      <p:cNvPr id="27" name="物件 26">
                        <a:extLst>
                          <a:ext uri="{FF2B5EF4-FFF2-40B4-BE49-F238E27FC236}">
                            <a16:creationId xmlns:a16="http://schemas.microsoft.com/office/drawing/2014/main" id="{B5B9075B-9EB0-4A3B-93EC-F64314F838A0}"/>
                          </a:ext>
                        </a:extLst>
                      </p:cNvPr>
                      <p:cNvPicPr>
                        <a:picLocks noChangeAspect="1" noChangeArrowheads="1"/>
                      </p:cNvPicPr>
                      <p:nvPr/>
                    </p:nvPicPr>
                    <p:blipFill>
                      <a:blip r:embed="rId20"/>
                      <a:srcRect/>
                      <a:stretch>
                        <a:fillRect/>
                      </a:stretch>
                    </p:blipFill>
                    <p:spPr bwMode="auto">
                      <a:xfrm>
                        <a:off x="5015547" y="2931688"/>
                        <a:ext cx="5143500"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物件 29">
            <a:extLst>
              <a:ext uri="{FF2B5EF4-FFF2-40B4-BE49-F238E27FC236}">
                <a16:creationId xmlns:a16="http://schemas.microsoft.com/office/drawing/2014/main" id="{75B8722F-7F19-4428-B1B4-7F20C9A1D0D8}"/>
              </a:ext>
            </a:extLst>
          </p:cNvPr>
          <p:cNvGraphicFramePr>
            <a:graphicFrameLocks noChangeAspect="1"/>
          </p:cNvGraphicFramePr>
          <p:nvPr>
            <p:extLst>
              <p:ext uri="{D42A27DB-BD31-4B8C-83A1-F6EECF244321}">
                <p14:modId xmlns:p14="http://schemas.microsoft.com/office/powerpoint/2010/main" val="588037616"/>
              </p:ext>
            </p:extLst>
          </p:nvPr>
        </p:nvGraphicFramePr>
        <p:xfrm>
          <a:off x="5033668" y="4853781"/>
          <a:ext cx="4588363" cy="599877"/>
        </p:xfrm>
        <a:graphic>
          <a:graphicData uri="http://schemas.openxmlformats.org/presentationml/2006/ole">
            <mc:AlternateContent xmlns:mc="http://schemas.openxmlformats.org/markup-compatibility/2006">
              <mc:Choice xmlns:v="urn:schemas-microsoft-com:vml" Requires="v">
                <p:oleObj spid="_x0000_s117220" name="Equation" r:id="rId21" imgW="3606480" imgH="444240" progId="Equation.DSMT4">
                  <p:embed/>
                </p:oleObj>
              </mc:Choice>
              <mc:Fallback>
                <p:oleObj name="Equation" r:id="rId21" imgW="3606480" imgH="444240" progId="Equation.DSMT4">
                  <p:embed/>
                  <p:pic>
                    <p:nvPicPr>
                      <p:cNvPr id="30" name="物件 29">
                        <a:extLst>
                          <a:ext uri="{FF2B5EF4-FFF2-40B4-BE49-F238E27FC236}">
                            <a16:creationId xmlns:a16="http://schemas.microsoft.com/office/drawing/2014/main" id="{75B8722F-7F19-4428-B1B4-7F20C9A1D0D8}"/>
                          </a:ext>
                        </a:extLst>
                      </p:cNvPr>
                      <p:cNvPicPr>
                        <a:picLocks noChangeAspect="1" noChangeArrowheads="1"/>
                      </p:cNvPicPr>
                      <p:nvPr/>
                    </p:nvPicPr>
                    <p:blipFill>
                      <a:blip r:embed="rId22"/>
                      <a:srcRect/>
                      <a:stretch>
                        <a:fillRect/>
                      </a:stretch>
                    </p:blipFill>
                    <p:spPr bwMode="auto">
                      <a:xfrm>
                        <a:off x="5033668" y="4853781"/>
                        <a:ext cx="4588363" cy="599877"/>
                      </a:xfrm>
                      <a:prstGeom prst="rect">
                        <a:avLst/>
                      </a:prstGeom>
                      <a:noFill/>
                    </p:spPr>
                  </p:pic>
                </p:oleObj>
              </mc:Fallback>
            </mc:AlternateContent>
          </a:graphicData>
        </a:graphic>
      </p:graphicFrame>
      <p:sp>
        <p:nvSpPr>
          <p:cNvPr id="3" name="投影片編號版面配置區 2">
            <a:extLst>
              <a:ext uri="{FF2B5EF4-FFF2-40B4-BE49-F238E27FC236}">
                <a16:creationId xmlns:a16="http://schemas.microsoft.com/office/drawing/2014/main" id="{32F400A2-2292-433C-9810-733DD825E705}"/>
              </a:ext>
            </a:extLst>
          </p:cNvPr>
          <p:cNvSpPr>
            <a:spLocks noGrp="1"/>
          </p:cNvSpPr>
          <p:nvPr>
            <p:ph type="sldNum" sz="quarter" idx="12"/>
          </p:nvPr>
        </p:nvSpPr>
        <p:spPr/>
        <p:txBody>
          <a:bodyPr/>
          <a:lstStyle/>
          <a:p>
            <a:fld id="{58A694F5-FBC9-4127-9762-A36D0ED70F54}" type="slidenum">
              <a:rPr lang="zh-TW" altLang="en-US" smtClean="0"/>
              <a:t>47</a:t>
            </a:fld>
            <a:endParaRPr lang="zh-TW" altLang="en-US"/>
          </a:p>
        </p:txBody>
      </p:sp>
    </p:spTree>
    <p:extLst>
      <p:ext uri="{BB962C8B-B14F-4D97-AF65-F5344CB8AC3E}">
        <p14:creationId xmlns:p14="http://schemas.microsoft.com/office/powerpoint/2010/main" val="39846345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4">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4">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4">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均衡解</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48</a:t>
            </a:fld>
            <a:endParaRPr lang="zh-TW" altLang="en-US"/>
          </a:p>
        </p:txBody>
      </p:sp>
      <p:graphicFrame>
        <p:nvGraphicFramePr>
          <p:cNvPr id="21" name="物件 20">
            <a:extLst>
              <a:ext uri="{FF2B5EF4-FFF2-40B4-BE49-F238E27FC236}">
                <a16:creationId xmlns:a16="http://schemas.microsoft.com/office/drawing/2014/main" id="{CABEF129-46B9-4192-8CAD-ECA24A6CD07D}"/>
              </a:ext>
            </a:extLst>
          </p:cNvPr>
          <p:cNvGraphicFramePr>
            <a:graphicFrameLocks noChangeAspect="1"/>
          </p:cNvGraphicFramePr>
          <p:nvPr>
            <p:extLst>
              <p:ext uri="{D42A27DB-BD31-4B8C-83A1-F6EECF244321}">
                <p14:modId xmlns:p14="http://schemas.microsoft.com/office/powerpoint/2010/main" val="677808160"/>
              </p:ext>
            </p:extLst>
          </p:nvPr>
        </p:nvGraphicFramePr>
        <p:xfrm>
          <a:off x="3703599" y="2461125"/>
          <a:ext cx="2459495" cy="448405"/>
        </p:xfrm>
        <a:graphic>
          <a:graphicData uri="http://schemas.openxmlformats.org/presentationml/2006/ole">
            <mc:AlternateContent xmlns:mc="http://schemas.openxmlformats.org/markup-compatibility/2006">
              <mc:Choice xmlns:v="urn:schemas-microsoft-com:vml" Requires="v">
                <p:oleObj spid="_x0000_s115327" name="Equation" r:id="rId5" imgW="2349360" imgH="469800" progId="Equation.DSMT4">
                  <p:embed/>
                </p:oleObj>
              </mc:Choice>
              <mc:Fallback>
                <p:oleObj name="Equation" r:id="rId5" imgW="2349360" imgH="469800" progId="Equation.DSMT4">
                  <p:embed/>
                  <p:pic>
                    <p:nvPicPr>
                      <p:cNvPr id="23" name="物件 22">
                        <a:extLst>
                          <a:ext uri="{FF2B5EF4-FFF2-40B4-BE49-F238E27FC236}">
                            <a16:creationId xmlns:a16="http://schemas.microsoft.com/office/drawing/2014/main" id="{76D61D57-0FEF-4FB5-BEC6-B10D3215802B}"/>
                          </a:ext>
                        </a:extLst>
                      </p:cNvPr>
                      <p:cNvPicPr>
                        <a:picLocks noChangeAspect="1" noChangeArrowheads="1"/>
                      </p:cNvPicPr>
                      <p:nvPr/>
                    </p:nvPicPr>
                    <p:blipFill>
                      <a:blip r:embed="rId6"/>
                      <a:srcRect/>
                      <a:stretch>
                        <a:fillRect/>
                      </a:stretch>
                    </p:blipFill>
                    <p:spPr bwMode="auto">
                      <a:xfrm>
                        <a:off x="3703599" y="2461125"/>
                        <a:ext cx="2459495" cy="448405"/>
                      </a:xfrm>
                      <a:prstGeom prst="rect">
                        <a:avLst/>
                      </a:prstGeom>
                      <a:noFill/>
                    </p:spPr>
                  </p:pic>
                </p:oleObj>
              </mc:Fallback>
            </mc:AlternateContent>
          </a:graphicData>
        </a:graphic>
      </p:graphicFrame>
      <p:graphicFrame>
        <p:nvGraphicFramePr>
          <p:cNvPr id="22" name="物件 21">
            <a:extLst>
              <a:ext uri="{FF2B5EF4-FFF2-40B4-BE49-F238E27FC236}">
                <a16:creationId xmlns:a16="http://schemas.microsoft.com/office/drawing/2014/main" id="{8C6A2856-C6BD-482B-9E1A-1B98BA1F7543}"/>
              </a:ext>
            </a:extLst>
          </p:cNvPr>
          <p:cNvGraphicFramePr>
            <a:graphicFrameLocks noChangeAspect="1"/>
          </p:cNvGraphicFramePr>
          <p:nvPr>
            <p:extLst>
              <p:ext uri="{D42A27DB-BD31-4B8C-83A1-F6EECF244321}">
                <p14:modId xmlns:p14="http://schemas.microsoft.com/office/powerpoint/2010/main" val="1460893534"/>
              </p:ext>
            </p:extLst>
          </p:nvPr>
        </p:nvGraphicFramePr>
        <p:xfrm>
          <a:off x="3667891" y="3976149"/>
          <a:ext cx="2560799" cy="579283"/>
        </p:xfrm>
        <a:graphic>
          <a:graphicData uri="http://schemas.openxmlformats.org/presentationml/2006/ole">
            <mc:AlternateContent xmlns:mc="http://schemas.openxmlformats.org/markup-compatibility/2006">
              <mc:Choice xmlns:v="urn:schemas-microsoft-com:vml" Requires="v">
                <p:oleObj spid="_x0000_s115328" name="Equation" r:id="rId7" imgW="1790640" imgH="444240" progId="Equation.DSMT4">
                  <p:embed/>
                </p:oleObj>
              </mc:Choice>
              <mc:Fallback>
                <p:oleObj name="Equation" r:id="rId7" imgW="1790640" imgH="444240" progId="Equation.DSMT4">
                  <p:embed/>
                  <p:pic>
                    <p:nvPicPr>
                      <p:cNvPr id="20" name="物件 19">
                        <a:extLst>
                          <a:ext uri="{FF2B5EF4-FFF2-40B4-BE49-F238E27FC236}">
                            <a16:creationId xmlns:a16="http://schemas.microsoft.com/office/drawing/2014/main" id="{0D4EB0E0-49EA-4324-97E3-B2985612968B}"/>
                          </a:ext>
                        </a:extLst>
                      </p:cNvPr>
                      <p:cNvPicPr>
                        <a:picLocks noChangeAspect="1" noChangeArrowheads="1"/>
                      </p:cNvPicPr>
                      <p:nvPr/>
                    </p:nvPicPr>
                    <p:blipFill>
                      <a:blip r:embed="rId8"/>
                      <a:srcRect/>
                      <a:stretch>
                        <a:fillRect/>
                      </a:stretch>
                    </p:blipFill>
                    <p:spPr bwMode="auto">
                      <a:xfrm>
                        <a:off x="3667891" y="3976149"/>
                        <a:ext cx="2560799" cy="579283"/>
                      </a:xfrm>
                      <a:prstGeom prst="rect">
                        <a:avLst/>
                      </a:prstGeom>
                      <a:noFill/>
                    </p:spPr>
                  </p:pic>
                </p:oleObj>
              </mc:Fallback>
            </mc:AlternateContent>
          </a:graphicData>
        </a:graphic>
      </p:graphicFrame>
      <p:graphicFrame>
        <p:nvGraphicFramePr>
          <p:cNvPr id="24" name="物件 23">
            <a:extLst>
              <a:ext uri="{FF2B5EF4-FFF2-40B4-BE49-F238E27FC236}">
                <a16:creationId xmlns:a16="http://schemas.microsoft.com/office/drawing/2014/main" id="{570E4565-16D9-4107-9AD6-CDC52FE68666}"/>
              </a:ext>
            </a:extLst>
          </p:cNvPr>
          <p:cNvGraphicFramePr>
            <a:graphicFrameLocks noChangeAspect="1"/>
          </p:cNvGraphicFramePr>
          <p:nvPr>
            <p:extLst>
              <p:ext uri="{D42A27DB-BD31-4B8C-83A1-F6EECF244321}">
                <p14:modId xmlns:p14="http://schemas.microsoft.com/office/powerpoint/2010/main" val="1213427786"/>
              </p:ext>
            </p:extLst>
          </p:nvPr>
        </p:nvGraphicFramePr>
        <p:xfrm>
          <a:off x="3814174" y="4811900"/>
          <a:ext cx="2119313" cy="515938"/>
        </p:xfrm>
        <a:graphic>
          <a:graphicData uri="http://schemas.openxmlformats.org/presentationml/2006/ole">
            <mc:AlternateContent xmlns:mc="http://schemas.openxmlformats.org/markup-compatibility/2006">
              <mc:Choice xmlns:v="urn:schemas-microsoft-com:vml" Requires="v">
                <p:oleObj spid="_x0000_s115329" name="Equation" r:id="rId9" imgW="1562040" imgH="393480" progId="Equation.DSMT4">
                  <p:embed/>
                </p:oleObj>
              </mc:Choice>
              <mc:Fallback>
                <p:oleObj name="Equation" r:id="rId9" imgW="1562040" imgH="393480" progId="Equation.DSMT4">
                  <p:embed/>
                  <p:pic>
                    <p:nvPicPr>
                      <p:cNvPr id="12" name="物件 11">
                        <a:extLst>
                          <a:ext uri="{FF2B5EF4-FFF2-40B4-BE49-F238E27FC236}">
                            <a16:creationId xmlns:a16="http://schemas.microsoft.com/office/drawing/2014/main" id="{B89553AC-EC01-4F56-9A8A-E7A91D42CF47}"/>
                          </a:ext>
                        </a:extLst>
                      </p:cNvPr>
                      <p:cNvPicPr>
                        <a:picLocks noChangeAspect="1" noChangeArrowheads="1"/>
                      </p:cNvPicPr>
                      <p:nvPr/>
                    </p:nvPicPr>
                    <p:blipFill>
                      <a:blip r:embed="rId10"/>
                      <a:srcRect/>
                      <a:stretch>
                        <a:fillRect/>
                      </a:stretch>
                    </p:blipFill>
                    <p:spPr bwMode="auto">
                      <a:xfrm>
                        <a:off x="3814174" y="4811900"/>
                        <a:ext cx="2119313" cy="515938"/>
                      </a:xfrm>
                      <a:prstGeom prst="rect">
                        <a:avLst/>
                      </a:prstGeom>
                      <a:noFill/>
                    </p:spPr>
                  </p:pic>
                </p:oleObj>
              </mc:Fallback>
            </mc:AlternateContent>
          </a:graphicData>
        </a:graphic>
      </p:graphicFrame>
      <p:graphicFrame>
        <p:nvGraphicFramePr>
          <p:cNvPr id="37" name="物件 36">
            <a:extLst>
              <a:ext uri="{FF2B5EF4-FFF2-40B4-BE49-F238E27FC236}">
                <a16:creationId xmlns:a16="http://schemas.microsoft.com/office/drawing/2014/main" id="{F3C14DC7-8A4A-45CD-B266-D12D20ABA0AF}"/>
              </a:ext>
            </a:extLst>
          </p:cNvPr>
          <p:cNvGraphicFramePr>
            <a:graphicFrameLocks noChangeAspect="1"/>
          </p:cNvGraphicFramePr>
          <p:nvPr>
            <p:extLst>
              <p:ext uri="{D42A27DB-BD31-4B8C-83A1-F6EECF244321}">
                <p14:modId xmlns:p14="http://schemas.microsoft.com/office/powerpoint/2010/main" val="830653600"/>
              </p:ext>
            </p:extLst>
          </p:nvPr>
        </p:nvGraphicFramePr>
        <p:xfrm>
          <a:off x="3654259" y="3165998"/>
          <a:ext cx="2508835" cy="664511"/>
        </p:xfrm>
        <a:graphic>
          <a:graphicData uri="http://schemas.openxmlformats.org/presentationml/2006/ole">
            <mc:AlternateContent xmlns:mc="http://schemas.openxmlformats.org/markup-compatibility/2006">
              <mc:Choice xmlns:v="urn:schemas-microsoft-com:vml" Requires="v">
                <p:oleObj spid="_x0000_s115330" name="Equation" r:id="rId11" imgW="3022560" imgH="799920" progId="Equation.DSMT4">
                  <p:embed/>
                </p:oleObj>
              </mc:Choice>
              <mc:Fallback>
                <p:oleObj name="Equation" r:id="rId11" imgW="3022560" imgH="799920" progId="Equation.DSMT4">
                  <p:embed/>
                  <p:pic>
                    <p:nvPicPr>
                      <p:cNvPr id="0" name="Object 199"/>
                      <p:cNvPicPr>
                        <a:picLocks noChangeAspect="1" noChangeArrowheads="1"/>
                      </p:cNvPicPr>
                      <p:nvPr/>
                    </p:nvPicPr>
                    <p:blipFill>
                      <a:blip r:embed="rId12"/>
                      <a:srcRect/>
                      <a:stretch>
                        <a:fillRect/>
                      </a:stretch>
                    </p:blipFill>
                    <p:spPr bwMode="auto">
                      <a:xfrm>
                        <a:off x="3654259" y="3165998"/>
                        <a:ext cx="2508835" cy="664511"/>
                      </a:xfrm>
                      <a:prstGeom prst="rect">
                        <a:avLst/>
                      </a:prstGeom>
                      <a:noFill/>
                    </p:spPr>
                  </p:pic>
                </p:oleObj>
              </mc:Fallback>
            </mc:AlternateContent>
          </a:graphicData>
        </a:graphic>
      </p:graphicFrame>
      <p:graphicFrame>
        <p:nvGraphicFramePr>
          <p:cNvPr id="31" name="表格 30">
            <a:extLst>
              <a:ext uri="{FF2B5EF4-FFF2-40B4-BE49-F238E27FC236}">
                <a16:creationId xmlns:a16="http://schemas.microsoft.com/office/drawing/2014/main" id="{C4A87018-63D7-4E57-975B-118102FD83E2}"/>
              </a:ext>
            </a:extLst>
          </p:cNvPr>
          <p:cNvGraphicFramePr>
            <a:graphicFrameLocks noGrp="1"/>
          </p:cNvGraphicFramePr>
          <p:nvPr>
            <p:extLst>
              <p:ext uri="{D42A27DB-BD31-4B8C-83A1-F6EECF244321}">
                <p14:modId xmlns:p14="http://schemas.microsoft.com/office/powerpoint/2010/main" val="4069025018"/>
              </p:ext>
            </p:extLst>
          </p:nvPr>
        </p:nvGraphicFramePr>
        <p:xfrm>
          <a:off x="1107411" y="1473074"/>
          <a:ext cx="9119283" cy="4645198"/>
        </p:xfrm>
        <a:graphic>
          <a:graphicData uri="http://schemas.openxmlformats.org/drawingml/2006/table">
            <a:tbl>
              <a:tblPr firstRow="1" bandRow="1">
                <a:tableStyleId>{5C22544A-7EE6-4342-B048-85BDC9FD1C3A}</a:tableStyleId>
              </a:tblPr>
              <a:tblGrid>
                <a:gridCol w="1150385">
                  <a:extLst>
                    <a:ext uri="{9D8B030D-6E8A-4147-A177-3AD203B41FA5}">
                      <a16:colId xmlns:a16="http://schemas.microsoft.com/office/drawing/2014/main" val="3921353263"/>
                    </a:ext>
                  </a:extLst>
                </a:gridCol>
                <a:gridCol w="7968898">
                  <a:extLst>
                    <a:ext uri="{9D8B030D-6E8A-4147-A177-3AD203B41FA5}">
                      <a16:colId xmlns:a16="http://schemas.microsoft.com/office/drawing/2014/main" val="53972546"/>
                    </a:ext>
                  </a:extLst>
                </a:gridCol>
              </a:tblGrid>
              <a:tr h="576934">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TW" sz="2200" dirty="0">
                          <a:solidFill>
                            <a:schemeClr val="tx1"/>
                          </a:solidFill>
                        </a:rPr>
                        <a:t>US</a:t>
                      </a:r>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001468"/>
                  </a:ext>
                </a:extLst>
              </a:tr>
              <a:tr h="1017066">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48298"/>
                  </a:ext>
                </a:extLst>
              </a:tr>
              <a:tr h="1017066">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921217"/>
                  </a:ext>
                </a:extLst>
              </a:tr>
              <a:tr h="1017066">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solidFill>
                  </a:tcPr>
                </a:tc>
                <a:extLst>
                  <a:ext uri="{0D108BD9-81ED-4DB2-BD59-A6C34878D82A}">
                    <a16:rowId xmlns:a16="http://schemas.microsoft.com/office/drawing/2014/main" val="2039242287"/>
                  </a:ext>
                </a:extLst>
              </a:tr>
              <a:tr h="1017066">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2200" dirty="0">
                        <a:solidFill>
                          <a:schemeClr val="tx1"/>
                        </a:solidFill>
                      </a:endParaRPr>
                    </a:p>
                  </a:txBody>
                  <a:tcPr marL="114189" marR="114189" marT="57095" marB="5709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1161198"/>
                  </a:ext>
                </a:extLst>
              </a:tr>
            </a:tbl>
          </a:graphicData>
        </a:graphic>
      </p:graphicFrame>
      <p:graphicFrame>
        <p:nvGraphicFramePr>
          <p:cNvPr id="33" name="物件 32">
            <a:extLst>
              <a:ext uri="{FF2B5EF4-FFF2-40B4-BE49-F238E27FC236}">
                <a16:creationId xmlns:a16="http://schemas.microsoft.com/office/drawing/2014/main" id="{BF799E6D-19F2-41AD-A196-53DC6078CCC8}"/>
              </a:ext>
            </a:extLst>
          </p:cNvPr>
          <p:cNvGraphicFramePr>
            <a:graphicFrameLocks noChangeAspect="1"/>
          </p:cNvGraphicFramePr>
          <p:nvPr>
            <p:extLst>
              <p:ext uri="{D42A27DB-BD31-4B8C-83A1-F6EECF244321}">
                <p14:modId xmlns:p14="http://schemas.microsoft.com/office/powerpoint/2010/main" val="1358413698"/>
              </p:ext>
            </p:extLst>
          </p:nvPr>
        </p:nvGraphicFramePr>
        <p:xfrm>
          <a:off x="1434779" y="2290516"/>
          <a:ext cx="430213" cy="371475"/>
        </p:xfrm>
        <a:graphic>
          <a:graphicData uri="http://schemas.openxmlformats.org/presentationml/2006/ole">
            <mc:AlternateContent xmlns:mc="http://schemas.openxmlformats.org/markup-compatibility/2006">
              <mc:Choice xmlns:v="urn:schemas-microsoft-com:vml" Requires="v">
                <p:oleObj spid="_x0000_s115331" name="Equation" r:id="rId13" imgW="241200" imgH="228600" progId="Equation.DSMT4">
                  <p:embed/>
                </p:oleObj>
              </mc:Choice>
              <mc:Fallback>
                <p:oleObj name="Equation" r:id="rId13" imgW="241200" imgH="228600" progId="Equation.DSMT4">
                  <p:embed/>
                  <p:pic>
                    <p:nvPicPr>
                      <p:cNvPr id="16" name="物件 15">
                        <a:extLst>
                          <a:ext uri="{FF2B5EF4-FFF2-40B4-BE49-F238E27FC236}">
                            <a16:creationId xmlns:a16="http://schemas.microsoft.com/office/drawing/2014/main" id="{2A7714BF-A80E-4D67-8092-8F6C57E17465}"/>
                          </a:ext>
                        </a:extLst>
                      </p:cNvPr>
                      <p:cNvPicPr>
                        <a:picLocks noChangeAspect="1" noChangeArrowheads="1"/>
                      </p:cNvPicPr>
                      <p:nvPr/>
                    </p:nvPicPr>
                    <p:blipFill>
                      <a:blip r:embed="rId14"/>
                      <a:srcRect/>
                      <a:stretch>
                        <a:fillRect/>
                      </a:stretch>
                    </p:blipFill>
                    <p:spPr bwMode="auto">
                      <a:xfrm>
                        <a:off x="1434779" y="2290516"/>
                        <a:ext cx="430213" cy="371475"/>
                      </a:xfrm>
                      <a:prstGeom prst="rect">
                        <a:avLst/>
                      </a:prstGeom>
                      <a:noFill/>
                    </p:spPr>
                  </p:pic>
                </p:oleObj>
              </mc:Fallback>
            </mc:AlternateContent>
          </a:graphicData>
        </a:graphic>
      </p:graphicFrame>
      <p:graphicFrame>
        <p:nvGraphicFramePr>
          <p:cNvPr id="35" name="物件 34">
            <a:extLst>
              <a:ext uri="{FF2B5EF4-FFF2-40B4-BE49-F238E27FC236}">
                <a16:creationId xmlns:a16="http://schemas.microsoft.com/office/drawing/2014/main" id="{2B38DAB5-379D-47FF-AD24-3EF55FE6FCB4}"/>
              </a:ext>
            </a:extLst>
          </p:cNvPr>
          <p:cNvGraphicFramePr>
            <a:graphicFrameLocks noChangeAspect="1"/>
          </p:cNvGraphicFramePr>
          <p:nvPr>
            <p:extLst>
              <p:ext uri="{D42A27DB-BD31-4B8C-83A1-F6EECF244321}">
                <p14:modId xmlns:p14="http://schemas.microsoft.com/office/powerpoint/2010/main" val="523223111"/>
              </p:ext>
            </p:extLst>
          </p:nvPr>
        </p:nvGraphicFramePr>
        <p:xfrm>
          <a:off x="1433290" y="3325204"/>
          <a:ext cx="454025" cy="371475"/>
        </p:xfrm>
        <a:graphic>
          <a:graphicData uri="http://schemas.openxmlformats.org/presentationml/2006/ole">
            <mc:AlternateContent xmlns:mc="http://schemas.openxmlformats.org/markup-compatibility/2006">
              <mc:Choice xmlns:v="urn:schemas-microsoft-com:vml" Requires="v">
                <p:oleObj spid="_x0000_s115332" name="Equation" r:id="rId15" imgW="253800" imgH="228600" progId="Equation.DSMT4">
                  <p:embed/>
                </p:oleObj>
              </mc:Choice>
              <mc:Fallback>
                <p:oleObj name="Equation" r:id="rId15" imgW="253800" imgH="228600" progId="Equation.DSMT4">
                  <p:embed/>
                  <p:pic>
                    <p:nvPicPr>
                      <p:cNvPr id="17" name="物件 16">
                        <a:extLst>
                          <a:ext uri="{FF2B5EF4-FFF2-40B4-BE49-F238E27FC236}">
                            <a16:creationId xmlns:a16="http://schemas.microsoft.com/office/drawing/2014/main" id="{C4B6D9E4-8253-400A-B9B2-B7A3A624656A}"/>
                          </a:ext>
                        </a:extLst>
                      </p:cNvPr>
                      <p:cNvPicPr>
                        <a:picLocks noChangeAspect="1" noChangeArrowheads="1"/>
                      </p:cNvPicPr>
                      <p:nvPr/>
                    </p:nvPicPr>
                    <p:blipFill>
                      <a:blip r:embed="rId16"/>
                      <a:srcRect/>
                      <a:stretch>
                        <a:fillRect/>
                      </a:stretch>
                    </p:blipFill>
                    <p:spPr bwMode="auto">
                      <a:xfrm>
                        <a:off x="1433290" y="3325204"/>
                        <a:ext cx="454025" cy="371475"/>
                      </a:xfrm>
                      <a:prstGeom prst="rect">
                        <a:avLst/>
                      </a:prstGeom>
                      <a:noFill/>
                    </p:spPr>
                  </p:pic>
                </p:oleObj>
              </mc:Fallback>
            </mc:AlternateContent>
          </a:graphicData>
        </a:graphic>
      </p:graphicFrame>
      <p:graphicFrame>
        <p:nvGraphicFramePr>
          <p:cNvPr id="36" name="物件 35">
            <a:extLst>
              <a:ext uri="{FF2B5EF4-FFF2-40B4-BE49-F238E27FC236}">
                <a16:creationId xmlns:a16="http://schemas.microsoft.com/office/drawing/2014/main" id="{2B4D7B81-8CE4-4E54-AC6B-10D973A8019D}"/>
              </a:ext>
            </a:extLst>
          </p:cNvPr>
          <p:cNvGraphicFramePr>
            <a:graphicFrameLocks noChangeAspect="1"/>
          </p:cNvGraphicFramePr>
          <p:nvPr>
            <p:extLst>
              <p:ext uri="{D42A27DB-BD31-4B8C-83A1-F6EECF244321}">
                <p14:modId xmlns:p14="http://schemas.microsoft.com/office/powerpoint/2010/main" val="2852580556"/>
              </p:ext>
            </p:extLst>
          </p:nvPr>
        </p:nvGraphicFramePr>
        <p:xfrm>
          <a:off x="1457005" y="4413623"/>
          <a:ext cx="385762" cy="371475"/>
        </p:xfrm>
        <a:graphic>
          <a:graphicData uri="http://schemas.openxmlformats.org/presentationml/2006/ole">
            <mc:AlternateContent xmlns:mc="http://schemas.openxmlformats.org/markup-compatibility/2006">
              <mc:Choice xmlns:v="urn:schemas-microsoft-com:vml" Requires="v">
                <p:oleObj spid="_x0000_s115333" name="Equation" r:id="rId17" imgW="215640" imgH="228600" progId="Equation.DSMT4">
                  <p:embed/>
                </p:oleObj>
              </mc:Choice>
              <mc:Fallback>
                <p:oleObj name="Equation" r:id="rId17" imgW="215640" imgH="228600" progId="Equation.DSMT4">
                  <p:embed/>
                  <p:pic>
                    <p:nvPicPr>
                      <p:cNvPr id="18" name="物件 17">
                        <a:extLst>
                          <a:ext uri="{FF2B5EF4-FFF2-40B4-BE49-F238E27FC236}">
                            <a16:creationId xmlns:a16="http://schemas.microsoft.com/office/drawing/2014/main" id="{BC7D55D7-8D9D-4252-AF0E-0092BC2A638B}"/>
                          </a:ext>
                        </a:extLst>
                      </p:cNvPr>
                      <p:cNvPicPr>
                        <a:picLocks noChangeAspect="1" noChangeArrowheads="1"/>
                      </p:cNvPicPr>
                      <p:nvPr/>
                    </p:nvPicPr>
                    <p:blipFill>
                      <a:blip r:embed="rId18"/>
                      <a:srcRect/>
                      <a:stretch>
                        <a:fillRect/>
                      </a:stretch>
                    </p:blipFill>
                    <p:spPr bwMode="auto">
                      <a:xfrm>
                        <a:off x="1457005" y="4413623"/>
                        <a:ext cx="385762" cy="371475"/>
                      </a:xfrm>
                      <a:prstGeom prst="rect">
                        <a:avLst/>
                      </a:prstGeom>
                      <a:noFill/>
                    </p:spPr>
                  </p:pic>
                </p:oleObj>
              </mc:Fallback>
            </mc:AlternateContent>
          </a:graphicData>
        </a:graphic>
      </p:graphicFrame>
      <p:graphicFrame>
        <p:nvGraphicFramePr>
          <p:cNvPr id="38" name="物件 37">
            <a:extLst>
              <a:ext uri="{FF2B5EF4-FFF2-40B4-BE49-F238E27FC236}">
                <a16:creationId xmlns:a16="http://schemas.microsoft.com/office/drawing/2014/main" id="{CD07FF52-37ED-4220-B683-F004EA2C47A6}"/>
              </a:ext>
            </a:extLst>
          </p:cNvPr>
          <p:cNvGraphicFramePr>
            <a:graphicFrameLocks noChangeAspect="1"/>
          </p:cNvGraphicFramePr>
          <p:nvPr>
            <p:extLst>
              <p:ext uri="{D42A27DB-BD31-4B8C-83A1-F6EECF244321}">
                <p14:modId xmlns:p14="http://schemas.microsoft.com/office/powerpoint/2010/main" val="1423456738"/>
              </p:ext>
            </p:extLst>
          </p:nvPr>
        </p:nvGraphicFramePr>
        <p:xfrm>
          <a:off x="1471632" y="5384926"/>
          <a:ext cx="363538" cy="371475"/>
        </p:xfrm>
        <a:graphic>
          <a:graphicData uri="http://schemas.openxmlformats.org/presentationml/2006/ole">
            <mc:AlternateContent xmlns:mc="http://schemas.openxmlformats.org/markup-compatibility/2006">
              <mc:Choice xmlns:v="urn:schemas-microsoft-com:vml" Requires="v">
                <p:oleObj spid="_x0000_s115334" name="Equation" r:id="rId19" imgW="203040" imgH="228600" progId="Equation.DSMT4">
                  <p:embed/>
                </p:oleObj>
              </mc:Choice>
              <mc:Fallback>
                <p:oleObj name="Equation" r:id="rId19" imgW="203040" imgH="228600" progId="Equation.DSMT4">
                  <p:embed/>
                  <p:pic>
                    <p:nvPicPr>
                      <p:cNvPr id="19" name="物件 18">
                        <a:extLst>
                          <a:ext uri="{FF2B5EF4-FFF2-40B4-BE49-F238E27FC236}">
                            <a16:creationId xmlns:a16="http://schemas.microsoft.com/office/drawing/2014/main" id="{A316CB68-75CE-4DAB-9C51-FEE1964D461D}"/>
                          </a:ext>
                        </a:extLst>
                      </p:cNvPr>
                      <p:cNvPicPr>
                        <a:picLocks noChangeAspect="1" noChangeArrowheads="1"/>
                      </p:cNvPicPr>
                      <p:nvPr/>
                    </p:nvPicPr>
                    <p:blipFill>
                      <a:blip r:embed="rId20"/>
                      <a:srcRect/>
                      <a:stretch>
                        <a:fillRect/>
                      </a:stretch>
                    </p:blipFill>
                    <p:spPr bwMode="auto">
                      <a:xfrm>
                        <a:off x="1471632" y="5384926"/>
                        <a:ext cx="363538" cy="371475"/>
                      </a:xfrm>
                      <a:prstGeom prst="rect">
                        <a:avLst/>
                      </a:prstGeom>
                      <a:noFill/>
                    </p:spPr>
                  </p:pic>
                </p:oleObj>
              </mc:Fallback>
            </mc:AlternateContent>
          </a:graphicData>
        </a:graphic>
      </p:graphicFrame>
      <p:graphicFrame>
        <p:nvGraphicFramePr>
          <p:cNvPr id="30" name="物件 29">
            <a:extLst>
              <a:ext uri="{FF2B5EF4-FFF2-40B4-BE49-F238E27FC236}">
                <a16:creationId xmlns:a16="http://schemas.microsoft.com/office/drawing/2014/main" id="{A6101E5F-0FE0-4102-88CC-99C35C7C07B1}"/>
              </a:ext>
            </a:extLst>
          </p:cNvPr>
          <p:cNvGraphicFramePr>
            <a:graphicFrameLocks noChangeAspect="1"/>
          </p:cNvGraphicFramePr>
          <p:nvPr>
            <p:extLst>
              <p:ext uri="{D42A27DB-BD31-4B8C-83A1-F6EECF244321}">
                <p14:modId xmlns:p14="http://schemas.microsoft.com/office/powerpoint/2010/main" val="1866844545"/>
              </p:ext>
            </p:extLst>
          </p:nvPr>
        </p:nvGraphicFramePr>
        <p:xfrm>
          <a:off x="2458752" y="2204657"/>
          <a:ext cx="4721919" cy="641619"/>
        </p:xfrm>
        <a:graphic>
          <a:graphicData uri="http://schemas.openxmlformats.org/presentationml/2006/ole">
            <mc:AlternateContent xmlns:mc="http://schemas.openxmlformats.org/markup-compatibility/2006">
              <mc:Choice xmlns:v="urn:schemas-microsoft-com:vml" Requires="v">
                <p:oleObj spid="_x0000_s115335" name="Equation" r:id="rId21" imgW="3390840" imgH="469800" progId="Equation.DSMT4">
                  <p:embed/>
                </p:oleObj>
              </mc:Choice>
              <mc:Fallback>
                <p:oleObj name="Equation" r:id="rId21" imgW="3390840" imgH="469800" progId="Equation.DSMT4">
                  <p:embed/>
                  <p:pic>
                    <p:nvPicPr>
                      <p:cNvPr id="0" name="Object 161"/>
                      <p:cNvPicPr>
                        <a:picLocks noChangeAspect="1" noChangeArrowheads="1"/>
                      </p:cNvPicPr>
                      <p:nvPr/>
                    </p:nvPicPr>
                    <p:blipFill>
                      <a:blip r:embed="rId22"/>
                      <a:srcRect/>
                      <a:stretch>
                        <a:fillRect/>
                      </a:stretch>
                    </p:blipFill>
                    <p:spPr bwMode="auto">
                      <a:xfrm>
                        <a:off x="2458752" y="2204657"/>
                        <a:ext cx="4721919" cy="641619"/>
                      </a:xfrm>
                      <a:prstGeom prst="rect">
                        <a:avLst/>
                      </a:prstGeom>
                      <a:noFill/>
                    </p:spPr>
                  </p:pic>
                </p:oleObj>
              </mc:Fallback>
            </mc:AlternateContent>
          </a:graphicData>
        </a:graphic>
      </p:graphicFrame>
      <p:graphicFrame>
        <p:nvGraphicFramePr>
          <p:cNvPr id="32" name="物件 31">
            <a:extLst>
              <a:ext uri="{FF2B5EF4-FFF2-40B4-BE49-F238E27FC236}">
                <a16:creationId xmlns:a16="http://schemas.microsoft.com/office/drawing/2014/main" id="{F8C3ECE1-DE65-4D4B-BAE2-CF48F665E3F2}"/>
              </a:ext>
            </a:extLst>
          </p:cNvPr>
          <p:cNvGraphicFramePr>
            <a:graphicFrameLocks noChangeAspect="1"/>
          </p:cNvGraphicFramePr>
          <p:nvPr>
            <p:extLst>
              <p:ext uri="{D42A27DB-BD31-4B8C-83A1-F6EECF244321}">
                <p14:modId xmlns:p14="http://schemas.microsoft.com/office/powerpoint/2010/main" val="193491344"/>
              </p:ext>
            </p:extLst>
          </p:nvPr>
        </p:nvGraphicFramePr>
        <p:xfrm>
          <a:off x="2458752" y="4274358"/>
          <a:ext cx="3686896" cy="579283"/>
        </p:xfrm>
        <a:graphic>
          <a:graphicData uri="http://schemas.openxmlformats.org/presentationml/2006/ole">
            <mc:AlternateContent xmlns:mc="http://schemas.openxmlformats.org/markup-compatibility/2006">
              <mc:Choice xmlns:v="urn:schemas-microsoft-com:vml" Requires="v">
                <p:oleObj spid="_x0000_s115336" name="Equation" r:id="rId23" imgW="2882880" imgH="419040" progId="Equation.DSMT4">
                  <p:embed/>
                </p:oleObj>
              </mc:Choice>
              <mc:Fallback>
                <p:oleObj name="Equation" r:id="rId23" imgW="2882880" imgH="419040" progId="Equation.DSMT4">
                  <p:embed/>
                  <p:pic>
                    <p:nvPicPr>
                      <p:cNvPr id="0" name="Object 163"/>
                      <p:cNvPicPr>
                        <a:picLocks noChangeAspect="1" noChangeArrowheads="1"/>
                      </p:cNvPicPr>
                      <p:nvPr/>
                    </p:nvPicPr>
                    <p:blipFill>
                      <a:blip r:embed="rId24"/>
                      <a:srcRect/>
                      <a:stretch>
                        <a:fillRect/>
                      </a:stretch>
                    </p:blipFill>
                    <p:spPr bwMode="auto">
                      <a:xfrm>
                        <a:off x="2458752" y="4274358"/>
                        <a:ext cx="3686896" cy="579283"/>
                      </a:xfrm>
                      <a:prstGeom prst="rect">
                        <a:avLst/>
                      </a:prstGeom>
                      <a:noFill/>
                    </p:spPr>
                  </p:pic>
                </p:oleObj>
              </mc:Fallback>
            </mc:AlternateContent>
          </a:graphicData>
        </a:graphic>
      </p:graphicFrame>
      <p:graphicFrame>
        <p:nvGraphicFramePr>
          <p:cNvPr id="34" name="物件 33">
            <a:extLst>
              <a:ext uri="{FF2B5EF4-FFF2-40B4-BE49-F238E27FC236}">
                <a16:creationId xmlns:a16="http://schemas.microsoft.com/office/drawing/2014/main" id="{30ADE4A6-9EDB-43F6-B40A-22C48743D0E4}"/>
              </a:ext>
            </a:extLst>
          </p:cNvPr>
          <p:cNvGraphicFramePr>
            <a:graphicFrameLocks noChangeAspect="1"/>
          </p:cNvGraphicFramePr>
          <p:nvPr>
            <p:extLst>
              <p:ext uri="{D42A27DB-BD31-4B8C-83A1-F6EECF244321}">
                <p14:modId xmlns:p14="http://schemas.microsoft.com/office/powerpoint/2010/main" val="1102488001"/>
              </p:ext>
            </p:extLst>
          </p:nvPr>
        </p:nvGraphicFramePr>
        <p:xfrm>
          <a:off x="2458752" y="5397141"/>
          <a:ext cx="1947038" cy="371475"/>
        </p:xfrm>
        <a:graphic>
          <a:graphicData uri="http://schemas.openxmlformats.org/presentationml/2006/ole">
            <mc:AlternateContent xmlns:mc="http://schemas.openxmlformats.org/markup-compatibility/2006">
              <mc:Choice xmlns:v="urn:schemas-microsoft-com:vml" Requires="v">
                <p:oleObj spid="_x0000_s115337" name="Equation" r:id="rId25" imgW="1447560" imgH="253800" progId="Equation.DSMT4">
                  <p:embed/>
                </p:oleObj>
              </mc:Choice>
              <mc:Fallback>
                <p:oleObj name="Equation" r:id="rId25" imgW="1447560" imgH="253800" progId="Equation.DSMT4">
                  <p:embed/>
                  <p:pic>
                    <p:nvPicPr>
                      <p:cNvPr id="0" name="Object 165"/>
                      <p:cNvPicPr>
                        <a:picLocks noChangeAspect="1" noChangeArrowheads="1"/>
                      </p:cNvPicPr>
                      <p:nvPr/>
                    </p:nvPicPr>
                    <p:blipFill>
                      <a:blip r:embed="rId26"/>
                      <a:srcRect/>
                      <a:stretch>
                        <a:fillRect/>
                      </a:stretch>
                    </p:blipFill>
                    <p:spPr bwMode="auto">
                      <a:xfrm>
                        <a:off x="2458752" y="5397141"/>
                        <a:ext cx="1947038" cy="371475"/>
                      </a:xfrm>
                      <a:prstGeom prst="rect">
                        <a:avLst/>
                      </a:prstGeom>
                      <a:noFill/>
                    </p:spPr>
                  </p:pic>
                </p:oleObj>
              </mc:Fallback>
            </mc:AlternateContent>
          </a:graphicData>
        </a:graphic>
      </p:graphicFrame>
      <p:graphicFrame>
        <p:nvGraphicFramePr>
          <p:cNvPr id="39" name="物件 38">
            <a:extLst>
              <a:ext uri="{FF2B5EF4-FFF2-40B4-BE49-F238E27FC236}">
                <a16:creationId xmlns:a16="http://schemas.microsoft.com/office/drawing/2014/main" id="{6AD06E4E-9C9D-4305-8CA4-423EBBD13F52}"/>
              </a:ext>
            </a:extLst>
          </p:cNvPr>
          <p:cNvGraphicFramePr>
            <a:graphicFrameLocks noChangeAspect="1"/>
          </p:cNvGraphicFramePr>
          <p:nvPr>
            <p:extLst>
              <p:ext uri="{D42A27DB-BD31-4B8C-83A1-F6EECF244321}">
                <p14:modId xmlns:p14="http://schemas.microsoft.com/office/powerpoint/2010/main" val="462897875"/>
              </p:ext>
            </p:extLst>
          </p:nvPr>
        </p:nvGraphicFramePr>
        <p:xfrm>
          <a:off x="2428582" y="3195932"/>
          <a:ext cx="7546015" cy="747154"/>
        </p:xfrm>
        <a:graphic>
          <a:graphicData uri="http://schemas.openxmlformats.org/presentationml/2006/ole">
            <mc:AlternateContent xmlns:mc="http://schemas.openxmlformats.org/markup-compatibility/2006">
              <mc:Choice xmlns:v="urn:schemas-microsoft-com:vml" Requires="v">
                <p:oleObj spid="_x0000_s115338" name="Equation" r:id="rId27" imgW="5410080" imgH="533160" progId="Equation.DSMT4">
                  <p:embed/>
                </p:oleObj>
              </mc:Choice>
              <mc:Fallback>
                <p:oleObj name="Equation" r:id="rId27" imgW="5410080" imgH="533160" progId="Equation.DSMT4">
                  <p:embed/>
                  <p:pic>
                    <p:nvPicPr>
                      <p:cNvPr id="0" name="Object 201"/>
                      <p:cNvPicPr>
                        <a:picLocks noChangeAspect="1" noChangeArrowheads="1"/>
                      </p:cNvPicPr>
                      <p:nvPr/>
                    </p:nvPicPr>
                    <p:blipFill>
                      <a:blip r:embed="rId28"/>
                      <a:srcRect/>
                      <a:stretch>
                        <a:fillRect/>
                      </a:stretch>
                    </p:blipFill>
                    <p:spPr bwMode="auto">
                      <a:xfrm>
                        <a:off x="2428582" y="3195932"/>
                        <a:ext cx="7546015" cy="747154"/>
                      </a:xfrm>
                      <a:prstGeom prst="rect">
                        <a:avLst/>
                      </a:prstGeom>
                      <a:noFill/>
                    </p:spPr>
                  </p:pic>
                </p:oleObj>
              </mc:Fallback>
            </mc:AlternateContent>
          </a:graphicData>
        </a:graphic>
      </p:graphicFrame>
    </p:spTree>
    <p:extLst>
      <p:ext uri="{BB962C8B-B14F-4D97-AF65-F5344CB8AC3E}">
        <p14:creationId xmlns:p14="http://schemas.microsoft.com/office/powerpoint/2010/main" val="3908366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群組 9">
            <a:extLst>
              <a:ext uri="{FF2B5EF4-FFF2-40B4-BE49-F238E27FC236}">
                <a16:creationId xmlns:a16="http://schemas.microsoft.com/office/drawing/2014/main" id="{71072B00-1D3A-4476-B81B-0BBD71249930}"/>
              </a:ext>
            </a:extLst>
          </p:cNvPr>
          <p:cNvGrpSpPr/>
          <p:nvPr/>
        </p:nvGrpSpPr>
        <p:grpSpPr>
          <a:xfrm>
            <a:off x="-1" y="0"/>
            <a:ext cx="12192001" cy="7203802"/>
            <a:chOff x="-1" y="0"/>
            <a:chExt cx="12192001" cy="7203802"/>
          </a:xfrm>
        </p:grpSpPr>
        <p:pic>
          <p:nvPicPr>
            <p:cNvPr id="11" name="內容版面配置區 4">
              <a:extLst>
                <a:ext uri="{FF2B5EF4-FFF2-40B4-BE49-F238E27FC236}">
                  <a16:creationId xmlns:a16="http://schemas.microsoft.com/office/drawing/2014/main" id="{31208BA5-7221-4712-B7C4-30299C0923B5}"/>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12" name="內容版面配置區 4">
              <a:extLst>
                <a:ext uri="{FF2B5EF4-FFF2-40B4-BE49-F238E27FC236}">
                  <a16:creationId xmlns:a16="http://schemas.microsoft.com/office/drawing/2014/main" id="{C60921BF-3079-4737-8AE6-8EB2AFB7F232}"/>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13" name="內容版面配置區 4">
              <a:extLst>
                <a:ext uri="{FF2B5EF4-FFF2-40B4-BE49-F238E27FC236}">
                  <a16:creationId xmlns:a16="http://schemas.microsoft.com/office/drawing/2014/main" id="{D8D06152-D808-4771-98DC-277849DBE647}"/>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14" name="內容版面配置區 4">
              <a:extLst>
                <a:ext uri="{FF2B5EF4-FFF2-40B4-BE49-F238E27FC236}">
                  <a16:creationId xmlns:a16="http://schemas.microsoft.com/office/drawing/2014/main" id="{0B3868D2-D3CF-4FBE-931B-D38331419ACE}"/>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15" name="內容版面配置區 4">
              <a:extLst>
                <a:ext uri="{FF2B5EF4-FFF2-40B4-BE49-F238E27FC236}">
                  <a16:creationId xmlns:a16="http://schemas.microsoft.com/office/drawing/2014/main" id="{8BFAC249-C7F3-4578-9099-625367ED7656}"/>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3" name="內容版面配置區 2">
            <a:extLst>
              <a:ext uri="{FF2B5EF4-FFF2-40B4-BE49-F238E27FC236}">
                <a16:creationId xmlns:a16="http://schemas.microsoft.com/office/drawing/2014/main" id="{DB4EFD94-6650-4B3C-A19B-5C50FD36B83F}"/>
              </a:ext>
            </a:extLst>
          </p:cNvPr>
          <p:cNvSpPr>
            <a:spLocks noGrp="1"/>
          </p:cNvSpPr>
          <p:nvPr>
            <p:ph idx="1"/>
          </p:nvPr>
        </p:nvSpPr>
        <p:spPr/>
        <p:txBody>
          <a:bodyPr/>
          <a:lstStyle/>
          <a:p>
            <a:pPr marL="534988" indent="-534988">
              <a:buFont typeface="Wingdings" panose="05000000000000000000" pitchFamily="2" charset="2"/>
              <a:buChar char="Ø"/>
            </a:pPr>
            <a:r>
              <a:rPr lang="zh-TW" altLang="en-US" dirty="0">
                <a:ea typeface="標楷體" panose="03000509000000000000" pitchFamily="65" charset="-120"/>
              </a:rPr>
              <a:t>研究動機與背景</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文獻探討</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研究方法</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solidFill>
                  <a:srgbClr val="FF5050"/>
                </a:solidFill>
                <a:ea typeface="標楷體" panose="03000509000000000000" pitchFamily="65" charset="-120"/>
              </a:rPr>
              <a:t>分析</a:t>
            </a:r>
            <a:endParaRPr lang="en-US" altLang="zh-TW" dirty="0">
              <a:solidFill>
                <a:srgbClr val="FF5050"/>
              </a:solidFill>
              <a:ea typeface="標楷體" panose="03000509000000000000" pitchFamily="65" charset="-120"/>
            </a:endParaRPr>
          </a:p>
          <a:p>
            <a:pPr lvl="1">
              <a:buFont typeface="標楷體" panose="03000509000000000000" pitchFamily="65" charset="-120"/>
              <a:buChar char="‐"/>
            </a:pPr>
            <a:r>
              <a:rPr lang="zh-TW" altLang="en-US" sz="2000" dirty="0">
                <a:ea typeface="標楷體" panose="03000509000000000000" pitchFamily="65" charset="-120"/>
              </a:rPr>
              <a:t>　性質性質</a:t>
            </a:r>
            <a:endParaRPr lang="en-US" altLang="zh-TW" sz="2000" dirty="0">
              <a:ea typeface="標楷體" panose="03000509000000000000" pitchFamily="65" charset="-120"/>
            </a:endParaRPr>
          </a:p>
          <a:p>
            <a:pPr lvl="1">
              <a:buFont typeface="標楷體" panose="03000509000000000000" pitchFamily="65" charset="-120"/>
              <a:buChar char="‐"/>
            </a:pPr>
            <a:r>
              <a:rPr lang="zh-TW" altLang="en-US" sz="2000" dirty="0">
                <a:ea typeface="標楷體" panose="03000509000000000000" pitchFamily="65" charset="-120"/>
              </a:rPr>
              <a:t>　需求性質</a:t>
            </a:r>
            <a:endParaRPr lang="en-US" altLang="zh-TW" sz="2000" dirty="0">
              <a:ea typeface="標楷體" panose="03000509000000000000" pitchFamily="65" charset="-120"/>
            </a:endParaRPr>
          </a:p>
          <a:p>
            <a:pPr marL="542925" lvl="1" indent="-542925">
              <a:buFont typeface="Wingdings" panose="05000000000000000000" pitchFamily="2" charset="2"/>
              <a:buChar char="Ø"/>
            </a:pPr>
            <a:r>
              <a:rPr lang="zh-TW" altLang="en-US" sz="2800" dirty="0">
                <a:ea typeface="標楷體" panose="03000509000000000000" pitchFamily="65" charset="-120"/>
              </a:rPr>
              <a:t>結論</a:t>
            </a:r>
            <a:endParaRPr lang="en-US" altLang="zh-TW" sz="2000" dirty="0">
              <a:ea typeface="標楷體" panose="03000509000000000000" pitchFamily="65" charset="-120"/>
            </a:endParaRPr>
          </a:p>
          <a:p>
            <a:pPr marL="534988" indent="-534988">
              <a:buFont typeface="Wingdings" panose="05000000000000000000" pitchFamily="2" charset="2"/>
              <a:buChar char="Ø"/>
            </a:pPr>
            <a:endParaRPr lang="en-US" altLang="zh-TW" dirty="0">
              <a:solidFill>
                <a:srgbClr val="FF5050"/>
              </a:solidFill>
              <a:ea typeface="標楷體" panose="03000509000000000000" pitchFamily="65" charset="-120"/>
            </a:endParaRPr>
          </a:p>
          <a:p>
            <a:pPr marL="534988" indent="-534988">
              <a:buFont typeface="Wingdings" panose="05000000000000000000" pitchFamily="2" charset="2"/>
              <a:buChar char="Ø"/>
            </a:pPr>
            <a:endParaRPr lang="en-US" altLang="zh-TW" dirty="0">
              <a:ea typeface="標楷體" panose="03000509000000000000" pitchFamily="65" charset="-120"/>
            </a:endParaRPr>
          </a:p>
          <a:p>
            <a:pPr marL="534988" indent="-534988">
              <a:buFont typeface="Wingdings" panose="05000000000000000000" pitchFamily="2" charset="2"/>
              <a:buChar char="Ø"/>
            </a:pPr>
            <a:endParaRPr lang="en-US" altLang="zh-TW" dirty="0">
              <a:ea typeface="標楷體" panose="03000509000000000000" pitchFamily="65" charset="-120"/>
            </a:endParaRPr>
          </a:p>
          <a:p>
            <a:pPr marL="534988" indent="-534988"/>
            <a:endParaRPr lang="en-US" altLang="zh-TW" dirty="0">
              <a:ea typeface="標楷體" panose="03000509000000000000" pitchFamily="65" charset="-120"/>
            </a:endParaRPr>
          </a:p>
          <a:p>
            <a:pPr marL="534988" indent="-534988"/>
            <a:endParaRPr lang="en-US" altLang="zh-TW" dirty="0">
              <a:ea typeface="標楷體" panose="03000509000000000000" pitchFamily="65" charset="-120"/>
            </a:endParaRPr>
          </a:p>
          <a:p>
            <a:pPr marL="534988" indent="-534988">
              <a:buNone/>
            </a:pPr>
            <a:endParaRPr lang="zh-TW" altLang="en-US" dirty="0">
              <a:ea typeface="標楷體" panose="03000509000000000000" pitchFamily="65" charset="-120"/>
            </a:endParaRPr>
          </a:p>
          <a:p>
            <a:pPr marL="534988" indent="-534988"/>
            <a:endParaRPr lang="en-US" altLang="zh-TW" dirty="0">
              <a:ea typeface="標楷體" panose="03000509000000000000" pitchFamily="65" charset="-120"/>
            </a:endParaRPr>
          </a:p>
          <a:p>
            <a:pPr marL="534988" indent="-534988"/>
            <a:endParaRPr lang="zh-TW" altLang="en-US" dirty="0">
              <a:ea typeface="標楷體" panose="03000509000000000000" pitchFamily="65" charset="-120"/>
            </a:endParaRPr>
          </a:p>
        </p:txBody>
      </p:sp>
      <p:sp>
        <p:nvSpPr>
          <p:cNvPr id="16" name="標題 1">
            <a:extLst>
              <a:ext uri="{FF2B5EF4-FFF2-40B4-BE49-F238E27FC236}">
                <a16:creationId xmlns:a16="http://schemas.microsoft.com/office/drawing/2014/main" id="{6D97B0B5-E57D-4874-B746-28D12017AE14}"/>
              </a:ext>
            </a:extLst>
          </p:cNvPr>
          <p:cNvSpPr txBox="1">
            <a:spLocks/>
          </p:cNvSpPr>
          <p:nvPr/>
        </p:nvSpPr>
        <p:spPr>
          <a:xfrm>
            <a:off x="1545176" y="364057"/>
            <a:ext cx="28617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a:ea typeface="標楷體" panose="03000509000000000000" pitchFamily="65" charset="-120"/>
              </a:rPr>
              <a:t>目錄</a:t>
            </a:r>
            <a:endParaRPr lang="zh-TW" altLang="en-US" sz="3200" dirty="0">
              <a:ea typeface="標楷體" panose="03000509000000000000" pitchFamily="65" charset="-120"/>
            </a:endParaRPr>
          </a:p>
        </p:txBody>
      </p:sp>
      <p:sp>
        <p:nvSpPr>
          <p:cNvPr id="2" name="投影片編號版面配置區 1">
            <a:extLst>
              <a:ext uri="{FF2B5EF4-FFF2-40B4-BE49-F238E27FC236}">
                <a16:creationId xmlns:a16="http://schemas.microsoft.com/office/drawing/2014/main" id="{68DDB2C6-5B47-483B-A960-75140CDA91D7}"/>
              </a:ext>
            </a:extLst>
          </p:cNvPr>
          <p:cNvSpPr>
            <a:spLocks noGrp="1"/>
          </p:cNvSpPr>
          <p:nvPr>
            <p:ph type="sldNum" sz="quarter" idx="12"/>
          </p:nvPr>
        </p:nvSpPr>
        <p:spPr/>
        <p:txBody>
          <a:bodyPr/>
          <a:lstStyle/>
          <a:p>
            <a:fld id="{58A694F5-FBC9-4127-9762-A36D0ED70F54}" type="slidenum">
              <a:rPr lang="zh-TW" altLang="en-US" smtClean="0"/>
              <a:t>49</a:t>
            </a:fld>
            <a:endParaRPr lang="zh-TW" altLang="en-US"/>
          </a:p>
        </p:txBody>
      </p:sp>
    </p:spTree>
    <p:extLst>
      <p:ext uri="{BB962C8B-B14F-4D97-AF65-F5344CB8AC3E}">
        <p14:creationId xmlns:p14="http://schemas.microsoft.com/office/powerpoint/2010/main" val="189065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E191A78B-BDCC-4048-B24B-BD8B6D74E04B}"/>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0E7BE60D-B7B5-4FC2-865D-BFBF255EF231}"/>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9D29F467-4C4E-4AEC-87C2-078B9FDAB091}"/>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021D4BE3-D9EC-4CFE-8401-21ACADF1734B}"/>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71E04A1D-A834-46E0-8ED9-A3BA0B07CBC6}"/>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42599464-513B-459D-AC42-C5A47F8E6A97}"/>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3C09205-EAA7-4655-8251-2C2DAB77A6C0}"/>
              </a:ext>
            </a:extLst>
          </p:cNvPr>
          <p:cNvSpPr>
            <a:spLocks noGrp="1"/>
          </p:cNvSpPr>
          <p:nvPr>
            <p:ph type="title"/>
          </p:nvPr>
        </p:nvSpPr>
        <p:spPr>
          <a:xfrm>
            <a:off x="1571624" y="365125"/>
            <a:ext cx="9782175" cy="1325563"/>
          </a:xfrm>
        </p:spPr>
        <p:txBody>
          <a:bodyPr>
            <a:normAutofit/>
          </a:bodyPr>
          <a:lstStyle/>
          <a:p>
            <a:r>
              <a:rPr lang="zh-TW" altLang="en-US" sz="3200" dirty="0">
                <a:ea typeface="標楷體" panose="03000509000000000000" pitchFamily="65" charset="-120"/>
              </a:rPr>
              <a:t>研究動機與背景</a:t>
            </a:r>
            <a:endParaRPr lang="zh-TW" altLang="en-US" sz="32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 name="文字方塊 9">
            <a:extLst>
              <a:ext uri="{FF2B5EF4-FFF2-40B4-BE49-F238E27FC236}">
                <a16:creationId xmlns:a16="http://schemas.microsoft.com/office/drawing/2014/main" id="{D42A2AFE-5896-460F-A276-18408FBE34F9}"/>
              </a:ext>
            </a:extLst>
          </p:cNvPr>
          <p:cNvSpPr txBox="1"/>
          <p:nvPr/>
        </p:nvSpPr>
        <p:spPr>
          <a:xfrm>
            <a:off x="1034473" y="1796037"/>
            <a:ext cx="3870036" cy="523220"/>
          </a:xfrm>
          <a:prstGeom prst="rect">
            <a:avLst/>
          </a:prstGeom>
          <a:noFill/>
        </p:spPr>
        <p:txBody>
          <a:bodyPr wrap="square" rtlCol="0">
            <a:spAutoFit/>
          </a:bodyPr>
          <a:lstStyle/>
          <a:p>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2.</a:t>
            </a:r>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 銷售模式</a:t>
            </a:r>
          </a:p>
        </p:txBody>
      </p:sp>
      <p:sp>
        <p:nvSpPr>
          <p:cNvPr id="11" name="矩形 10">
            <a:extLst>
              <a:ext uri="{FF2B5EF4-FFF2-40B4-BE49-F238E27FC236}">
                <a16:creationId xmlns:a16="http://schemas.microsoft.com/office/drawing/2014/main" id="{3A6383BD-D51D-43C9-BC3C-D24BA410F26F}"/>
              </a:ext>
            </a:extLst>
          </p:cNvPr>
          <p:cNvSpPr/>
          <p:nvPr/>
        </p:nvSpPr>
        <p:spPr>
          <a:xfrm>
            <a:off x="956495" y="2543709"/>
            <a:ext cx="3870036" cy="461665"/>
          </a:xfrm>
          <a:prstGeom prst="rect">
            <a:avLst/>
          </a:prstGeom>
        </p:spPr>
        <p:txBody>
          <a:bodyPr wrap="square">
            <a:spAutoFit/>
          </a:bodyPr>
          <a:lstStyle/>
          <a:p>
            <a:pPr marL="285750" indent="-285750">
              <a:buFont typeface="Arial" panose="020B0604020202020204" pitchFamily="34" charset="0"/>
              <a:buChar char="•"/>
            </a:pP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傳統</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：永久授權</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賣斷制</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12" name="矩形 11">
            <a:extLst>
              <a:ext uri="{FF2B5EF4-FFF2-40B4-BE49-F238E27FC236}">
                <a16:creationId xmlns:a16="http://schemas.microsoft.com/office/drawing/2014/main" id="{A0E9F9A1-885A-4DB0-A010-40384230E29B}"/>
              </a:ext>
            </a:extLst>
          </p:cNvPr>
          <p:cNvSpPr/>
          <p:nvPr/>
        </p:nvSpPr>
        <p:spPr>
          <a:xfrm>
            <a:off x="4904509" y="2543708"/>
            <a:ext cx="6881190" cy="461665"/>
          </a:xfrm>
          <a:prstGeom prst="rect">
            <a:avLst/>
          </a:prstGeom>
        </p:spPr>
        <p:txBody>
          <a:bodyPr wrap="square">
            <a:spAutoFit/>
          </a:bodyPr>
          <a:lstStyle/>
          <a:p>
            <a:pPr marL="285750" indent="-285750">
              <a:buFont typeface="Arial" panose="020B0604020202020204" pitchFamily="34" charset="0"/>
              <a:buChar char="•"/>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現</a:t>
            </a: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今</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：升級優惠</a:t>
            </a: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、訂閱模式</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、套裝銷售</a:t>
            </a: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等</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2BB70D4-E96B-4270-B4CE-5BF71E4EF43F}"/>
              </a:ext>
            </a:extLst>
          </p:cNvPr>
          <p:cNvSpPr>
            <a:spLocks noGrp="1"/>
          </p:cNvSpPr>
          <p:nvPr>
            <p:ph type="sldNum" sz="quarter" idx="12"/>
          </p:nvPr>
        </p:nvSpPr>
        <p:spPr/>
        <p:txBody>
          <a:bodyPr/>
          <a:lstStyle/>
          <a:p>
            <a:fld id="{58A694F5-FBC9-4127-9762-A36D0ED70F54}" type="slidenum">
              <a:rPr lang="zh-TW" altLang="en-US" smtClean="0"/>
              <a:t>5</a:t>
            </a:fld>
            <a:endParaRPr lang="zh-TW" altLang="en-US"/>
          </a:p>
        </p:txBody>
      </p:sp>
      <p:pic>
        <p:nvPicPr>
          <p:cNvPr id="16" name="圖片 15" descr="一張含有 建築物, 坐, 桌, 螢幕 的圖片&#10;&#10;自動產生的描述">
            <a:extLst>
              <a:ext uri="{FF2B5EF4-FFF2-40B4-BE49-F238E27FC236}">
                <a16:creationId xmlns:a16="http://schemas.microsoft.com/office/drawing/2014/main" id="{1179AE31-261B-4A75-A1C8-CF6F90F63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4007" y="3245331"/>
            <a:ext cx="2093472" cy="2093472"/>
          </a:xfrm>
          <a:prstGeom prst="rect">
            <a:avLst/>
          </a:prstGeom>
        </p:spPr>
      </p:pic>
      <p:sp>
        <p:nvSpPr>
          <p:cNvPr id="17" name="矩形 16">
            <a:extLst>
              <a:ext uri="{FF2B5EF4-FFF2-40B4-BE49-F238E27FC236}">
                <a16:creationId xmlns:a16="http://schemas.microsoft.com/office/drawing/2014/main" id="{825BA94A-4325-4A5D-87C9-18AEEDE2EF0C}"/>
              </a:ext>
            </a:extLst>
          </p:cNvPr>
          <p:cNvSpPr/>
          <p:nvPr/>
        </p:nvSpPr>
        <p:spPr>
          <a:xfrm>
            <a:off x="1467197" y="5334488"/>
            <a:ext cx="2438400" cy="369332"/>
          </a:xfrm>
          <a:prstGeom prst="rect">
            <a:avLst/>
          </a:prstGeom>
        </p:spPr>
        <p:txBody>
          <a:bodyPr wrap="square">
            <a:spAutoFit/>
          </a:bodyPr>
          <a:lstStyle/>
          <a:p>
            <a:pPr marL="288000"/>
            <a:r>
              <a:rPr lang="zh-TW" altLang="zh-TW" dirty="0">
                <a:latin typeface="Times New Roman" panose="02020603050405020304" pitchFamily="18" charset="0"/>
                <a:ea typeface="標楷體" panose="03000509000000000000" pitchFamily="65" charset="-120"/>
                <a:cs typeface="Times New Roman" panose="02020603050405020304" pitchFamily="18" charset="0"/>
              </a:rPr>
              <a:t>微軟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Windows</a:t>
            </a:r>
            <a:r>
              <a:rPr lang="zh-TW" altLang="zh-TW" dirty="0">
                <a:latin typeface="Times New Roman" panose="02020603050405020304" pitchFamily="18" charset="0"/>
                <a:ea typeface="標楷體" panose="03000509000000000000" pitchFamily="65" charset="-120"/>
                <a:cs typeface="Times New Roman" panose="02020603050405020304" pitchFamily="18" charset="0"/>
              </a:rPr>
              <a:t>系統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9" name="圖片 18" descr="一張含有 畫畫 的圖片&#10;&#10;自動產生的描述">
            <a:extLst>
              <a:ext uri="{FF2B5EF4-FFF2-40B4-BE49-F238E27FC236}">
                <a16:creationId xmlns:a16="http://schemas.microsoft.com/office/drawing/2014/main" id="{F48BC58D-4342-40E4-9CF8-DC92FABB7C5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167" b="94167" l="9365" r="90970">
                        <a14:foregroundMark x1="46321" y1="10000" x2="52341" y2="9167"/>
                        <a14:foregroundMark x1="9365" y1="55278" x2="12040" y2="81111"/>
                        <a14:foregroundMark x1="17726" y1="89167" x2="47492" y2="94167"/>
                        <a14:foregroundMark x1="47492" y1="94167" x2="80936" y2="92222"/>
                        <a14:foregroundMark x1="87291" y1="71667" x2="90970" y2="76944"/>
                        <a14:foregroundMark x1="84448" y1="64444" x2="20569" y2="60000"/>
                        <a14:foregroundMark x1="20569" y1="60000" x2="37625" y2="55278"/>
                        <a14:foregroundMark x1="37625" y1="55278" x2="60702" y2="56111"/>
                        <a14:foregroundMark x1="60702" y1="56111" x2="45151" y2="64444"/>
                        <a14:foregroundMark x1="45151" y1="64444" x2="61204" y2="67222"/>
                        <a14:foregroundMark x1="61204" y1="67222" x2="67391" y2="66389"/>
                        <a14:foregroundMark x1="35619" y1="67222" x2="16722" y2="51944"/>
                        <a14:foregroundMark x1="18729" y1="65278" x2="37291" y2="68611"/>
                        <a14:foregroundMark x1="16054" y1="66111" x2="34615" y2="73333"/>
                        <a14:foregroundMark x1="34615" y1="73333" x2="53177" y2="67778"/>
                        <a14:foregroundMark x1="47324" y1="60556" x2="75920" y2="58333"/>
                        <a14:foregroundMark x1="60702" y1="55833" x2="80936" y2="58333"/>
                      </a14:backgroundRemoval>
                    </a14:imgEffect>
                  </a14:imgLayer>
                </a14:imgProps>
              </a:ext>
              <a:ext uri="{28A0092B-C50C-407E-A947-70E740481C1C}">
                <a14:useLocalDpi xmlns:a14="http://schemas.microsoft.com/office/drawing/2010/main" val="0"/>
              </a:ext>
            </a:extLst>
          </a:blip>
          <a:stretch>
            <a:fillRect/>
          </a:stretch>
        </p:blipFill>
        <p:spPr>
          <a:xfrm>
            <a:off x="5156775" y="3245331"/>
            <a:ext cx="3598274" cy="2166185"/>
          </a:xfrm>
          <a:prstGeom prst="rect">
            <a:avLst/>
          </a:prstGeom>
          <a:ln>
            <a:noFill/>
          </a:ln>
          <a:effectLst/>
        </p:spPr>
      </p:pic>
      <p:sp>
        <p:nvSpPr>
          <p:cNvPr id="27" name="矩形 26">
            <a:extLst>
              <a:ext uri="{FF2B5EF4-FFF2-40B4-BE49-F238E27FC236}">
                <a16:creationId xmlns:a16="http://schemas.microsoft.com/office/drawing/2014/main" id="{37D1F29C-B271-4E9F-96F5-92ED26CB2B23}"/>
              </a:ext>
            </a:extLst>
          </p:cNvPr>
          <p:cNvSpPr/>
          <p:nvPr/>
        </p:nvSpPr>
        <p:spPr>
          <a:xfrm>
            <a:off x="5649388" y="5334488"/>
            <a:ext cx="2438400" cy="369332"/>
          </a:xfrm>
          <a:prstGeom prst="rect">
            <a:avLst/>
          </a:prstGeom>
        </p:spPr>
        <p:txBody>
          <a:bodyPr wrap="square">
            <a:spAutoFit/>
          </a:bodyPr>
          <a:lstStyle/>
          <a:p>
            <a:pPr marL="288000"/>
            <a:r>
              <a:rPr lang="zh-TW" altLang="zh-TW" dirty="0">
                <a:latin typeface="Times New Roman" panose="02020603050405020304" pitchFamily="18" charset="0"/>
                <a:ea typeface="標楷體" panose="03000509000000000000" pitchFamily="65" charset="-120"/>
                <a:cs typeface="Times New Roman" panose="02020603050405020304" pitchFamily="18" charset="0"/>
              </a:rPr>
              <a:t>微軟</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Office 365</a:t>
            </a:r>
          </a:p>
        </p:txBody>
      </p:sp>
      <p:pic>
        <p:nvPicPr>
          <p:cNvPr id="29" name="圖片 28" descr="一張含有 畫畫, 時鐘 的圖片&#10;&#10;自動產生的描述">
            <a:extLst>
              <a:ext uri="{FF2B5EF4-FFF2-40B4-BE49-F238E27FC236}">
                <a16:creationId xmlns:a16="http://schemas.microsoft.com/office/drawing/2014/main" id="{BE1B04FD-56EC-4492-A1FE-1D6D912AE0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25403" y="3602890"/>
            <a:ext cx="2266844" cy="1690688"/>
          </a:xfrm>
          <a:prstGeom prst="rect">
            <a:avLst/>
          </a:prstGeom>
        </p:spPr>
      </p:pic>
      <p:sp>
        <p:nvSpPr>
          <p:cNvPr id="30" name="矩形 29">
            <a:extLst>
              <a:ext uri="{FF2B5EF4-FFF2-40B4-BE49-F238E27FC236}">
                <a16:creationId xmlns:a16="http://schemas.microsoft.com/office/drawing/2014/main" id="{AA782EFF-50F9-4A1F-BF93-EC7BDAF6E3B4}"/>
              </a:ext>
            </a:extLst>
          </p:cNvPr>
          <p:cNvSpPr/>
          <p:nvPr/>
        </p:nvSpPr>
        <p:spPr>
          <a:xfrm>
            <a:off x="8664499" y="5303313"/>
            <a:ext cx="2917518" cy="369332"/>
          </a:xfrm>
          <a:prstGeom prst="rect">
            <a:avLst/>
          </a:prstGeom>
        </p:spPr>
        <p:txBody>
          <a:bodyPr wrap="square">
            <a:spAutoFit/>
          </a:bodyPr>
          <a:lstStyle/>
          <a:p>
            <a:pPr marL="288000"/>
            <a:r>
              <a:rPr lang="en-US" altLang="zh-TW" dirty="0">
                <a:latin typeface="Times New Roman" panose="02020603050405020304" pitchFamily="18" charset="0"/>
                <a:ea typeface="標楷體" panose="03000509000000000000" pitchFamily="65" charset="-120"/>
                <a:cs typeface="Times New Roman" panose="02020603050405020304" pitchFamily="18" charset="0"/>
              </a:rPr>
              <a:t>ADOBE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Creative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Cloud</a:t>
            </a:r>
          </a:p>
        </p:txBody>
      </p:sp>
      <p:cxnSp>
        <p:nvCxnSpPr>
          <p:cNvPr id="32" name="直線接點 31">
            <a:extLst>
              <a:ext uri="{FF2B5EF4-FFF2-40B4-BE49-F238E27FC236}">
                <a16:creationId xmlns:a16="http://schemas.microsoft.com/office/drawing/2014/main" id="{C61DB7A4-70C8-43F3-916A-5DA17D0BFEF5}"/>
              </a:ext>
            </a:extLst>
          </p:cNvPr>
          <p:cNvCxnSpPr>
            <a:cxnSpLocks/>
          </p:cNvCxnSpPr>
          <p:nvPr/>
        </p:nvCxnSpPr>
        <p:spPr>
          <a:xfrm>
            <a:off x="4738982" y="3167510"/>
            <a:ext cx="0" cy="2756635"/>
          </a:xfrm>
          <a:prstGeom prst="line">
            <a:avLst/>
          </a:prstGeom>
          <a:ln w="28575">
            <a:solidFill>
              <a:srgbClr val="AD5B67"/>
            </a:solidFill>
            <a:prstDash val="sysDot"/>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FC351C4E-4426-4558-83B0-E5ADE0E23BF0}"/>
              </a:ext>
            </a:extLst>
          </p:cNvPr>
          <p:cNvSpPr txBox="1"/>
          <p:nvPr/>
        </p:nvSpPr>
        <p:spPr>
          <a:xfrm>
            <a:off x="8653196" y="1209121"/>
            <a:ext cx="2222356" cy="1323439"/>
          </a:xfrm>
          <a:prstGeom prst="rect">
            <a:avLst/>
          </a:prstGeom>
          <a:noFill/>
        </p:spPr>
        <p:txBody>
          <a:bodyPr wrap="square" rtlCol="0">
            <a:spAutoFit/>
          </a:bodyPr>
          <a:lstStyle/>
          <a:p>
            <a:r>
              <a:rPr lang="zh-TW" altLang="en-US" sz="4000" b="1" dirty="0">
                <a:solidFill>
                  <a:srgbClr val="C00000"/>
                </a:solidFill>
                <a:latin typeface="標楷體" panose="03000509000000000000" pitchFamily="65" charset="-120"/>
                <a:ea typeface="標楷體" panose="03000509000000000000" pitchFamily="65" charset="-120"/>
              </a:rPr>
              <a:t>產品特性</a:t>
            </a:r>
            <a:endParaRPr lang="en-US" altLang="zh-TW" sz="4000" b="1" dirty="0">
              <a:solidFill>
                <a:srgbClr val="C00000"/>
              </a:solidFill>
              <a:latin typeface="標楷體" panose="03000509000000000000" pitchFamily="65" charset="-120"/>
              <a:ea typeface="標楷體" panose="03000509000000000000" pitchFamily="65" charset="-120"/>
            </a:endParaRPr>
          </a:p>
          <a:p>
            <a:r>
              <a:rPr lang="zh-TW" altLang="en-US" sz="4000" b="1" dirty="0">
                <a:solidFill>
                  <a:srgbClr val="C00000"/>
                </a:solidFill>
                <a:latin typeface="標楷體" panose="03000509000000000000" pitchFamily="65" charset="-120"/>
                <a:ea typeface="標楷體" panose="03000509000000000000" pitchFamily="65" charset="-120"/>
              </a:rPr>
              <a:t>廠商策略</a:t>
            </a:r>
          </a:p>
        </p:txBody>
      </p:sp>
    </p:spTree>
    <p:extLst>
      <p:ext uri="{BB962C8B-B14F-4D97-AF65-F5344CB8AC3E}">
        <p14:creationId xmlns:p14="http://schemas.microsoft.com/office/powerpoint/2010/main" val="287481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性質分析</a:t>
            </a:r>
            <a:r>
              <a:rPr lang="en-US" altLang="zh-TW" sz="3200" dirty="0">
                <a:ea typeface="標楷體" panose="03000509000000000000" pitchFamily="65" charset="-120"/>
              </a:rPr>
              <a:t>NP</a:t>
            </a:r>
            <a:endParaRPr lang="zh-TW" altLang="en-US" sz="3200" dirty="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50</a:t>
            </a:fld>
            <a:endParaRPr lang="zh-TW" altLang="en-US"/>
          </a:p>
        </p:txBody>
      </p:sp>
      <p:sp>
        <p:nvSpPr>
          <p:cNvPr id="18" name="標題 1">
            <a:extLst>
              <a:ext uri="{FF2B5EF4-FFF2-40B4-BE49-F238E27FC236}">
                <a16:creationId xmlns:a16="http://schemas.microsoft.com/office/drawing/2014/main" id="{0758337B-8F16-4C5F-B48E-EE0614DE158E}"/>
              </a:ext>
            </a:extLst>
          </p:cNvPr>
          <p:cNvSpPr txBox="1">
            <a:spLocks/>
          </p:cNvSpPr>
          <p:nvPr/>
        </p:nvSpPr>
        <p:spPr>
          <a:xfrm>
            <a:off x="1687339" y="1167236"/>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既有廠商：不提供升級優惠</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(N)</a:t>
            </a:r>
          </a:p>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新進廠商：</a:t>
            </a:r>
            <a:r>
              <a:rPr lang="zh-TW" altLang="en-US" sz="2400" b="1" dirty="0">
                <a:ea typeface="標楷體" panose="03000509000000000000" pitchFamily="65" charset="-120"/>
              </a:rPr>
              <a:t>賣斷</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制</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(P)</a:t>
            </a:r>
            <a:endParaRPr lang="zh-TW" altLang="en-US" sz="2400"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7" name="圖片 16">
            <a:extLst>
              <a:ext uri="{FF2B5EF4-FFF2-40B4-BE49-F238E27FC236}">
                <a16:creationId xmlns:a16="http://schemas.microsoft.com/office/drawing/2014/main" id="{13A1C6AA-BB9C-4ED8-874D-ABC0F0364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0378" y="2205662"/>
            <a:ext cx="6937505" cy="4261316"/>
          </a:xfrm>
          <a:prstGeom prst="rect">
            <a:avLst/>
          </a:prstGeom>
        </p:spPr>
      </p:pic>
      <p:sp>
        <p:nvSpPr>
          <p:cNvPr id="12" name="矩形 11">
            <a:extLst>
              <a:ext uri="{FF2B5EF4-FFF2-40B4-BE49-F238E27FC236}">
                <a16:creationId xmlns:a16="http://schemas.microsoft.com/office/drawing/2014/main" id="{38646F42-21C2-41D5-AFB8-B95704541A81}"/>
              </a:ext>
            </a:extLst>
          </p:cNvPr>
          <p:cNvSpPr/>
          <p:nvPr/>
        </p:nvSpPr>
        <p:spPr>
          <a:xfrm>
            <a:off x="1966295" y="4663457"/>
            <a:ext cx="3834142"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06441B8E-8EC8-41AD-8515-3AEB51D51BEC}"/>
              </a:ext>
            </a:extLst>
          </p:cNvPr>
          <p:cNvSpPr txBox="1"/>
          <p:nvPr/>
        </p:nvSpPr>
        <p:spPr>
          <a:xfrm>
            <a:off x="8358528" y="1961423"/>
            <a:ext cx="3487867" cy="1015663"/>
          </a:xfrm>
          <a:prstGeom prst="rect">
            <a:avLst/>
          </a:prstGeom>
          <a:solidFill>
            <a:schemeClr val="bg1"/>
          </a:solidFill>
          <a:ln w="57150">
            <a:solidFill>
              <a:srgbClr val="C00000"/>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兩產品為</a:t>
            </a:r>
            <a:r>
              <a:rPr lang="zh-TW" altLang="en-US" sz="2000" dirty="0">
                <a:solidFill>
                  <a:srgbClr val="FF0000"/>
                </a:solidFill>
                <a:latin typeface="標楷體" panose="03000509000000000000" pitchFamily="65" charset="-120"/>
                <a:ea typeface="標楷體" panose="03000509000000000000" pitchFamily="65" charset="-120"/>
              </a:rPr>
              <a:t>互補品</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消費者越</a:t>
            </a:r>
            <a:r>
              <a:rPr lang="zh-TW" altLang="en-US" sz="2000" dirty="0">
                <a:solidFill>
                  <a:srgbClr val="FF0000"/>
                </a:solidFill>
                <a:latin typeface="標楷體" panose="03000509000000000000" pitchFamily="65" charset="-120"/>
                <a:ea typeface="標楷體" panose="03000509000000000000" pitchFamily="65" charset="-120"/>
              </a:rPr>
              <a:t>看重</a:t>
            </a:r>
            <a:r>
              <a:rPr lang="zh-TW" altLang="en-US" sz="2000" dirty="0">
                <a:latin typeface="標楷體" panose="03000509000000000000" pitchFamily="65" charset="-120"/>
                <a:ea typeface="標楷體" panose="03000509000000000000" pitchFamily="65" charset="-120"/>
              </a:rPr>
              <a:t>第二期時，會選擇將初始產品價格</a:t>
            </a:r>
            <a:r>
              <a:rPr lang="zh-TW" altLang="en-US" sz="2000" dirty="0">
                <a:solidFill>
                  <a:srgbClr val="FF0000"/>
                </a:solidFill>
                <a:latin typeface="標楷體" panose="03000509000000000000" pitchFamily="65" charset="-120"/>
                <a:ea typeface="標楷體" panose="03000509000000000000" pitchFamily="65" charset="-120"/>
              </a:rPr>
              <a:t>提升</a:t>
            </a:r>
          </a:p>
        </p:txBody>
      </p:sp>
      <p:cxnSp>
        <p:nvCxnSpPr>
          <p:cNvPr id="13" name="直線單箭頭接點 12">
            <a:extLst>
              <a:ext uri="{FF2B5EF4-FFF2-40B4-BE49-F238E27FC236}">
                <a16:creationId xmlns:a16="http://schemas.microsoft.com/office/drawing/2014/main" id="{AC8D8383-2D8E-4CA5-A1F8-2CECD19E1EAA}"/>
              </a:ext>
            </a:extLst>
          </p:cNvPr>
          <p:cNvCxnSpPr>
            <a:cxnSpLocks/>
            <a:stCxn id="3" idx="2"/>
          </p:cNvCxnSpPr>
          <p:nvPr/>
        </p:nvCxnSpPr>
        <p:spPr>
          <a:xfrm flipH="1">
            <a:off x="5800438" y="2977086"/>
            <a:ext cx="4302024" cy="179089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960829D3-8820-47E4-9DB9-ABA626C76008}"/>
              </a:ext>
            </a:extLst>
          </p:cNvPr>
          <p:cNvSpPr txBox="1"/>
          <p:nvPr/>
        </p:nvSpPr>
        <p:spPr>
          <a:xfrm>
            <a:off x="894791" y="3394905"/>
            <a:ext cx="9666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互補度</a:t>
            </a:r>
          </a:p>
        </p:txBody>
      </p:sp>
      <p:sp>
        <p:nvSpPr>
          <p:cNvPr id="21" name="文字方塊 20">
            <a:extLst>
              <a:ext uri="{FF2B5EF4-FFF2-40B4-BE49-F238E27FC236}">
                <a16:creationId xmlns:a16="http://schemas.microsoft.com/office/drawing/2014/main" id="{BF991917-547D-4EBE-8C19-143C7DA66F5E}"/>
              </a:ext>
            </a:extLst>
          </p:cNvPr>
          <p:cNvSpPr txBox="1"/>
          <p:nvPr/>
        </p:nvSpPr>
        <p:spPr>
          <a:xfrm>
            <a:off x="109733" y="3852899"/>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既有升級程度</a:t>
            </a:r>
          </a:p>
        </p:txBody>
      </p:sp>
      <p:sp>
        <p:nvSpPr>
          <p:cNvPr id="22" name="文字方塊 21">
            <a:extLst>
              <a:ext uri="{FF2B5EF4-FFF2-40B4-BE49-F238E27FC236}">
                <a16:creationId xmlns:a16="http://schemas.microsoft.com/office/drawing/2014/main" id="{50D09456-8D64-4DEA-AC0A-E078B714E62B}"/>
              </a:ext>
            </a:extLst>
          </p:cNvPr>
          <p:cNvSpPr txBox="1"/>
          <p:nvPr/>
        </p:nvSpPr>
        <p:spPr>
          <a:xfrm>
            <a:off x="109733" y="4310893"/>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新進升級程度</a:t>
            </a:r>
          </a:p>
        </p:txBody>
      </p:sp>
      <p:sp>
        <p:nvSpPr>
          <p:cNvPr id="23" name="文字方塊 22">
            <a:extLst>
              <a:ext uri="{FF2B5EF4-FFF2-40B4-BE49-F238E27FC236}">
                <a16:creationId xmlns:a16="http://schemas.microsoft.com/office/drawing/2014/main" id="{2DCDF625-DF3F-4F9C-8157-E74A9B7EE1F2}"/>
              </a:ext>
            </a:extLst>
          </p:cNvPr>
          <p:cNvSpPr txBox="1"/>
          <p:nvPr/>
        </p:nvSpPr>
        <p:spPr>
          <a:xfrm>
            <a:off x="595132" y="4767983"/>
            <a:ext cx="12505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等待折扣</a:t>
            </a:r>
          </a:p>
        </p:txBody>
      </p:sp>
      <p:sp>
        <p:nvSpPr>
          <p:cNvPr id="24" name="文字方塊 23">
            <a:extLst>
              <a:ext uri="{FF2B5EF4-FFF2-40B4-BE49-F238E27FC236}">
                <a16:creationId xmlns:a16="http://schemas.microsoft.com/office/drawing/2014/main" id="{4A99830F-9BA9-436D-B705-3433DBAC28DB}"/>
              </a:ext>
            </a:extLst>
          </p:cNvPr>
          <p:cNvSpPr txBox="1"/>
          <p:nvPr/>
        </p:nvSpPr>
        <p:spPr>
          <a:xfrm>
            <a:off x="109733" y="5225977"/>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初始產品效用</a:t>
            </a:r>
          </a:p>
        </p:txBody>
      </p:sp>
    </p:spTree>
    <p:extLst>
      <p:ext uri="{BB962C8B-B14F-4D97-AF65-F5344CB8AC3E}">
        <p14:creationId xmlns:p14="http://schemas.microsoft.com/office/powerpoint/2010/main" val="1957805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性質分析</a:t>
            </a:r>
            <a:r>
              <a:rPr lang="en-US" altLang="zh-TW" sz="3200" dirty="0">
                <a:ea typeface="標楷體" panose="03000509000000000000" pitchFamily="65" charset="-120"/>
              </a:rPr>
              <a:t>NP</a:t>
            </a:r>
            <a:endParaRPr lang="zh-TW" altLang="en-US" sz="3200" dirty="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51</a:t>
            </a:fld>
            <a:endParaRPr lang="zh-TW" altLang="en-US"/>
          </a:p>
        </p:txBody>
      </p:sp>
      <p:sp>
        <p:nvSpPr>
          <p:cNvPr id="18" name="標題 1">
            <a:extLst>
              <a:ext uri="{FF2B5EF4-FFF2-40B4-BE49-F238E27FC236}">
                <a16:creationId xmlns:a16="http://schemas.microsoft.com/office/drawing/2014/main" id="{0758337B-8F16-4C5F-B48E-EE0614DE158E}"/>
              </a:ext>
            </a:extLst>
          </p:cNvPr>
          <p:cNvSpPr txBox="1">
            <a:spLocks/>
          </p:cNvSpPr>
          <p:nvPr/>
        </p:nvSpPr>
        <p:spPr>
          <a:xfrm>
            <a:off x="1687339" y="1167236"/>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既有廠商：不提供升級優惠</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(N)</a:t>
            </a:r>
          </a:p>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新進廠商：</a:t>
            </a:r>
            <a:r>
              <a:rPr lang="zh-TW" altLang="en-US" sz="2400" b="1" dirty="0">
                <a:ea typeface="標楷體" panose="03000509000000000000" pitchFamily="65" charset="-120"/>
              </a:rPr>
              <a:t>賣斷</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制</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(P)</a:t>
            </a:r>
            <a:endParaRPr lang="zh-TW" altLang="en-US" sz="2400"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7" name="圖片 16">
            <a:extLst>
              <a:ext uri="{FF2B5EF4-FFF2-40B4-BE49-F238E27FC236}">
                <a16:creationId xmlns:a16="http://schemas.microsoft.com/office/drawing/2014/main" id="{13A1C6AA-BB9C-4ED8-874D-ABC0F0364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0378" y="2205662"/>
            <a:ext cx="6937505" cy="4261316"/>
          </a:xfrm>
          <a:prstGeom prst="rect">
            <a:avLst/>
          </a:prstGeom>
        </p:spPr>
      </p:pic>
      <p:sp>
        <p:nvSpPr>
          <p:cNvPr id="12" name="矩形 11">
            <a:extLst>
              <a:ext uri="{FF2B5EF4-FFF2-40B4-BE49-F238E27FC236}">
                <a16:creationId xmlns:a16="http://schemas.microsoft.com/office/drawing/2014/main" id="{38646F42-21C2-41D5-AFB8-B95704541A81}"/>
              </a:ext>
            </a:extLst>
          </p:cNvPr>
          <p:cNvSpPr/>
          <p:nvPr/>
        </p:nvSpPr>
        <p:spPr>
          <a:xfrm>
            <a:off x="5823035" y="4248979"/>
            <a:ext cx="2851129"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a:extLst>
              <a:ext uri="{FF2B5EF4-FFF2-40B4-BE49-F238E27FC236}">
                <a16:creationId xmlns:a16="http://schemas.microsoft.com/office/drawing/2014/main" id="{06441B8E-8EC8-41AD-8515-3AEB51D51BEC}"/>
              </a:ext>
            </a:extLst>
          </p:cNvPr>
          <p:cNvSpPr txBox="1"/>
          <p:nvPr/>
        </p:nvSpPr>
        <p:spPr>
          <a:xfrm>
            <a:off x="8358528" y="1961423"/>
            <a:ext cx="3487867" cy="1015663"/>
          </a:xfrm>
          <a:prstGeom prst="rect">
            <a:avLst/>
          </a:prstGeom>
          <a:solidFill>
            <a:schemeClr val="bg1"/>
          </a:solidFill>
          <a:ln w="57150">
            <a:solidFill>
              <a:srgbClr val="C00000"/>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兩產品為</a:t>
            </a:r>
            <a:r>
              <a:rPr lang="zh-TW" altLang="en-US" sz="2000" dirty="0">
                <a:solidFill>
                  <a:srgbClr val="FF0000"/>
                </a:solidFill>
                <a:latin typeface="標楷體" panose="03000509000000000000" pitchFamily="65" charset="-120"/>
                <a:ea typeface="標楷體" panose="03000509000000000000" pitchFamily="65" charset="-120"/>
              </a:rPr>
              <a:t>替代品</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新進升級度</a:t>
            </a:r>
            <a:r>
              <a:rPr lang="zh-TW" altLang="en-US" sz="2000" dirty="0">
                <a:solidFill>
                  <a:srgbClr val="FF0000"/>
                </a:solidFill>
                <a:latin typeface="標楷體" panose="03000509000000000000" pitchFamily="65" charset="-120"/>
                <a:ea typeface="標楷體" panose="03000509000000000000" pitchFamily="65" charset="-120"/>
              </a:rPr>
              <a:t>高</a:t>
            </a:r>
            <a:r>
              <a:rPr lang="zh-TW" altLang="en-US" sz="2000" dirty="0">
                <a:latin typeface="標楷體" panose="03000509000000000000" pitchFamily="65" charset="-120"/>
                <a:ea typeface="標楷體" panose="03000509000000000000" pitchFamily="65" charset="-120"/>
              </a:rPr>
              <a:t>時，選擇將初始產品會</a:t>
            </a:r>
            <a:r>
              <a:rPr lang="zh-TW" altLang="en-US" sz="2000" dirty="0">
                <a:solidFill>
                  <a:srgbClr val="FF0000"/>
                </a:solidFill>
                <a:latin typeface="標楷體" panose="03000509000000000000" pitchFamily="65" charset="-120"/>
                <a:ea typeface="標楷體" panose="03000509000000000000" pitchFamily="65" charset="-120"/>
              </a:rPr>
              <a:t>降價</a:t>
            </a:r>
          </a:p>
        </p:txBody>
      </p:sp>
      <p:cxnSp>
        <p:nvCxnSpPr>
          <p:cNvPr id="13" name="直線單箭頭接點 12">
            <a:extLst>
              <a:ext uri="{FF2B5EF4-FFF2-40B4-BE49-F238E27FC236}">
                <a16:creationId xmlns:a16="http://schemas.microsoft.com/office/drawing/2014/main" id="{AC8D8383-2D8E-4CA5-A1F8-2CECD19E1EAA}"/>
              </a:ext>
            </a:extLst>
          </p:cNvPr>
          <p:cNvCxnSpPr>
            <a:cxnSpLocks/>
            <a:stCxn id="3" idx="2"/>
          </p:cNvCxnSpPr>
          <p:nvPr/>
        </p:nvCxnSpPr>
        <p:spPr>
          <a:xfrm flipH="1">
            <a:off x="8717884" y="2977086"/>
            <a:ext cx="1384578" cy="149331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960829D3-8820-47E4-9DB9-ABA626C76008}"/>
              </a:ext>
            </a:extLst>
          </p:cNvPr>
          <p:cNvSpPr txBox="1"/>
          <p:nvPr/>
        </p:nvSpPr>
        <p:spPr>
          <a:xfrm>
            <a:off x="894791" y="3394905"/>
            <a:ext cx="9666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互補度</a:t>
            </a:r>
          </a:p>
        </p:txBody>
      </p:sp>
      <p:sp>
        <p:nvSpPr>
          <p:cNvPr id="21" name="文字方塊 20">
            <a:extLst>
              <a:ext uri="{FF2B5EF4-FFF2-40B4-BE49-F238E27FC236}">
                <a16:creationId xmlns:a16="http://schemas.microsoft.com/office/drawing/2014/main" id="{BF991917-547D-4EBE-8C19-143C7DA66F5E}"/>
              </a:ext>
            </a:extLst>
          </p:cNvPr>
          <p:cNvSpPr txBox="1"/>
          <p:nvPr/>
        </p:nvSpPr>
        <p:spPr>
          <a:xfrm>
            <a:off x="109733" y="3852899"/>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既有升級程度</a:t>
            </a:r>
          </a:p>
        </p:txBody>
      </p:sp>
      <p:sp>
        <p:nvSpPr>
          <p:cNvPr id="22" name="文字方塊 21">
            <a:extLst>
              <a:ext uri="{FF2B5EF4-FFF2-40B4-BE49-F238E27FC236}">
                <a16:creationId xmlns:a16="http://schemas.microsoft.com/office/drawing/2014/main" id="{50D09456-8D64-4DEA-AC0A-E078B714E62B}"/>
              </a:ext>
            </a:extLst>
          </p:cNvPr>
          <p:cNvSpPr txBox="1"/>
          <p:nvPr/>
        </p:nvSpPr>
        <p:spPr>
          <a:xfrm>
            <a:off x="109733" y="4310893"/>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新進升級程度</a:t>
            </a:r>
          </a:p>
        </p:txBody>
      </p:sp>
      <p:sp>
        <p:nvSpPr>
          <p:cNvPr id="23" name="文字方塊 22">
            <a:extLst>
              <a:ext uri="{FF2B5EF4-FFF2-40B4-BE49-F238E27FC236}">
                <a16:creationId xmlns:a16="http://schemas.microsoft.com/office/drawing/2014/main" id="{2DCDF625-DF3F-4F9C-8157-E74A9B7EE1F2}"/>
              </a:ext>
            </a:extLst>
          </p:cNvPr>
          <p:cNvSpPr txBox="1"/>
          <p:nvPr/>
        </p:nvSpPr>
        <p:spPr>
          <a:xfrm>
            <a:off x="595132" y="4767983"/>
            <a:ext cx="12505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等待折扣</a:t>
            </a:r>
          </a:p>
        </p:txBody>
      </p:sp>
      <p:sp>
        <p:nvSpPr>
          <p:cNvPr id="24" name="文字方塊 23">
            <a:extLst>
              <a:ext uri="{FF2B5EF4-FFF2-40B4-BE49-F238E27FC236}">
                <a16:creationId xmlns:a16="http://schemas.microsoft.com/office/drawing/2014/main" id="{4A99830F-9BA9-436D-B705-3433DBAC28DB}"/>
              </a:ext>
            </a:extLst>
          </p:cNvPr>
          <p:cNvSpPr txBox="1"/>
          <p:nvPr/>
        </p:nvSpPr>
        <p:spPr>
          <a:xfrm>
            <a:off x="109733" y="5225977"/>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初始產品效用</a:t>
            </a:r>
          </a:p>
        </p:txBody>
      </p:sp>
    </p:spTree>
    <p:extLst>
      <p:ext uri="{BB962C8B-B14F-4D97-AF65-F5344CB8AC3E}">
        <p14:creationId xmlns:p14="http://schemas.microsoft.com/office/powerpoint/2010/main" val="3056759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性質分析</a:t>
            </a:r>
            <a:r>
              <a:rPr lang="en-US" altLang="zh-TW" sz="3200" dirty="0">
                <a:ea typeface="標楷體" panose="03000509000000000000" pitchFamily="65" charset="-120"/>
              </a:rPr>
              <a:t>UP</a:t>
            </a:r>
            <a:endParaRPr lang="zh-TW" altLang="en-US" sz="3200" dirty="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52</a:t>
            </a:fld>
            <a:endParaRPr lang="zh-TW" altLang="en-US"/>
          </a:p>
        </p:txBody>
      </p:sp>
      <p:sp>
        <p:nvSpPr>
          <p:cNvPr id="20" name="標題 1">
            <a:extLst>
              <a:ext uri="{FF2B5EF4-FFF2-40B4-BE49-F238E27FC236}">
                <a16:creationId xmlns:a16="http://schemas.microsoft.com/office/drawing/2014/main" id="{44D951BA-F522-4AED-B37E-A9F7C2A86F9F}"/>
              </a:ext>
            </a:extLst>
          </p:cNvPr>
          <p:cNvSpPr txBox="1">
            <a:spLocks/>
          </p:cNvSpPr>
          <p:nvPr/>
        </p:nvSpPr>
        <p:spPr>
          <a:xfrm>
            <a:off x="1655231" y="1195432"/>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既有廠商：提供升級優惠</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(U)</a:t>
            </a:r>
          </a:p>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新進廠商：</a:t>
            </a:r>
            <a:r>
              <a:rPr lang="zh-TW" altLang="en-US" sz="2400" b="1" dirty="0">
                <a:ea typeface="標楷體" panose="03000509000000000000" pitchFamily="65" charset="-120"/>
              </a:rPr>
              <a:t>賣斷</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制</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(P)</a:t>
            </a:r>
            <a:endParaRPr lang="zh-TW" altLang="en-US" sz="2400"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4" name="圖片 23">
            <a:extLst>
              <a:ext uri="{FF2B5EF4-FFF2-40B4-BE49-F238E27FC236}">
                <a16:creationId xmlns:a16="http://schemas.microsoft.com/office/drawing/2014/main" id="{DB69CD01-E804-4749-970C-5163FB5D3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799" y="2221346"/>
            <a:ext cx="6937545" cy="3494316"/>
          </a:xfrm>
          <a:prstGeom prst="rect">
            <a:avLst/>
          </a:prstGeom>
        </p:spPr>
      </p:pic>
      <p:sp>
        <p:nvSpPr>
          <p:cNvPr id="12" name="矩形 11">
            <a:extLst>
              <a:ext uri="{FF2B5EF4-FFF2-40B4-BE49-F238E27FC236}">
                <a16:creationId xmlns:a16="http://schemas.microsoft.com/office/drawing/2014/main" id="{48798442-06C2-40D9-B67D-EAF2C4F37B58}"/>
              </a:ext>
            </a:extLst>
          </p:cNvPr>
          <p:cNvSpPr/>
          <p:nvPr/>
        </p:nvSpPr>
        <p:spPr>
          <a:xfrm>
            <a:off x="1775107" y="4748245"/>
            <a:ext cx="3646638"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60699FA1-7945-4E3E-9BB4-5814B9C86FA8}"/>
              </a:ext>
            </a:extLst>
          </p:cNvPr>
          <p:cNvSpPr txBox="1"/>
          <p:nvPr/>
        </p:nvSpPr>
        <p:spPr>
          <a:xfrm>
            <a:off x="7740106" y="1961423"/>
            <a:ext cx="4324908" cy="1015663"/>
          </a:xfrm>
          <a:prstGeom prst="rect">
            <a:avLst/>
          </a:prstGeom>
          <a:solidFill>
            <a:schemeClr val="bg1"/>
          </a:solidFill>
          <a:ln w="57150">
            <a:solidFill>
              <a:srgbClr val="C00000"/>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兩產品為</a:t>
            </a:r>
            <a:r>
              <a:rPr lang="zh-TW" altLang="en-US" sz="2000" dirty="0">
                <a:solidFill>
                  <a:srgbClr val="FF0000"/>
                </a:solidFill>
                <a:latin typeface="標楷體" panose="03000509000000000000" pitchFamily="65" charset="-120"/>
                <a:ea typeface="標楷體" panose="03000509000000000000" pitchFamily="65" charset="-120"/>
              </a:rPr>
              <a:t>互補品</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消費者越</a:t>
            </a:r>
            <a:r>
              <a:rPr lang="zh-TW" altLang="en-US" sz="2000" dirty="0">
                <a:solidFill>
                  <a:srgbClr val="FF0000"/>
                </a:solidFill>
                <a:latin typeface="標楷體" panose="03000509000000000000" pitchFamily="65" charset="-120"/>
                <a:ea typeface="標楷體" panose="03000509000000000000" pitchFamily="65" charset="-120"/>
              </a:rPr>
              <a:t>看重</a:t>
            </a:r>
            <a:r>
              <a:rPr lang="zh-TW" altLang="en-US" sz="2000" dirty="0">
                <a:latin typeface="標楷體" panose="03000509000000000000" pitchFamily="65" charset="-120"/>
                <a:ea typeface="標楷體" panose="03000509000000000000" pitchFamily="65" charset="-120"/>
              </a:rPr>
              <a:t>第二期時，選擇將升級優惠降價吸引顧客，將初始產品</a:t>
            </a:r>
            <a:r>
              <a:rPr lang="zh-TW" altLang="en-US" sz="2000" dirty="0">
                <a:solidFill>
                  <a:srgbClr val="FF0000"/>
                </a:solidFill>
                <a:latin typeface="標楷體" panose="03000509000000000000" pitchFamily="65" charset="-120"/>
                <a:ea typeface="標楷體" panose="03000509000000000000" pitchFamily="65" charset="-120"/>
              </a:rPr>
              <a:t>提價</a:t>
            </a:r>
          </a:p>
        </p:txBody>
      </p:sp>
      <p:cxnSp>
        <p:nvCxnSpPr>
          <p:cNvPr id="19" name="直線單箭頭接點 18">
            <a:extLst>
              <a:ext uri="{FF2B5EF4-FFF2-40B4-BE49-F238E27FC236}">
                <a16:creationId xmlns:a16="http://schemas.microsoft.com/office/drawing/2014/main" id="{725AAD12-C465-4091-9D40-05FFE6CD222F}"/>
              </a:ext>
            </a:extLst>
          </p:cNvPr>
          <p:cNvCxnSpPr>
            <a:cxnSpLocks/>
            <a:stCxn id="18" idx="2"/>
          </p:cNvCxnSpPr>
          <p:nvPr/>
        </p:nvCxnSpPr>
        <p:spPr>
          <a:xfrm flipH="1">
            <a:off x="5421746" y="2977086"/>
            <a:ext cx="4480814" cy="179089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5" name="圖片 24">
            <a:extLst>
              <a:ext uri="{FF2B5EF4-FFF2-40B4-BE49-F238E27FC236}">
                <a16:creationId xmlns:a16="http://schemas.microsoft.com/office/drawing/2014/main" id="{EE12B6AD-2A38-4F82-B706-21E08FE6FA5E}"/>
              </a:ext>
            </a:extLst>
          </p:cNvPr>
          <p:cNvPicPr>
            <a:picLocks noChangeAspect="1"/>
          </p:cNvPicPr>
          <p:nvPr/>
        </p:nvPicPr>
        <p:blipFill rotWithShape="1">
          <a:blip r:embed="rId5">
            <a:extLst>
              <a:ext uri="{28A0092B-C50C-407E-A947-70E740481C1C}">
                <a14:useLocalDpi xmlns:a14="http://schemas.microsoft.com/office/drawing/2010/main" val="0"/>
              </a:ext>
            </a:extLst>
          </a:blip>
          <a:srcRect t="81123"/>
          <a:stretch/>
        </p:blipFill>
        <p:spPr>
          <a:xfrm>
            <a:off x="1749513" y="5673146"/>
            <a:ext cx="6937505" cy="804410"/>
          </a:xfrm>
          <a:prstGeom prst="rect">
            <a:avLst/>
          </a:prstGeom>
        </p:spPr>
      </p:pic>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FCC8ACCC-A93A-4B8F-9F45-35E162D288B5}"/>
                  </a:ext>
                </a:extLst>
              </p:cNvPr>
              <p:cNvSpPr/>
              <p:nvPr/>
            </p:nvSpPr>
            <p:spPr>
              <a:xfrm>
                <a:off x="1875075" y="4326594"/>
                <a:ext cx="37414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i="1">
                          <a:latin typeface="Cambria Math" panose="02040503050406030204" pitchFamily="18" charset="0"/>
                        </a:rPr>
                        <m:t>𝜃</m:t>
                      </m:r>
                    </m:oMath>
                  </m:oMathPara>
                </a14:m>
                <a:endParaRPr lang="zh-TW" altLang="en-US" dirty="0"/>
              </a:p>
            </p:txBody>
          </p:sp>
        </mc:Choice>
        <mc:Fallback xmlns="">
          <p:sp>
            <p:nvSpPr>
              <p:cNvPr id="27" name="矩形 26">
                <a:extLst>
                  <a:ext uri="{FF2B5EF4-FFF2-40B4-BE49-F238E27FC236}">
                    <a16:creationId xmlns:a16="http://schemas.microsoft.com/office/drawing/2014/main" id="{FCC8ACCC-A93A-4B8F-9F45-35E162D288B5}"/>
                  </a:ext>
                </a:extLst>
              </p:cNvPr>
              <p:cNvSpPr>
                <a:spLocks noRot="1" noChangeAspect="1" noMove="1" noResize="1" noEditPoints="1" noAdjustHandles="1" noChangeArrowheads="1" noChangeShapeType="1" noTextEdit="1"/>
              </p:cNvSpPr>
              <p:nvPr/>
            </p:nvSpPr>
            <p:spPr>
              <a:xfrm>
                <a:off x="1875075" y="4326594"/>
                <a:ext cx="374140" cy="369332"/>
              </a:xfrm>
              <a:prstGeom prst="rect">
                <a:avLst/>
              </a:prstGeom>
              <a:blipFill>
                <a:blip r:embed="rId6"/>
                <a:stretch>
                  <a:fillRect/>
                </a:stretch>
              </a:blipFill>
            </p:spPr>
            <p:txBody>
              <a:bodyPr/>
              <a:lstStyle/>
              <a:p>
                <a:r>
                  <a:rPr lang="zh-TW" altLang="en-US">
                    <a:noFill/>
                  </a:rPr>
                  <a:t> </a:t>
                </a:r>
              </a:p>
            </p:txBody>
          </p:sp>
        </mc:Fallback>
      </mc:AlternateContent>
      <p:sp>
        <p:nvSpPr>
          <p:cNvPr id="28" name="文字方塊 27">
            <a:extLst>
              <a:ext uri="{FF2B5EF4-FFF2-40B4-BE49-F238E27FC236}">
                <a16:creationId xmlns:a16="http://schemas.microsoft.com/office/drawing/2014/main" id="{706D4786-21D5-47E6-9806-9336E4D6A101}"/>
              </a:ext>
            </a:extLst>
          </p:cNvPr>
          <p:cNvSpPr txBox="1"/>
          <p:nvPr/>
        </p:nvSpPr>
        <p:spPr>
          <a:xfrm>
            <a:off x="894791" y="3394905"/>
            <a:ext cx="9666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互補度</a:t>
            </a:r>
          </a:p>
        </p:txBody>
      </p:sp>
      <p:sp>
        <p:nvSpPr>
          <p:cNvPr id="29" name="文字方塊 28">
            <a:extLst>
              <a:ext uri="{FF2B5EF4-FFF2-40B4-BE49-F238E27FC236}">
                <a16:creationId xmlns:a16="http://schemas.microsoft.com/office/drawing/2014/main" id="{31AA4916-998D-4E54-AFEC-7F8B054FF446}"/>
              </a:ext>
            </a:extLst>
          </p:cNvPr>
          <p:cNvSpPr txBox="1"/>
          <p:nvPr/>
        </p:nvSpPr>
        <p:spPr>
          <a:xfrm>
            <a:off x="109733" y="3852899"/>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既有升級程度</a:t>
            </a:r>
          </a:p>
        </p:txBody>
      </p:sp>
      <p:sp>
        <p:nvSpPr>
          <p:cNvPr id="30" name="文字方塊 29">
            <a:extLst>
              <a:ext uri="{FF2B5EF4-FFF2-40B4-BE49-F238E27FC236}">
                <a16:creationId xmlns:a16="http://schemas.microsoft.com/office/drawing/2014/main" id="{06F04828-C5D1-4D8E-A7E7-8F343C42B0C3}"/>
              </a:ext>
            </a:extLst>
          </p:cNvPr>
          <p:cNvSpPr txBox="1"/>
          <p:nvPr/>
        </p:nvSpPr>
        <p:spPr>
          <a:xfrm>
            <a:off x="109733" y="4310893"/>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新進升級程度</a:t>
            </a:r>
          </a:p>
        </p:txBody>
      </p:sp>
      <p:sp>
        <p:nvSpPr>
          <p:cNvPr id="31" name="文字方塊 30">
            <a:extLst>
              <a:ext uri="{FF2B5EF4-FFF2-40B4-BE49-F238E27FC236}">
                <a16:creationId xmlns:a16="http://schemas.microsoft.com/office/drawing/2014/main" id="{B2C0C5CD-00F2-4B23-A85F-8F8631877519}"/>
              </a:ext>
            </a:extLst>
          </p:cNvPr>
          <p:cNvSpPr txBox="1"/>
          <p:nvPr/>
        </p:nvSpPr>
        <p:spPr>
          <a:xfrm>
            <a:off x="595132" y="4767983"/>
            <a:ext cx="12505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等待折扣</a:t>
            </a:r>
          </a:p>
        </p:txBody>
      </p:sp>
      <p:sp>
        <p:nvSpPr>
          <p:cNvPr id="32" name="文字方塊 31">
            <a:extLst>
              <a:ext uri="{FF2B5EF4-FFF2-40B4-BE49-F238E27FC236}">
                <a16:creationId xmlns:a16="http://schemas.microsoft.com/office/drawing/2014/main" id="{0F7C8980-5515-4BB6-8C8A-6F9DAF80A0B9}"/>
              </a:ext>
            </a:extLst>
          </p:cNvPr>
          <p:cNvSpPr txBox="1"/>
          <p:nvPr/>
        </p:nvSpPr>
        <p:spPr>
          <a:xfrm>
            <a:off x="109733" y="5225977"/>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初始產品效用</a:t>
            </a:r>
          </a:p>
        </p:txBody>
      </p:sp>
    </p:spTree>
    <p:extLst>
      <p:ext uri="{BB962C8B-B14F-4D97-AF65-F5344CB8AC3E}">
        <p14:creationId xmlns:p14="http://schemas.microsoft.com/office/powerpoint/2010/main" val="4006813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pic>
        <p:nvPicPr>
          <p:cNvPr id="14" name="圖片 13" descr="一張含有 螢幕擷取畫面 的圖片&#10;&#10;自動產生的描述">
            <a:extLst>
              <a:ext uri="{FF2B5EF4-FFF2-40B4-BE49-F238E27FC236}">
                <a16:creationId xmlns:a16="http://schemas.microsoft.com/office/drawing/2014/main" id="{F5ED299C-111C-4AD5-BE27-EBF6C43C2E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1964" y="2281206"/>
            <a:ext cx="6761280" cy="4183165"/>
          </a:xfrm>
          <a:prstGeom prst="rect">
            <a:avLst/>
          </a:prstGeom>
        </p:spPr>
      </p:pic>
      <p:sp>
        <p:nvSpPr>
          <p:cNvPr id="28" name="文字方塊 27">
            <a:extLst>
              <a:ext uri="{FF2B5EF4-FFF2-40B4-BE49-F238E27FC236}">
                <a16:creationId xmlns:a16="http://schemas.microsoft.com/office/drawing/2014/main" id="{4B3461F4-ED94-48F9-AB12-18A11E31DAB7}"/>
              </a:ext>
            </a:extLst>
          </p:cNvPr>
          <p:cNvSpPr txBox="1"/>
          <p:nvPr/>
        </p:nvSpPr>
        <p:spPr>
          <a:xfrm>
            <a:off x="8358528" y="1961423"/>
            <a:ext cx="3487867" cy="1015663"/>
          </a:xfrm>
          <a:prstGeom prst="rect">
            <a:avLst/>
          </a:prstGeom>
          <a:solidFill>
            <a:schemeClr val="bg1"/>
          </a:solidFill>
          <a:ln w="57150">
            <a:solidFill>
              <a:srgbClr val="C00000"/>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兩產品為</a:t>
            </a:r>
            <a:r>
              <a:rPr lang="zh-TW" altLang="en-US" sz="2000" dirty="0">
                <a:solidFill>
                  <a:srgbClr val="FF0000"/>
                </a:solidFill>
                <a:latin typeface="標楷體" panose="03000509000000000000" pitchFamily="65" charset="-120"/>
                <a:ea typeface="標楷體" panose="03000509000000000000" pitchFamily="65" charset="-120"/>
              </a:rPr>
              <a:t>替代品</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新進升級度</a:t>
            </a:r>
            <a:r>
              <a:rPr lang="zh-TW" altLang="en-US" sz="2000" dirty="0">
                <a:solidFill>
                  <a:srgbClr val="FF0000"/>
                </a:solidFill>
                <a:latin typeface="標楷體" panose="03000509000000000000" pitchFamily="65" charset="-120"/>
                <a:ea typeface="標楷體" panose="03000509000000000000" pitchFamily="65" charset="-120"/>
              </a:rPr>
              <a:t>高</a:t>
            </a:r>
            <a:r>
              <a:rPr lang="zh-TW" altLang="en-US" sz="2000" dirty="0">
                <a:latin typeface="標楷體" panose="03000509000000000000" pitchFamily="65" charset="-120"/>
                <a:ea typeface="標楷體" panose="03000509000000000000" pitchFamily="65" charset="-120"/>
              </a:rPr>
              <a:t>時，選擇將升級產品</a:t>
            </a:r>
            <a:r>
              <a:rPr lang="zh-TW" altLang="en-US" sz="2000" dirty="0">
                <a:solidFill>
                  <a:srgbClr val="FF0000"/>
                </a:solidFill>
                <a:latin typeface="標楷體" panose="03000509000000000000" pitchFamily="65" charset="-120"/>
                <a:ea typeface="標楷體" panose="03000509000000000000" pitchFamily="65" charset="-120"/>
              </a:rPr>
              <a:t>降價</a:t>
            </a:r>
          </a:p>
        </p:txBody>
      </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性質分析</a:t>
            </a:r>
            <a:r>
              <a:rPr lang="en-US" altLang="zh-TW" sz="3200" dirty="0">
                <a:ea typeface="標楷體" panose="03000509000000000000" pitchFamily="65" charset="-120"/>
              </a:rPr>
              <a:t>NS</a:t>
            </a:r>
            <a:endParaRPr lang="zh-TW" altLang="en-US" sz="3200" dirty="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53</a:t>
            </a:fld>
            <a:endParaRPr lang="zh-TW" altLang="en-US"/>
          </a:p>
        </p:txBody>
      </p:sp>
      <p:sp>
        <p:nvSpPr>
          <p:cNvPr id="15" name="標題 1">
            <a:extLst>
              <a:ext uri="{FF2B5EF4-FFF2-40B4-BE49-F238E27FC236}">
                <a16:creationId xmlns:a16="http://schemas.microsoft.com/office/drawing/2014/main" id="{AF424DE5-B625-4B6E-898D-75099FEEFE22}"/>
              </a:ext>
            </a:extLst>
          </p:cNvPr>
          <p:cNvSpPr txBox="1">
            <a:spLocks/>
          </p:cNvSpPr>
          <p:nvPr/>
        </p:nvSpPr>
        <p:spPr>
          <a:xfrm>
            <a:off x="1650993" y="1176380"/>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既有廠商：不提供升級優惠</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(N)</a:t>
            </a:r>
          </a:p>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新進廠商：</a:t>
            </a:r>
            <a:r>
              <a:rPr lang="zh-TW" altLang="zh-TW" sz="2400" b="1" dirty="0">
                <a:ea typeface="標楷體" panose="03000509000000000000" pitchFamily="65" charset="-120"/>
              </a:rPr>
              <a:t>訂閱</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制</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(S)</a:t>
            </a:r>
            <a:endParaRPr lang="zh-TW" altLang="en-US" sz="2400" b="1"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17" name="直線單箭頭接點 16">
            <a:extLst>
              <a:ext uri="{FF2B5EF4-FFF2-40B4-BE49-F238E27FC236}">
                <a16:creationId xmlns:a16="http://schemas.microsoft.com/office/drawing/2014/main" id="{CC9137CC-C3B6-4C80-BC15-1975B8EEBE4A}"/>
              </a:ext>
            </a:extLst>
          </p:cNvPr>
          <p:cNvCxnSpPr>
            <a:cxnSpLocks/>
          </p:cNvCxnSpPr>
          <p:nvPr/>
        </p:nvCxnSpPr>
        <p:spPr>
          <a:xfrm flipH="1">
            <a:off x="8425036" y="2977086"/>
            <a:ext cx="1677426" cy="134950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875C203A-4474-4747-9440-99D4096F3472}"/>
              </a:ext>
            </a:extLst>
          </p:cNvPr>
          <p:cNvSpPr txBox="1"/>
          <p:nvPr/>
        </p:nvSpPr>
        <p:spPr>
          <a:xfrm>
            <a:off x="894791" y="3394905"/>
            <a:ext cx="9666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互補度</a:t>
            </a:r>
          </a:p>
        </p:txBody>
      </p:sp>
      <p:sp>
        <p:nvSpPr>
          <p:cNvPr id="21" name="文字方塊 20">
            <a:extLst>
              <a:ext uri="{FF2B5EF4-FFF2-40B4-BE49-F238E27FC236}">
                <a16:creationId xmlns:a16="http://schemas.microsoft.com/office/drawing/2014/main" id="{B2059852-B847-447C-9004-E662DEC1AAAD}"/>
              </a:ext>
            </a:extLst>
          </p:cNvPr>
          <p:cNvSpPr txBox="1"/>
          <p:nvPr/>
        </p:nvSpPr>
        <p:spPr>
          <a:xfrm>
            <a:off x="109733" y="3852899"/>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既有升級程度</a:t>
            </a:r>
          </a:p>
        </p:txBody>
      </p:sp>
      <p:sp>
        <p:nvSpPr>
          <p:cNvPr id="24" name="文字方塊 23">
            <a:extLst>
              <a:ext uri="{FF2B5EF4-FFF2-40B4-BE49-F238E27FC236}">
                <a16:creationId xmlns:a16="http://schemas.microsoft.com/office/drawing/2014/main" id="{9D6F126A-6F92-4B57-A8E4-71CE3CE9CA3C}"/>
              </a:ext>
            </a:extLst>
          </p:cNvPr>
          <p:cNvSpPr txBox="1"/>
          <p:nvPr/>
        </p:nvSpPr>
        <p:spPr>
          <a:xfrm>
            <a:off x="109733" y="4310893"/>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新進升級程度</a:t>
            </a:r>
          </a:p>
        </p:txBody>
      </p:sp>
      <p:sp>
        <p:nvSpPr>
          <p:cNvPr id="25" name="文字方塊 24">
            <a:extLst>
              <a:ext uri="{FF2B5EF4-FFF2-40B4-BE49-F238E27FC236}">
                <a16:creationId xmlns:a16="http://schemas.microsoft.com/office/drawing/2014/main" id="{63A281DC-D30A-4EC9-B5E5-A1EB4C5DA0AE}"/>
              </a:ext>
            </a:extLst>
          </p:cNvPr>
          <p:cNvSpPr txBox="1"/>
          <p:nvPr/>
        </p:nvSpPr>
        <p:spPr>
          <a:xfrm>
            <a:off x="595132" y="4767983"/>
            <a:ext cx="12505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等待折扣</a:t>
            </a:r>
          </a:p>
        </p:txBody>
      </p:sp>
      <p:sp>
        <p:nvSpPr>
          <p:cNvPr id="26" name="文字方塊 25">
            <a:extLst>
              <a:ext uri="{FF2B5EF4-FFF2-40B4-BE49-F238E27FC236}">
                <a16:creationId xmlns:a16="http://schemas.microsoft.com/office/drawing/2014/main" id="{DABDB1D5-F382-4258-AB8C-76A56A34BE3D}"/>
              </a:ext>
            </a:extLst>
          </p:cNvPr>
          <p:cNvSpPr txBox="1"/>
          <p:nvPr/>
        </p:nvSpPr>
        <p:spPr>
          <a:xfrm>
            <a:off x="109733" y="5225977"/>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初始產品效用</a:t>
            </a:r>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A045B170-5B32-45E4-B352-6DFD7DA8C665}"/>
                  </a:ext>
                </a:extLst>
              </p:cNvPr>
              <p:cNvSpPr/>
              <p:nvPr/>
            </p:nvSpPr>
            <p:spPr>
              <a:xfrm>
                <a:off x="1875075" y="4326594"/>
                <a:ext cx="37414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i="1">
                          <a:latin typeface="Cambria Math" panose="02040503050406030204" pitchFamily="18" charset="0"/>
                        </a:rPr>
                        <m:t>𝜃</m:t>
                      </m:r>
                    </m:oMath>
                  </m:oMathPara>
                </a14:m>
                <a:endParaRPr lang="zh-TW" altLang="en-US" dirty="0"/>
              </a:p>
            </p:txBody>
          </p:sp>
        </mc:Choice>
        <mc:Fallback xmlns="">
          <p:sp>
            <p:nvSpPr>
              <p:cNvPr id="27" name="矩形 26">
                <a:extLst>
                  <a:ext uri="{FF2B5EF4-FFF2-40B4-BE49-F238E27FC236}">
                    <a16:creationId xmlns:a16="http://schemas.microsoft.com/office/drawing/2014/main" id="{A045B170-5B32-45E4-B352-6DFD7DA8C665}"/>
                  </a:ext>
                </a:extLst>
              </p:cNvPr>
              <p:cNvSpPr>
                <a:spLocks noRot="1" noChangeAspect="1" noMove="1" noResize="1" noEditPoints="1" noAdjustHandles="1" noChangeArrowheads="1" noChangeShapeType="1" noTextEdit="1"/>
              </p:cNvSpPr>
              <p:nvPr/>
            </p:nvSpPr>
            <p:spPr>
              <a:xfrm>
                <a:off x="1875075" y="4326594"/>
                <a:ext cx="374140" cy="369332"/>
              </a:xfrm>
              <a:prstGeom prst="rect">
                <a:avLst/>
              </a:prstGeom>
              <a:blipFill>
                <a:blip r:embed="rId5"/>
                <a:stretch>
                  <a:fillRect/>
                </a:stretch>
              </a:blipFill>
            </p:spPr>
            <p:txBody>
              <a:bodyPr/>
              <a:lstStyle/>
              <a:p>
                <a:r>
                  <a:rPr lang="zh-TW" altLang="en-US">
                    <a:noFill/>
                  </a:rPr>
                  <a:t> </a:t>
                </a:r>
              </a:p>
            </p:txBody>
          </p:sp>
        </mc:Fallback>
      </mc:AlternateContent>
      <p:sp>
        <p:nvSpPr>
          <p:cNvPr id="13" name="矩形 12">
            <a:extLst>
              <a:ext uri="{FF2B5EF4-FFF2-40B4-BE49-F238E27FC236}">
                <a16:creationId xmlns:a16="http://schemas.microsoft.com/office/drawing/2014/main" id="{FCDA3D66-B6B6-4684-A443-11286F7C5976}"/>
              </a:ext>
            </a:extLst>
          </p:cNvPr>
          <p:cNvSpPr/>
          <p:nvPr/>
        </p:nvSpPr>
        <p:spPr>
          <a:xfrm>
            <a:off x="5375564" y="4231681"/>
            <a:ext cx="3049472"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556031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pic>
        <p:nvPicPr>
          <p:cNvPr id="16" name="圖片 15" descr="一張含有 螢幕擷取畫面 的圖片&#10;&#10;自動產生的描述">
            <a:extLst>
              <a:ext uri="{FF2B5EF4-FFF2-40B4-BE49-F238E27FC236}">
                <a16:creationId xmlns:a16="http://schemas.microsoft.com/office/drawing/2014/main" id="{33C548A9-90B9-4911-BC55-8CBA30AF3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8729" y="2231114"/>
            <a:ext cx="6925854" cy="4290351"/>
          </a:xfrm>
          <a:prstGeom prst="rect">
            <a:avLst/>
          </a:prstGeom>
        </p:spPr>
      </p:pic>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性質分析</a:t>
            </a:r>
            <a:r>
              <a:rPr lang="en-US" altLang="zh-TW" sz="3200" dirty="0">
                <a:ea typeface="標楷體" panose="03000509000000000000" pitchFamily="65" charset="-120"/>
              </a:rPr>
              <a:t>US</a:t>
            </a:r>
            <a:endParaRPr lang="zh-TW" altLang="en-US" sz="3200" dirty="0">
              <a:ea typeface="標楷體" panose="03000509000000000000" pitchFamily="65" charset="-120"/>
            </a:endParaRP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54</a:t>
            </a:fld>
            <a:endParaRPr lang="zh-TW" altLang="en-US"/>
          </a:p>
        </p:txBody>
      </p:sp>
      <p:sp>
        <p:nvSpPr>
          <p:cNvPr id="20" name="標題 1">
            <a:extLst>
              <a:ext uri="{FF2B5EF4-FFF2-40B4-BE49-F238E27FC236}">
                <a16:creationId xmlns:a16="http://schemas.microsoft.com/office/drawing/2014/main" id="{7CBA8A20-A274-4D40-92CE-F02409BD97A4}"/>
              </a:ext>
            </a:extLst>
          </p:cNvPr>
          <p:cNvSpPr txBox="1">
            <a:spLocks/>
          </p:cNvSpPr>
          <p:nvPr/>
        </p:nvSpPr>
        <p:spPr>
          <a:xfrm>
            <a:off x="1672162" y="1089652"/>
            <a:ext cx="73025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既有廠商：提供升級優惠</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(U)</a:t>
            </a:r>
          </a:p>
          <a:p>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新進廠商：</a:t>
            </a:r>
            <a:r>
              <a:rPr lang="zh-TW" altLang="zh-TW" sz="2400" b="1" dirty="0">
                <a:ea typeface="標楷體" panose="03000509000000000000" pitchFamily="65" charset="-120"/>
              </a:rPr>
              <a:t>訂閱</a:t>
            </a:r>
            <a:r>
              <a:rPr lang="zh-TW" altLang="en-US" sz="2400" b="1" dirty="0">
                <a:latin typeface="Times New Roman" panose="02020603050405020304" pitchFamily="18" charset="0"/>
                <a:ea typeface="標楷體" panose="03000509000000000000" pitchFamily="65" charset="-120"/>
                <a:cs typeface="Times New Roman" panose="02020603050405020304" pitchFamily="18" charset="0"/>
              </a:rPr>
              <a:t>制</a:t>
            </a:r>
            <a:r>
              <a:rPr lang="en-US" altLang="zh-TW" sz="2400" b="1" dirty="0">
                <a:latin typeface="Times New Roman" panose="02020603050405020304" pitchFamily="18" charset="0"/>
                <a:ea typeface="標楷體" panose="03000509000000000000" pitchFamily="65" charset="-120"/>
                <a:cs typeface="Times New Roman" panose="02020603050405020304" pitchFamily="18" charset="0"/>
              </a:rPr>
              <a:t>			(S)</a:t>
            </a:r>
            <a:endParaRPr lang="zh-TW" altLang="en-US" sz="24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8" name="文字方塊 17">
            <a:extLst>
              <a:ext uri="{FF2B5EF4-FFF2-40B4-BE49-F238E27FC236}">
                <a16:creationId xmlns:a16="http://schemas.microsoft.com/office/drawing/2014/main" id="{398A9D3E-5195-4628-AA8A-1C14FC601C56}"/>
              </a:ext>
            </a:extLst>
          </p:cNvPr>
          <p:cNvSpPr txBox="1"/>
          <p:nvPr/>
        </p:nvSpPr>
        <p:spPr>
          <a:xfrm>
            <a:off x="8358528" y="1961423"/>
            <a:ext cx="3487867" cy="1015663"/>
          </a:xfrm>
          <a:prstGeom prst="rect">
            <a:avLst/>
          </a:prstGeom>
          <a:solidFill>
            <a:schemeClr val="bg1"/>
          </a:solidFill>
          <a:ln w="57150">
            <a:solidFill>
              <a:srgbClr val="C00000"/>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兩產品為</a:t>
            </a:r>
            <a:r>
              <a:rPr lang="zh-TW" altLang="en-US" sz="2000" dirty="0">
                <a:solidFill>
                  <a:srgbClr val="FF0000"/>
                </a:solidFill>
                <a:latin typeface="標楷體" panose="03000509000000000000" pitchFamily="65" charset="-120"/>
                <a:ea typeface="標楷體" panose="03000509000000000000" pitchFamily="65" charset="-120"/>
              </a:rPr>
              <a:t>互補品</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消費者越</a:t>
            </a:r>
            <a:r>
              <a:rPr lang="zh-TW" altLang="en-US" sz="2000" dirty="0">
                <a:solidFill>
                  <a:srgbClr val="FF0000"/>
                </a:solidFill>
                <a:latin typeface="標楷體" panose="03000509000000000000" pitchFamily="65" charset="-120"/>
                <a:ea typeface="標楷體" panose="03000509000000000000" pitchFamily="65" charset="-120"/>
              </a:rPr>
              <a:t>看重</a:t>
            </a:r>
            <a:r>
              <a:rPr lang="zh-TW" altLang="en-US" sz="2000" dirty="0">
                <a:latin typeface="標楷體" panose="03000509000000000000" pitchFamily="65" charset="-120"/>
                <a:ea typeface="標楷體" panose="03000509000000000000" pitchFamily="65" charset="-120"/>
              </a:rPr>
              <a:t>第二期時，選擇將初始產品</a:t>
            </a:r>
            <a:r>
              <a:rPr lang="zh-TW" altLang="en-US" sz="2000" dirty="0">
                <a:solidFill>
                  <a:srgbClr val="FF0000"/>
                </a:solidFill>
                <a:latin typeface="標楷體" panose="03000509000000000000" pitchFamily="65" charset="-120"/>
                <a:ea typeface="標楷體" panose="03000509000000000000" pitchFamily="65" charset="-120"/>
              </a:rPr>
              <a:t>提價</a:t>
            </a:r>
          </a:p>
        </p:txBody>
      </p:sp>
      <p:cxnSp>
        <p:nvCxnSpPr>
          <p:cNvPr id="19" name="直線單箭頭接點 18">
            <a:extLst>
              <a:ext uri="{FF2B5EF4-FFF2-40B4-BE49-F238E27FC236}">
                <a16:creationId xmlns:a16="http://schemas.microsoft.com/office/drawing/2014/main" id="{D709C2BF-0FEE-4D28-894D-F9730CDDC456}"/>
              </a:ext>
            </a:extLst>
          </p:cNvPr>
          <p:cNvCxnSpPr>
            <a:cxnSpLocks/>
          </p:cNvCxnSpPr>
          <p:nvPr/>
        </p:nvCxnSpPr>
        <p:spPr>
          <a:xfrm flipH="1">
            <a:off x="5532582" y="2977086"/>
            <a:ext cx="4569880" cy="198284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0EC3EFBB-46B0-4635-9B7C-8AB65B8746E4}"/>
              </a:ext>
            </a:extLst>
          </p:cNvPr>
          <p:cNvSpPr txBox="1"/>
          <p:nvPr/>
        </p:nvSpPr>
        <p:spPr>
          <a:xfrm>
            <a:off x="894791" y="3394905"/>
            <a:ext cx="9666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互補度</a:t>
            </a:r>
          </a:p>
        </p:txBody>
      </p:sp>
      <p:sp>
        <p:nvSpPr>
          <p:cNvPr id="22" name="文字方塊 21">
            <a:extLst>
              <a:ext uri="{FF2B5EF4-FFF2-40B4-BE49-F238E27FC236}">
                <a16:creationId xmlns:a16="http://schemas.microsoft.com/office/drawing/2014/main" id="{DE080D0B-CA5F-4467-8859-C7666666F00B}"/>
              </a:ext>
            </a:extLst>
          </p:cNvPr>
          <p:cNvSpPr txBox="1"/>
          <p:nvPr/>
        </p:nvSpPr>
        <p:spPr>
          <a:xfrm>
            <a:off x="109733" y="3852899"/>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既有升級程度</a:t>
            </a:r>
          </a:p>
        </p:txBody>
      </p:sp>
      <p:sp>
        <p:nvSpPr>
          <p:cNvPr id="23" name="文字方塊 22">
            <a:extLst>
              <a:ext uri="{FF2B5EF4-FFF2-40B4-BE49-F238E27FC236}">
                <a16:creationId xmlns:a16="http://schemas.microsoft.com/office/drawing/2014/main" id="{87AA1731-1C9C-4B09-8296-68C4C202CCBE}"/>
              </a:ext>
            </a:extLst>
          </p:cNvPr>
          <p:cNvSpPr txBox="1"/>
          <p:nvPr/>
        </p:nvSpPr>
        <p:spPr>
          <a:xfrm>
            <a:off x="109733" y="4310893"/>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新進升級程度</a:t>
            </a:r>
          </a:p>
        </p:txBody>
      </p:sp>
      <p:sp>
        <p:nvSpPr>
          <p:cNvPr id="24" name="文字方塊 23">
            <a:extLst>
              <a:ext uri="{FF2B5EF4-FFF2-40B4-BE49-F238E27FC236}">
                <a16:creationId xmlns:a16="http://schemas.microsoft.com/office/drawing/2014/main" id="{F27B6F50-F25C-4E08-9CA2-330F7CA1B426}"/>
              </a:ext>
            </a:extLst>
          </p:cNvPr>
          <p:cNvSpPr txBox="1"/>
          <p:nvPr/>
        </p:nvSpPr>
        <p:spPr>
          <a:xfrm>
            <a:off x="595132" y="4767983"/>
            <a:ext cx="12505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等待折扣</a:t>
            </a:r>
          </a:p>
        </p:txBody>
      </p:sp>
      <p:sp>
        <p:nvSpPr>
          <p:cNvPr id="25" name="文字方塊 24">
            <a:extLst>
              <a:ext uri="{FF2B5EF4-FFF2-40B4-BE49-F238E27FC236}">
                <a16:creationId xmlns:a16="http://schemas.microsoft.com/office/drawing/2014/main" id="{A23559FD-CAF8-4945-A360-2A771317A93D}"/>
              </a:ext>
            </a:extLst>
          </p:cNvPr>
          <p:cNvSpPr txBox="1"/>
          <p:nvPr/>
        </p:nvSpPr>
        <p:spPr>
          <a:xfrm>
            <a:off x="109733" y="5225977"/>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初始產品效用</a:t>
            </a:r>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7F822B8F-BD9C-4F53-8C5D-904B9596FCB1}"/>
                  </a:ext>
                </a:extLst>
              </p:cNvPr>
              <p:cNvSpPr/>
              <p:nvPr/>
            </p:nvSpPr>
            <p:spPr>
              <a:xfrm>
                <a:off x="1875075" y="4326594"/>
                <a:ext cx="374140"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i="1">
                          <a:latin typeface="Cambria Math" panose="02040503050406030204" pitchFamily="18" charset="0"/>
                        </a:rPr>
                        <m:t>𝜃</m:t>
                      </m:r>
                    </m:oMath>
                  </m:oMathPara>
                </a14:m>
                <a:endParaRPr lang="zh-TW" altLang="en-US" dirty="0"/>
              </a:p>
            </p:txBody>
          </p:sp>
        </mc:Choice>
        <mc:Fallback xmlns="">
          <p:sp>
            <p:nvSpPr>
              <p:cNvPr id="26" name="矩形 25">
                <a:extLst>
                  <a:ext uri="{FF2B5EF4-FFF2-40B4-BE49-F238E27FC236}">
                    <a16:creationId xmlns:a16="http://schemas.microsoft.com/office/drawing/2014/main" id="{7F822B8F-BD9C-4F53-8C5D-904B9596FCB1}"/>
                  </a:ext>
                </a:extLst>
              </p:cNvPr>
              <p:cNvSpPr>
                <a:spLocks noRot="1" noChangeAspect="1" noMove="1" noResize="1" noEditPoints="1" noAdjustHandles="1" noChangeArrowheads="1" noChangeShapeType="1" noTextEdit="1"/>
              </p:cNvSpPr>
              <p:nvPr/>
            </p:nvSpPr>
            <p:spPr>
              <a:xfrm>
                <a:off x="1875075" y="4326594"/>
                <a:ext cx="374140" cy="369332"/>
              </a:xfrm>
              <a:prstGeom prst="rect">
                <a:avLst/>
              </a:prstGeom>
              <a:blipFill>
                <a:blip r:embed="rId5"/>
                <a:stretch>
                  <a:fillRect/>
                </a:stretch>
              </a:blipFill>
            </p:spPr>
            <p:txBody>
              <a:bodyPr/>
              <a:lstStyle/>
              <a:p>
                <a:r>
                  <a:rPr lang="zh-TW" altLang="en-US">
                    <a:noFill/>
                  </a:rPr>
                  <a:t> </a:t>
                </a:r>
              </a:p>
            </p:txBody>
          </p:sp>
        </mc:Fallback>
      </mc:AlternateContent>
      <p:sp>
        <p:nvSpPr>
          <p:cNvPr id="12" name="矩形 11">
            <a:extLst>
              <a:ext uri="{FF2B5EF4-FFF2-40B4-BE49-F238E27FC236}">
                <a16:creationId xmlns:a16="http://schemas.microsoft.com/office/drawing/2014/main" id="{FD18191B-9F16-4F6A-887B-5B985D333019}"/>
              </a:ext>
            </a:extLst>
          </p:cNvPr>
          <p:cNvSpPr/>
          <p:nvPr/>
        </p:nvSpPr>
        <p:spPr>
          <a:xfrm>
            <a:off x="1750633" y="4668909"/>
            <a:ext cx="3713032"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745701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性質分析小結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55</a:t>
            </a:fld>
            <a:endParaRPr lang="zh-TW" altLang="en-US"/>
          </a:p>
        </p:txBody>
      </p:sp>
      <p:sp>
        <p:nvSpPr>
          <p:cNvPr id="11" name="矩形 10">
            <a:extLst>
              <a:ext uri="{FF2B5EF4-FFF2-40B4-BE49-F238E27FC236}">
                <a16:creationId xmlns:a16="http://schemas.microsoft.com/office/drawing/2014/main" id="{1494DF0C-9497-4D6B-BBAB-22C2653A96E5}"/>
              </a:ext>
            </a:extLst>
          </p:cNvPr>
          <p:cNvSpPr/>
          <p:nvPr/>
        </p:nvSpPr>
        <p:spPr>
          <a:xfrm>
            <a:off x="1771650" y="1865307"/>
            <a:ext cx="5715000" cy="1569660"/>
          </a:xfrm>
          <a:prstGeom prst="rect">
            <a:avLst/>
          </a:prstGeom>
        </p:spPr>
        <p:txBody>
          <a:bodyPr wrap="square">
            <a:spAutoFit/>
          </a:bodyPr>
          <a:lstStyle/>
          <a:p>
            <a:r>
              <a:rPr lang="zh-TW" altLang="en-US" sz="2400" dirty="0">
                <a:latin typeface="標楷體" panose="03000509000000000000" pitchFamily="65" charset="-120"/>
                <a:ea typeface="標楷體" panose="03000509000000000000" pitchFamily="65" charset="-120"/>
              </a:rPr>
              <a:t>新進廠商選擇</a:t>
            </a:r>
            <a:r>
              <a:rPr lang="zh-TW" altLang="en-US" sz="2400" dirty="0">
                <a:solidFill>
                  <a:srgbClr val="FF0000"/>
                </a:solidFill>
                <a:latin typeface="標楷體" panose="03000509000000000000" pitchFamily="65" charset="-120"/>
                <a:ea typeface="標楷體" panose="03000509000000000000" pitchFamily="65" charset="-120"/>
              </a:rPr>
              <a:t>賣斷制</a:t>
            </a:r>
            <a:r>
              <a:rPr lang="zh-TW" altLang="en-US" sz="2400" dirty="0">
                <a:latin typeface="標楷體" panose="03000509000000000000" pitchFamily="65" charset="-120"/>
                <a:ea typeface="標楷體" panose="03000509000000000000" pitchFamily="65" charset="-120"/>
              </a:rPr>
              <a:t>時</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當新進升級程度</a:t>
            </a:r>
            <a:r>
              <a:rPr lang="zh-TW" altLang="en-US" sz="2400" dirty="0">
                <a:solidFill>
                  <a:srgbClr val="FF0000"/>
                </a:solidFill>
                <a:latin typeface="標楷體" panose="03000509000000000000" pitchFamily="65" charset="-120"/>
                <a:ea typeface="標楷體" panose="03000509000000000000" pitchFamily="65" charset="-120"/>
              </a:rPr>
              <a:t>升高</a:t>
            </a:r>
            <a:r>
              <a:rPr lang="zh-TW" altLang="en-US" sz="2400" dirty="0">
                <a:latin typeface="標楷體" panose="03000509000000000000" pitchFamily="65" charset="-120"/>
                <a:ea typeface="標楷體" panose="03000509000000000000" pitchFamily="65" charset="-120"/>
              </a:rPr>
              <a:t>，</a:t>
            </a:r>
            <a:r>
              <a:rPr lang="zh-TW" altLang="en-US" sz="2400" dirty="0">
                <a:solidFill>
                  <a:srgbClr val="FF0000"/>
                </a:solidFill>
                <a:latin typeface="標楷體" panose="03000509000000000000" pitchFamily="65" charset="-120"/>
                <a:ea typeface="標楷體" panose="03000509000000000000" pitchFamily="65" charset="-120"/>
              </a:rPr>
              <a:t>初始產品</a:t>
            </a:r>
            <a:r>
              <a:rPr lang="zh-TW" altLang="en-US" sz="2400" dirty="0">
                <a:latin typeface="標楷體" panose="03000509000000000000" pitchFamily="65" charset="-120"/>
                <a:ea typeface="標楷體" panose="03000509000000000000" pitchFamily="65" charset="-120"/>
              </a:rPr>
              <a:t>會降價</a:t>
            </a:r>
            <a:endParaRPr lang="en-US" altLang="zh-TW" sz="2400" dirty="0">
              <a:latin typeface="標楷體" panose="03000509000000000000" pitchFamily="65" charset="-120"/>
              <a:ea typeface="標楷體" panose="03000509000000000000" pitchFamily="65" charset="-120"/>
            </a:endParaRPr>
          </a:p>
          <a:p>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而在選擇</a:t>
            </a:r>
            <a:r>
              <a:rPr lang="zh-TW" altLang="en-US" sz="2400" dirty="0">
                <a:solidFill>
                  <a:srgbClr val="FF0000"/>
                </a:solidFill>
                <a:latin typeface="標楷體" panose="03000509000000000000" pitchFamily="65" charset="-120"/>
                <a:ea typeface="標楷體" panose="03000509000000000000" pitchFamily="65" charset="-120"/>
              </a:rPr>
              <a:t>訂閱制</a:t>
            </a:r>
            <a:r>
              <a:rPr lang="zh-TW" altLang="en-US" sz="2400" dirty="0">
                <a:latin typeface="標楷體" panose="03000509000000000000" pitchFamily="65" charset="-120"/>
                <a:ea typeface="標楷體" panose="03000509000000000000" pitchFamily="65" charset="-120"/>
              </a:rPr>
              <a:t>時，</a:t>
            </a:r>
            <a:r>
              <a:rPr lang="zh-TW" altLang="en-US" sz="2400" dirty="0">
                <a:solidFill>
                  <a:srgbClr val="FF0000"/>
                </a:solidFill>
                <a:latin typeface="標楷體" panose="03000509000000000000" pitchFamily="65" charset="-120"/>
                <a:ea typeface="標楷體" panose="03000509000000000000" pitchFamily="65" charset="-120"/>
              </a:rPr>
              <a:t>升級產品</a:t>
            </a:r>
            <a:r>
              <a:rPr lang="zh-TW" altLang="en-US" sz="2400" dirty="0">
                <a:latin typeface="標楷體" panose="03000509000000000000" pitchFamily="65" charset="-120"/>
                <a:ea typeface="標楷體" panose="03000509000000000000" pitchFamily="65" charset="-120"/>
              </a:rPr>
              <a:t>會降價</a:t>
            </a:r>
            <a:endParaRPr lang="en-US" altLang="zh-TW" sz="2400" dirty="0">
              <a:latin typeface="標楷體" panose="03000509000000000000" pitchFamily="65" charset="-120"/>
              <a:ea typeface="標楷體" panose="03000509000000000000" pitchFamily="65" charset="-120"/>
            </a:endParaRPr>
          </a:p>
        </p:txBody>
      </p:sp>
      <p:sp>
        <p:nvSpPr>
          <p:cNvPr id="15" name="矩形 14">
            <a:extLst>
              <a:ext uri="{FF2B5EF4-FFF2-40B4-BE49-F238E27FC236}">
                <a16:creationId xmlns:a16="http://schemas.microsoft.com/office/drawing/2014/main" id="{45C7F98D-D2C8-44A0-AAA2-47FD13B21A4C}"/>
              </a:ext>
            </a:extLst>
          </p:cNvPr>
          <p:cNvSpPr/>
          <p:nvPr/>
        </p:nvSpPr>
        <p:spPr>
          <a:xfrm>
            <a:off x="1771650" y="1284192"/>
            <a:ext cx="1741482" cy="581121"/>
          </a:xfrm>
          <a:prstGeom prst="rect">
            <a:avLst/>
          </a:prstGeom>
        </p:spPr>
        <p:txBody>
          <a:bodyPr wrap="square">
            <a:spAutoFit/>
          </a:bodyPr>
          <a:lstStyle/>
          <a:p>
            <a:pPr marL="304800" indent="-304800">
              <a:lnSpc>
                <a:spcPct val="150000"/>
              </a:lnSpc>
              <a:spcAft>
                <a:spcPts val="0"/>
              </a:spcAft>
            </a:pPr>
            <a:r>
              <a:rPr lang="zh-TW" altLang="en-US" sz="2400" b="1" kern="100" dirty="0">
                <a:latin typeface="Times New Roman" panose="02020603050405020304" pitchFamily="18" charset="0"/>
                <a:ea typeface="標楷體" panose="03000509000000000000" pitchFamily="65" charset="-120"/>
                <a:cs typeface="Times New Roman" panose="02020603050405020304" pitchFamily="18" charset="0"/>
              </a:rPr>
              <a:t>替代品</a:t>
            </a:r>
            <a:endPar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4" name="矩形 13">
            <a:extLst>
              <a:ext uri="{FF2B5EF4-FFF2-40B4-BE49-F238E27FC236}">
                <a16:creationId xmlns:a16="http://schemas.microsoft.com/office/drawing/2014/main" id="{80190718-3015-46FD-A1B4-D94CEA888892}"/>
              </a:ext>
            </a:extLst>
          </p:cNvPr>
          <p:cNvSpPr/>
          <p:nvPr/>
        </p:nvSpPr>
        <p:spPr>
          <a:xfrm>
            <a:off x="1771650" y="3793372"/>
            <a:ext cx="1741482" cy="581121"/>
          </a:xfrm>
          <a:prstGeom prst="rect">
            <a:avLst/>
          </a:prstGeom>
        </p:spPr>
        <p:txBody>
          <a:bodyPr wrap="square">
            <a:spAutoFit/>
          </a:bodyPr>
          <a:lstStyle/>
          <a:p>
            <a:pPr marL="304800" indent="-304800">
              <a:lnSpc>
                <a:spcPct val="150000"/>
              </a:lnSpc>
              <a:spcAft>
                <a:spcPts val="0"/>
              </a:spcAft>
            </a:pPr>
            <a:r>
              <a:rPr lang="zh-TW" altLang="en-US" sz="2400" b="1" kern="100" dirty="0">
                <a:latin typeface="Times New Roman" panose="02020603050405020304" pitchFamily="18" charset="0"/>
                <a:ea typeface="標楷體" panose="03000509000000000000" pitchFamily="65" charset="-120"/>
                <a:cs typeface="Times New Roman" panose="02020603050405020304" pitchFamily="18" charset="0"/>
              </a:rPr>
              <a:t>互補品</a:t>
            </a:r>
            <a:endPar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19" name="直線接點 18">
            <a:extLst>
              <a:ext uri="{FF2B5EF4-FFF2-40B4-BE49-F238E27FC236}">
                <a16:creationId xmlns:a16="http://schemas.microsoft.com/office/drawing/2014/main" id="{07A3D331-D29E-492A-BD96-849DB6DD6E0C}"/>
              </a:ext>
            </a:extLst>
          </p:cNvPr>
          <p:cNvCxnSpPr>
            <a:cxnSpLocks/>
          </p:cNvCxnSpPr>
          <p:nvPr/>
        </p:nvCxnSpPr>
        <p:spPr>
          <a:xfrm>
            <a:off x="1672162" y="3730560"/>
            <a:ext cx="5015241" cy="0"/>
          </a:xfrm>
          <a:prstGeom prst="line">
            <a:avLst/>
          </a:prstGeom>
          <a:ln w="28575">
            <a:solidFill>
              <a:srgbClr val="AD5B67"/>
            </a:solidFill>
            <a:prstDash val="sysDot"/>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AAE06E38-D00F-4170-BEA0-D4A767093FB6}"/>
              </a:ext>
            </a:extLst>
          </p:cNvPr>
          <p:cNvSpPr/>
          <p:nvPr/>
        </p:nvSpPr>
        <p:spPr>
          <a:xfrm>
            <a:off x="1771650" y="4440983"/>
            <a:ext cx="7276556" cy="1569660"/>
          </a:xfrm>
          <a:prstGeom prst="rect">
            <a:avLst/>
          </a:prstGeom>
        </p:spPr>
        <p:txBody>
          <a:bodyPr wrap="square">
            <a:spAutoFit/>
          </a:bodyPr>
          <a:lstStyle/>
          <a:p>
            <a:r>
              <a:rPr lang="zh-TW" altLang="en-US" sz="2400" dirty="0">
                <a:latin typeface="標楷體" panose="03000509000000000000" pitchFamily="65" charset="-120"/>
                <a:ea typeface="標楷體" panose="03000509000000000000" pitchFamily="65" charset="-120"/>
              </a:rPr>
              <a:t>既有廠商在</a:t>
            </a:r>
            <a:r>
              <a:rPr lang="zh-TW" altLang="en-US" sz="2400" dirty="0">
                <a:solidFill>
                  <a:srgbClr val="FF0000"/>
                </a:solidFill>
                <a:latin typeface="標楷體" panose="03000509000000000000" pitchFamily="65" charset="-120"/>
                <a:ea typeface="標楷體" panose="03000509000000000000" pitchFamily="65" charset="-120"/>
              </a:rPr>
              <a:t>選擇提供升級優惠</a:t>
            </a:r>
            <a:r>
              <a:rPr lang="zh-TW" altLang="en-US" sz="2400" dirty="0">
                <a:latin typeface="標楷體" panose="03000509000000000000" pitchFamily="65" charset="-120"/>
                <a:ea typeface="標楷體" panose="03000509000000000000" pitchFamily="65" charset="-120"/>
              </a:rPr>
              <a:t>時</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當消費者</a:t>
            </a:r>
            <a:r>
              <a:rPr lang="zh-TW" altLang="en-US" sz="2400" dirty="0">
                <a:solidFill>
                  <a:srgbClr val="FF0000"/>
                </a:solidFill>
                <a:latin typeface="標楷體" panose="03000509000000000000" pitchFamily="65" charset="-120"/>
                <a:ea typeface="標楷體" panose="03000509000000000000" pitchFamily="65" charset="-120"/>
              </a:rPr>
              <a:t>看重</a:t>
            </a:r>
            <a:r>
              <a:rPr lang="zh-TW" altLang="en-US" sz="2400" dirty="0">
                <a:latin typeface="標楷體" panose="03000509000000000000" pitchFamily="65" charset="-120"/>
                <a:ea typeface="標楷體" panose="03000509000000000000" pitchFamily="65" charset="-120"/>
              </a:rPr>
              <a:t>第二期</a:t>
            </a:r>
            <a:endParaRPr lang="en-US" altLang="zh-TW" sz="24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AutoNum type="circleNumWdWhitePlain"/>
            </a:pPr>
            <a:r>
              <a:rPr lang="zh-TW" altLang="en-US" sz="2400" dirty="0">
                <a:latin typeface="標楷體" panose="03000509000000000000" pitchFamily="65" charset="-120"/>
                <a:ea typeface="標楷體" panose="03000509000000000000" pitchFamily="65" charset="-120"/>
              </a:rPr>
              <a:t>既有廠商</a:t>
            </a:r>
            <a:r>
              <a:rPr lang="zh-TW" altLang="en-US" sz="2400" dirty="0">
                <a:solidFill>
                  <a:srgbClr val="FF0000"/>
                </a:solidFill>
                <a:latin typeface="標楷體" panose="03000509000000000000" pitchFamily="65" charset="-120"/>
                <a:ea typeface="標楷體" panose="03000509000000000000" pitchFamily="65" charset="-120"/>
              </a:rPr>
              <a:t>降低</a:t>
            </a:r>
            <a:r>
              <a:rPr lang="zh-TW" altLang="en-US" sz="2400" dirty="0">
                <a:latin typeface="標楷體" panose="03000509000000000000" pitchFamily="65" charset="-120"/>
                <a:ea typeface="標楷體" panose="03000509000000000000" pitchFamily="65" charset="-120"/>
              </a:rPr>
              <a:t>升級優惠吸引顧客</a:t>
            </a:r>
            <a:endParaRPr lang="en-US" altLang="zh-TW" sz="2400" dirty="0">
              <a:latin typeface="標楷體" panose="03000509000000000000" pitchFamily="65" charset="-120"/>
              <a:ea typeface="標楷體" panose="03000509000000000000" pitchFamily="65" charset="-120"/>
            </a:endParaRPr>
          </a:p>
          <a:p>
            <a:pPr marL="457200" indent="-457200">
              <a:buFont typeface="Wingdings" panose="05000000000000000000" pitchFamily="2" charset="2"/>
              <a:buAutoNum type="circleNumWdWhitePlain"/>
            </a:pPr>
            <a:r>
              <a:rPr lang="zh-TW" altLang="en-US" sz="2400" dirty="0">
                <a:latin typeface="標楷體" panose="03000509000000000000" pitchFamily="65" charset="-120"/>
                <a:ea typeface="標楷體" panose="03000509000000000000" pitchFamily="65" charset="-120"/>
              </a:rPr>
              <a:t>初始價格</a:t>
            </a:r>
            <a:r>
              <a:rPr lang="zh-TW" altLang="en-US" sz="2400" dirty="0">
                <a:solidFill>
                  <a:srgbClr val="FF0000"/>
                </a:solidFill>
                <a:latin typeface="標楷體" panose="03000509000000000000" pitchFamily="65" charset="-120"/>
                <a:ea typeface="標楷體" panose="03000509000000000000" pitchFamily="65" charset="-120"/>
              </a:rPr>
              <a:t>提升</a:t>
            </a:r>
            <a:endParaRPr lang="en-US" altLang="zh-TW" sz="2400" dirty="0">
              <a:solidFill>
                <a:srgbClr val="FF0000"/>
              </a:solidFill>
              <a:latin typeface="標楷體" panose="03000509000000000000" pitchFamily="65" charset="-120"/>
              <a:ea typeface="標楷體" panose="03000509000000000000" pitchFamily="65" charset="-120"/>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C388F5A6-52DB-4593-B31C-319C698708A4}"/>
                  </a:ext>
                </a:extLst>
              </p:cNvPr>
              <p:cNvSpPr/>
              <p:nvPr/>
            </p:nvSpPr>
            <p:spPr>
              <a:xfrm>
                <a:off x="8026617" y="1881188"/>
                <a:ext cx="1005209"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𝑝</m:t>
                          </m:r>
                        </m:e>
                        <m:sub>
                          <m:r>
                            <a:rPr lang="zh-TW" altLang="en-US" sz="4400" i="1">
                              <a:latin typeface="Cambria Math" panose="02040503050406030204" pitchFamily="18" charset="0"/>
                            </a:rPr>
                            <m:t>𝐴</m:t>
                          </m:r>
                          <m:r>
                            <a:rPr lang="zh-TW" altLang="en-US" sz="4400">
                              <a:latin typeface="Cambria Math" panose="02040503050406030204" pitchFamily="18" charset="0"/>
                            </a:rPr>
                            <m:t>1</m:t>
                          </m:r>
                        </m:sub>
                      </m:sSub>
                    </m:oMath>
                  </m:oMathPara>
                </a14:m>
                <a:endParaRPr lang="zh-TW" altLang="en-US" sz="4400" dirty="0"/>
              </a:p>
            </p:txBody>
          </p:sp>
        </mc:Choice>
        <mc:Fallback xmlns="">
          <p:sp>
            <p:nvSpPr>
              <p:cNvPr id="3" name="矩形 2">
                <a:extLst>
                  <a:ext uri="{FF2B5EF4-FFF2-40B4-BE49-F238E27FC236}">
                    <a16:creationId xmlns:a16="http://schemas.microsoft.com/office/drawing/2014/main" id="{C388F5A6-52DB-4593-B31C-319C698708A4}"/>
                  </a:ext>
                </a:extLst>
              </p:cNvPr>
              <p:cNvSpPr>
                <a:spLocks noRot="1" noChangeAspect="1" noMove="1" noResize="1" noEditPoints="1" noAdjustHandles="1" noChangeArrowheads="1" noChangeShapeType="1" noTextEdit="1"/>
              </p:cNvSpPr>
              <p:nvPr/>
            </p:nvSpPr>
            <p:spPr>
              <a:xfrm>
                <a:off x="8026617" y="1881188"/>
                <a:ext cx="1005209" cy="76944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217D2769-0F57-4908-B024-DAFDE6D64F2A}"/>
                  </a:ext>
                </a:extLst>
              </p:cNvPr>
              <p:cNvSpPr/>
              <p:nvPr/>
            </p:nvSpPr>
            <p:spPr>
              <a:xfrm>
                <a:off x="9946996" y="1881188"/>
                <a:ext cx="1005209"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𝑝</m:t>
                          </m:r>
                        </m:e>
                        <m:sub>
                          <m:r>
                            <a:rPr lang="zh-TW" altLang="en-US" sz="4400" i="1">
                              <a:latin typeface="Cambria Math" panose="02040503050406030204" pitchFamily="18" charset="0"/>
                            </a:rPr>
                            <m:t>𝐴</m:t>
                          </m:r>
                          <m:r>
                            <a:rPr lang="en-US" altLang="zh-TW" sz="4400" i="1">
                              <a:latin typeface="Cambria Math" panose="02040503050406030204" pitchFamily="18" charset="0"/>
                            </a:rPr>
                            <m:t>2</m:t>
                          </m:r>
                        </m:sub>
                      </m:sSub>
                    </m:oMath>
                  </m:oMathPara>
                </a14:m>
                <a:endParaRPr lang="zh-TW" altLang="en-US" sz="4400" dirty="0"/>
              </a:p>
            </p:txBody>
          </p:sp>
        </mc:Choice>
        <mc:Fallback xmlns="">
          <p:sp>
            <p:nvSpPr>
              <p:cNvPr id="17" name="矩形 16">
                <a:extLst>
                  <a:ext uri="{FF2B5EF4-FFF2-40B4-BE49-F238E27FC236}">
                    <a16:creationId xmlns:a16="http://schemas.microsoft.com/office/drawing/2014/main" id="{217D2769-0F57-4908-B024-DAFDE6D64F2A}"/>
                  </a:ext>
                </a:extLst>
              </p:cNvPr>
              <p:cNvSpPr>
                <a:spLocks noRot="1" noChangeAspect="1" noMove="1" noResize="1" noEditPoints="1" noAdjustHandles="1" noChangeArrowheads="1" noChangeShapeType="1" noTextEdit="1"/>
              </p:cNvSpPr>
              <p:nvPr/>
            </p:nvSpPr>
            <p:spPr>
              <a:xfrm>
                <a:off x="9946996" y="1881188"/>
                <a:ext cx="1005209" cy="769441"/>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3B19202D-5B8B-4509-A03A-DD2EA989D1B4}"/>
                  </a:ext>
                </a:extLst>
              </p:cNvPr>
              <p:cNvSpPr/>
              <p:nvPr/>
            </p:nvSpPr>
            <p:spPr>
              <a:xfrm>
                <a:off x="8026617" y="2845892"/>
                <a:ext cx="1005209"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𝑝</m:t>
                          </m:r>
                        </m:e>
                        <m:sub>
                          <m:r>
                            <a:rPr lang="zh-TW" altLang="en-US" sz="4400" i="1">
                              <a:latin typeface="Cambria Math" panose="02040503050406030204" pitchFamily="18" charset="0"/>
                            </a:rPr>
                            <m:t>𝐴</m:t>
                          </m:r>
                          <m:r>
                            <a:rPr lang="zh-TW" altLang="en-US" sz="4400">
                              <a:latin typeface="Cambria Math" panose="02040503050406030204" pitchFamily="18" charset="0"/>
                            </a:rPr>
                            <m:t>1</m:t>
                          </m:r>
                        </m:sub>
                      </m:sSub>
                    </m:oMath>
                  </m:oMathPara>
                </a14:m>
                <a:endParaRPr lang="zh-TW" altLang="en-US" sz="4400" dirty="0"/>
              </a:p>
            </p:txBody>
          </p:sp>
        </mc:Choice>
        <mc:Fallback xmlns="">
          <p:sp>
            <p:nvSpPr>
              <p:cNvPr id="20" name="矩形 19">
                <a:extLst>
                  <a:ext uri="{FF2B5EF4-FFF2-40B4-BE49-F238E27FC236}">
                    <a16:creationId xmlns:a16="http://schemas.microsoft.com/office/drawing/2014/main" id="{3B19202D-5B8B-4509-A03A-DD2EA989D1B4}"/>
                  </a:ext>
                </a:extLst>
              </p:cNvPr>
              <p:cNvSpPr>
                <a:spLocks noRot="1" noChangeAspect="1" noMove="1" noResize="1" noEditPoints="1" noAdjustHandles="1" noChangeArrowheads="1" noChangeShapeType="1" noTextEdit="1"/>
              </p:cNvSpPr>
              <p:nvPr/>
            </p:nvSpPr>
            <p:spPr>
              <a:xfrm>
                <a:off x="8026617" y="2845892"/>
                <a:ext cx="1005209" cy="769441"/>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3F3828AC-26D1-41E9-9DB5-5BFA4F30E15D}"/>
                  </a:ext>
                </a:extLst>
              </p:cNvPr>
              <p:cNvSpPr/>
              <p:nvPr/>
            </p:nvSpPr>
            <p:spPr>
              <a:xfrm>
                <a:off x="9946996" y="2845892"/>
                <a:ext cx="1005209"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𝑝</m:t>
                          </m:r>
                        </m:e>
                        <m:sub>
                          <m:r>
                            <a:rPr lang="zh-TW" altLang="en-US" sz="4400" i="1">
                              <a:latin typeface="Cambria Math" panose="02040503050406030204" pitchFamily="18" charset="0"/>
                            </a:rPr>
                            <m:t>𝐴</m:t>
                          </m:r>
                          <m:r>
                            <a:rPr lang="en-US" altLang="zh-TW" sz="4400" i="1">
                              <a:latin typeface="Cambria Math" panose="02040503050406030204" pitchFamily="18" charset="0"/>
                            </a:rPr>
                            <m:t>2</m:t>
                          </m:r>
                        </m:sub>
                      </m:sSub>
                    </m:oMath>
                  </m:oMathPara>
                </a14:m>
                <a:endParaRPr lang="zh-TW" altLang="en-US" sz="4400" dirty="0"/>
              </a:p>
            </p:txBody>
          </p:sp>
        </mc:Choice>
        <mc:Fallback xmlns="">
          <p:sp>
            <p:nvSpPr>
              <p:cNvPr id="22" name="矩形 21">
                <a:extLst>
                  <a:ext uri="{FF2B5EF4-FFF2-40B4-BE49-F238E27FC236}">
                    <a16:creationId xmlns:a16="http://schemas.microsoft.com/office/drawing/2014/main" id="{3F3828AC-26D1-41E9-9DB5-5BFA4F30E15D}"/>
                  </a:ext>
                </a:extLst>
              </p:cNvPr>
              <p:cNvSpPr>
                <a:spLocks noRot="1" noChangeAspect="1" noMove="1" noResize="1" noEditPoints="1" noAdjustHandles="1" noChangeArrowheads="1" noChangeShapeType="1" noTextEdit="1"/>
              </p:cNvSpPr>
              <p:nvPr/>
            </p:nvSpPr>
            <p:spPr>
              <a:xfrm>
                <a:off x="9946996" y="2845892"/>
                <a:ext cx="1005209" cy="769441"/>
              </a:xfrm>
              <a:prstGeom prst="rect">
                <a:avLst/>
              </a:prstGeom>
              <a:blipFill>
                <a:blip r:embed="rId7"/>
                <a:stretch>
                  <a:fillRect/>
                </a:stretch>
              </a:blipFill>
            </p:spPr>
            <p:txBody>
              <a:bodyPr/>
              <a:lstStyle/>
              <a:p>
                <a:r>
                  <a:rPr lang="zh-TW" altLang="en-US">
                    <a:noFill/>
                  </a:rPr>
                  <a:t> </a:t>
                </a:r>
              </a:p>
            </p:txBody>
          </p:sp>
        </mc:Fallback>
      </mc:AlternateContent>
      <p:sp>
        <p:nvSpPr>
          <p:cNvPr id="12" name="箭號: 向下 11">
            <a:extLst>
              <a:ext uri="{FF2B5EF4-FFF2-40B4-BE49-F238E27FC236}">
                <a16:creationId xmlns:a16="http://schemas.microsoft.com/office/drawing/2014/main" id="{96DEA209-AAE3-4524-ACC5-2061EB6C54D8}"/>
              </a:ext>
            </a:extLst>
          </p:cNvPr>
          <p:cNvSpPr/>
          <p:nvPr/>
        </p:nvSpPr>
        <p:spPr>
          <a:xfrm>
            <a:off x="8912442" y="1845668"/>
            <a:ext cx="602187" cy="84047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箭號: 向下 23">
            <a:extLst>
              <a:ext uri="{FF2B5EF4-FFF2-40B4-BE49-F238E27FC236}">
                <a16:creationId xmlns:a16="http://schemas.microsoft.com/office/drawing/2014/main" id="{4BF8A937-5144-43F5-939D-8282CD9128F5}"/>
              </a:ext>
            </a:extLst>
          </p:cNvPr>
          <p:cNvSpPr/>
          <p:nvPr/>
        </p:nvSpPr>
        <p:spPr>
          <a:xfrm>
            <a:off x="10833462" y="2810372"/>
            <a:ext cx="602187" cy="84047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72CF811D-2AC9-4911-B67B-7B71B4F7E97A}"/>
              </a:ext>
            </a:extLst>
          </p:cNvPr>
          <p:cNvSpPr/>
          <p:nvPr/>
        </p:nvSpPr>
        <p:spPr>
          <a:xfrm>
            <a:off x="10913632" y="2277319"/>
            <a:ext cx="492032" cy="161082"/>
          </a:xfrm>
          <a:prstGeom prst="rect">
            <a:avLst/>
          </a:prstGeom>
          <a:solidFill>
            <a:srgbClr val="E4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893B0B94-D704-4268-96B6-B6EE3E5BF29A}"/>
              </a:ext>
            </a:extLst>
          </p:cNvPr>
          <p:cNvSpPr/>
          <p:nvPr/>
        </p:nvSpPr>
        <p:spPr>
          <a:xfrm>
            <a:off x="8990145" y="3254725"/>
            <a:ext cx="492032" cy="161082"/>
          </a:xfrm>
          <a:prstGeom prst="rect">
            <a:avLst/>
          </a:prstGeom>
          <a:solidFill>
            <a:srgbClr val="E4CA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9D18401B-83FD-448C-ADE2-F676C218FEBD}"/>
                  </a:ext>
                </a:extLst>
              </p:cNvPr>
              <p:cNvSpPr/>
              <p:nvPr/>
            </p:nvSpPr>
            <p:spPr>
              <a:xfrm>
                <a:off x="8026617" y="5067303"/>
                <a:ext cx="1005209"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𝑝</m:t>
                          </m:r>
                        </m:e>
                        <m:sub>
                          <m:r>
                            <a:rPr lang="zh-TW" altLang="en-US" sz="4400" i="1">
                              <a:latin typeface="Cambria Math" panose="02040503050406030204" pitchFamily="18" charset="0"/>
                            </a:rPr>
                            <m:t>𝐴</m:t>
                          </m:r>
                          <m:r>
                            <a:rPr lang="zh-TW" altLang="en-US" sz="4400">
                              <a:latin typeface="Cambria Math" panose="02040503050406030204" pitchFamily="18" charset="0"/>
                            </a:rPr>
                            <m:t>1</m:t>
                          </m:r>
                        </m:sub>
                      </m:sSub>
                    </m:oMath>
                  </m:oMathPara>
                </a14:m>
                <a:endParaRPr lang="zh-TW" altLang="en-US" sz="4400" dirty="0"/>
              </a:p>
            </p:txBody>
          </p:sp>
        </mc:Choice>
        <mc:Fallback xmlns="">
          <p:sp>
            <p:nvSpPr>
              <p:cNvPr id="26" name="矩形 25">
                <a:extLst>
                  <a:ext uri="{FF2B5EF4-FFF2-40B4-BE49-F238E27FC236}">
                    <a16:creationId xmlns:a16="http://schemas.microsoft.com/office/drawing/2014/main" id="{9D18401B-83FD-448C-ADE2-F676C218FEBD}"/>
                  </a:ext>
                </a:extLst>
              </p:cNvPr>
              <p:cNvSpPr>
                <a:spLocks noRot="1" noChangeAspect="1" noMove="1" noResize="1" noEditPoints="1" noAdjustHandles="1" noChangeArrowheads="1" noChangeShapeType="1" noTextEdit="1"/>
              </p:cNvSpPr>
              <p:nvPr/>
            </p:nvSpPr>
            <p:spPr>
              <a:xfrm>
                <a:off x="8026617" y="5067303"/>
                <a:ext cx="1005209" cy="769441"/>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1C6B5EB7-D6A3-4F2D-B52C-22F1912E9402}"/>
                  </a:ext>
                </a:extLst>
              </p:cNvPr>
              <p:cNvSpPr/>
              <p:nvPr/>
            </p:nvSpPr>
            <p:spPr>
              <a:xfrm>
                <a:off x="9946996" y="5067303"/>
                <a:ext cx="1005209" cy="76944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4400" i="1">
                              <a:latin typeface="Cambria Math" panose="02040503050406030204" pitchFamily="18" charset="0"/>
                            </a:rPr>
                          </m:ctrlPr>
                        </m:sSubPr>
                        <m:e>
                          <m:r>
                            <a:rPr lang="zh-TW" altLang="en-US" sz="4400" i="1">
                              <a:latin typeface="Cambria Math" panose="02040503050406030204" pitchFamily="18" charset="0"/>
                            </a:rPr>
                            <m:t>𝑝</m:t>
                          </m:r>
                        </m:e>
                        <m:sub>
                          <m:r>
                            <m:rPr>
                              <m:sty m:val="p"/>
                            </m:rPr>
                            <a:rPr lang="en-US" altLang="zh-TW" sz="4400" i="1">
                              <a:latin typeface="Cambria Math" panose="02040503050406030204" pitchFamily="18" charset="0"/>
                            </a:rPr>
                            <m:t>U</m:t>
                          </m:r>
                        </m:sub>
                      </m:sSub>
                    </m:oMath>
                  </m:oMathPara>
                </a14:m>
                <a:endParaRPr lang="zh-TW" altLang="en-US" sz="4400" dirty="0"/>
              </a:p>
            </p:txBody>
          </p:sp>
        </mc:Choice>
        <mc:Fallback xmlns="">
          <p:sp>
            <p:nvSpPr>
              <p:cNvPr id="27" name="矩形 26">
                <a:extLst>
                  <a:ext uri="{FF2B5EF4-FFF2-40B4-BE49-F238E27FC236}">
                    <a16:creationId xmlns:a16="http://schemas.microsoft.com/office/drawing/2014/main" id="{1C6B5EB7-D6A3-4F2D-B52C-22F1912E9402}"/>
                  </a:ext>
                </a:extLst>
              </p:cNvPr>
              <p:cNvSpPr>
                <a:spLocks noRot="1" noChangeAspect="1" noMove="1" noResize="1" noEditPoints="1" noAdjustHandles="1" noChangeArrowheads="1" noChangeShapeType="1" noTextEdit="1"/>
              </p:cNvSpPr>
              <p:nvPr/>
            </p:nvSpPr>
            <p:spPr>
              <a:xfrm>
                <a:off x="9946996" y="5067303"/>
                <a:ext cx="1005209" cy="769441"/>
              </a:xfrm>
              <a:prstGeom prst="rect">
                <a:avLst/>
              </a:prstGeom>
              <a:blipFill>
                <a:blip r:embed="rId9"/>
                <a:stretch>
                  <a:fillRect/>
                </a:stretch>
              </a:blipFill>
            </p:spPr>
            <p:txBody>
              <a:bodyPr/>
              <a:lstStyle/>
              <a:p>
                <a:r>
                  <a:rPr lang="zh-TW" altLang="en-US">
                    <a:noFill/>
                  </a:rPr>
                  <a:t> </a:t>
                </a:r>
              </a:p>
            </p:txBody>
          </p:sp>
        </mc:Fallback>
      </mc:AlternateContent>
      <p:sp>
        <p:nvSpPr>
          <p:cNvPr id="28" name="箭號: 向下 27">
            <a:extLst>
              <a:ext uri="{FF2B5EF4-FFF2-40B4-BE49-F238E27FC236}">
                <a16:creationId xmlns:a16="http://schemas.microsoft.com/office/drawing/2014/main" id="{D78A94E4-CBC6-4981-9FBC-92740286F70E}"/>
              </a:ext>
            </a:extLst>
          </p:cNvPr>
          <p:cNvSpPr/>
          <p:nvPr/>
        </p:nvSpPr>
        <p:spPr>
          <a:xfrm flipV="1">
            <a:off x="8873315" y="4893404"/>
            <a:ext cx="602187" cy="84047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箭號: 向下 29">
            <a:extLst>
              <a:ext uri="{FF2B5EF4-FFF2-40B4-BE49-F238E27FC236}">
                <a16:creationId xmlns:a16="http://schemas.microsoft.com/office/drawing/2014/main" id="{ACFA9983-6395-48D5-A2B0-F4F3C6B27A98}"/>
              </a:ext>
            </a:extLst>
          </p:cNvPr>
          <p:cNvSpPr/>
          <p:nvPr/>
        </p:nvSpPr>
        <p:spPr>
          <a:xfrm>
            <a:off x="10833462" y="5031783"/>
            <a:ext cx="602187" cy="84047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8" name="直線接點 37">
            <a:extLst>
              <a:ext uri="{FF2B5EF4-FFF2-40B4-BE49-F238E27FC236}">
                <a16:creationId xmlns:a16="http://schemas.microsoft.com/office/drawing/2014/main" id="{27E4AEFD-79EA-4D1E-9D16-2E864EFCDE7B}"/>
              </a:ext>
            </a:extLst>
          </p:cNvPr>
          <p:cNvCxnSpPr>
            <a:cxnSpLocks/>
          </p:cNvCxnSpPr>
          <p:nvPr/>
        </p:nvCxnSpPr>
        <p:spPr>
          <a:xfrm>
            <a:off x="7928069" y="3730560"/>
            <a:ext cx="3644806" cy="0"/>
          </a:xfrm>
          <a:prstGeom prst="line">
            <a:avLst/>
          </a:prstGeom>
          <a:ln w="28575">
            <a:solidFill>
              <a:srgbClr val="AD5B67"/>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3222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需求分析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56</a:t>
            </a:fld>
            <a:endParaRPr lang="zh-TW" altLang="en-US"/>
          </a:p>
        </p:txBody>
      </p:sp>
      <p:pic>
        <p:nvPicPr>
          <p:cNvPr id="20" name="圖片 19" descr="一張含有 文字, 地圖 的圖片&#10;&#10;自動產生的描述">
            <a:extLst>
              <a:ext uri="{FF2B5EF4-FFF2-40B4-BE49-F238E27FC236}">
                <a16:creationId xmlns:a16="http://schemas.microsoft.com/office/drawing/2014/main" id="{C5391DC1-3478-465D-ACD5-BAF14668BC1B}"/>
              </a:ext>
            </a:extLst>
          </p:cNvPr>
          <p:cNvPicPr/>
          <p:nvPr/>
        </p:nvPicPr>
        <p:blipFill rotWithShape="1">
          <a:blip r:embed="rId4">
            <a:extLst>
              <a:ext uri="{28A0092B-C50C-407E-A947-70E740481C1C}">
                <a14:useLocalDpi xmlns:a14="http://schemas.microsoft.com/office/drawing/2010/main" val="0"/>
              </a:ext>
            </a:extLst>
          </a:blip>
          <a:srcRect l="2461" t="50755" r="4879" b="25246"/>
          <a:stretch/>
        </p:blipFill>
        <p:spPr>
          <a:xfrm>
            <a:off x="619216" y="2177685"/>
            <a:ext cx="5459845" cy="1848573"/>
          </a:xfrm>
          <a:prstGeom prst="rect">
            <a:avLst/>
          </a:prstGeom>
        </p:spPr>
      </p:pic>
      <p:pic>
        <p:nvPicPr>
          <p:cNvPr id="12" name="圖片 11" descr="一張含有 文字, 地圖 的圖片&#10;&#10;自動產生的描述">
            <a:extLst>
              <a:ext uri="{FF2B5EF4-FFF2-40B4-BE49-F238E27FC236}">
                <a16:creationId xmlns:a16="http://schemas.microsoft.com/office/drawing/2014/main" id="{556BEBF6-0F5B-4205-88A6-677D89A75E99}"/>
              </a:ext>
            </a:extLst>
          </p:cNvPr>
          <p:cNvPicPr/>
          <p:nvPr/>
        </p:nvPicPr>
        <p:blipFill rotWithShape="1">
          <a:blip r:embed="rId5">
            <a:extLst>
              <a:ext uri="{28A0092B-C50C-407E-A947-70E740481C1C}">
                <a14:useLocalDpi xmlns:a14="http://schemas.microsoft.com/office/drawing/2010/main" val="0"/>
              </a:ext>
            </a:extLst>
          </a:blip>
          <a:srcRect l="3749" t="36658" r="4932" b="33127"/>
          <a:stretch/>
        </p:blipFill>
        <p:spPr bwMode="auto">
          <a:xfrm>
            <a:off x="6096000" y="4351227"/>
            <a:ext cx="5704085" cy="1841965"/>
          </a:xfrm>
          <a:prstGeom prst="rect">
            <a:avLst/>
          </a:prstGeom>
          <a:ln>
            <a:noFill/>
          </a:ln>
          <a:extLst>
            <a:ext uri="{53640926-AAD7-44D8-BBD7-CCE9431645EC}">
              <a14:shadowObscured xmlns:a14="http://schemas.microsoft.com/office/drawing/2010/main"/>
            </a:ext>
          </a:extLst>
        </p:spPr>
      </p:pic>
      <p:pic>
        <p:nvPicPr>
          <p:cNvPr id="13" name="圖片 12" descr="一張含有 文字, 地圖 的圖片&#10;&#10;自動產生的描述">
            <a:extLst>
              <a:ext uri="{FF2B5EF4-FFF2-40B4-BE49-F238E27FC236}">
                <a16:creationId xmlns:a16="http://schemas.microsoft.com/office/drawing/2014/main" id="{E70693AD-615B-4386-830C-A0C9D752A23F}"/>
              </a:ext>
            </a:extLst>
          </p:cNvPr>
          <p:cNvPicPr/>
          <p:nvPr/>
        </p:nvPicPr>
        <p:blipFill rotWithShape="1">
          <a:blip r:embed="rId6">
            <a:extLst>
              <a:ext uri="{28A0092B-C50C-407E-A947-70E740481C1C}">
                <a14:useLocalDpi xmlns:a14="http://schemas.microsoft.com/office/drawing/2010/main" val="0"/>
              </a:ext>
            </a:extLst>
          </a:blip>
          <a:srcRect l="3090" t="35721" r="5991" b="33932"/>
          <a:stretch/>
        </p:blipFill>
        <p:spPr>
          <a:xfrm>
            <a:off x="619216" y="4413637"/>
            <a:ext cx="5392089" cy="1779555"/>
          </a:xfrm>
          <a:prstGeom prst="rect">
            <a:avLst/>
          </a:prstGeom>
        </p:spPr>
      </p:pic>
      <p:pic>
        <p:nvPicPr>
          <p:cNvPr id="14" name="圖片 13" descr="一張含有 文字, 地圖 的圖片&#10;&#10;自動產生的描述">
            <a:extLst>
              <a:ext uri="{FF2B5EF4-FFF2-40B4-BE49-F238E27FC236}">
                <a16:creationId xmlns:a16="http://schemas.microsoft.com/office/drawing/2014/main" id="{A95BDFD6-E0E9-4297-9FB3-1C3D6848DE96}"/>
              </a:ext>
            </a:extLst>
          </p:cNvPr>
          <p:cNvPicPr/>
          <p:nvPr/>
        </p:nvPicPr>
        <p:blipFill rotWithShape="1">
          <a:blip r:embed="rId7">
            <a:extLst>
              <a:ext uri="{28A0092B-C50C-407E-A947-70E740481C1C}">
                <a14:useLocalDpi xmlns:a14="http://schemas.microsoft.com/office/drawing/2010/main" val="0"/>
              </a:ext>
            </a:extLst>
          </a:blip>
          <a:srcRect l="3602" t="33410" r="3214" b="34149"/>
          <a:stretch/>
        </p:blipFill>
        <p:spPr>
          <a:xfrm>
            <a:off x="6096000" y="2123710"/>
            <a:ext cx="5526413" cy="1986696"/>
          </a:xfrm>
          <a:prstGeom prst="rect">
            <a:avLst/>
          </a:prstGeom>
        </p:spPr>
      </p:pic>
      <p:cxnSp>
        <p:nvCxnSpPr>
          <p:cNvPr id="15" name="直線接點 14">
            <a:extLst>
              <a:ext uri="{FF2B5EF4-FFF2-40B4-BE49-F238E27FC236}">
                <a16:creationId xmlns:a16="http://schemas.microsoft.com/office/drawing/2014/main" id="{5B51AEBA-FDD6-4A0C-B414-9DE89733B631}"/>
              </a:ext>
            </a:extLst>
          </p:cNvPr>
          <p:cNvCxnSpPr>
            <a:cxnSpLocks/>
          </p:cNvCxnSpPr>
          <p:nvPr/>
        </p:nvCxnSpPr>
        <p:spPr>
          <a:xfrm>
            <a:off x="619216" y="4214047"/>
            <a:ext cx="11037075" cy="0"/>
          </a:xfrm>
          <a:prstGeom prst="line">
            <a:avLst/>
          </a:prstGeom>
          <a:ln w="28575">
            <a:solidFill>
              <a:srgbClr val="E4CACE"/>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3BD24021-EDC5-4E40-AE2B-221162422724}"/>
              </a:ext>
            </a:extLst>
          </p:cNvPr>
          <p:cNvCxnSpPr>
            <a:cxnSpLocks/>
          </p:cNvCxnSpPr>
          <p:nvPr/>
        </p:nvCxnSpPr>
        <p:spPr>
          <a:xfrm>
            <a:off x="6079061" y="2148098"/>
            <a:ext cx="16939" cy="4211348"/>
          </a:xfrm>
          <a:prstGeom prst="line">
            <a:avLst/>
          </a:prstGeom>
          <a:ln w="28575">
            <a:solidFill>
              <a:srgbClr val="E4CACE"/>
            </a:solidFill>
            <a:prstDash val="sysDot"/>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4BB6BDF3-CA90-4442-8156-32373CF6CE80}"/>
              </a:ext>
            </a:extLst>
          </p:cNvPr>
          <p:cNvSpPr txBox="1"/>
          <p:nvPr/>
        </p:nvSpPr>
        <p:spPr>
          <a:xfrm>
            <a:off x="695196" y="1411947"/>
            <a:ext cx="11037075" cy="461665"/>
          </a:xfrm>
          <a:prstGeom prst="rect">
            <a:avLst/>
          </a:prstGeom>
          <a:noFill/>
          <a:ln w="57150">
            <a:noFill/>
          </a:ln>
        </p:spPr>
        <p:txBody>
          <a:bodyPr wrap="square" rtlCol="0">
            <a:spAutoFit/>
          </a:bodyPr>
          <a:lstStyle/>
          <a:p>
            <a:r>
              <a:rPr lang="zh-TW" altLang="en-US" sz="2400" dirty="0">
                <a:latin typeface="標楷體" panose="03000509000000000000" pitchFamily="65" charset="-120"/>
                <a:ea typeface="標楷體" panose="03000509000000000000" pitchFamily="65" charset="-120"/>
              </a:rPr>
              <a:t>下圖為各情境下之各參數對</a:t>
            </a:r>
            <a:r>
              <a:rPr lang="zh-TW" altLang="en-US" sz="2400" dirty="0">
                <a:solidFill>
                  <a:srgbClr val="FF0000"/>
                </a:solidFill>
                <a:latin typeface="標楷體" panose="03000509000000000000" pitchFamily="65" charset="-120"/>
                <a:ea typeface="標楷體" panose="03000509000000000000" pitchFamily="65" charset="-120"/>
              </a:rPr>
              <a:t>多品項購買消費者</a:t>
            </a:r>
            <a:r>
              <a:rPr lang="zh-TW" altLang="en-US" sz="2400" dirty="0">
                <a:latin typeface="標楷體" panose="03000509000000000000" pitchFamily="65" charset="-120"/>
                <a:ea typeface="標楷體" panose="03000509000000000000" pitchFamily="65" charset="-120"/>
              </a:rPr>
              <a:t>之影響敏感度，將結果彙整於小結：</a:t>
            </a:r>
            <a:endParaRPr lang="zh-TW" altLang="en-US" sz="2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91365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需求分析小結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57</a:t>
            </a:fld>
            <a:endParaRPr lang="zh-TW" altLang="en-US"/>
          </a:p>
        </p:txBody>
      </p:sp>
      <p:sp>
        <p:nvSpPr>
          <p:cNvPr id="3" name="矩形 2">
            <a:extLst>
              <a:ext uri="{FF2B5EF4-FFF2-40B4-BE49-F238E27FC236}">
                <a16:creationId xmlns:a16="http://schemas.microsoft.com/office/drawing/2014/main" id="{44BBD6DB-F722-41DB-B4FD-7ADF4B18CB85}"/>
              </a:ext>
            </a:extLst>
          </p:cNvPr>
          <p:cNvSpPr/>
          <p:nvPr/>
        </p:nvSpPr>
        <p:spPr>
          <a:xfrm>
            <a:off x="1252333" y="1690688"/>
            <a:ext cx="8261121" cy="2243115"/>
          </a:xfrm>
          <a:prstGeom prst="rect">
            <a:avLst/>
          </a:prstGeom>
        </p:spPr>
        <p:txBody>
          <a:bodyPr wrap="square">
            <a:spAutoFit/>
          </a:bodyPr>
          <a:lstStyle/>
          <a:p>
            <a:pPr lvl="1" algn="just">
              <a:lnSpc>
                <a:spcPct val="150000"/>
              </a:lnSpc>
              <a:spcAft>
                <a:spcPts val="0"/>
              </a:spcAft>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多品項購買型消費者在產品處於以下情境時較容易出現：</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spcAft>
                <a:spcPts val="0"/>
              </a:spcAft>
            </a:pP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互補性高</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spcAft>
                <a:spcPts val="0"/>
              </a:spcAft>
            </a:pP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(2)</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初始產品效用高</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spcAft>
                <a:spcPts val="0"/>
              </a:spcAft>
            </a:pP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等待折扣</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較低</a:t>
            </a:r>
            <a:endParaRPr lang="zh-TW" altLang="zh-TW" sz="2400" kern="100" dirty="0">
              <a:effectLst/>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699912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比較分析</a:t>
            </a:r>
          </a:p>
        </p:txBody>
      </p:sp>
      <p:pic>
        <p:nvPicPr>
          <p:cNvPr id="20" name="圖片 19" descr="一張含有 文字, 地圖 的圖片&#10;&#10;自動產生的描述">
            <a:extLst>
              <a:ext uri="{FF2B5EF4-FFF2-40B4-BE49-F238E27FC236}">
                <a16:creationId xmlns:a16="http://schemas.microsoft.com/office/drawing/2014/main" id="{942ACE4E-DF43-4DC8-874A-582ECED70A08}"/>
              </a:ext>
            </a:extLst>
          </p:cNvPr>
          <p:cNvPicPr/>
          <p:nvPr/>
        </p:nvPicPr>
        <p:blipFill>
          <a:blip r:embed="rId4">
            <a:extLst>
              <a:ext uri="{28A0092B-C50C-407E-A947-70E740481C1C}">
                <a14:useLocalDpi xmlns:a14="http://schemas.microsoft.com/office/drawing/2010/main" val="0"/>
              </a:ext>
            </a:extLst>
          </a:blip>
          <a:stretch>
            <a:fillRect/>
          </a:stretch>
        </p:blipFill>
        <p:spPr>
          <a:xfrm>
            <a:off x="2071129" y="2367978"/>
            <a:ext cx="7534689" cy="3703240"/>
          </a:xfrm>
          <a:prstGeom prst="rect">
            <a:avLst/>
          </a:prstGeom>
        </p:spPr>
      </p:pic>
      <p:sp>
        <p:nvSpPr>
          <p:cNvPr id="13" name="文字方塊 12">
            <a:extLst>
              <a:ext uri="{FF2B5EF4-FFF2-40B4-BE49-F238E27FC236}">
                <a16:creationId xmlns:a16="http://schemas.microsoft.com/office/drawing/2014/main" id="{B94B17B0-8F28-4BCB-8ED0-8E42377873C7}"/>
              </a:ext>
            </a:extLst>
          </p:cNvPr>
          <p:cNvSpPr txBox="1"/>
          <p:nvPr/>
        </p:nvSpPr>
        <p:spPr>
          <a:xfrm>
            <a:off x="4060473" y="1125798"/>
            <a:ext cx="3556000" cy="1015663"/>
          </a:xfrm>
          <a:prstGeom prst="rect">
            <a:avLst/>
          </a:prstGeom>
          <a:solidFill>
            <a:schemeClr val="bg1"/>
          </a:solidFill>
          <a:ln w="57150">
            <a:solidFill>
              <a:srgbClr val="C00000"/>
            </a:solidFill>
          </a:ln>
        </p:spPr>
        <p:txBody>
          <a:bodyPr wrap="square" rtlCol="0">
            <a:spAutoFit/>
          </a:bodyPr>
          <a:lstStyle/>
          <a:p>
            <a:pPr algn="ctr"/>
            <a:r>
              <a:rPr lang="zh-TW" altLang="en-US" sz="2000" dirty="0">
                <a:latin typeface="標楷體" panose="03000509000000000000" pitchFamily="65" charset="-120"/>
                <a:ea typeface="標楷體" panose="03000509000000000000" pitchFamily="65" charset="-120"/>
              </a:rPr>
              <a:t>當</a:t>
            </a:r>
            <a:r>
              <a:rPr lang="zh-TW" altLang="en-US" sz="2000" dirty="0">
                <a:solidFill>
                  <a:srgbClr val="FF0000"/>
                </a:solidFill>
                <a:latin typeface="標楷體" panose="03000509000000000000" pitchFamily="65" charset="-120"/>
                <a:ea typeface="標楷體" panose="03000509000000000000" pitchFamily="65" charset="-120"/>
              </a:rPr>
              <a:t>消費者重視第二期</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pPr algn="ctr"/>
            <a:r>
              <a:rPr lang="zh-TW" altLang="en-US" sz="2000" dirty="0">
                <a:latin typeface="標楷體" panose="03000509000000000000" pitchFamily="65" charset="-120"/>
                <a:ea typeface="標楷體" panose="03000509000000000000" pitchFamily="65" charset="-120"/>
              </a:rPr>
              <a:t>兩產品之</a:t>
            </a:r>
            <a:r>
              <a:rPr lang="zh-TW" altLang="en-US" sz="2000" dirty="0">
                <a:solidFill>
                  <a:srgbClr val="FF0000"/>
                </a:solidFill>
                <a:latin typeface="標楷體" panose="03000509000000000000" pitchFamily="65" charset="-120"/>
                <a:ea typeface="標楷體" panose="03000509000000000000" pitchFamily="65" charset="-120"/>
              </a:rPr>
              <a:t>互補度或替代度高</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pPr algn="ctr"/>
            <a:r>
              <a:rPr lang="zh-TW" altLang="en-US" sz="2000" dirty="0">
                <a:solidFill>
                  <a:srgbClr val="FF0000"/>
                </a:solidFill>
                <a:latin typeface="標楷體" panose="03000509000000000000" pitchFamily="65" charset="-120"/>
                <a:ea typeface="標楷體" panose="03000509000000000000" pitchFamily="65" charset="-120"/>
              </a:rPr>
              <a:t>提供升級優惠</a:t>
            </a:r>
            <a:r>
              <a:rPr lang="zh-TW" altLang="en-US" sz="2000" dirty="0">
                <a:latin typeface="標楷體" panose="03000509000000000000" pitchFamily="65" charset="-120"/>
                <a:ea typeface="標楷體" panose="03000509000000000000" pitchFamily="65" charset="-120"/>
              </a:rPr>
              <a:t>獲利較高</a:t>
            </a:r>
          </a:p>
        </p:txBody>
      </p:sp>
      <p:cxnSp>
        <p:nvCxnSpPr>
          <p:cNvPr id="14" name="直線單箭頭接點 13">
            <a:extLst>
              <a:ext uri="{FF2B5EF4-FFF2-40B4-BE49-F238E27FC236}">
                <a16:creationId xmlns:a16="http://schemas.microsoft.com/office/drawing/2014/main" id="{B842ADD4-50F1-4DB8-8103-9C3CF1C71D54}"/>
              </a:ext>
            </a:extLst>
          </p:cNvPr>
          <p:cNvCxnSpPr>
            <a:cxnSpLocks/>
          </p:cNvCxnSpPr>
          <p:nvPr/>
        </p:nvCxnSpPr>
        <p:spPr>
          <a:xfrm flipH="1">
            <a:off x="3482109" y="2141461"/>
            <a:ext cx="1311565" cy="915775"/>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0C346629-1AA2-4B48-9001-EAB0CC81922B}"/>
              </a:ext>
            </a:extLst>
          </p:cNvPr>
          <p:cNvCxnSpPr>
            <a:cxnSpLocks/>
          </p:cNvCxnSpPr>
          <p:nvPr/>
        </p:nvCxnSpPr>
        <p:spPr>
          <a:xfrm>
            <a:off x="6895366" y="2141461"/>
            <a:ext cx="1964648" cy="128753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1612552E-6181-45D5-A2A7-43101A43FC5C}"/>
              </a:ext>
            </a:extLst>
          </p:cNvPr>
          <p:cNvSpPr txBox="1"/>
          <p:nvPr/>
        </p:nvSpPr>
        <p:spPr>
          <a:xfrm>
            <a:off x="5540682" y="6061663"/>
            <a:ext cx="9666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互補度</a:t>
            </a:r>
          </a:p>
        </p:txBody>
      </p:sp>
      <p:sp>
        <p:nvSpPr>
          <p:cNvPr id="22" name="文字方塊 21">
            <a:extLst>
              <a:ext uri="{FF2B5EF4-FFF2-40B4-BE49-F238E27FC236}">
                <a16:creationId xmlns:a16="http://schemas.microsoft.com/office/drawing/2014/main" id="{7FBA7542-233A-40F7-A4A1-19CBCA900A64}"/>
              </a:ext>
            </a:extLst>
          </p:cNvPr>
          <p:cNvSpPr txBox="1"/>
          <p:nvPr/>
        </p:nvSpPr>
        <p:spPr>
          <a:xfrm>
            <a:off x="795928" y="3819488"/>
            <a:ext cx="125054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等待折扣</a:t>
            </a:r>
          </a:p>
        </p:txBody>
      </p:sp>
      <p:sp>
        <p:nvSpPr>
          <p:cNvPr id="3" name="投影片編號版面配置區 2">
            <a:extLst>
              <a:ext uri="{FF2B5EF4-FFF2-40B4-BE49-F238E27FC236}">
                <a16:creationId xmlns:a16="http://schemas.microsoft.com/office/drawing/2014/main" id="{ABBA138B-3557-4E3E-9D42-4E3CBCDEF427}"/>
              </a:ext>
            </a:extLst>
          </p:cNvPr>
          <p:cNvSpPr>
            <a:spLocks noGrp="1"/>
          </p:cNvSpPr>
          <p:nvPr>
            <p:ph type="sldNum" sz="quarter" idx="12"/>
          </p:nvPr>
        </p:nvSpPr>
        <p:spPr/>
        <p:txBody>
          <a:bodyPr/>
          <a:lstStyle/>
          <a:p>
            <a:fld id="{58A694F5-FBC9-4127-9762-A36D0ED70F54}" type="slidenum">
              <a:rPr lang="zh-TW" altLang="en-US" smtClean="0"/>
              <a:t>58</a:t>
            </a:fld>
            <a:endParaRPr lang="zh-TW" altLang="en-US"/>
          </a:p>
        </p:txBody>
      </p:sp>
    </p:spTree>
    <p:extLst>
      <p:ext uri="{BB962C8B-B14F-4D97-AF65-F5344CB8AC3E}">
        <p14:creationId xmlns:p14="http://schemas.microsoft.com/office/powerpoint/2010/main" val="600972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比較分析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a:xfrm>
            <a:off x="8687608" y="6271927"/>
            <a:ext cx="2743200" cy="365125"/>
          </a:xfrm>
        </p:spPr>
        <p:txBody>
          <a:bodyPr/>
          <a:lstStyle/>
          <a:p>
            <a:fld id="{58A694F5-FBC9-4127-9762-A36D0ED70F54}" type="slidenum">
              <a:rPr lang="zh-TW" altLang="en-US" smtClean="0"/>
              <a:t>59</a:t>
            </a:fld>
            <a:endParaRPr lang="zh-TW" altLang="en-US" dirty="0"/>
          </a:p>
        </p:txBody>
      </p:sp>
      <p:sp>
        <p:nvSpPr>
          <p:cNvPr id="20" name="文字方塊 19">
            <a:extLst>
              <a:ext uri="{FF2B5EF4-FFF2-40B4-BE49-F238E27FC236}">
                <a16:creationId xmlns:a16="http://schemas.microsoft.com/office/drawing/2014/main" id="{65AC9988-B9E3-457F-B1E2-770A4B84946A}"/>
              </a:ext>
            </a:extLst>
          </p:cNvPr>
          <p:cNvSpPr txBox="1"/>
          <p:nvPr/>
        </p:nvSpPr>
        <p:spPr>
          <a:xfrm>
            <a:off x="6738165" y="3560612"/>
            <a:ext cx="450201" cy="369332"/>
          </a:xfrm>
          <a:prstGeom prst="rect">
            <a:avLst/>
          </a:prstGeom>
          <a:noFill/>
        </p:spPr>
        <p:txBody>
          <a:bodyPr wrap="square" rtlCol="0">
            <a:spAutoFit/>
          </a:bodyPr>
          <a:lstStyle/>
          <a:p>
            <a:r>
              <a:rPr lang="en-US" altLang="zh-TW" dirty="0"/>
              <a:t>US</a:t>
            </a:r>
            <a:endParaRPr lang="zh-TW" altLang="en-US" dirty="0"/>
          </a:p>
        </p:txBody>
      </p:sp>
      <p:pic>
        <p:nvPicPr>
          <p:cNvPr id="22" name="圖片 21" descr="一張含有 文字, 地圖 的圖片&#10;&#10;自動產生的描述">
            <a:extLst>
              <a:ext uri="{FF2B5EF4-FFF2-40B4-BE49-F238E27FC236}">
                <a16:creationId xmlns:a16="http://schemas.microsoft.com/office/drawing/2014/main" id="{03D606D9-ABC8-4411-A877-316B49CB5FBA}"/>
              </a:ext>
            </a:extLst>
          </p:cNvPr>
          <p:cNvPicPr/>
          <p:nvPr/>
        </p:nvPicPr>
        <p:blipFill>
          <a:blip r:embed="rId4">
            <a:extLst>
              <a:ext uri="{28A0092B-C50C-407E-A947-70E740481C1C}">
                <a14:useLocalDpi xmlns:a14="http://schemas.microsoft.com/office/drawing/2010/main" val="0"/>
              </a:ext>
            </a:extLst>
          </a:blip>
          <a:stretch>
            <a:fillRect/>
          </a:stretch>
        </p:blipFill>
        <p:spPr>
          <a:xfrm>
            <a:off x="2083891" y="2409426"/>
            <a:ext cx="7509164" cy="3708847"/>
          </a:xfrm>
          <a:prstGeom prst="rect">
            <a:avLst/>
          </a:prstGeom>
        </p:spPr>
      </p:pic>
      <p:sp>
        <p:nvSpPr>
          <p:cNvPr id="17" name="文字方塊 16">
            <a:extLst>
              <a:ext uri="{FF2B5EF4-FFF2-40B4-BE49-F238E27FC236}">
                <a16:creationId xmlns:a16="http://schemas.microsoft.com/office/drawing/2014/main" id="{281FD675-AA0B-4B25-A525-5C991267F6BB}"/>
              </a:ext>
            </a:extLst>
          </p:cNvPr>
          <p:cNvSpPr txBox="1"/>
          <p:nvPr/>
        </p:nvSpPr>
        <p:spPr>
          <a:xfrm>
            <a:off x="3805382" y="1125798"/>
            <a:ext cx="4331854" cy="1015663"/>
          </a:xfrm>
          <a:prstGeom prst="rect">
            <a:avLst/>
          </a:prstGeom>
          <a:solidFill>
            <a:schemeClr val="bg1"/>
          </a:solidFill>
          <a:ln w="57150">
            <a:solidFill>
              <a:srgbClr val="C00000"/>
            </a:solidFill>
          </a:ln>
        </p:spPr>
        <p:txBody>
          <a:bodyPr wrap="square" rtlCol="0">
            <a:spAutoFit/>
          </a:bodyPr>
          <a:lstStyle/>
          <a:p>
            <a:pPr algn="ctr"/>
            <a:r>
              <a:rPr lang="zh-TW" altLang="en-US" sz="2000" dirty="0">
                <a:latin typeface="標楷體" panose="03000509000000000000" pitchFamily="65" charset="-120"/>
                <a:ea typeface="標楷體" panose="03000509000000000000" pitchFamily="65" charset="-120"/>
              </a:rPr>
              <a:t>當</a:t>
            </a:r>
            <a:r>
              <a:rPr lang="zh-TW" altLang="en-US" sz="2000" dirty="0">
                <a:solidFill>
                  <a:srgbClr val="FF0000"/>
                </a:solidFill>
                <a:latin typeface="標楷體" panose="03000509000000000000" pitchFamily="65" charset="-120"/>
                <a:ea typeface="標楷體" panose="03000509000000000000" pitchFamily="65" charset="-120"/>
              </a:rPr>
              <a:t>互補度與替代度低</a:t>
            </a:r>
            <a:r>
              <a:rPr lang="zh-TW" altLang="en-US" sz="2000" dirty="0">
                <a:latin typeface="標楷體" panose="03000509000000000000" pitchFamily="65" charset="-120"/>
                <a:ea typeface="標楷體" panose="03000509000000000000" pitchFamily="65" charset="-120"/>
              </a:rPr>
              <a:t>時</a:t>
            </a:r>
            <a:endParaRPr lang="en-US" altLang="zh-TW" sz="2000" dirty="0">
              <a:latin typeface="標楷體" panose="03000509000000000000" pitchFamily="65" charset="-120"/>
              <a:ea typeface="標楷體" panose="03000509000000000000" pitchFamily="65" charset="-120"/>
            </a:endParaRPr>
          </a:p>
          <a:p>
            <a:pPr algn="ctr"/>
            <a:r>
              <a:rPr lang="zh-TW" altLang="en-US" sz="2000" dirty="0">
                <a:latin typeface="標楷體" panose="03000509000000000000" pitchFamily="65" charset="-120"/>
                <a:ea typeface="標楷體" panose="03000509000000000000" pitchFamily="65" charset="-120"/>
              </a:rPr>
              <a:t>既有廠商可於</a:t>
            </a:r>
            <a:r>
              <a:rPr lang="zh-TW" altLang="en-US" sz="2000" dirty="0">
                <a:solidFill>
                  <a:srgbClr val="FF0000"/>
                </a:solidFill>
                <a:latin typeface="標楷體" panose="03000509000000000000" pitchFamily="65" charset="-120"/>
                <a:ea typeface="標楷體" panose="03000509000000000000" pitchFamily="65" charset="-120"/>
              </a:rPr>
              <a:t>較高的初始產品效用時</a:t>
            </a:r>
            <a:r>
              <a:rPr lang="zh-TW" altLang="en-US" sz="2000" dirty="0">
                <a:latin typeface="標楷體" panose="03000509000000000000" pitchFamily="65" charset="-120"/>
                <a:ea typeface="標楷體" panose="03000509000000000000" pitchFamily="65" charset="-120"/>
              </a:rPr>
              <a:t>選擇</a:t>
            </a:r>
            <a:r>
              <a:rPr lang="zh-TW" altLang="en-US" sz="2000" dirty="0">
                <a:solidFill>
                  <a:srgbClr val="FF0000"/>
                </a:solidFill>
                <a:latin typeface="標楷體" panose="03000509000000000000" pitchFamily="65" charset="-120"/>
                <a:ea typeface="標楷體" panose="03000509000000000000" pitchFamily="65" charset="-120"/>
              </a:rPr>
              <a:t>提供升級優惠</a:t>
            </a:r>
            <a:endParaRPr lang="zh-TW" altLang="en-US" sz="2000" dirty="0">
              <a:latin typeface="標楷體" panose="03000509000000000000" pitchFamily="65" charset="-120"/>
              <a:ea typeface="標楷體" panose="03000509000000000000" pitchFamily="65" charset="-120"/>
            </a:endParaRPr>
          </a:p>
        </p:txBody>
      </p:sp>
      <p:cxnSp>
        <p:nvCxnSpPr>
          <p:cNvPr id="18" name="直線單箭頭接點 17">
            <a:extLst>
              <a:ext uri="{FF2B5EF4-FFF2-40B4-BE49-F238E27FC236}">
                <a16:creationId xmlns:a16="http://schemas.microsoft.com/office/drawing/2014/main" id="{B3D021E3-7B4F-48CF-9DF5-161AD1F78217}"/>
              </a:ext>
            </a:extLst>
          </p:cNvPr>
          <p:cNvCxnSpPr>
            <a:cxnSpLocks/>
          </p:cNvCxnSpPr>
          <p:nvPr/>
        </p:nvCxnSpPr>
        <p:spPr>
          <a:xfrm>
            <a:off x="4895275" y="2141461"/>
            <a:ext cx="0" cy="236588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7A7FA544-2ED7-41AF-8096-3B632A9C2C21}"/>
              </a:ext>
            </a:extLst>
          </p:cNvPr>
          <p:cNvCxnSpPr>
            <a:cxnSpLocks/>
          </p:cNvCxnSpPr>
          <p:nvPr/>
        </p:nvCxnSpPr>
        <p:spPr>
          <a:xfrm>
            <a:off x="6895367" y="2141461"/>
            <a:ext cx="0" cy="166392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864AB1FD-C822-41C5-837B-62AC9620DA4C}"/>
              </a:ext>
            </a:extLst>
          </p:cNvPr>
          <p:cNvSpPr txBox="1"/>
          <p:nvPr/>
        </p:nvSpPr>
        <p:spPr>
          <a:xfrm>
            <a:off x="423683" y="3863739"/>
            <a:ext cx="1751710"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初始產品效用</a:t>
            </a:r>
          </a:p>
        </p:txBody>
      </p:sp>
      <p:sp>
        <p:nvSpPr>
          <p:cNvPr id="27" name="文字方塊 26">
            <a:extLst>
              <a:ext uri="{FF2B5EF4-FFF2-40B4-BE49-F238E27FC236}">
                <a16:creationId xmlns:a16="http://schemas.microsoft.com/office/drawing/2014/main" id="{57E218C6-61A1-4787-8E9B-6E6C02F758AF}"/>
              </a:ext>
            </a:extLst>
          </p:cNvPr>
          <p:cNvSpPr txBox="1"/>
          <p:nvPr/>
        </p:nvSpPr>
        <p:spPr>
          <a:xfrm>
            <a:off x="5612674" y="6031370"/>
            <a:ext cx="96665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互補度</a:t>
            </a:r>
          </a:p>
        </p:txBody>
      </p:sp>
    </p:spTree>
    <p:extLst>
      <p:ext uri="{BB962C8B-B14F-4D97-AF65-F5344CB8AC3E}">
        <p14:creationId xmlns:p14="http://schemas.microsoft.com/office/powerpoint/2010/main" val="147301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E191A78B-BDCC-4048-B24B-BD8B6D74E04B}"/>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0E7BE60D-B7B5-4FC2-865D-BFBF255EF231}"/>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9D29F467-4C4E-4AEC-87C2-078B9FDAB091}"/>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021D4BE3-D9EC-4CFE-8401-21ACADF1734B}"/>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71E04A1D-A834-46E0-8ED9-A3BA0B07CBC6}"/>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42599464-513B-459D-AC42-C5A47F8E6A97}"/>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3C09205-EAA7-4655-8251-2C2DAB77A6C0}"/>
              </a:ext>
            </a:extLst>
          </p:cNvPr>
          <p:cNvSpPr>
            <a:spLocks noGrp="1"/>
          </p:cNvSpPr>
          <p:nvPr>
            <p:ph type="title"/>
          </p:nvPr>
        </p:nvSpPr>
        <p:spPr>
          <a:xfrm>
            <a:off x="1571624" y="365125"/>
            <a:ext cx="9782175" cy="1325563"/>
          </a:xfrm>
        </p:spPr>
        <p:txBody>
          <a:bodyPr>
            <a:norm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研究動機與背景</a:t>
            </a:r>
          </a:p>
        </p:txBody>
      </p:sp>
      <p:sp>
        <p:nvSpPr>
          <p:cNvPr id="10" name="文字方塊 9">
            <a:extLst>
              <a:ext uri="{FF2B5EF4-FFF2-40B4-BE49-F238E27FC236}">
                <a16:creationId xmlns:a16="http://schemas.microsoft.com/office/drawing/2014/main" id="{4C127674-C575-497D-B498-2404D3FC081B}"/>
              </a:ext>
            </a:extLst>
          </p:cNvPr>
          <p:cNvSpPr txBox="1"/>
          <p:nvPr/>
        </p:nvSpPr>
        <p:spPr>
          <a:xfrm>
            <a:off x="1034473" y="1796037"/>
            <a:ext cx="3870036" cy="523220"/>
          </a:xfrm>
          <a:prstGeom prst="rect">
            <a:avLst/>
          </a:prstGeom>
          <a:noFill/>
        </p:spPr>
        <p:txBody>
          <a:bodyPr wrap="square" rtlCol="0">
            <a:spAutoFit/>
          </a:bodyPr>
          <a:lstStyle/>
          <a:p>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 多品項購買</a:t>
            </a:r>
          </a:p>
        </p:txBody>
      </p:sp>
      <p:sp>
        <p:nvSpPr>
          <p:cNvPr id="14" name="矩形 13">
            <a:extLst>
              <a:ext uri="{FF2B5EF4-FFF2-40B4-BE49-F238E27FC236}">
                <a16:creationId xmlns:a16="http://schemas.microsoft.com/office/drawing/2014/main" id="{5183539C-C59C-4380-8FA8-5B41E56C4417}"/>
              </a:ext>
            </a:extLst>
          </p:cNvPr>
          <p:cNvSpPr/>
          <p:nvPr/>
        </p:nvSpPr>
        <p:spPr>
          <a:xfrm>
            <a:off x="1571624" y="3488968"/>
            <a:ext cx="9698184" cy="1200329"/>
          </a:xfrm>
          <a:prstGeom prst="rect">
            <a:avLst/>
          </a:prstGeom>
        </p:spPr>
        <p:txBody>
          <a:bodyPr wrap="square">
            <a:spAutoFit/>
          </a:bodyPr>
          <a:lstStyle/>
          <a:p>
            <a:pPr marL="342900" indent="-342900" latinLnBrk="1">
              <a:buFont typeface="Arial" panose="020B0604020202020204" pitchFamily="34" charset="0"/>
              <a:buChar char="•"/>
            </a:pPr>
            <a:r>
              <a:rPr lang="zh-TW" altLang="zh-TW" sz="2400" dirty="0">
                <a:latin typeface="標楷體" panose="03000509000000000000" pitchFamily="65" charset="-120"/>
                <a:ea typeface="標楷體" panose="03000509000000000000" pitchFamily="65" charset="-120"/>
              </a:rPr>
              <a:t>在過去文獻中，探討的購買情境多為從兩種或多種商品中選擇其中一個，然而在軟體產業中</a:t>
            </a:r>
            <a:r>
              <a:rPr lang="zh-TW" altLang="en-US" sz="2400" dirty="0">
                <a:latin typeface="標楷體" panose="03000509000000000000" pitchFamily="65" charset="-120"/>
                <a:ea typeface="標楷體" panose="03000509000000000000" pitchFamily="65" charset="-120"/>
              </a:rPr>
              <a:t>較不存在能完全替代的產品</a:t>
            </a:r>
            <a:r>
              <a:rPr lang="zh-TW" altLang="zh-TW" sz="2400" dirty="0">
                <a:latin typeface="標楷體" panose="03000509000000000000" pitchFamily="65" charset="-120"/>
                <a:ea typeface="標楷體" panose="03000509000000000000" pitchFamily="65" charset="-120"/>
              </a:rPr>
              <a:t>，可能會發生產品到期後選購別項產品，或同時選擇選購兩項產品的情境發生</a:t>
            </a:r>
          </a:p>
        </p:txBody>
      </p:sp>
      <p:sp>
        <p:nvSpPr>
          <p:cNvPr id="15" name="矩形 14">
            <a:extLst>
              <a:ext uri="{FF2B5EF4-FFF2-40B4-BE49-F238E27FC236}">
                <a16:creationId xmlns:a16="http://schemas.microsoft.com/office/drawing/2014/main" id="{F115865F-9634-4D6D-A268-59B9446A400E}"/>
              </a:ext>
            </a:extLst>
          </p:cNvPr>
          <p:cNvSpPr/>
          <p:nvPr/>
        </p:nvSpPr>
        <p:spPr>
          <a:xfrm>
            <a:off x="1571624" y="2488614"/>
            <a:ext cx="9698184" cy="830997"/>
          </a:xfrm>
          <a:prstGeom prst="rect">
            <a:avLst/>
          </a:prstGeom>
        </p:spPr>
        <p:txBody>
          <a:bodyPr wrap="square">
            <a:spAutoFit/>
          </a:bodyPr>
          <a:lstStyle/>
          <a:p>
            <a:pPr marL="342900" indent="-342900" latinLnBrk="1">
              <a:buFont typeface="Arial" panose="020B0604020202020204" pitchFamily="34" charset="0"/>
              <a:buChar char="•"/>
            </a:pP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在市場上，消費者在選購產品會依據喜好來選擇，因此反而會因為相似而被同時選購</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7EF2BF1C-754A-4533-B24A-589603A3EDDB}"/>
              </a:ext>
            </a:extLst>
          </p:cNvPr>
          <p:cNvSpPr>
            <a:spLocks noGrp="1"/>
          </p:cNvSpPr>
          <p:nvPr>
            <p:ph type="sldNum" sz="quarter" idx="12"/>
          </p:nvPr>
        </p:nvSpPr>
        <p:spPr/>
        <p:txBody>
          <a:bodyPr/>
          <a:lstStyle/>
          <a:p>
            <a:fld id="{58A694F5-FBC9-4127-9762-A36D0ED70F54}" type="slidenum">
              <a:rPr lang="zh-TW" altLang="en-US" smtClean="0"/>
              <a:t>6</a:t>
            </a:fld>
            <a:endParaRPr lang="zh-TW" altLang="en-US"/>
          </a:p>
        </p:txBody>
      </p:sp>
      <p:sp>
        <p:nvSpPr>
          <p:cNvPr id="13" name="文字方塊 12">
            <a:extLst>
              <a:ext uri="{FF2B5EF4-FFF2-40B4-BE49-F238E27FC236}">
                <a16:creationId xmlns:a16="http://schemas.microsoft.com/office/drawing/2014/main" id="{F1A3F9ED-65CE-4DEE-930F-4D83557BB918}"/>
              </a:ext>
            </a:extLst>
          </p:cNvPr>
          <p:cNvSpPr txBox="1"/>
          <p:nvPr/>
        </p:nvSpPr>
        <p:spPr>
          <a:xfrm>
            <a:off x="5938983" y="1735708"/>
            <a:ext cx="5330826" cy="707886"/>
          </a:xfrm>
          <a:prstGeom prst="rect">
            <a:avLst/>
          </a:prstGeom>
          <a:noFill/>
        </p:spPr>
        <p:txBody>
          <a:bodyPr wrap="square" rtlCol="0">
            <a:spAutoFit/>
          </a:bodyPr>
          <a:lstStyle/>
          <a:p>
            <a:r>
              <a:rPr lang="zh-TW" altLang="en-US" sz="4000" b="1" dirty="0">
                <a:solidFill>
                  <a:srgbClr val="C00000"/>
                </a:solidFill>
                <a:latin typeface="標楷體" panose="03000509000000000000" pitchFamily="65" charset="-120"/>
                <a:ea typeface="標楷體" panose="03000509000000000000" pitchFamily="65" charset="-120"/>
              </a:rPr>
              <a:t>相似產品的競爭或合作</a:t>
            </a:r>
          </a:p>
        </p:txBody>
      </p:sp>
    </p:spTree>
    <p:extLst>
      <p:ext uri="{BB962C8B-B14F-4D97-AF65-F5344CB8AC3E}">
        <p14:creationId xmlns:p14="http://schemas.microsoft.com/office/powerpoint/2010/main" val="324543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anim calcmode="lin" valueType="num">
                                      <p:cBhvr>
                                        <p:cTn id="8" dur="250" fill="hold"/>
                                        <p:tgtEl>
                                          <p:spTgt spid="13"/>
                                        </p:tgtEl>
                                        <p:attrNameLst>
                                          <p:attrName>ppt_x</p:attrName>
                                        </p:attrNameLst>
                                      </p:cBhvr>
                                      <p:tavLst>
                                        <p:tav tm="0">
                                          <p:val>
                                            <p:strVal val="#ppt_x"/>
                                          </p:val>
                                        </p:tav>
                                        <p:tav tm="100000">
                                          <p:val>
                                            <p:strVal val="#ppt_x"/>
                                          </p:val>
                                        </p:tav>
                                      </p:tavLst>
                                    </p:anim>
                                    <p:anim calcmode="lin" valueType="num">
                                      <p:cBhvr>
                                        <p:cTn id="9" dur="2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比較分析小結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a:xfrm>
            <a:off x="8727762" y="6302375"/>
            <a:ext cx="2743200" cy="365125"/>
          </a:xfrm>
        </p:spPr>
        <p:txBody>
          <a:bodyPr/>
          <a:lstStyle/>
          <a:p>
            <a:fld id="{58A694F5-FBC9-4127-9762-A36D0ED70F54}" type="slidenum">
              <a:rPr lang="zh-TW" altLang="en-US" smtClean="0"/>
              <a:t>60</a:t>
            </a:fld>
            <a:endParaRPr lang="zh-TW" altLang="en-US" dirty="0"/>
          </a:p>
        </p:txBody>
      </p:sp>
      <p:graphicFrame>
        <p:nvGraphicFramePr>
          <p:cNvPr id="3" name="表格 2">
            <a:extLst>
              <a:ext uri="{FF2B5EF4-FFF2-40B4-BE49-F238E27FC236}">
                <a16:creationId xmlns:a16="http://schemas.microsoft.com/office/drawing/2014/main" id="{944ACC3E-D122-4BE2-BA2D-851F71ADE5D9}"/>
              </a:ext>
            </a:extLst>
          </p:cNvPr>
          <p:cNvGraphicFramePr>
            <a:graphicFrameLocks noGrp="1"/>
          </p:cNvGraphicFramePr>
          <p:nvPr>
            <p:extLst>
              <p:ext uri="{D42A27DB-BD31-4B8C-83A1-F6EECF244321}">
                <p14:modId xmlns:p14="http://schemas.microsoft.com/office/powerpoint/2010/main" val="177476874"/>
              </p:ext>
            </p:extLst>
          </p:nvPr>
        </p:nvGraphicFramePr>
        <p:xfrm>
          <a:off x="1624062" y="1521945"/>
          <a:ext cx="7419903" cy="4250436"/>
        </p:xfrm>
        <a:graphic>
          <a:graphicData uri="http://schemas.openxmlformats.org/drawingml/2006/table">
            <a:tbl>
              <a:tblPr firstRow="1" firstCol="1" bandRow="1">
                <a:tableStyleId>{5940675A-B579-460E-94D1-54222C63F5DA}</a:tableStyleId>
              </a:tblPr>
              <a:tblGrid>
                <a:gridCol w="1744913">
                  <a:extLst>
                    <a:ext uri="{9D8B030D-6E8A-4147-A177-3AD203B41FA5}">
                      <a16:colId xmlns:a16="http://schemas.microsoft.com/office/drawing/2014/main" val="3439715484"/>
                    </a:ext>
                  </a:extLst>
                </a:gridCol>
                <a:gridCol w="491726">
                  <a:extLst>
                    <a:ext uri="{9D8B030D-6E8A-4147-A177-3AD203B41FA5}">
                      <a16:colId xmlns:a16="http://schemas.microsoft.com/office/drawing/2014/main" val="2034018841"/>
                    </a:ext>
                  </a:extLst>
                </a:gridCol>
                <a:gridCol w="1295816">
                  <a:extLst>
                    <a:ext uri="{9D8B030D-6E8A-4147-A177-3AD203B41FA5}">
                      <a16:colId xmlns:a16="http://schemas.microsoft.com/office/drawing/2014/main" val="2306778355"/>
                    </a:ext>
                  </a:extLst>
                </a:gridCol>
                <a:gridCol w="1295816">
                  <a:extLst>
                    <a:ext uri="{9D8B030D-6E8A-4147-A177-3AD203B41FA5}">
                      <a16:colId xmlns:a16="http://schemas.microsoft.com/office/drawing/2014/main" val="382985002"/>
                    </a:ext>
                  </a:extLst>
                </a:gridCol>
                <a:gridCol w="1295816">
                  <a:extLst>
                    <a:ext uri="{9D8B030D-6E8A-4147-A177-3AD203B41FA5}">
                      <a16:colId xmlns:a16="http://schemas.microsoft.com/office/drawing/2014/main" val="2340697950"/>
                    </a:ext>
                  </a:extLst>
                </a:gridCol>
                <a:gridCol w="1295816">
                  <a:extLst>
                    <a:ext uri="{9D8B030D-6E8A-4147-A177-3AD203B41FA5}">
                      <a16:colId xmlns:a16="http://schemas.microsoft.com/office/drawing/2014/main" val="1790737361"/>
                    </a:ext>
                  </a:extLst>
                </a:gridCol>
              </a:tblGrid>
              <a:tr h="372030">
                <a:tc rowSpan="2"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參數</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rowSpan="2" h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互補度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替代度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extLst>
                  <a:ext uri="{0D108BD9-81ED-4DB2-BD59-A6C34878D82A}">
                    <a16:rowId xmlns:a16="http://schemas.microsoft.com/office/drawing/2014/main" val="729744325"/>
                  </a:ext>
                </a:extLst>
              </a:tr>
              <a:tr h="372030">
                <a:tc gridSpan="2"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179639514"/>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既有升級程度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418870982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813143402"/>
                  </a:ext>
                </a:extLst>
              </a:tr>
              <a:tr h="430403">
                <a:tc rowSpan="2">
                  <a:txBody>
                    <a:bodyPr/>
                    <a:lstStyle/>
                    <a:p>
                      <a:pPr marL="0" algn="ctr">
                        <a:lnSpc>
                          <a:spcPct val="150000"/>
                        </a:lnSpc>
                        <a:spcAft>
                          <a:spcPts val="0"/>
                        </a:spcAft>
                      </a:pPr>
                      <a:r>
                        <a:rPr lang="zh-TW" sz="2000" kern="0">
                          <a:effectLst/>
                          <a:latin typeface="標楷體" panose="03000509000000000000" pitchFamily="65" charset="-120"/>
                          <a:ea typeface="標楷體" panose="03000509000000000000" pitchFamily="65" charset="-120"/>
                        </a:rPr>
                        <a:t>新進升級程度</a:t>
                      </a:r>
                      <a:endParaRPr lang="zh-TW" sz="20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3877493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51672850"/>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等待折扣</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55319929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05068385"/>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初始產品效用</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27937021"/>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589289220"/>
                  </a:ext>
                </a:extLst>
              </a:tr>
            </a:tbl>
          </a:graphicData>
        </a:graphic>
      </p:graphicFrame>
      <p:sp>
        <p:nvSpPr>
          <p:cNvPr id="18" name="矩形 17">
            <a:extLst>
              <a:ext uri="{FF2B5EF4-FFF2-40B4-BE49-F238E27FC236}">
                <a16:creationId xmlns:a16="http://schemas.microsoft.com/office/drawing/2014/main" id="{F7301C72-E018-4D57-89A0-B7E99C5131C1}"/>
              </a:ext>
            </a:extLst>
          </p:cNvPr>
          <p:cNvSpPr/>
          <p:nvPr/>
        </p:nvSpPr>
        <p:spPr>
          <a:xfrm>
            <a:off x="3315855" y="2723425"/>
            <a:ext cx="5728110"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F5ABD-79A6-4078-8A7E-D7B3B942B7E1}"/>
              </a:ext>
            </a:extLst>
          </p:cNvPr>
          <p:cNvSpPr/>
          <p:nvPr/>
        </p:nvSpPr>
        <p:spPr>
          <a:xfrm>
            <a:off x="5146189" y="2288173"/>
            <a:ext cx="1326967" cy="8970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E24E1E81-F347-4AA9-9451-8DC420E2DBFD}"/>
              </a:ext>
            </a:extLst>
          </p:cNvPr>
          <p:cNvSpPr txBox="1"/>
          <p:nvPr/>
        </p:nvSpPr>
        <p:spPr>
          <a:xfrm>
            <a:off x="8305800" y="840330"/>
            <a:ext cx="3489037" cy="707886"/>
          </a:xfrm>
          <a:prstGeom prst="rect">
            <a:avLst/>
          </a:prstGeom>
          <a:solidFill>
            <a:schemeClr val="bg1"/>
          </a:solidFill>
          <a:ln w="57150">
            <a:solidFill>
              <a:srgbClr val="C00000"/>
            </a:solidFill>
          </a:ln>
        </p:spPr>
        <p:txBody>
          <a:bodyPr wrap="square" rtlCol="0">
            <a:spAutoFit/>
          </a:bodyPr>
          <a:lstStyle/>
          <a:p>
            <a:r>
              <a:rPr lang="zh-TW" altLang="en-US" sz="2000" dirty="0">
                <a:solidFill>
                  <a:srgbClr val="FF0000"/>
                </a:solidFill>
                <a:latin typeface="標楷體" panose="03000509000000000000" pitchFamily="65" charset="-120"/>
                <a:ea typeface="標楷體" panose="03000509000000000000" pitchFamily="65" charset="-120"/>
              </a:rPr>
              <a:t>既有</a:t>
            </a:r>
            <a:r>
              <a:rPr lang="zh-TW" altLang="zh-TW" sz="2000" dirty="0">
                <a:solidFill>
                  <a:srgbClr val="FF0000"/>
                </a:solidFill>
                <a:latin typeface="標楷體" panose="03000509000000000000" pitchFamily="65" charset="-120"/>
                <a:ea typeface="標楷體" panose="03000509000000000000" pitchFamily="65" charset="-120"/>
              </a:rPr>
              <a:t>升級程度</a:t>
            </a:r>
            <a:r>
              <a:rPr lang="zh-TW" altLang="en-US" sz="2000" dirty="0">
                <a:solidFill>
                  <a:srgbClr val="FF0000"/>
                </a:solidFill>
                <a:latin typeface="標楷體" panose="03000509000000000000" pitchFamily="65" charset="-120"/>
                <a:ea typeface="標楷體" panose="03000509000000000000" pitchFamily="65" charset="-120"/>
              </a:rPr>
              <a:t>低</a:t>
            </a:r>
            <a:r>
              <a:rPr lang="zh-TW" altLang="en-US" sz="2000" dirty="0">
                <a:latin typeface="標楷體" panose="03000509000000000000" pitchFamily="65" charset="-120"/>
                <a:ea typeface="標楷體" panose="03000509000000000000" pitchFamily="65" charset="-120"/>
              </a:rPr>
              <a:t>且</a:t>
            </a:r>
            <a:r>
              <a:rPr lang="zh-TW" altLang="zh-TW" sz="2000" dirty="0">
                <a:solidFill>
                  <a:srgbClr val="FF0000"/>
                </a:solidFill>
                <a:latin typeface="標楷體" panose="03000509000000000000" pitchFamily="65" charset="-120"/>
                <a:ea typeface="標楷體" panose="03000509000000000000" pitchFamily="65" charset="-120"/>
              </a:rPr>
              <a:t>互補度</a:t>
            </a:r>
            <a:r>
              <a:rPr lang="zh-TW" altLang="en-US" sz="2000" dirty="0">
                <a:solidFill>
                  <a:srgbClr val="FF0000"/>
                </a:solidFill>
                <a:latin typeface="標楷體" panose="03000509000000000000" pitchFamily="65" charset="-120"/>
                <a:ea typeface="標楷體" panose="03000509000000000000" pitchFamily="65" charset="-120"/>
              </a:rPr>
              <a:t>或替代度</a:t>
            </a:r>
            <a:r>
              <a:rPr lang="zh-TW" altLang="zh-TW" sz="2000" dirty="0">
                <a:solidFill>
                  <a:srgbClr val="FF0000"/>
                </a:solidFill>
                <a:latin typeface="標楷體" panose="03000509000000000000" pitchFamily="65" charset="-120"/>
                <a:ea typeface="標楷體" panose="03000509000000000000" pitchFamily="65" charset="-120"/>
              </a:rPr>
              <a:t>低</a:t>
            </a:r>
            <a:r>
              <a:rPr lang="zh-TW" altLang="zh-TW" sz="2000" dirty="0">
                <a:latin typeface="標楷體" panose="03000509000000000000" pitchFamily="65" charset="-120"/>
                <a:ea typeface="標楷體" panose="03000509000000000000" pitchFamily="65" charset="-120"/>
              </a:rPr>
              <a:t>時選擇</a:t>
            </a:r>
            <a:r>
              <a:rPr lang="zh-TW" altLang="zh-TW" sz="2000" dirty="0">
                <a:solidFill>
                  <a:srgbClr val="FF0000"/>
                </a:solidFill>
                <a:latin typeface="標楷體" panose="03000509000000000000" pitchFamily="65" charset="-120"/>
                <a:ea typeface="標楷體" panose="03000509000000000000" pitchFamily="65" charset="-120"/>
              </a:rPr>
              <a:t>提供升級優惠</a:t>
            </a:r>
            <a:endParaRPr lang="zh-TW" altLang="en-US" sz="2000" dirty="0">
              <a:solidFill>
                <a:srgbClr val="FF0000"/>
              </a:solidFill>
              <a:latin typeface="標楷體" panose="03000509000000000000" pitchFamily="65" charset="-120"/>
              <a:ea typeface="標楷體" panose="03000509000000000000" pitchFamily="65" charset="-120"/>
            </a:endParaRPr>
          </a:p>
        </p:txBody>
      </p:sp>
      <p:cxnSp>
        <p:nvCxnSpPr>
          <p:cNvPr id="14" name="直線單箭頭接點 13">
            <a:extLst>
              <a:ext uri="{FF2B5EF4-FFF2-40B4-BE49-F238E27FC236}">
                <a16:creationId xmlns:a16="http://schemas.microsoft.com/office/drawing/2014/main" id="{9FED3D76-E14F-430B-ADCA-A1AAEF1C6D75}"/>
              </a:ext>
            </a:extLst>
          </p:cNvPr>
          <p:cNvCxnSpPr>
            <a:cxnSpLocks/>
          </p:cNvCxnSpPr>
          <p:nvPr/>
        </p:nvCxnSpPr>
        <p:spPr>
          <a:xfrm flipH="1">
            <a:off x="9054767" y="1559918"/>
            <a:ext cx="1465071" cy="1406478"/>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9B8EC361-65AD-4AB5-8BFC-104B67241A76}"/>
              </a:ext>
            </a:extLst>
          </p:cNvPr>
          <p:cNvSpPr txBox="1"/>
          <p:nvPr/>
        </p:nvSpPr>
        <p:spPr>
          <a:xfrm>
            <a:off x="1624062" y="5855855"/>
            <a:ext cx="7430705" cy="369332"/>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為既有廠商選擇不提供升級優惠；</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為既有廠商選擇提供升級優惠</a:t>
            </a:r>
          </a:p>
        </p:txBody>
      </p:sp>
    </p:spTree>
    <p:extLst>
      <p:ext uri="{BB962C8B-B14F-4D97-AF65-F5344CB8AC3E}">
        <p14:creationId xmlns:p14="http://schemas.microsoft.com/office/powerpoint/2010/main" val="22029941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比較分析小結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a:xfrm>
            <a:off x="8730334" y="6289451"/>
            <a:ext cx="2743200" cy="365125"/>
          </a:xfrm>
        </p:spPr>
        <p:txBody>
          <a:bodyPr/>
          <a:lstStyle/>
          <a:p>
            <a:fld id="{58A694F5-FBC9-4127-9762-A36D0ED70F54}" type="slidenum">
              <a:rPr lang="zh-TW" altLang="en-US" smtClean="0"/>
              <a:t>61</a:t>
            </a:fld>
            <a:endParaRPr lang="zh-TW" altLang="en-US" dirty="0"/>
          </a:p>
        </p:txBody>
      </p:sp>
      <p:graphicFrame>
        <p:nvGraphicFramePr>
          <p:cNvPr id="3" name="表格 2">
            <a:extLst>
              <a:ext uri="{FF2B5EF4-FFF2-40B4-BE49-F238E27FC236}">
                <a16:creationId xmlns:a16="http://schemas.microsoft.com/office/drawing/2014/main" id="{944ACC3E-D122-4BE2-BA2D-851F71ADE5D9}"/>
              </a:ext>
            </a:extLst>
          </p:cNvPr>
          <p:cNvGraphicFramePr>
            <a:graphicFrameLocks noGrp="1"/>
          </p:cNvGraphicFramePr>
          <p:nvPr>
            <p:extLst>
              <p:ext uri="{D42A27DB-BD31-4B8C-83A1-F6EECF244321}">
                <p14:modId xmlns:p14="http://schemas.microsoft.com/office/powerpoint/2010/main" val="2806170416"/>
              </p:ext>
            </p:extLst>
          </p:nvPr>
        </p:nvGraphicFramePr>
        <p:xfrm>
          <a:off x="1624062" y="1521945"/>
          <a:ext cx="7419903" cy="4250436"/>
        </p:xfrm>
        <a:graphic>
          <a:graphicData uri="http://schemas.openxmlformats.org/drawingml/2006/table">
            <a:tbl>
              <a:tblPr firstRow="1" firstCol="1" bandRow="1">
                <a:tableStyleId>{5940675A-B579-460E-94D1-54222C63F5DA}</a:tableStyleId>
              </a:tblPr>
              <a:tblGrid>
                <a:gridCol w="1744913">
                  <a:extLst>
                    <a:ext uri="{9D8B030D-6E8A-4147-A177-3AD203B41FA5}">
                      <a16:colId xmlns:a16="http://schemas.microsoft.com/office/drawing/2014/main" val="3439715484"/>
                    </a:ext>
                  </a:extLst>
                </a:gridCol>
                <a:gridCol w="491726">
                  <a:extLst>
                    <a:ext uri="{9D8B030D-6E8A-4147-A177-3AD203B41FA5}">
                      <a16:colId xmlns:a16="http://schemas.microsoft.com/office/drawing/2014/main" val="2034018841"/>
                    </a:ext>
                  </a:extLst>
                </a:gridCol>
                <a:gridCol w="1295816">
                  <a:extLst>
                    <a:ext uri="{9D8B030D-6E8A-4147-A177-3AD203B41FA5}">
                      <a16:colId xmlns:a16="http://schemas.microsoft.com/office/drawing/2014/main" val="2306778355"/>
                    </a:ext>
                  </a:extLst>
                </a:gridCol>
                <a:gridCol w="1295816">
                  <a:extLst>
                    <a:ext uri="{9D8B030D-6E8A-4147-A177-3AD203B41FA5}">
                      <a16:colId xmlns:a16="http://schemas.microsoft.com/office/drawing/2014/main" val="382985002"/>
                    </a:ext>
                  </a:extLst>
                </a:gridCol>
                <a:gridCol w="1295816">
                  <a:extLst>
                    <a:ext uri="{9D8B030D-6E8A-4147-A177-3AD203B41FA5}">
                      <a16:colId xmlns:a16="http://schemas.microsoft.com/office/drawing/2014/main" val="2340697950"/>
                    </a:ext>
                  </a:extLst>
                </a:gridCol>
                <a:gridCol w="1295816">
                  <a:extLst>
                    <a:ext uri="{9D8B030D-6E8A-4147-A177-3AD203B41FA5}">
                      <a16:colId xmlns:a16="http://schemas.microsoft.com/office/drawing/2014/main" val="1790737361"/>
                    </a:ext>
                  </a:extLst>
                </a:gridCol>
              </a:tblGrid>
              <a:tr h="372030">
                <a:tc rowSpan="2"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參數</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rowSpan="2" h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互補度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替代度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extLst>
                  <a:ext uri="{0D108BD9-81ED-4DB2-BD59-A6C34878D82A}">
                    <a16:rowId xmlns:a16="http://schemas.microsoft.com/office/drawing/2014/main" val="729744325"/>
                  </a:ext>
                </a:extLst>
              </a:tr>
              <a:tr h="372030">
                <a:tc gridSpan="2"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179639514"/>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既有升級程度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418870982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813143402"/>
                  </a:ext>
                </a:extLst>
              </a:tr>
              <a:tr h="430403">
                <a:tc rowSpan="2">
                  <a:txBody>
                    <a:bodyPr/>
                    <a:lstStyle/>
                    <a:p>
                      <a:pPr marL="0" algn="ctr">
                        <a:lnSpc>
                          <a:spcPct val="150000"/>
                        </a:lnSpc>
                        <a:spcAft>
                          <a:spcPts val="0"/>
                        </a:spcAft>
                      </a:pPr>
                      <a:r>
                        <a:rPr lang="zh-TW" sz="2000" kern="0">
                          <a:effectLst/>
                          <a:latin typeface="標楷體" panose="03000509000000000000" pitchFamily="65" charset="-120"/>
                          <a:ea typeface="標楷體" panose="03000509000000000000" pitchFamily="65" charset="-120"/>
                        </a:rPr>
                        <a:t>新進升級程度</a:t>
                      </a:r>
                      <a:endParaRPr lang="zh-TW" sz="20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3877493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51672850"/>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等待折扣</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55319929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05068385"/>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初始產品效用</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27937021"/>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589289220"/>
                  </a:ext>
                </a:extLst>
              </a:tr>
            </a:tbl>
          </a:graphicData>
        </a:graphic>
      </p:graphicFrame>
      <p:sp>
        <p:nvSpPr>
          <p:cNvPr id="15" name="矩形 14">
            <a:extLst>
              <a:ext uri="{FF2B5EF4-FFF2-40B4-BE49-F238E27FC236}">
                <a16:creationId xmlns:a16="http://schemas.microsoft.com/office/drawing/2014/main" id="{9DFA1C35-1D10-4B44-BC08-C8CD6AD0B737}"/>
              </a:ext>
            </a:extLst>
          </p:cNvPr>
          <p:cNvSpPr/>
          <p:nvPr/>
        </p:nvSpPr>
        <p:spPr>
          <a:xfrm>
            <a:off x="5146189" y="3192651"/>
            <a:ext cx="1326967" cy="86843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472A9097-9850-4613-8D7D-7FB9DF20B1D8}"/>
              </a:ext>
            </a:extLst>
          </p:cNvPr>
          <p:cNvSpPr/>
          <p:nvPr/>
        </p:nvSpPr>
        <p:spPr>
          <a:xfrm>
            <a:off x="5141948" y="3612012"/>
            <a:ext cx="3902017"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3096370B-4244-42B2-BA7D-A545AB593247}"/>
              </a:ext>
            </a:extLst>
          </p:cNvPr>
          <p:cNvSpPr txBox="1"/>
          <p:nvPr/>
        </p:nvSpPr>
        <p:spPr>
          <a:xfrm>
            <a:off x="8344572" y="859768"/>
            <a:ext cx="3514724" cy="707886"/>
          </a:xfrm>
          <a:prstGeom prst="rect">
            <a:avLst/>
          </a:prstGeom>
          <a:solidFill>
            <a:schemeClr val="bg1"/>
          </a:solidFill>
          <a:ln w="57150">
            <a:solidFill>
              <a:srgbClr val="C00000"/>
            </a:solidFill>
          </a:ln>
        </p:spPr>
        <p:txBody>
          <a:bodyPr wrap="square" rtlCol="0">
            <a:spAutoFit/>
          </a:bodyPr>
          <a:lstStyle/>
          <a:p>
            <a:r>
              <a:rPr lang="zh-TW" altLang="zh-TW" sz="2000" dirty="0">
                <a:solidFill>
                  <a:srgbClr val="FF0000"/>
                </a:solidFill>
                <a:latin typeface="標楷體" panose="03000509000000000000" pitchFamily="65" charset="-120"/>
                <a:ea typeface="標楷體" panose="03000509000000000000" pitchFamily="65" charset="-120"/>
              </a:rPr>
              <a:t>新進升級程度</a:t>
            </a:r>
            <a:r>
              <a:rPr lang="zh-TW" altLang="en-US" sz="2000" dirty="0">
                <a:solidFill>
                  <a:srgbClr val="FF0000"/>
                </a:solidFill>
                <a:latin typeface="標楷體" panose="03000509000000000000" pitchFamily="65" charset="-120"/>
                <a:ea typeface="標楷體" panose="03000509000000000000" pitchFamily="65" charset="-120"/>
              </a:rPr>
              <a:t>低</a:t>
            </a:r>
            <a:r>
              <a:rPr lang="zh-TW" altLang="en-US" sz="2000" dirty="0">
                <a:latin typeface="標楷體" panose="03000509000000000000" pitchFamily="65" charset="-120"/>
                <a:ea typeface="標楷體" panose="03000509000000000000" pitchFamily="65" charset="-120"/>
              </a:rPr>
              <a:t>且</a:t>
            </a:r>
            <a:r>
              <a:rPr lang="zh-TW" altLang="zh-TW" sz="2000" dirty="0">
                <a:solidFill>
                  <a:srgbClr val="FF0000"/>
                </a:solidFill>
                <a:latin typeface="標楷體" panose="03000509000000000000" pitchFamily="65" charset="-120"/>
                <a:ea typeface="標楷體" panose="03000509000000000000" pitchFamily="65" charset="-120"/>
              </a:rPr>
              <a:t>互補度</a:t>
            </a:r>
            <a:r>
              <a:rPr lang="zh-TW" altLang="en-US" sz="2000" dirty="0">
                <a:solidFill>
                  <a:srgbClr val="FF0000"/>
                </a:solidFill>
                <a:latin typeface="標楷體" panose="03000509000000000000" pitchFamily="65" charset="-120"/>
                <a:ea typeface="標楷體" panose="03000509000000000000" pitchFamily="65" charset="-120"/>
              </a:rPr>
              <a:t>或替代度</a:t>
            </a:r>
            <a:r>
              <a:rPr lang="zh-TW" altLang="zh-TW" sz="2000" dirty="0">
                <a:solidFill>
                  <a:srgbClr val="FF0000"/>
                </a:solidFill>
                <a:latin typeface="標楷體" panose="03000509000000000000" pitchFamily="65" charset="-120"/>
                <a:ea typeface="標楷體" panose="03000509000000000000" pitchFamily="65" charset="-120"/>
              </a:rPr>
              <a:t>低</a:t>
            </a:r>
            <a:r>
              <a:rPr lang="zh-TW" altLang="zh-TW" sz="2000" dirty="0">
                <a:latin typeface="標楷體" panose="03000509000000000000" pitchFamily="65" charset="-120"/>
                <a:ea typeface="標楷體" panose="03000509000000000000" pitchFamily="65" charset="-120"/>
              </a:rPr>
              <a:t>時</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選擇</a:t>
            </a:r>
            <a:r>
              <a:rPr lang="zh-TW" altLang="zh-TW" sz="2000" dirty="0">
                <a:solidFill>
                  <a:srgbClr val="FF0000"/>
                </a:solidFill>
                <a:latin typeface="標楷體" panose="03000509000000000000" pitchFamily="65" charset="-120"/>
                <a:ea typeface="標楷體" panose="03000509000000000000" pitchFamily="65" charset="-120"/>
              </a:rPr>
              <a:t>提供升級優惠</a:t>
            </a:r>
            <a:endParaRPr lang="zh-TW" altLang="en-US" sz="2000" dirty="0">
              <a:solidFill>
                <a:srgbClr val="FF0000"/>
              </a:solidFill>
              <a:latin typeface="標楷體" panose="03000509000000000000" pitchFamily="65" charset="-120"/>
              <a:ea typeface="標楷體" panose="03000509000000000000" pitchFamily="65" charset="-120"/>
            </a:endParaRPr>
          </a:p>
        </p:txBody>
      </p:sp>
      <p:cxnSp>
        <p:nvCxnSpPr>
          <p:cNvPr id="17" name="直線單箭頭接點 16">
            <a:extLst>
              <a:ext uri="{FF2B5EF4-FFF2-40B4-BE49-F238E27FC236}">
                <a16:creationId xmlns:a16="http://schemas.microsoft.com/office/drawing/2014/main" id="{F309D7E1-3C8E-46F0-8CB2-E394E2540C13}"/>
              </a:ext>
            </a:extLst>
          </p:cNvPr>
          <p:cNvCxnSpPr>
            <a:cxnSpLocks/>
          </p:cNvCxnSpPr>
          <p:nvPr/>
        </p:nvCxnSpPr>
        <p:spPr>
          <a:xfrm flipH="1">
            <a:off x="8820727" y="1559918"/>
            <a:ext cx="1699112" cy="205209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40B30394-6477-4DAF-8A51-09773398FC77}"/>
              </a:ext>
            </a:extLst>
          </p:cNvPr>
          <p:cNvSpPr txBox="1"/>
          <p:nvPr/>
        </p:nvSpPr>
        <p:spPr>
          <a:xfrm>
            <a:off x="1624062" y="5855855"/>
            <a:ext cx="7430705" cy="369332"/>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為既有廠商選擇不提供升級優惠；</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為既有廠商選擇提供升級優惠</a:t>
            </a:r>
          </a:p>
        </p:txBody>
      </p:sp>
    </p:spTree>
    <p:extLst>
      <p:ext uri="{BB962C8B-B14F-4D97-AF65-F5344CB8AC3E}">
        <p14:creationId xmlns:p14="http://schemas.microsoft.com/office/powerpoint/2010/main" val="31673759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比較分析小結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a:xfrm>
            <a:off x="8769531" y="6310312"/>
            <a:ext cx="2743200" cy="365125"/>
          </a:xfrm>
        </p:spPr>
        <p:txBody>
          <a:bodyPr/>
          <a:lstStyle/>
          <a:p>
            <a:fld id="{58A694F5-FBC9-4127-9762-A36D0ED70F54}" type="slidenum">
              <a:rPr lang="zh-TW" altLang="en-US" smtClean="0"/>
              <a:t>62</a:t>
            </a:fld>
            <a:endParaRPr lang="zh-TW" altLang="en-US" dirty="0"/>
          </a:p>
        </p:txBody>
      </p:sp>
      <p:graphicFrame>
        <p:nvGraphicFramePr>
          <p:cNvPr id="3" name="表格 2">
            <a:extLst>
              <a:ext uri="{FF2B5EF4-FFF2-40B4-BE49-F238E27FC236}">
                <a16:creationId xmlns:a16="http://schemas.microsoft.com/office/drawing/2014/main" id="{944ACC3E-D122-4BE2-BA2D-851F71ADE5D9}"/>
              </a:ext>
            </a:extLst>
          </p:cNvPr>
          <p:cNvGraphicFramePr>
            <a:graphicFrameLocks noGrp="1"/>
          </p:cNvGraphicFramePr>
          <p:nvPr/>
        </p:nvGraphicFramePr>
        <p:xfrm>
          <a:off x="1624062" y="1521945"/>
          <a:ext cx="7419903" cy="4250436"/>
        </p:xfrm>
        <a:graphic>
          <a:graphicData uri="http://schemas.openxmlformats.org/drawingml/2006/table">
            <a:tbl>
              <a:tblPr firstRow="1" firstCol="1" bandRow="1">
                <a:tableStyleId>{5940675A-B579-460E-94D1-54222C63F5DA}</a:tableStyleId>
              </a:tblPr>
              <a:tblGrid>
                <a:gridCol w="1744913">
                  <a:extLst>
                    <a:ext uri="{9D8B030D-6E8A-4147-A177-3AD203B41FA5}">
                      <a16:colId xmlns:a16="http://schemas.microsoft.com/office/drawing/2014/main" val="3439715484"/>
                    </a:ext>
                  </a:extLst>
                </a:gridCol>
                <a:gridCol w="491726">
                  <a:extLst>
                    <a:ext uri="{9D8B030D-6E8A-4147-A177-3AD203B41FA5}">
                      <a16:colId xmlns:a16="http://schemas.microsoft.com/office/drawing/2014/main" val="2034018841"/>
                    </a:ext>
                  </a:extLst>
                </a:gridCol>
                <a:gridCol w="1295816">
                  <a:extLst>
                    <a:ext uri="{9D8B030D-6E8A-4147-A177-3AD203B41FA5}">
                      <a16:colId xmlns:a16="http://schemas.microsoft.com/office/drawing/2014/main" val="2306778355"/>
                    </a:ext>
                  </a:extLst>
                </a:gridCol>
                <a:gridCol w="1295816">
                  <a:extLst>
                    <a:ext uri="{9D8B030D-6E8A-4147-A177-3AD203B41FA5}">
                      <a16:colId xmlns:a16="http://schemas.microsoft.com/office/drawing/2014/main" val="382985002"/>
                    </a:ext>
                  </a:extLst>
                </a:gridCol>
                <a:gridCol w="1295816">
                  <a:extLst>
                    <a:ext uri="{9D8B030D-6E8A-4147-A177-3AD203B41FA5}">
                      <a16:colId xmlns:a16="http://schemas.microsoft.com/office/drawing/2014/main" val="2340697950"/>
                    </a:ext>
                  </a:extLst>
                </a:gridCol>
                <a:gridCol w="1295816">
                  <a:extLst>
                    <a:ext uri="{9D8B030D-6E8A-4147-A177-3AD203B41FA5}">
                      <a16:colId xmlns:a16="http://schemas.microsoft.com/office/drawing/2014/main" val="1790737361"/>
                    </a:ext>
                  </a:extLst>
                </a:gridCol>
              </a:tblGrid>
              <a:tr h="372030">
                <a:tc rowSpan="2"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參數</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rowSpan="2" h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互補度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替代度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extLst>
                  <a:ext uri="{0D108BD9-81ED-4DB2-BD59-A6C34878D82A}">
                    <a16:rowId xmlns:a16="http://schemas.microsoft.com/office/drawing/2014/main" val="729744325"/>
                  </a:ext>
                </a:extLst>
              </a:tr>
              <a:tr h="372030">
                <a:tc gridSpan="2"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179639514"/>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既有升級程度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418870982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813143402"/>
                  </a:ext>
                </a:extLst>
              </a:tr>
              <a:tr h="430403">
                <a:tc rowSpan="2">
                  <a:txBody>
                    <a:bodyPr/>
                    <a:lstStyle/>
                    <a:p>
                      <a:pPr marL="0" algn="ctr">
                        <a:lnSpc>
                          <a:spcPct val="150000"/>
                        </a:lnSpc>
                        <a:spcAft>
                          <a:spcPts val="0"/>
                        </a:spcAft>
                      </a:pPr>
                      <a:r>
                        <a:rPr lang="zh-TW" sz="2000" kern="0">
                          <a:effectLst/>
                          <a:latin typeface="標楷體" panose="03000509000000000000" pitchFamily="65" charset="-120"/>
                          <a:ea typeface="標楷體" panose="03000509000000000000" pitchFamily="65" charset="-120"/>
                        </a:rPr>
                        <a:t>新進升級程度</a:t>
                      </a:r>
                      <a:endParaRPr lang="zh-TW" sz="20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3877493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51672850"/>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等待折扣</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55319929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05068385"/>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初始產品效用</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27937021"/>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589289220"/>
                  </a:ext>
                </a:extLst>
              </a:tr>
            </a:tbl>
          </a:graphicData>
        </a:graphic>
      </p:graphicFrame>
      <p:sp>
        <p:nvSpPr>
          <p:cNvPr id="13" name="矩形 12">
            <a:extLst>
              <a:ext uri="{FF2B5EF4-FFF2-40B4-BE49-F238E27FC236}">
                <a16:creationId xmlns:a16="http://schemas.microsoft.com/office/drawing/2014/main" id="{8CA9205F-EA3B-4918-B321-7A235F88E53F}"/>
              </a:ext>
            </a:extLst>
          </p:cNvPr>
          <p:cNvSpPr/>
          <p:nvPr/>
        </p:nvSpPr>
        <p:spPr>
          <a:xfrm>
            <a:off x="3842327" y="4033444"/>
            <a:ext cx="1299621"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CA56D9C4-B526-4698-9A7D-E75E358A8823}"/>
              </a:ext>
            </a:extLst>
          </p:cNvPr>
          <p:cNvSpPr/>
          <p:nvPr/>
        </p:nvSpPr>
        <p:spPr>
          <a:xfrm>
            <a:off x="6477397" y="4033444"/>
            <a:ext cx="1299622"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169C9787-EE0E-4976-B7DF-CDE241634C85}"/>
              </a:ext>
            </a:extLst>
          </p:cNvPr>
          <p:cNvSpPr txBox="1"/>
          <p:nvPr/>
        </p:nvSpPr>
        <p:spPr>
          <a:xfrm>
            <a:off x="8315325" y="544255"/>
            <a:ext cx="3388869" cy="1015663"/>
          </a:xfrm>
          <a:prstGeom prst="rect">
            <a:avLst/>
          </a:prstGeom>
          <a:solidFill>
            <a:schemeClr val="bg1"/>
          </a:solidFill>
          <a:ln w="57150">
            <a:solidFill>
              <a:srgbClr val="C00000"/>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當</a:t>
            </a:r>
            <a:r>
              <a:rPr lang="zh-TW" altLang="en-US" sz="2000" dirty="0">
                <a:solidFill>
                  <a:srgbClr val="FF0000"/>
                </a:solidFill>
                <a:latin typeface="標楷體" panose="03000509000000000000" pitchFamily="65" charset="-120"/>
                <a:ea typeface="標楷體" panose="03000509000000000000" pitchFamily="65" charset="-120"/>
              </a:rPr>
              <a:t>消費者重視第二期</a:t>
            </a:r>
            <a:r>
              <a:rPr lang="zh-TW" altLang="en-US" sz="2000" dirty="0">
                <a:latin typeface="標楷體" panose="03000509000000000000" pitchFamily="65" charset="-120"/>
                <a:ea typeface="標楷體" panose="03000509000000000000" pitchFamily="65" charset="-120"/>
              </a:rPr>
              <a:t>且兩產品之</a:t>
            </a:r>
            <a:r>
              <a:rPr lang="zh-TW" altLang="en-US" sz="2000" dirty="0">
                <a:solidFill>
                  <a:srgbClr val="FF0000"/>
                </a:solidFill>
                <a:latin typeface="標楷體" panose="03000509000000000000" pitchFamily="65" charset="-120"/>
                <a:ea typeface="標楷體" panose="03000509000000000000" pitchFamily="65" charset="-120"/>
              </a:rPr>
              <a:t>互補度或替代度高</a:t>
            </a:r>
            <a:r>
              <a:rPr lang="zh-TW" altLang="en-US" sz="2000" dirty="0">
                <a:latin typeface="標楷體" panose="03000509000000000000" pitchFamily="65" charset="-120"/>
                <a:ea typeface="標楷體" panose="03000509000000000000" pitchFamily="65" charset="-120"/>
              </a:rPr>
              <a:t>時選擇</a:t>
            </a:r>
            <a:r>
              <a:rPr lang="zh-TW" altLang="en-US" sz="2000" dirty="0">
                <a:solidFill>
                  <a:srgbClr val="FF0000"/>
                </a:solidFill>
                <a:latin typeface="標楷體" panose="03000509000000000000" pitchFamily="65" charset="-120"/>
                <a:ea typeface="標楷體" panose="03000509000000000000" pitchFamily="65" charset="-120"/>
              </a:rPr>
              <a:t>提供升級優惠</a:t>
            </a:r>
            <a:r>
              <a:rPr lang="zh-TW" altLang="en-US" sz="2000" dirty="0">
                <a:latin typeface="標楷體" panose="03000509000000000000" pitchFamily="65" charset="-120"/>
                <a:ea typeface="標楷體" panose="03000509000000000000" pitchFamily="65" charset="-120"/>
              </a:rPr>
              <a:t>獲利較高</a:t>
            </a:r>
          </a:p>
        </p:txBody>
      </p:sp>
      <p:cxnSp>
        <p:nvCxnSpPr>
          <p:cNvPr id="16" name="直線單箭頭接點 15">
            <a:extLst>
              <a:ext uri="{FF2B5EF4-FFF2-40B4-BE49-F238E27FC236}">
                <a16:creationId xmlns:a16="http://schemas.microsoft.com/office/drawing/2014/main" id="{12096DCF-3B41-4815-88E0-7F96DCEB8CF3}"/>
              </a:ext>
            </a:extLst>
          </p:cNvPr>
          <p:cNvCxnSpPr>
            <a:cxnSpLocks/>
          </p:cNvCxnSpPr>
          <p:nvPr/>
        </p:nvCxnSpPr>
        <p:spPr>
          <a:xfrm flipH="1">
            <a:off x="7623083" y="1559918"/>
            <a:ext cx="1661559" cy="247352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EA88153C-ED95-4A62-B33A-0C34BBA0CEA5}"/>
              </a:ext>
            </a:extLst>
          </p:cNvPr>
          <p:cNvCxnSpPr>
            <a:cxnSpLocks/>
          </p:cNvCxnSpPr>
          <p:nvPr/>
        </p:nvCxnSpPr>
        <p:spPr>
          <a:xfrm flipH="1">
            <a:off x="5149494" y="1559918"/>
            <a:ext cx="4135148" cy="253891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字方塊 17">
            <a:extLst>
              <a:ext uri="{FF2B5EF4-FFF2-40B4-BE49-F238E27FC236}">
                <a16:creationId xmlns:a16="http://schemas.microsoft.com/office/drawing/2014/main" id="{E253BBEB-4C5D-4750-B256-753FC1CD5F55}"/>
              </a:ext>
            </a:extLst>
          </p:cNvPr>
          <p:cNvSpPr txBox="1"/>
          <p:nvPr/>
        </p:nvSpPr>
        <p:spPr>
          <a:xfrm>
            <a:off x="1624062" y="5855855"/>
            <a:ext cx="7430705" cy="369332"/>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為既有廠商選擇不提供升級優惠；</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為既有廠商選擇提供升級優惠</a:t>
            </a:r>
          </a:p>
        </p:txBody>
      </p:sp>
    </p:spTree>
    <p:extLst>
      <p:ext uri="{BB962C8B-B14F-4D97-AF65-F5344CB8AC3E}">
        <p14:creationId xmlns:p14="http://schemas.microsoft.com/office/powerpoint/2010/main" val="10969205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8C12AC53-EBEC-48D0-B0F2-F194E862F9EF}"/>
              </a:ext>
            </a:extLst>
          </p:cNvPr>
          <p:cNvSpPr>
            <a:spLocks noGrp="1"/>
          </p:cNvSpPr>
          <p:nvPr>
            <p:ph type="title"/>
          </p:nvPr>
        </p:nvSpPr>
        <p:spPr>
          <a:xfrm>
            <a:off x="1672162" y="365125"/>
            <a:ext cx="10515600" cy="1325563"/>
          </a:xfrm>
        </p:spPr>
        <p:txBody>
          <a:bodyPr>
            <a:normAutofit/>
          </a:bodyPr>
          <a:lstStyle/>
          <a:p>
            <a:r>
              <a:rPr lang="zh-TW" altLang="en-US" sz="3200" dirty="0">
                <a:ea typeface="標楷體" panose="03000509000000000000" pitchFamily="65" charset="-120"/>
              </a:rPr>
              <a:t>比較分析小結</a:t>
            </a:r>
          </a:p>
        </p:txBody>
      </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a:xfrm>
            <a:off x="8730334" y="6302375"/>
            <a:ext cx="2743200" cy="365125"/>
          </a:xfrm>
        </p:spPr>
        <p:txBody>
          <a:bodyPr/>
          <a:lstStyle/>
          <a:p>
            <a:fld id="{58A694F5-FBC9-4127-9762-A36D0ED70F54}" type="slidenum">
              <a:rPr lang="zh-TW" altLang="en-US" smtClean="0"/>
              <a:t>63</a:t>
            </a:fld>
            <a:endParaRPr lang="zh-TW" altLang="en-US" dirty="0"/>
          </a:p>
        </p:txBody>
      </p:sp>
      <p:graphicFrame>
        <p:nvGraphicFramePr>
          <p:cNvPr id="3" name="表格 2">
            <a:extLst>
              <a:ext uri="{FF2B5EF4-FFF2-40B4-BE49-F238E27FC236}">
                <a16:creationId xmlns:a16="http://schemas.microsoft.com/office/drawing/2014/main" id="{944ACC3E-D122-4BE2-BA2D-851F71ADE5D9}"/>
              </a:ext>
            </a:extLst>
          </p:cNvPr>
          <p:cNvGraphicFramePr>
            <a:graphicFrameLocks noGrp="1"/>
          </p:cNvGraphicFramePr>
          <p:nvPr/>
        </p:nvGraphicFramePr>
        <p:xfrm>
          <a:off x="1624062" y="1521945"/>
          <a:ext cx="7419903" cy="4250436"/>
        </p:xfrm>
        <a:graphic>
          <a:graphicData uri="http://schemas.openxmlformats.org/drawingml/2006/table">
            <a:tbl>
              <a:tblPr firstRow="1" firstCol="1" bandRow="1">
                <a:tableStyleId>{5940675A-B579-460E-94D1-54222C63F5DA}</a:tableStyleId>
              </a:tblPr>
              <a:tblGrid>
                <a:gridCol w="1744913">
                  <a:extLst>
                    <a:ext uri="{9D8B030D-6E8A-4147-A177-3AD203B41FA5}">
                      <a16:colId xmlns:a16="http://schemas.microsoft.com/office/drawing/2014/main" val="3439715484"/>
                    </a:ext>
                  </a:extLst>
                </a:gridCol>
                <a:gridCol w="491726">
                  <a:extLst>
                    <a:ext uri="{9D8B030D-6E8A-4147-A177-3AD203B41FA5}">
                      <a16:colId xmlns:a16="http://schemas.microsoft.com/office/drawing/2014/main" val="2034018841"/>
                    </a:ext>
                  </a:extLst>
                </a:gridCol>
                <a:gridCol w="1295816">
                  <a:extLst>
                    <a:ext uri="{9D8B030D-6E8A-4147-A177-3AD203B41FA5}">
                      <a16:colId xmlns:a16="http://schemas.microsoft.com/office/drawing/2014/main" val="2306778355"/>
                    </a:ext>
                  </a:extLst>
                </a:gridCol>
                <a:gridCol w="1295816">
                  <a:extLst>
                    <a:ext uri="{9D8B030D-6E8A-4147-A177-3AD203B41FA5}">
                      <a16:colId xmlns:a16="http://schemas.microsoft.com/office/drawing/2014/main" val="382985002"/>
                    </a:ext>
                  </a:extLst>
                </a:gridCol>
                <a:gridCol w="1295816">
                  <a:extLst>
                    <a:ext uri="{9D8B030D-6E8A-4147-A177-3AD203B41FA5}">
                      <a16:colId xmlns:a16="http://schemas.microsoft.com/office/drawing/2014/main" val="2340697950"/>
                    </a:ext>
                  </a:extLst>
                </a:gridCol>
                <a:gridCol w="1295816">
                  <a:extLst>
                    <a:ext uri="{9D8B030D-6E8A-4147-A177-3AD203B41FA5}">
                      <a16:colId xmlns:a16="http://schemas.microsoft.com/office/drawing/2014/main" val="1790737361"/>
                    </a:ext>
                  </a:extLst>
                </a:gridCol>
              </a:tblGrid>
              <a:tr h="372030">
                <a:tc rowSpan="2"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參數</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rowSpan="2" h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互補度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tc grid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替代度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a:txBody>
                    <a:bodyPr/>
                    <a:lstStyle/>
                    <a:p>
                      <a:endParaRPr lang="zh-TW" altLang="en-US"/>
                    </a:p>
                  </a:txBody>
                  <a:tcPr/>
                </a:tc>
                <a:extLst>
                  <a:ext uri="{0D108BD9-81ED-4DB2-BD59-A6C34878D82A}">
                    <a16:rowId xmlns:a16="http://schemas.microsoft.com/office/drawing/2014/main" val="729744325"/>
                  </a:ext>
                </a:extLst>
              </a:tr>
              <a:tr h="372030">
                <a:tc gridSpan="2"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hMerge="1" vMerge="1">
                  <a:txBody>
                    <a:bodyPr/>
                    <a:lstStyle/>
                    <a:p>
                      <a:pPr marL="127000" algn="ctr">
                        <a:lnSpc>
                          <a:spcPct val="150000"/>
                        </a:lnSpc>
                        <a:spcAft>
                          <a:spcPts val="0"/>
                        </a:spcAft>
                      </a:pP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179639514"/>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既有升級程度</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418870982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813143402"/>
                  </a:ext>
                </a:extLst>
              </a:tr>
              <a:tr h="430403">
                <a:tc rowSpan="2">
                  <a:txBody>
                    <a:bodyPr/>
                    <a:lstStyle/>
                    <a:p>
                      <a:pPr marL="0" algn="ctr">
                        <a:lnSpc>
                          <a:spcPct val="150000"/>
                        </a:lnSpc>
                        <a:spcAft>
                          <a:spcPts val="0"/>
                        </a:spcAft>
                      </a:pPr>
                      <a:r>
                        <a:rPr lang="zh-TW" sz="2000" kern="0">
                          <a:effectLst/>
                          <a:latin typeface="標楷體" panose="03000509000000000000" pitchFamily="65" charset="-120"/>
                          <a:ea typeface="標楷體" panose="03000509000000000000" pitchFamily="65" charset="-120"/>
                        </a:rPr>
                        <a:t>新進升級程度</a:t>
                      </a:r>
                      <a:endParaRPr lang="zh-TW" sz="2000" kern="10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3877493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351672850"/>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等待折扣</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553199292"/>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305068385"/>
                  </a:ext>
                </a:extLst>
              </a:tr>
              <a:tr h="430403">
                <a:tc rowSpan="2">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初始產品效用</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高</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N</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127937021"/>
                  </a:ext>
                </a:extLst>
              </a:tr>
              <a:tr h="430403">
                <a:tc vMerge="1">
                  <a:txBody>
                    <a:bodyPr/>
                    <a:lstStyle/>
                    <a:p>
                      <a:endParaRPr lang="zh-TW" altLang="en-US"/>
                    </a:p>
                  </a:txBody>
                  <a:tcPr/>
                </a:tc>
                <a:tc>
                  <a:txBody>
                    <a:bodyPr/>
                    <a:lstStyle/>
                    <a:p>
                      <a:pPr marL="0" algn="ctr">
                        <a:lnSpc>
                          <a:spcPct val="150000"/>
                        </a:lnSpc>
                        <a:spcAft>
                          <a:spcPts val="0"/>
                        </a:spcAft>
                      </a:pPr>
                      <a:r>
                        <a:rPr lang="zh-TW" sz="2000" kern="0" dirty="0">
                          <a:effectLst/>
                          <a:latin typeface="標楷體" panose="03000509000000000000" pitchFamily="65" charset="-120"/>
                          <a:ea typeface="標楷體" panose="03000509000000000000" pitchFamily="65" charset="-120"/>
                        </a:rPr>
                        <a:t>低</a:t>
                      </a:r>
                      <a:endParaRPr lang="zh-TW" sz="20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marL="0" algn="ctr">
                        <a:lnSpc>
                          <a:spcPct val="150000"/>
                        </a:lnSpc>
                        <a:spcAft>
                          <a:spcPts val="0"/>
                        </a:spcAft>
                      </a:pPr>
                      <a:r>
                        <a:rPr lang="en-US" sz="2000" kern="0" dirty="0">
                          <a:effectLst/>
                          <a:latin typeface="Times New Roman" panose="02020603050405020304" pitchFamily="18" charset="0"/>
                          <a:ea typeface="標楷體" panose="03000509000000000000" pitchFamily="65" charset="-120"/>
                          <a:cs typeface="Times New Roman" panose="02020603050405020304" pitchFamily="18" charset="0"/>
                        </a:rPr>
                        <a:t>U</a:t>
                      </a:r>
                      <a:endParaRPr lang="zh-TW" sz="2000" kern="10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3589289220"/>
                  </a:ext>
                </a:extLst>
              </a:tr>
            </a:tbl>
          </a:graphicData>
        </a:graphic>
      </p:graphicFrame>
      <p:sp>
        <p:nvSpPr>
          <p:cNvPr id="12" name="矩形 11">
            <a:extLst>
              <a:ext uri="{FF2B5EF4-FFF2-40B4-BE49-F238E27FC236}">
                <a16:creationId xmlns:a16="http://schemas.microsoft.com/office/drawing/2014/main" id="{86A48542-A4FB-455A-B619-B2CBA53281AD}"/>
              </a:ext>
            </a:extLst>
          </p:cNvPr>
          <p:cNvSpPr/>
          <p:nvPr/>
        </p:nvSpPr>
        <p:spPr>
          <a:xfrm>
            <a:off x="3315855" y="5336055"/>
            <a:ext cx="5728110" cy="461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5ED79839-2A40-4244-A760-633F8EDB1FB4}"/>
              </a:ext>
            </a:extLst>
          </p:cNvPr>
          <p:cNvSpPr txBox="1"/>
          <p:nvPr/>
        </p:nvSpPr>
        <p:spPr>
          <a:xfrm>
            <a:off x="7981950" y="849855"/>
            <a:ext cx="3818032" cy="707886"/>
          </a:xfrm>
          <a:prstGeom prst="rect">
            <a:avLst/>
          </a:prstGeom>
          <a:solidFill>
            <a:schemeClr val="bg1"/>
          </a:solidFill>
          <a:ln w="57150">
            <a:solidFill>
              <a:srgbClr val="C00000"/>
            </a:solidFill>
          </a:ln>
        </p:spPr>
        <p:txBody>
          <a:bodyPr wrap="square" rtlCol="0">
            <a:spAutoFit/>
          </a:bodyPr>
          <a:lstStyle/>
          <a:p>
            <a:r>
              <a:rPr lang="zh-TW" altLang="en-US" sz="2000" dirty="0">
                <a:latin typeface="標楷體" panose="03000509000000000000" pitchFamily="65" charset="-120"/>
                <a:ea typeface="標楷體" panose="03000509000000000000" pitchFamily="65" charset="-120"/>
              </a:rPr>
              <a:t>當</a:t>
            </a:r>
            <a:r>
              <a:rPr lang="zh-TW" altLang="en-US" sz="2000" dirty="0">
                <a:solidFill>
                  <a:srgbClr val="FF0000"/>
                </a:solidFill>
                <a:latin typeface="標楷體" panose="03000509000000000000" pitchFamily="65" charset="-120"/>
                <a:ea typeface="標楷體" panose="03000509000000000000" pitchFamily="65" charset="-120"/>
              </a:rPr>
              <a:t>互補度與替代度低</a:t>
            </a:r>
            <a:r>
              <a:rPr lang="zh-TW" altLang="en-US" sz="2000" dirty="0">
                <a:latin typeface="標楷體" panose="03000509000000000000" pitchFamily="65" charset="-120"/>
                <a:ea typeface="標楷體" panose="03000509000000000000" pitchFamily="65" charset="-120"/>
              </a:rPr>
              <a:t>且</a:t>
            </a:r>
            <a:r>
              <a:rPr lang="zh-TW" altLang="en-US" sz="2000" dirty="0">
                <a:solidFill>
                  <a:srgbClr val="FF0000"/>
                </a:solidFill>
                <a:latin typeface="標楷體" panose="03000509000000000000" pitchFamily="65" charset="-120"/>
                <a:ea typeface="標楷體" panose="03000509000000000000" pitchFamily="65" charset="-120"/>
              </a:rPr>
              <a:t>較低的初始產品效用</a:t>
            </a:r>
            <a:r>
              <a:rPr lang="zh-TW" altLang="en-US" sz="2000" dirty="0">
                <a:latin typeface="標楷體" panose="03000509000000000000" pitchFamily="65" charset="-120"/>
                <a:ea typeface="標楷體" panose="03000509000000000000" pitchFamily="65" charset="-120"/>
              </a:rPr>
              <a:t>選擇</a:t>
            </a:r>
            <a:r>
              <a:rPr lang="zh-TW" altLang="en-US" sz="2000" dirty="0">
                <a:solidFill>
                  <a:srgbClr val="FF0000"/>
                </a:solidFill>
                <a:latin typeface="標楷體" panose="03000509000000000000" pitchFamily="65" charset="-120"/>
                <a:ea typeface="標楷體" panose="03000509000000000000" pitchFamily="65" charset="-120"/>
              </a:rPr>
              <a:t>提供升級優惠</a:t>
            </a:r>
            <a:endParaRPr lang="zh-TW" altLang="en-US" sz="2000" dirty="0">
              <a:latin typeface="標楷體" panose="03000509000000000000" pitchFamily="65" charset="-120"/>
              <a:ea typeface="標楷體" panose="03000509000000000000" pitchFamily="65" charset="-120"/>
            </a:endParaRPr>
          </a:p>
        </p:txBody>
      </p:sp>
      <p:cxnSp>
        <p:nvCxnSpPr>
          <p:cNvPr id="14" name="直線單箭頭接點 13">
            <a:extLst>
              <a:ext uri="{FF2B5EF4-FFF2-40B4-BE49-F238E27FC236}">
                <a16:creationId xmlns:a16="http://schemas.microsoft.com/office/drawing/2014/main" id="{2FE32FBB-A0D7-4112-92C6-DD9855B1F984}"/>
              </a:ext>
            </a:extLst>
          </p:cNvPr>
          <p:cNvCxnSpPr>
            <a:cxnSpLocks/>
          </p:cNvCxnSpPr>
          <p:nvPr/>
        </p:nvCxnSpPr>
        <p:spPr>
          <a:xfrm flipH="1">
            <a:off x="8811491" y="1559918"/>
            <a:ext cx="473152" cy="377613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01BC9D6A-CE51-4BBF-8335-70BEDA5096AA}"/>
              </a:ext>
            </a:extLst>
          </p:cNvPr>
          <p:cNvSpPr txBox="1"/>
          <p:nvPr/>
        </p:nvSpPr>
        <p:spPr>
          <a:xfrm>
            <a:off x="1624062" y="5855855"/>
            <a:ext cx="7430705" cy="369332"/>
          </a:xfrm>
          <a:prstGeom prst="rect">
            <a:avLst/>
          </a:prstGeom>
          <a:noFill/>
        </p:spPr>
        <p:txBody>
          <a:bodyPr wrap="squar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為既有廠商選擇不提供升級優惠；</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為既有廠商選擇提供升級優惠</a:t>
            </a:r>
          </a:p>
        </p:txBody>
      </p:sp>
    </p:spTree>
    <p:extLst>
      <p:ext uri="{BB962C8B-B14F-4D97-AF65-F5344CB8AC3E}">
        <p14:creationId xmlns:p14="http://schemas.microsoft.com/office/powerpoint/2010/main" val="746869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64</a:t>
            </a:fld>
            <a:endParaRPr lang="zh-TW" altLang="en-US"/>
          </a:p>
        </p:txBody>
      </p:sp>
      <p:sp>
        <p:nvSpPr>
          <p:cNvPr id="12" name="標題 1">
            <a:extLst>
              <a:ext uri="{FF2B5EF4-FFF2-40B4-BE49-F238E27FC236}">
                <a16:creationId xmlns:a16="http://schemas.microsoft.com/office/drawing/2014/main" id="{E4EAAAFF-6FCC-463A-B5D3-2DBE79EA87D3}"/>
              </a:ext>
            </a:extLst>
          </p:cNvPr>
          <p:cNvSpPr txBox="1">
            <a:spLocks/>
          </p:cNvSpPr>
          <p:nvPr/>
        </p:nvSpPr>
        <p:spPr>
          <a:xfrm>
            <a:off x="1672162"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ea typeface="標楷體" panose="03000509000000000000" pitchFamily="65" charset="-120"/>
              </a:rPr>
              <a:t>結論</a:t>
            </a:r>
          </a:p>
        </p:txBody>
      </p:sp>
      <p:sp>
        <p:nvSpPr>
          <p:cNvPr id="11" name="矩形 10">
            <a:extLst>
              <a:ext uri="{FF2B5EF4-FFF2-40B4-BE49-F238E27FC236}">
                <a16:creationId xmlns:a16="http://schemas.microsoft.com/office/drawing/2014/main" id="{3962A052-5D9C-4ABB-86F7-F2239E430683}"/>
              </a:ext>
            </a:extLst>
          </p:cNvPr>
          <p:cNvSpPr/>
          <p:nvPr/>
        </p:nvSpPr>
        <p:spPr>
          <a:xfrm>
            <a:off x="1013890" y="3719088"/>
            <a:ext cx="10283535" cy="1689117"/>
          </a:xfrm>
          <a:prstGeom prst="rect">
            <a:avLst/>
          </a:prstGeom>
        </p:spPr>
        <p:txBody>
          <a:bodyPr wrap="square">
            <a:spAutoFit/>
          </a:bodyPr>
          <a:lstStyle/>
          <a:p>
            <a:pPr marL="800100" lvl="1" indent="-342900" algn="just">
              <a:lnSpc>
                <a:spcPct val="150000"/>
              </a:lnSpc>
              <a:spcAft>
                <a:spcPts val="0"/>
              </a:spcAft>
              <a:buFont typeface="Arial" panose="020B0604020202020204" pitchFamily="34" charset="0"/>
              <a:buChar char="•"/>
            </a:pPr>
            <a:r>
              <a:rPr lang="zh-TW" altLang="zh-TW" sz="24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當</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消費者前瞻性高時，會使消費者轉為單購新進產品</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spcAft>
                <a:spcPts val="0"/>
              </a:spcAft>
            </a:pP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　替代品：</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既有廠商會降低第二期產品的價格</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且獲利下降</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a:p>
            <a:pPr lvl="1" algn="just">
              <a:lnSpc>
                <a:spcPct val="150000"/>
              </a:lnSpc>
              <a:spcAft>
                <a:spcPts val="0"/>
              </a:spcAft>
            </a:pP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互補品</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既有廠商仍能透過提高單價賺取更高獲利</a:t>
            </a:r>
          </a:p>
        </p:txBody>
      </p:sp>
      <p:sp>
        <p:nvSpPr>
          <p:cNvPr id="15" name="箭號: 向右 14">
            <a:extLst>
              <a:ext uri="{FF2B5EF4-FFF2-40B4-BE49-F238E27FC236}">
                <a16:creationId xmlns:a16="http://schemas.microsoft.com/office/drawing/2014/main" id="{37FEADCC-8077-4065-8DF2-9F5279657550}"/>
              </a:ext>
            </a:extLst>
          </p:cNvPr>
          <p:cNvSpPr/>
          <p:nvPr/>
        </p:nvSpPr>
        <p:spPr>
          <a:xfrm>
            <a:off x="1565375" y="5408205"/>
            <a:ext cx="720040" cy="471055"/>
          </a:xfrm>
          <a:prstGeom prst="rightArrow">
            <a:avLst/>
          </a:prstGeom>
          <a:solidFill>
            <a:srgbClr val="AD5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CF024037-CE4B-4775-B1FE-E0E145721B84}"/>
              </a:ext>
            </a:extLst>
          </p:cNvPr>
          <p:cNvSpPr/>
          <p:nvPr/>
        </p:nvSpPr>
        <p:spPr>
          <a:xfrm>
            <a:off x="2285415" y="5419510"/>
            <a:ext cx="9135793" cy="819539"/>
          </a:xfrm>
          <a:prstGeom prst="rect">
            <a:avLst/>
          </a:prstGeom>
          <a:solidFill>
            <a:srgbClr val="EDD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19F69002-AAF2-4F7A-BF06-B20EC332EA3D}"/>
              </a:ext>
            </a:extLst>
          </p:cNvPr>
          <p:cNvSpPr txBox="1"/>
          <p:nvPr/>
        </p:nvSpPr>
        <p:spPr>
          <a:xfrm>
            <a:off x="2285415" y="5471728"/>
            <a:ext cx="9135793" cy="707886"/>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廠商須於初期時對消費者</a:t>
            </a:r>
            <a:r>
              <a:rPr lang="zh-TW" altLang="en-US" sz="2000" dirty="0">
                <a:solidFill>
                  <a:srgbClr val="FF0000"/>
                </a:solidFill>
                <a:latin typeface="標楷體" panose="03000509000000000000" pitchFamily="65" charset="-120"/>
                <a:ea typeface="標楷體" panose="03000509000000000000" pitchFamily="65" charset="-120"/>
              </a:rPr>
              <a:t>宣傳未來升級產品資訊</a:t>
            </a:r>
            <a:r>
              <a:rPr lang="zh-TW" altLang="en-US" sz="2000" dirty="0">
                <a:latin typeface="標楷體" panose="03000509000000000000" pitchFamily="65" charset="-120"/>
                <a:ea typeface="標楷體" panose="03000509000000000000" pitchFamily="65" charset="-120"/>
              </a:rPr>
              <a:t>，且須主動與新進廠商</a:t>
            </a:r>
            <a:r>
              <a:rPr lang="zh-TW" altLang="en-US" sz="2000" dirty="0">
                <a:solidFill>
                  <a:srgbClr val="FF0000"/>
                </a:solidFill>
                <a:latin typeface="標楷體" panose="03000509000000000000" pitchFamily="65" charset="-120"/>
                <a:ea typeface="標楷體" panose="03000509000000000000" pitchFamily="65" charset="-120"/>
              </a:rPr>
              <a:t>協商</a:t>
            </a:r>
            <a:r>
              <a:rPr lang="zh-TW" altLang="en-US" sz="2000" dirty="0">
                <a:latin typeface="標楷體" panose="03000509000000000000" pitchFamily="65" charset="-120"/>
                <a:ea typeface="標楷體" panose="03000509000000000000" pitchFamily="65" charset="-120"/>
              </a:rPr>
              <a:t>開發相容性產品</a:t>
            </a:r>
            <a:endParaRPr lang="zh-TW" altLang="en-US" sz="2000" dirty="0">
              <a:solidFill>
                <a:srgbClr val="FF0000"/>
              </a:solidFill>
              <a:latin typeface="標楷體" panose="03000509000000000000" pitchFamily="65" charset="-120"/>
              <a:ea typeface="標楷體" panose="03000509000000000000" pitchFamily="65" charset="-120"/>
            </a:endParaRPr>
          </a:p>
        </p:txBody>
      </p:sp>
      <p:sp>
        <p:nvSpPr>
          <p:cNvPr id="24" name="矩形 23">
            <a:extLst>
              <a:ext uri="{FF2B5EF4-FFF2-40B4-BE49-F238E27FC236}">
                <a16:creationId xmlns:a16="http://schemas.microsoft.com/office/drawing/2014/main" id="{8BA33194-8C43-4B0C-A77D-AA0878630BB7}"/>
              </a:ext>
            </a:extLst>
          </p:cNvPr>
          <p:cNvSpPr/>
          <p:nvPr/>
        </p:nvSpPr>
        <p:spPr>
          <a:xfrm>
            <a:off x="1013889" y="1867297"/>
            <a:ext cx="10164222" cy="1135119"/>
          </a:xfrm>
          <a:prstGeom prst="rect">
            <a:avLst/>
          </a:prstGeom>
        </p:spPr>
        <p:txBody>
          <a:bodyPr wrap="square">
            <a:spAutoFit/>
          </a:bodyPr>
          <a:lstStyle/>
          <a:p>
            <a:pPr marL="800100" lvl="1" indent="-342900" algn="just">
              <a:lnSpc>
                <a:spcPct val="150000"/>
              </a:lnSpc>
              <a:spcAft>
                <a:spcPts val="0"/>
              </a:spcAft>
              <a:buFont typeface="Arial" panose="020B0604020202020204" pitchFamily="34" charset="0"/>
              <a:buChar char="•"/>
            </a:pPr>
            <a:r>
              <a:rPr lang="zh-TW" altLang="zh-TW" sz="24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當消費者前瞻性</a:t>
            </a:r>
            <a:r>
              <a:rPr lang="zh-TW" altLang="en-US" sz="24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高</a:t>
            </a:r>
            <a:r>
              <a:rPr lang="zh-TW" altLang="zh-TW" sz="24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時，兩廠商產品</a:t>
            </a:r>
            <a:r>
              <a:rPr lang="zh-TW" altLang="en-US" sz="24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互補替代程度低時較適合選擇不提供升級優惠策略</a:t>
            </a:r>
            <a:r>
              <a:rPr lang="zh-TW" altLang="zh-TW" sz="2400"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2" name="箭號: 向右 31">
            <a:extLst>
              <a:ext uri="{FF2B5EF4-FFF2-40B4-BE49-F238E27FC236}">
                <a16:creationId xmlns:a16="http://schemas.microsoft.com/office/drawing/2014/main" id="{F3D4FA27-BDB5-4042-891A-8831B955E54B}"/>
              </a:ext>
            </a:extLst>
          </p:cNvPr>
          <p:cNvSpPr/>
          <p:nvPr/>
        </p:nvSpPr>
        <p:spPr>
          <a:xfrm>
            <a:off x="1565375" y="3201002"/>
            <a:ext cx="720040" cy="471055"/>
          </a:xfrm>
          <a:prstGeom prst="rightArrow">
            <a:avLst/>
          </a:prstGeom>
          <a:solidFill>
            <a:srgbClr val="AD5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矩形 32">
            <a:extLst>
              <a:ext uri="{FF2B5EF4-FFF2-40B4-BE49-F238E27FC236}">
                <a16:creationId xmlns:a16="http://schemas.microsoft.com/office/drawing/2014/main" id="{39FE05CD-E399-420A-8F1D-81BFB3EF0FE9}"/>
              </a:ext>
            </a:extLst>
          </p:cNvPr>
          <p:cNvSpPr/>
          <p:nvPr/>
        </p:nvSpPr>
        <p:spPr>
          <a:xfrm>
            <a:off x="2285415" y="3074569"/>
            <a:ext cx="9135794" cy="682837"/>
          </a:xfrm>
          <a:prstGeom prst="rect">
            <a:avLst/>
          </a:prstGeom>
          <a:solidFill>
            <a:srgbClr val="EDD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14A44E86-267D-4007-992E-D51F5646A340}"/>
              </a:ext>
            </a:extLst>
          </p:cNvPr>
          <p:cNvSpPr txBox="1"/>
          <p:nvPr/>
        </p:nvSpPr>
        <p:spPr>
          <a:xfrm>
            <a:off x="2285415" y="3229114"/>
            <a:ext cx="7302499"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廠商須</a:t>
            </a:r>
            <a:r>
              <a:rPr lang="zh-TW" altLang="en-US" sz="2000" dirty="0">
                <a:solidFill>
                  <a:srgbClr val="FF0000"/>
                </a:solidFill>
                <a:latin typeface="標楷體" panose="03000509000000000000" pitchFamily="65" charset="-120"/>
                <a:ea typeface="標楷體" panose="03000509000000000000" pitchFamily="65" charset="-120"/>
              </a:rPr>
              <a:t>預測新進廠商的創新方向</a:t>
            </a:r>
            <a:r>
              <a:rPr lang="zh-TW" altLang="en-US" sz="2000" dirty="0">
                <a:latin typeface="標楷體" panose="03000509000000000000" pitchFamily="65" charset="-120"/>
                <a:ea typeface="標楷體" panose="03000509000000000000" pitchFamily="65" charset="-120"/>
              </a:rPr>
              <a:t>，使兩廠之升級內容有部分相似</a:t>
            </a:r>
          </a:p>
        </p:txBody>
      </p:sp>
      <p:sp>
        <p:nvSpPr>
          <p:cNvPr id="35" name="矩形 34">
            <a:extLst>
              <a:ext uri="{FF2B5EF4-FFF2-40B4-BE49-F238E27FC236}">
                <a16:creationId xmlns:a16="http://schemas.microsoft.com/office/drawing/2014/main" id="{B03CB121-633E-473B-AE02-467587EEE969}"/>
              </a:ext>
            </a:extLst>
          </p:cNvPr>
          <p:cNvSpPr/>
          <p:nvPr/>
        </p:nvSpPr>
        <p:spPr>
          <a:xfrm>
            <a:off x="1013889" y="1408448"/>
            <a:ext cx="10283536" cy="581121"/>
          </a:xfrm>
          <a:prstGeom prst="rect">
            <a:avLst/>
          </a:prstGeom>
        </p:spPr>
        <p:txBody>
          <a:bodyPr wrap="square">
            <a:spAutoFit/>
          </a:bodyPr>
          <a:lstStyle/>
          <a:p>
            <a:pPr marL="800100" lvl="1" indent="-342900" algn="just">
              <a:lnSpc>
                <a:spcPct val="150000"/>
              </a:lnSpc>
              <a:spcAft>
                <a:spcPts val="0"/>
              </a:spcAft>
              <a:buFont typeface="Wingdings" panose="05000000000000000000" pitchFamily="2" charset="2"/>
              <a:buChar char="u"/>
            </a:pPr>
            <a:r>
              <a:rPr lang="zh-TW" altLang="en-US"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等待折扣</a:t>
            </a:r>
            <a:r>
              <a:rPr lang="en-US" altLang="zh-TW"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(Forward - Looking)</a:t>
            </a:r>
            <a:endPar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6618381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65</a:t>
            </a:fld>
            <a:endParaRPr lang="zh-TW" altLang="en-US"/>
          </a:p>
        </p:txBody>
      </p:sp>
      <p:sp>
        <p:nvSpPr>
          <p:cNvPr id="12" name="標題 1">
            <a:extLst>
              <a:ext uri="{FF2B5EF4-FFF2-40B4-BE49-F238E27FC236}">
                <a16:creationId xmlns:a16="http://schemas.microsoft.com/office/drawing/2014/main" id="{E4EAAAFF-6FCC-463A-B5D3-2DBE79EA87D3}"/>
              </a:ext>
            </a:extLst>
          </p:cNvPr>
          <p:cNvSpPr txBox="1">
            <a:spLocks/>
          </p:cNvSpPr>
          <p:nvPr/>
        </p:nvSpPr>
        <p:spPr>
          <a:xfrm>
            <a:off x="1672162"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ea typeface="標楷體" panose="03000509000000000000" pitchFamily="65" charset="-120"/>
              </a:rPr>
              <a:t>結論</a:t>
            </a:r>
          </a:p>
        </p:txBody>
      </p:sp>
      <p:sp>
        <p:nvSpPr>
          <p:cNvPr id="33" name="矩形 32">
            <a:extLst>
              <a:ext uri="{FF2B5EF4-FFF2-40B4-BE49-F238E27FC236}">
                <a16:creationId xmlns:a16="http://schemas.microsoft.com/office/drawing/2014/main" id="{20AE9739-C993-4A40-AF1A-10D36EBF0353}"/>
              </a:ext>
            </a:extLst>
          </p:cNvPr>
          <p:cNvSpPr/>
          <p:nvPr/>
        </p:nvSpPr>
        <p:spPr>
          <a:xfrm>
            <a:off x="1169553" y="3232318"/>
            <a:ext cx="10515600" cy="1135119"/>
          </a:xfrm>
          <a:prstGeom prst="rect">
            <a:avLst/>
          </a:prstGeom>
        </p:spPr>
        <p:txBody>
          <a:bodyPr wrap="square">
            <a:spAutoFit/>
          </a:bodyPr>
          <a:lstStyle/>
          <a:p>
            <a:pPr marL="800100" lvl="1" indent="-342900" algn="just">
              <a:lnSpc>
                <a:spcPct val="150000"/>
              </a:lnSpc>
              <a:spcAft>
                <a:spcPts val="0"/>
              </a:spcAft>
              <a:buFont typeface="Arial" panose="020B0604020202020204" pitchFamily="34" charset="0"/>
              <a:buChar char="•"/>
            </a:pP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若市場上大部分消費者為</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多品項購買</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類型，</a:t>
            </a:r>
            <a:r>
              <a:rPr lang="zh-TW" altLang="en-US" sz="2400" dirty="0">
                <a:latin typeface="標楷體" panose="03000509000000000000" pitchFamily="65" charset="-120"/>
                <a:ea typeface="標楷體" panose="03000509000000000000" pitchFamily="65" charset="-120"/>
              </a:rPr>
              <a:t>既有廠商較適合選擇不提供價格優惠策略</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1" name="矩形 50">
            <a:extLst>
              <a:ext uri="{FF2B5EF4-FFF2-40B4-BE49-F238E27FC236}">
                <a16:creationId xmlns:a16="http://schemas.microsoft.com/office/drawing/2014/main" id="{5022FD52-42C3-4906-8A10-FE2C1FEDE1DC}"/>
              </a:ext>
            </a:extLst>
          </p:cNvPr>
          <p:cNvSpPr/>
          <p:nvPr/>
        </p:nvSpPr>
        <p:spPr>
          <a:xfrm>
            <a:off x="1169555" y="2080529"/>
            <a:ext cx="10283536" cy="1135119"/>
          </a:xfrm>
          <a:prstGeom prst="rect">
            <a:avLst/>
          </a:prstGeom>
        </p:spPr>
        <p:txBody>
          <a:bodyPr wrap="square">
            <a:spAutoFit/>
          </a:bodyPr>
          <a:lstStyle/>
          <a:p>
            <a:pPr marL="800100" lvl="1" indent="-342900" algn="just">
              <a:lnSpc>
                <a:spcPct val="150000"/>
              </a:lnSpc>
              <a:spcAft>
                <a:spcPts val="0"/>
              </a:spcAft>
              <a:buFont typeface="Arial" panose="020B0604020202020204" pitchFamily="34" charset="0"/>
              <a:buChar char="•"/>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多品項購買型消費者在產品處於以下</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條件</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時較容易出現：</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a:p>
            <a:pPr lvl="2" algn="just">
              <a:lnSpc>
                <a:spcPct val="150000"/>
              </a:lnSpc>
            </a:pP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互補性高</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  (2)</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初始產品效用高</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  (3)</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前瞻性較低</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既有升級程度低</a:t>
            </a:r>
            <a:endPar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2" name="箭號: 向右 51">
            <a:extLst>
              <a:ext uri="{FF2B5EF4-FFF2-40B4-BE49-F238E27FC236}">
                <a16:creationId xmlns:a16="http://schemas.microsoft.com/office/drawing/2014/main" id="{F93CA3EA-AC42-428A-8E35-624A73A66160}"/>
              </a:ext>
            </a:extLst>
          </p:cNvPr>
          <p:cNvSpPr/>
          <p:nvPr/>
        </p:nvSpPr>
        <p:spPr>
          <a:xfrm>
            <a:off x="1722551" y="4574203"/>
            <a:ext cx="720040" cy="471055"/>
          </a:xfrm>
          <a:prstGeom prst="rightArrow">
            <a:avLst/>
          </a:prstGeom>
          <a:solidFill>
            <a:srgbClr val="AD5B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a:extLst>
              <a:ext uri="{FF2B5EF4-FFF2-40B4-BE49-F238E27FC236}">
                <a16:creationId xmlns:a16="http://schemas.microsoft.com/office/drawing/2014/main" id="{70CE2700-1AF7-4EB0-80C4-F52781BAE1BE}"/>
              </a:ext>
            </a:extLst>
          </p:cNvPr>
          <p:cNvSpPr/>
          <p:nvPr/>
        </p:nvSpPr>
        <p:spPr>
          <a:xfrm>
            <a:off x="2442591" y="4458980"/>
            <a:ext cx="8911209" cy="1160426"/>
          </a:xfrm>
          <a:prstGeom prst="rect">
            <a:avLst/>
          </a:prstGeom>
          <a:solidFill>
            <a:srgbClr val="EDDB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文字方塊 53">
            <a:extLst>
              <a:ext uri="{FF2B5EF4-FFF2-40B4-BE49-F238E27FC236}">
                <a16:creationId xmlns:a16="http://schemas.microsoft.com/office/drawing/2014/main" id="{30EB1F93-8674-493E-8312-A4409260F893}"/>
              </a:ext>
            </a:extLst>
          </p:cNvPr>
          <p:cNvSpPr txBox="1"/>
          <p:nvPr/>
        </p:nvSpPr>
        <p:spPr>
          <a:xfrm>
            <a:off x="2442592" y="4510902"/>
            <a:ext cx="7070863" cy="1015663"/>
          </a:xfrm>
          <a:prstGeom prst="rect">
            <a:avLst/>
          </a:prstGeom>
          <a:noFill/>
        </p:spPr>
        <p:txBody>
          <a:bodyPr wrap="square" rtlCol="0">
            <a:spAutoFit/>
          </a:bodyPr>
          <a:lstStyle/>
          <a:p>
            <a:pPr marL="342900" indent="-342900">
              <a:buFont typeface="Wingdings" panose="05000000000000000000" pitchFamily="2" charset="2"/>
              <a:buAutoNum type="circleNumWdWhitePlain"/>
            </a:pPr>
            <a:r>
              <a:rPr lang="zh-TW" altLang="en-US" sz="2000" dirty="0">
                <a:latin typeface="標楷體" panose="03000509000000000000" pitchFamily="65" charset="-120"/>
                <a:ea typeface="標楷體" panose="03000509000000000000" pitchFamily="65" charset="-120"/>
              </a:rPr>
              <a:t>既有廠商須與新進廠商</a:t>
            </a:r>
            <a:r>
              <a:rPr lang="zh-TW" altLang="en-US" sz="2000" dirty="0">
                <a:solidFill>
                  <a:srgbClr val="FF0000"/>
                </a:solidFill>
                <a:latin typeface="標楷體" panose="03000509000000000000" pitchFamily="65" charset="-120"/>
                <a:ea typeface="標楷體" panose="03000509000000000000" pitchFamily="65" charset="-120"/>
              </a:rPr>
              <a:t>協商</a:t>
            </a:r>
            <a:r>
              <a:rPr lang="zh-TW" altLang="en-US" sz="2000" dirty="0">
                <a:latin typeface="標楷體" panose="03000509000000000000" pitchFamily="65" charset="-120"/>
                <a:ea typeface="標楷體" panose="03000509000000000000" pitchFamily="65" charset="-120"/>
              </a:rPr>
              <a:t>開發互補性產品</a:t>
            </a:r>
            <a:endParaRPr lang="en-US" altLang="zh-TW" sz="2000" dirty="0">
              <a:latin typeface="標楷體" panose="03000509000000000000" pitchFamily="65" charset="-120"/>
              <a:ea typeface="標楷體" panose="03000509000000000000" pitchFamily="65" charset="-120"/>
            </a:endParaRPr>
          </a:p>
          <a:p>
            <a:pPr marL="342900" indent="-342900">
              <a:buFont typeface="Wingdings" panose="05000000000000000000" pitchFamily="2" charset="2"/>
              <a:buAutoNum type="circleNumWdWhitePlain"/>
            </a:pPr>
            <a:r>
              <a:rPr lang="zh-TW" altLang="en-US" sz="2000" dirty="0">
                <a:latin typeface="標楷體" panose="03000509000000000000" pitchFamily="65" charset="-120"/>
                <a:ea typeface="標楷體" panose="03000509000000000000" pitchFamily="65" charset="-120"/>
              </a:rPr>
              <a:t>既有廠商對未來產品資訊</a:t>
            </a:r>
            <a:r>
              <a:rPr lang="zh-TW" altLang="en-US" sz="2000" dirty="0">
                <a:solidFill>
                  <a:srgbClr val="FF0000"/>
                </a:solidFill>
                <a:latin typeface="標楷體" panose="03000509000000000000" pitchFamily="65" charset="-120"/>
                <a:ea typeface="標楷體" panose="03000509000000000000" pitchFamily="65" charset="-120"/>
              </a:rPr>
              <a:t>保密</a:t>
            </a:r>
            <a:endParaRPr lang="en-US" altLang="zh-TW" sz="2000" dirty="0">
              <a:solidFill>
                <a:srgbClr val="FF0000"/>
              </a:solidFill>
              <a:latin typeface="標楷體" panose="03000509000000000000" pitchFamily="65" charset="-120"/>
              <a:ea typeface="標楷體" panose="03000509000000000000" pitchFamily="65" charset="-120"/>
            </a:endParaRPr>
          </a:p>
          <a:p>
            <a:pPr marL="342900" indent="-342900">
              <a:buFont typeface="Wingdings" panose="05000000000000000000" pitchFamily="2" charset="2"/>
              <a:buAutoNum type="circleNumWdWhitePlain"/>
            </a:pPr>
            <a:r>
              <a:rPr lang="zh-TW" altLang="en-US" sz="2000" dirty="0">
                <a:latin typeface="標楷體" panose="03000509000000000000" pitchFamily="65" charset="-120"/>
                <a:ea typeface="標楷體" panose="03000509000000000000" pitchFamily="65" charset="-120"/>
              </a:rPr>
              <a:t>既有廠商</a:t>
            </a:r>
            <a:r>
              <a:rPr lang="zh-TW" altLang="en-US" sz="2000" dirty="0">
                <a:solidFill>
                  <a:srgbClr val="FF0000"/>
                </a:solidFill>
                <a:latin typeface="標楷體" panose="03000509000000000000" pitchFamily="65" charset="-120"/>
                <a:ea typeface="標楷體" panose="03000509000000000000" pitchFamily="65" charset="-120"/>
              </a:rPr>
              <a:t>主力加強開發初期產品功能</a:t>
            </a:r>
            <a:endParaRPr lang="en-US" altLang="zh-TW" sz="2000" dirty="0">
              <a:latin typeface="標楷體" panose="03000509000000000000" pitchFamily="65" charset="-120"/>
              <a:ea typeface="標楷體" panose="03000509000000000000" pitchFamily="65" charset="-120"/>
            </a:endParaRPr>
          </a:p>
        </p:txBody>
      </p:sp>
      <p:sp>
        <p:nvSpPr>
          <p:cNvPr id="55" name="矩形 54">
            <a:extLst>
              <a:ext uri="{FF2B5EF4-FFF2-40B4-BE49-F238E27FC236}">
                <a16:creationId xmlns:a16="http://schemas.microsoft.com/office/drawing/2014/main" id="{82241EC9-344D-48AA-8D08-17FB782BA219}"/>
              </a:ext>
            </a:extLst>
          </p:cNvPr>
          <p:cNvSpPr/>
          <p:nvPr/>
        </p:nvSpPr>
        <p:spPr>
          <a:xfrm>
            <a:off x="1189578" y="1408448"/>
            <a:ext cx="10283536" cy="581121"/>
          </a:xfrm>
          <a:prstGeom prst="rect">
            <a:avLst/>
          </a:prstGeom>
        </p:spPr>
        <p:txBody>
          <a:bodyPr wrap="square">
            <a:spAutoFit/>
          </a:bodyPr>
          <a:lstStyle/>
          <a:p>
            <a:pPr marL="800100" lvl="1" indent="-342900" algn="just">
              <a:lnSpc>
                <a:spcPct val="150000"/>
              </a:lnSpc>
              <a:spcAft>
                <a:spcPts val="0"/>
              </a:spcAft>
              <a:buFont typeface="Wingdings" panose="05000000000000000000" pitchFamily="2" charset="2"/>
              <a:buChar char="u"/>
            </a:pPr>
            <a:r>
              <a:rPr lang="zh-TW" altLang="en-US" sz="2400" b="1" kern="100" dirty="0">
                <a:solidFill>
                  <a:srgbClr val="000000"/>
                </a:solidFill>
                <a:latin typeface="Times New Roman" panose="02020603050405020304" pitchFamily="18" charset="0"/>
                <a:ea typeface="標楷體" panose="03000509000000000000" pitchFamily="65" charset="-120"/>
                <a:cs typeface="Times New Roman" panose="02020603050405020304" pitchFamily="18" charset="0"/>
              </a:rPr>
              <a:t>多品項購買</a:t>
            </a:r>
            <a:endParaRPr lang="zh-TW" altLang="zh-TW" sz="2400" b="1"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2015923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66</a:t>
            </a:fld>
            <a:endParaRPr lang="zh-TW" altLang="en-US"/>
          </a:p>
        </p:txBody>
      </p:sp>
      <p:sp>
        <p:nvSpPr>
          <p:cNvPr id="15" name="標題 1">
            <a:extLst>
              <a:ext uri="{FF2B5EF4-FFF2-40B4-BE49-F238E27FC236}">
                <a16:creationId xmlns:a16="http://schemas.microsoft.com/office/drawing/2014/main" id="{DE72DC6C-F8DB-4C09-A406-23D82F30EF20}"/>
              </a:ext>
            </a:extLst>
          </p:cNvPr>
          <p:cNvSpPr txBox="1">
            <a:spLocks/>
          </p:cNvSpPr>
          <p:nvPr/>
        </p:nvSpPr>
        <p:spPr>
          <a:xfrm>
            <a:off x="1672162"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ea typeface="標楷體" panose="03000509000000000000" pitchFamily="65" charset="-120"/>
              </a:rPr>
              <a:t>未來研究方向</a:t>
            </a:r>
          </a:p>
        </p:txBody>
      </p:sp>
      <p:sp>
        <p:nvSpPr>
          <p:cNvPr id="2" name="矩形 1">
            <a:extLst>
              <a:ext uri="{FF2B5EF4-FFF2-40B4-BE49-F238E27FC236}">
                <a16:creationId xmlns:a16="http://schemas.microsoft.com/office/drawing/2014/main" id="{0B28848D-D97A-4652-B6F5-E93E07C35BCE}"/>
              </a:ext>
            </a:extLst>
          </p:cNvPr>
          <p:cNvSpPr/>
          <p:nvPr/>
        </p:nvSpPr>
        <p:spPr>
          <a:xfrm>
            <a:off x="1873075" y="1865313"/>
            <a:ext cx="8974662" cy="581121"/>
          </a:xfrm>
          <a:prstGeom prst="rect">
            <a:avLst/>
          </a:prstGeom>
        </p:spPr>
        <p:txBody>
          <a:bodyPr wrap="square">
            <a:spAutoFit/>
          </a:bodyPr>
          <a:lstStyle/>
          <a:p>
            <a:pPr marL="285750" lvl="0" indent="-285750" algn="just">
              <a:lnSpc>
                <a:spcPct val="150000"/>
              </a:lnSpc>
              <a:spcAft>
                <a:spcPts val="0"/>
              </a:spcAft>
              <a:buFont typeface="Arial" panose="020B0604020202020204" pitchFamily="34" charset="0"/>
              <a:buChar char="•"/>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加入網路外部性討論</a:t>
            </a:r>
          </a:p>
        </p:txBody>
      </p:sp>
      <p:sp>
        <p:nvSpPr>
          <p:cNvPr id="3" name="矩形 2">
            <a:extLst>
              <a:ext uri="{FF2B5EF4-FFF2-40B4-BE49-F238E27FC236}">
                <a16:creationId xmlns:a16="http://schemas.microsoft.com/office/drawing/2014/main" id="{B19D56E6-0CC6-43B0-AD64-0EE46C2A2E70}"/>
              </a:ext>
            </a:extLst>
          </p:cNvPr>
          <p:cNvSpPr/>
          <p:nvPr/>
        </p:nvSpPr>
        <p:spPr>
          <a:xfrm>
            <a:off x="1860549" y="2565370"/>
            <a:ext cx="8987188" cy="581121"/>
          </a:xfrm>
          <a:prstGeom prst="rect">
            <a:avLst/>
          </a:prstGeom>
        </p:spPr>
        <p:txBody>
          <a:bodyPr wrap="square">
            <a:spAutoFit/>
          </a:bodyPr>
          <a:lstStyle/>
          <a:p>
            <a:pPr marL="285750" lvl="0" indent="-285750" algn="just">
              <a:lnSpc>
                <a:spcPct val="150000"/>
              </a:lnSpc>
              <a:spcAft>
                <a:spcPts val="0"/>
              </a:spcAft>
              <a:buFont typeface="Arial" panose="020B0604020202020204" pitchFamily="34" charset="0"/>
              <a:buChar char="•"/>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將產品互補</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替代</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程度加入決策變數</a:t>
            </a:r>
          </a:p>
        </p:txBody>
      </p:sp>
      <p:sp>
        <p:nvSpPr>
          <p:cNvPr id="13" name="矩形 12">
            <a:extLst>
              <a:ext uri="{FF2B5EF4-FFF2-40B4-BE49-F238E27FC236}">
                <a16:creationId xmlns:a16="http://schemas.microsoft.com/office/drawing/2014/main" id="{D1BFAE6C-D8DD-4EA8-9353-428FA3EC2036}"/>
              </a:ext>
            </a:extLst>
          </p:cNvPr>
          <p:cNvSpPr/>
          <p:nvPr/>
        </p:nvSpPr>
        <p:spPr>
          <a:xfrm>
            <a:off x="1860549" y="3385971"/>
            <a:ext cx="8770505" cy="461665"/>
          </a:xfrm>
          <a:prstGeom prst="rect">
            <a:avLst/>
          </a:prstGeom>
        </p:spPr>
        <p:txBody>
          <a:bodyPr wrap="square">
            <a:spAutoFit/>
          </a:bodyPr>
          <a:lstStyle/>
          <a:p>
            <a:pPr marL="285750" indent="-285750">
              <a:buFont typeface="Arial" panose="020B0604020202020204" pitchFamily="34" charset="0"/>
              <a:buChar char="•"/>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加入協商機制</a:t>
            </a:r>
            <a:r>
              <a:rPr lang="zh-TW" altLang="zh-TW" sz="2400" dirty="0">
                <a:latin typeface="Times New Roman" panose="02020603050405020304" pitchFamily="18" charset="0"/>
                <a:ea typeface="標楷體" panose="03000509000000000000" pitchFamily="65" charset="-120"/>
                <a:cs typeface="Times New Roman" panose="02020603050405020304" pitchFamily="18" charset="0"/>
              </a:rPr>
              <a:t>或添加新銷售模式</a:t>
            </a:r>
            <a:endParaRPr lang="zh-TW" altLang="en-US" sz="2400" dirty="0"/>
          </a:p>
        </p:txBody>
      </p:sp>
      <p:cxnSp>
        <p:nvCxnSpPr>
          <p:cNvPr id="20" name="直線接點 19">
            <a:extLst>
              <a:ext uri="{FF2B5EF4-FFF2-40B4-BE49-F238E27FC236}">
                <a16:creationId xmlns:a16="http://schemas.microsoft.com/office/drawing/2014/main" id="{E5A3F459-49BE-4B5E-A075-14F9420DD770}"/>
              </a:ext>
            </a:extLst>
          </p:cNvPr>
          <p:cNvCxnSpPr>
            <a:cxnSpLocks/>
          </p:cNvCxnSpPr>
          <p:nvPr/>
        </p:nvCxnSpPr>
        <p:spPr>
          <a:xfrm>
            <a:off x="1764525" y="1770352"/>
            <a:ext cx="0" cy="2256703"/>
          </a:xfrm>
          <a:prstGeom prst="line">
            <a:avLst/>
          </a:prstGeom>
          <a:ln w="28575">
            <a:solidFill>
              <a:srgbClr val="AD5B67"/>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591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448817DA-6FDA-4FA6-9587-F6892FEBD5E9}"/>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7E03E87C-4FCB-493B-9571-73EBE52281CE}"/>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A5E051A0-CB71-45CC-9DE1-C2379520CB98}"/>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A6442D6-1E8C-46DC-98CF-028A09E4DF5A}"/>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2492CA78-5A15-4026-BD7A-90BEFD9675B1}"/>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0A6C2F88-2779-4485-A73A-4A7FA0C863B5}"/>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10" name="投影片編號版面配置區 9">
            <a:extLst>
              <a:ext uri="{FF2B5EF4-FFF2-40B4-BE49-F238E27FC236}">
                <a16:creationId xmlns:a16="http://schemas.microsoft.com/office/drawing/2014/main" id="{501CB2A1-6B47-4764-A74A-F93AD3913FE7}"/>
              </a:ext>
            </a:extLst>
          </p:cNvPr>
          <p:cNvSpPr>
            <a:spLocks noGrp="1"/>
          </p:cNvSpPr>
          <p:nvPr>
            <p:ph type="sldNum" sz="quarter" idx="12"/>
          </p:nvPr>
        </p:nvSpPr>
        <p:spPr/>
        <p:txBody>
          <a:bodyPr/>
          <a:lstStyle/>
          <a:p>
            <a:fld id="{58A694F5-FBC9-4127-9762-A36D0ED70F54}" type="slidenum">
              <a:rPr lang="zh-TW" altLang="en-US" smtClean="0"/>
              <a:t>67</a:t>
            </a:fld>
            <a:endParaRPr lang="zh-TW" altLang="en-US"/>
          </a:p>
        </p:txBody>
      </p:sp>
      <p:sp>
        <p:nvSpPr>
          <p:cNvPr id="13" name="標題 12">
            <a:extLst>
              <a:ext uri="{FF2B5EF4-FFF2-40B4-BE49-F238E27FC236}">
                <a16:creationId xmlns:a16="http://schemas.microsoft.com/office/drawing/2014/main" id="{AFF26CAE-AFD1-4CB1-8ED2-5F889F841E5D}"/>
              </a:ext>
            </a:extLst>
          </p:cNvPr>
          <p:cNvSpPr>
            <a:spLocks noGrp="1"/>
          </p:cNvSpPr>
          <p:nvPr>
            <p:ph type="title"/>
          </p:nvPr>
        </p:nvSpPr>
        <p:spPr>
          <a:xfrm>
            <a:off x="838200" y="2766218"/>
            <a:ext cx="10515600" cy="1325563"/>
          </a:xfrm>
        </p:spPr>
        <p:txBody>
          <a:bodyPr>
            <a:normAutofit/>
          </a:bodyPr>
          <a:lstStyle/>
          <a:p>
            <a:r>
              <a:rPr lang="zh-TW" altLang="en-US" sz="6000" b="1" dirty="0">
                <a:ea typeface="標楷體" panose="03000509000000000000" pitchFamily="65" charset="-120"/>
              </a:rPr>
              <a:t>報告結束</a:t>
            </a:r>
          </a:p>
        </p:txBody>
      </p:sp>
    </p:spTree>
    <p:extLst>
      <p:ext uri="{BB962C8B-B14F-4D97-AF65-F5344CB8AC3E}">
        <p14:creationId xmlns:p14="http://schemas.microsoft.com/office/powerpoint/2010/main" val="385936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F1A8E842-8AD6-4EED-8D55-A611A1DCB8D8}"/>
              </a:ext>
            </a:extLst>
          </p:cNvPr>
          <p:cNvGrpSpPr/>
          <p:nvPr/>
        </p:nvGrpSpPr>
        <p:grpSpPr>
          <a:xfrm>
            <a:off x="-1" y="0"/>
            <a:ext cx="12192001" cy="7203802"/>
            <a:chOff x="-1" y="0"/>
            <a:chExt cx="12192001" cy="7203802"/>
          </a:xfrm>
        </p:grpSpPr>
        <p:pic>
          <p:nvPicPr>
            <p:cNvPr id="6" name="內容版面配置區 4">
              <a:extLst>
                <a:ext uri="{FF2B5EF4-FFF2-40B4-BE49-F238E27FC236}">
                  <a16:creationId xmlns:a16="http://schemas.microsoft.com/office/drawing/2014/main" id="{F3695E00-BB3D-4811-9521-81881226A444}"/>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7" name="內容版面配置區 4">
              <a:extLst>
                <a:ext uri="{FF2B5EF4-FFF2-40B4-BE49-F238E27FC236}">
                  <a16:creationId xmlns:a16="http://schemas.microsoft.com/office/drawing/2014/main" id="{0C703439-AFD2-4BEF-A508-D33D79483EAF}"/>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8" name="內容版面配置區 4">
              <a:extLst>
                <a:ext uri="{FF2B5EF4-FFF2-40B4-BE49-F238E27FC236}">
                  <a16:creationId xmlns:a16="http://schemas.microsoft.com/office/drawing/2014/main" id="{D289F0D2-DB1C-4BC6-A97B-FE8171270BA6}"/>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9" name="內容版面配置區 4">
              <a:extLst>
                <a:ext uri="{FF2B5EF4-FFF2-40B4-BE49-F238E27FC236}">
                  <a16:creationId xmlns:a16="http://schemas.microsoft.com/office/drawing/2014/main" id="{863DB6F4-36B4-450C-AD9F-4AB6D61E9DF0}"/>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10" name="內容版面配置區 4">
              <a:extLst>
                <a:ext uri="{FF2B5EF4-FFF2-40B4-BE49-F238E27FC236}">
                  <a16:creationId xmlns:a16="http://schemas.microsoft.com/office/drawing/2014/main" id="{976A777A-E464-4E0C-BC29-8D6DF4DCEBA3}"/>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4" name="投影片編號版面配置區 3">
            <a:extLst>
              <a:ext uri="{FF2B5EF4-FFF2-40B4-BE49-F238E27FC236}">
                <a16:creationId xmlns:a16="http://schemas.microsoft.com/office/drawing/2014/main" id="{07BB6A38-43B7-43C8-84FB-8C510E7129AD}"/>
              </a:ext>
            </a:extLst>
          </p:cNvPr>
          <p:cNvSpPr>
            <a:spLocks noGrp="1"/>
          </p:cNvSpPr>
          <p:nvPr>
            <p:ph type="sldNum" sz="quarter" idx="12"/>
          </p:nvPr>
        </p:nvSpPr>
        <p:spPr/>
        <p:txBody>
          <a:bodyPr/>
          <a:lstStyle/>
          <a:p>
            <a:fld id="{58A694F5-FBC9-4127-9762-A36D0ED70F54}" type="slidenum">
              <a:rPr lang="zh-TW" altLang="en-US" smtClean="0"/>
              <a:t>7</a:t>
            </a:fld>
            <a:endParaRPr lang="zh-TW" altLang="en-US"/>
          </a:p>
        </p:txBody>
      </p:sp>
      <p:sp>
        <p:nvSpPr>
          <p:cNvPr id="12" name="文字方塊 11">
            <a:extLst>
              <a:ext uri="{FF2B5EF4-FFF2-40B4-BE49-F238E27FC236}">
                <a16:creationId xmlns:a16="http://schemas.microsoft.com/office/drawing/2014/main" id="{3D6B1F88-9BE5-49E1-84A2-6AE069226BA5}"/>
              </a:ext>
            </a:extLst>
          </p:cNvPr>
          <p:cNvSpPr txBox="1"/>
          <p:nvPr/>
        </p:nvSpPr>
        <p:spPr>
          <a:xfrm>
            <a:off x="1034473" y="1796037"/>
            <a:ext cx="3870036" cy="523220"/>
          </a:xfrm>
          <a:prstGeom prst="rect">
            <a:avLst/>
          </a:prstGeom>
          <a:noFill/>
        </p:spPr>
        <p:txBody>
          <a:bodyPr wrap="square" rtlCol="0">
            <a:spAutoFit/>
          </a:bodyPr>
          <a:lstStyle/>
          <a:p>
            <a:r>
              <a:rPr lang="en-US" altLang="zh-TW" sz="2800" b="1" dirty="0">
                <a:latin typeface="Times New Roman" panose="02020603050405020304" pitchFamily="18" charset="0"/>
                <a:ea typeface="標楷體" panose="03000509000000000000" pitchFamily="65" charset="-120"/>
                <a:cs typeface="Times New Roman" panose="02020603050405020304" pitchFamily="18" charset="0"/>
              </a:rPr>
              <a:t>4.</a:t>
            </a:r>
            <a:r>
              <a:rPr lang="zh-TW" altLang="en-US" sz="2800" b="1" dirty="0">
                <a:latin typeface="Times New Roman" panose="02020603050405020304" pitchFamily="18" charset="0"/>
                <a:ea typeface="標楷體" panose="03000509000000000000" pitchFamily="65" charset="-120"/>
                <a:cs typeface="Times New Roman" panose="02020603050405020304" pitchFamily="18" charset="0"/>
              </a:rPr>
              <a:t> 研究目的</a:t>
            </a:r>
          </a:p>
        </p:txBody>
      </p:sp>
      <p:sp>
        <p:nvSpPr>
          <p:cNvPr id="14" name="標題 1">
            <a:extLst>
              <a:ext uri="{FF2B5EF4-FFF2-40B4-BE49-F238E27FC236}">
                <a16:creationId xmlns:a16="http://schemas.microsoft.com/office/drawing/2014/main" id="{074EACB0-0DDF-447A-9554-5154D13A696E}"/>
              </a:ext>
            </a:extLst>
          </p:cNvPr>
          <p:cNvSpPr txBox="1">
            <a:spLocks/>
          </p:cNvSpPr>
          <p:nvPr/>
        </p:nvSpPr>
        <p:spPr>
          <a:xfrm>
            <a:off x="1571624" y="365125"/>
            <a:ext cx="978217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標楷體" panose="03000509000000000000" pitchFamily="65" charset="-120"/>
                <a:ea typeface="+mj-ea"/>
                <a:cs typeface="+mj-cs"/>
              </a:defRPr>
            </a:lvl1p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研究動機與背景</a:t>
            </a:r>
          </a:p>
        </p:txBody>
      </p:sp>
      <p:sp>
        <p:nvSpPr>
          <p:cNvPr id="15" name="矩形 14">
            <a:extLst>
              <a:ext uri="{FF2B5EF4-FFF2-40B4-BE49-F238E27FC236}">
                <a16:creationId xmlns:a16="http://schemas.microsoft.com/office/drawing/2014/main" id="{03FA6C3C-D7D0-4694-9978-51194DD741C2}"/>
              </a:ext>
            </a:extLst>
          </p:cNvPr>
          <p:cNvSpPr/>
          <p:nvPr/>
        </p:nvSpPr>
        <p:spPr>
          <a:xfrm>
            <a:off x="1571624" y="2401744"/>
            <a:ext cx="9698184" cy="581121"/>
          </a:xfrm>
          <a:prstGeom prst="rect">
            <a:avLst/>
          </a:prstGeom>
        </p:spPr>
        <p:txBody>
          <a:bodyPr wrap="square">
            <a:spAutoFit/>
          </a:bodyPr>
          <a:lstStyle/>
          <a:p>
            <a:pPr marL="342900" lvl="0" indent="-342900" algn="just">
              <a:lnSpc>
                <a:spcPct val="150000"/>
              </a:lnSpc>
              <a:spcAft>
                <a:spcPts val="0"/>
              </a:spcAft>
              <a:buClr>
                <a:srgbClr val="000000"/>
              </a:buClr>
              <a:buFont typeface="Arial" panose="020B0604020202020204" pitchFamily="34" charset="0"/>
              <a:buChar char="•"/>
            </a:pPr>
            <a:r>
              <a:rPr lang="zh-TW" altLang="zh-TW" sz="2400" kern="100" dirty="0">
                <a:solidFill>
                  <a:srgbClr val="191A1A"/>
                </a:solidFill>
                <a:latin typeface="Times New Roman" panose="02020603050405020304" pitchFamily="18" charset="0"/>
                <a:ea typeface="標楷體" panose="03000509000000000000" pitchFamily="65" charset="-120"/>
                <a:cs typeface="Times New Roman" panose="02020603050405020304" pitchFamily="18" charset="0"/>
              </a:rPr>
              <a:t>探討</a:t>
            </a:r>
            <a:r>
              <a:rPr lang="zh-TW" altLang="zh-TW" sz="24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產品互補度</a:t>
            </a:r>
            <a:r>
              <a:rPr lang="zh-TW" altLang="zh-TW" sz="2400" kern="100" dirty="0">
                <a:solidFill>
                  <a:srgbClr val="191A1A"/>
                </a:solidFill>
                <a:latin typeface="Times New Roman" panose="02020603050405020304" pitchFamily="18" charset="0"/>
                <a:ea typeface="標楷體" panose="03000509000000000000" pitchFamily="65" charset="-120"/>
                <a:cs typeface="Times New Roman" panose="02020603050405020304" pitchFamily="18" charset="0"/>
              </a:rPr>
              <a:t>與兩廠商之價格、獲利與</a:t>
            </a:r>
            <a:r>
              <a:rPr lang="zh-TW" altLang="zh-TW" sz="24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銷售模式選擇</a:t>
            </a:r>
            <a:r>
              <a:rPr lang="zh-TW" altLang="zh-TW" sz="2400" kern="100" dirty="0">
                <a:solidFill>
                  <a:srgbClr val="191A1A"/>
                </a:solidFill>
                <a:latin typeface="Times New Roman" panose="02020603050405020304" pitchFamily="18" charset="0"/>
                <a:ea typeface="標楷體" panose="03000509000000000000" pitchFamily="65" charset="-120"/>
                <a:cs typeface="Times New Roman" panose="02020603050405020304" pitchFamily="18" charset="0"/>
              </a:rPr>
              <a:t>之影響</a:t>
            </a:r>
            <a:endPar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6" name="矩形 15">
            <a:extLst>
              <a:ext uri="{FF2B5EF4-FFF2-40B4-BE49-F238E27FC236}">
                <a16:creationId xmlns:a16="http://schemas.microsoft.com/office/drawing/2014/main" id="{487793A6-AC2A-4B51-92ED-29FF27BA4664}"/>
              </a:ext>
            </a:extLst>
          </p:cNvPr>
          <p:cNvSpPr/>
          <p:nvPr/>
        </p:nvSpPr>
        <p:spPr>
          <a:xfrm>
            <a:off x="1571623" y="3040500"/>
            <a:ext cx="8682719" cy="1689117"/>
          </a:xfrm>
          <a:prstGeom prst="rect">
            <a:avLst/>
          </a:prstGeom>
        </p:spPr>
        <p:txBody>
          <a:bodyPr wrap="square">
            <a:spAutoFit/>
          </a:bodyPr>
          <a:lstStyle/>
          <a:p>
            <a:pPr marL="342900" lvl="0" indent="-342900" algn="just">
              <a:lnSpc>
                <a:spcPct val="150000"/>
              </a:lnSpc>
              <a:spcAft>
                <a:spcPts val="0"/>
              </a:spcAft>
              <a:buClr>
                <a:srgbClr val="000000"/>
              </a:buClr>
              <a:buFont typeface="Arial" panose="020B0604020202020204" pitchFamily="34" charset="0"/>
              <a:buChar char="•"/>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在加入</a:t>
            </a:r>
            <a:r>
              <a:rPr lang="zh-TW" altLang="zh-TW" sz="24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多品項購買</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後，推導既有廠商與新進廠商在不同情境下的最佳價格，探討各參數對於既有廠商與新進廠商的</a:t>
            </a:r>
            <a:r>
              <a:rPr lang="zh-TW" altLang="zh-TW" sz="24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價格及獲利之影響</a:t>
            </a:r>
          </a:p>
        </p:txBody>
      </p:sp>
      <p:sp>
        <p:nvSpPr>
          <p:cNvPr id="17" name="矩形 16">
            <a:extLst>
              <a:ext uri="{FF2B5EF4-FFF2-40B4-BE49-F238E27FC236}">
                <a16:creationId xmlns:a16="http://schemas.microsoft.com/office/drawing/2014/main" id="{0ED0F6CD-203F-4DA9-8C3D-DFB909834B5D}"/>
              </a:ext>
            </a:extLst>
          </p:cNvPr>
          <p:cNvSpPr/>
          <p:nvPr/>
        </p:nvSpPr>
        <p:spPr>
          <a:xfrm>
            <a:off x="1571623" y="4812749"/>
            <a:ext cx="9255488" cy="581121"/>
          </a:xfrm>
          <a:prstGeom prst="rect">
            <a:avLst/>
          </a:prstGeom>
        </p:spPr>
        <p:txBody>
          <a:bodyPr wrap="square">
            <a:spAutoFit/>
          </a:bodyPr>
          <a:lstStyle/>
          <a:p>
            <a:pPr marL="342900" lvl="0" indent="-342900" algn="just">
              <a:lnSpc>
                <a:spcPct val="150000"/>
              </a:lnSpc>
              <a:spcAft>
                <a:spcPts val="0"/>
              </a:spcAft>
              <a:buClr>
                <a:srgbClr val="000000"/>
              </a:buClr>
              <a:buFont typeface="Arial" panose="020B0604020202020204" pitchFamily="34" charset="0"/>
              <a:buChar char="•"/>
            </a:pPr>
            <a:r>
              <a:rPr lang="zh-TW" altLang="zh-TW" sz="2400" kern="100" dirty="0">
                <a:solidFill>
                  <a:srgbClr val="000000"/>
                </a:solidFill>
                <a:latin typeface="Times New Roman" panose="02020603050405020304" pitchFamily="18" charset="0"/>
                <a:ea typeface="標楷體" panose="03000509000000000000" pitchFamily="65" charset="-120"/>
                <a:cs typeface="Arial Unicode MS" panose="020B0604020202020204" pitchFamily="34" charset="-120"/>
              </a:rPr>
              <a:t>分析結果並提供管理決策者</a:t>
            </a:r>
            <a:r>
              <a:rPr lang="zh-TW" altLang="zh-TW" sz="2400" kern="100" dirty="0">
                <a:solidFill>
                  <a:srgbClr val="FF0000"/>
                </a:solidFill>
                <a:latin typeface="Times New Roman" panose="02020603050405020304" pitchFamily="18" charset="0"/>
                <a:ea typeface="標楷體" panose="03000509000000000000" pitchFamily="65" charset="-120"/>
                <a:cs typeface="Arial Unicode MS" panose="020B0604020202020204" pitchFamily="34" charset="-120"/>
              </a:rPr>
              <a:t>管理意涵</a:t>
            </a:r>
            <a:endParaRPr lang="zh-TW" altLang="zh-TW" sz="2400" kern="1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26365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群組 15">
            <a:extLst>
              <a:ext uri="{FF2B5EF4-FFF2-40B4-BE49-F238E27FC236}">
                <a16:creationId xmlns:a16="http://schemas.microsoft.com/office/drawing/2014/main" id="{66602096-5387-4154-AF83-52FD7025932F}"/>
              </a:ext>
            </a:extLst>
          </p:cNvPr>
          <p:cNvGrpSpPr/>
          <p:nvPr/>
        </p:nvGrpSpPr>
        <p:grpSpPr>
          <a:xfrm>
            <a:off x="-1" y="0"/>
            <a:ext cx="12192001" cy="7203802"/>
            <a:chOff x="-1" y="0"/>
            <a:chExt cx="12192001" cy="7203802"/>
          </a:xfrm>
        </p:grpSpPr>
        <p:pic>
          <p:nvPicPr>
            <p:cNvPr id="17" name="內容版面配置區 4">
              <a:extLst>
                <a:ext uri="{FF2B5EF4-FFF2-40B4-BE49-F238E27FC236}">
                  <a16:creationId xmlns:a16="http://schemas.microsoft.com/office/drawing/2014/main" id="{2DF5A5C6-C476-4B22-B2B7-9237E9018D1A}"/>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18" name="內容版面配置區 4">
              <a:extLst>
                <a:ext uri="{FF2B5EF4-FFF2-40B4-BE49-F238E27FC236}">
                  <a16:creationId xmlns:a16="http://schemas.microsoft.com/office/drawing/2014/main" id="{BA40AAEC-EA98-4DCF-9F54-A513C6FABFE9}"/>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19" name="內容版面配置區 4">
              <a:extLst>
                <a:ext uri="{FF2B5EF4-FFF2-40B4-BE49-F238E27FC236}">
                  <a16:creationId xmlns:a16="http://schemas.microsoft.com/office/drawing/2014/main" id="{B9760488-56B0-4D74-A872-FA51958CE932}"/>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20" name="內容版面配置區 4">
              <a:extLst>
                <a:ext uri="{FF2B5EF4-FFF2-40B4-BE49-F238E27FC236}">
                  <a16:creationId xmlns:a16="http://schemas.microsoft.com/office/drawing/2014/main" id="{F4C97ADE-83F6-406E-BD38-90C76643BF9F}"/>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21" name="內容版面配置區 4">
              <a:extLst>
                <a:ext uri="{FF2B5EF4-FFF2-40B4-BE49-F238E27FC236}">
                  <a16:creationId xmlns:a16="http://schemas.microsoft.com/office/drawing/2014/main" id="{DD4FA329-9443-48CB-8604-DF77035387D6}"/>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E259832B-D5DB-48D8-9484-B0F92562C09C}"/>
              </a:ext>
            </a:extLst>
          </p:cNvPr>
          <p:cNvSpPr>
            <a:spLocks noGrp="1"/>
          </p:cNvSpPr>
          <p:nvPr>
            <p:ph type="title"/>
          </p:nvPr>
        </p:nvSpPr>
        <p:spPr>
          <a:xfrm>
            <a:off x="1527872" y="365125"/>
            <a:ext cx="10515600" cy="1325563"/>
          </a:xfrm>
        </p:spPr>
        <p:txBody>
          <a:bodyPr>
            <a:normAutofit/>
          </a:bodyPr>
          <a:lstStyle/>
          <a:p>
            <a:r>
              <a:rPr lang="zh-TW" altLang="en-US" sz="3200" dirty="0">
                <a:ea typeface="標楷體" panose="03000509000000000000" pitchFamily="65" charset="-120"/>
              </a:rPr>
              <a:t>目錄</a:t>
            </a:r>
          </a:p>
        </p:txBody>
      </p:sp>
      <p:sp>
        <p:nvSpPr>
          <p:cNvPr id="3" name="內容版面配置區 2">
            <a:extLst>
              <a:ext uri="{FF2B5EF4-FFF2-40B4-BE49-F238E27FC236}">
                <a16:creationId xmlns:a16="http://schemas.microsoft.com/office/drawing/2014/main" id="{DB4EFD94-6650-4B3C-A19B-5C50FD36B83F}"/>
              </a:ext>
            </a:extLst>
          </p:cNvPr>
          <p:cNvSpPr>
            <a:spLocks noGrp="1"/>
          </p:cNvSpPr>
          <p:nvPr>
            <p:ph idx="1"/>
          </p:nvPr>
        </p:nvSpPr>
        <p:spPr/>
        <p:txBody>
          <a:bodyPr/>
          <a:lstStyle/>
          <a:p>
            <a:pPr marL="534988" indent="-534988">
              <a:buFont typeface="Wingdings" panose="05000000000000000000" pitchFamily="2" charset="2"/>
              <a:buChar char="Ø"/>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研究動機與背景</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solidFill>
                  <a:srgbClr val="FF5050"/>
                </a:solidFill>
                <a:latin typeface="Times New Roman" panose="02020603050405020304" pitchFamily="18" charset="0"/>
                <a:ea typeface="標楷體" panose="03000509000000000000" pitchFamily="65" charset="-120"/>
                <a:cs typeface="Times New Roman" panose="02020603050405020304" pitchFamily="18" charset="0"/>
              </a:rPr>
              <a:t>文獻探討</a:t>
            </a:r>
            <a:endParaRPr lang="en-US" altLang="zh-TW" dirty="0">
              <a:solidFill>
                <a:srgbClr val="FF5050"/>
              </a:solidFill>
              <a:latin typeface="Times New Roman" panose="02020603050405020304" pitchFamily="18" charset="0"/>
              <a:ea typeface="標楷體" panose="03000509000000000000" pitchFamily="65" charset="-120"/>
              <a:cs typeface="Times New Roman" panose="02020603050405020304" pitchFamily="18" charset="0"/>
            </a:endParaRPr>
          </a:p>
          <a:p>
            <a:pPr marL="992188" lvl="2" indent="-534988">
              <a:lnSpc>
                <a:spcPct val="150000"/>
              </a:lnSpc>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升級優惠</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992188" lvl="2" indent="-534988">
              <a:lnSpc>
                <a:spcPct val="150000"/>
              </a:lnSpc>
              <a:buFont typeface="標楷體" panose="03000509000000000000" pitchFamily="65" charset="-120"/>
              <a:buChar char="-"/>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訂閱銷售</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研究方法</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r>
              <a:rPr lang="zh-TW" altLang="en-US" dirty="0">
                <a:ea typeface="標楷體" panose="03000509000000000000" pitchFamily="65" charset="-120"/>
              </a:rPr>
              <a:t>性質分析</a:t>
            </a:r>
            <a:endParaRPr lang="en-US" altLang="zh-TW" dirty="0">
              <a:ea typeface="標楷體" panose="03000509000000000000" pitchFamily="65" charset="-120"/>
            </a:endParaRPr>
          </a:p>
          <a:p>
            <a:pPr marL="534988" indent="-534988">
              <a:buFont typeface="Wingdings" panose="05000000000000000000" pitchFamily="2" charset="2"/>
              <a:buChar char="Ø"/>
            </a:pPr>
            <a:r>
              <a:rPr lang="zh-TW" altLang="en-US" dirty="0">
                <a:ea typeface="標楷體" panose="03000509000000000000" pitchFamily="65" charset="-120"/>
              </a:rPr>
              <a:t>數值分析</a:t>
            </a:r>
            <a:endParaRPr lang="en-US" altLang="zh-TW" dirty="0">
              <a:ea typeface="標楷體" panose="03000509000000000000" pitchFamily="65" charset="-120"/>
            </a:endParaRPr>
          </a:p>
          <a:p>
            <a:pPr marL="534988" indent="-534988">
              <a:buFont typeface="Wingdings" panose="05000000000000000000" pitchFamily="2" charset="2"/>
              <a:buChar char="Ø"/>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Font typeface="Wingdings" panose="05000000000000000000" pitchFamily="2" charset="2"/>
              <a:buChar char="Ø"/>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buNone/>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34988" indent="-534988"/>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EA922FA9-F0AB-4CBB-8959-D8127068AB74}"/>
              </a:ext>
            </a:extLst>
          </p:cNvPr>
          <p:cNvSpPr>
            <a:spLocks noGrp="1"/>
          </p:cNvSpPr>
          <p:nvPr>
            <p:ph type="sldNum" sz="quarter" idx="12"/>
          </p:nvPr>
        </p:nvSpPr>
        <p:spPr/>
        <p:txBody>
          <a:bodyPr/>
          <a:lstStyle/>
          <a:p>
            <a:fld id="{58A694F5-FBC9-4127-9762-A36D0ED70F54}" type="slidenum">
              <a:rPr lang="zh-TW" altLang="en-US" smtClean="0"/>
              <a:t>8</a:t>
            </a:fld>
            <a:endParaRPr lang="zh-TW" altLang="en-US"/>
          </a:p>
        </p:txBody>
      </p:sp>
    </p:spTree>
    <p:extLst>
      <p:ext uri="{BB962C8B-B14F-4D97-AF65-F5344CB8AC3E}">
        <p14:creationId xmlns:p14="http://schemas.microsoft.com/office/powerpoint/2010/main" val="322842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a:extLst>
              <a:ext uri="{FF2B5EF4-FFF2-40B4-BE49-F238E27FC236}">
                <a16:creationId xmlns:a16="http://schemas.microsoft.com/office/drawing/2014/main" id="{BD83B588-43B5-497F-8477-DF5ADB63726E}"/>
              </a:ext>
            </a:extLst>
          </p:cNvPr>
          <p:cNvGrpSpPr/>
          <p:nvPr/>
        </p:nvGrpSpPr>
        <p:grpSpPr>
          <a:xfrm>
            <a:off x="-1" y="0"/>
            <a:ext cx="12192001" cy="7203802"/>
            <a:chOff x="-1" y="0"/>
            <a:chExt cx="12192001" cy="7203802"/>
          </a:xfrm>
        </p:grpSpPr>
        <p:pic>
          <p:nvPicPr>
            <p:cNvPr id="5" name="內容版面配置區 4">
              <a:extLst>
                <a:ext uri="{FF2B5EF4-FFF2-40B4-BE49-F238E27FC236}">
                  <a16:creationId xmlns:a16="http://schemas.microsoft.com/office/drawing/2014/main" id="{CAF5CD7E-3F77-4067-9DD9-5E70AE886BE5}"/>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3217338" y="190500"/>
              <a:ext cx="7302500" cy="6477000"/>
            </a:xfrm>
            <a:prstGeom prst="rect">
              <a:avLst/>
            </a:prstGeom>
          </p:spPr>
        </p:pic>
        <p:pic>
          <p:nvPicPr>
            <p:cNvPr id="6" name="內容版面配置區 4">
              <a:extLst>
                <a:ext uri="{FF2B5EF4-FFF2-40B4-BE49-F238E27FC236}">
                  <a16:creationId xmlns:a16="http://schemas.microsoft.com/office/drawing/2014/main" id="{52C01898-E6A1-45CD-84AD-2E11747E235C}"/>
                </a:ext>
              </a:extLst>
            </p:cNvPr>
            <p:cNvPicPr>
              <a:picLocks noChangeAspect="1"/>
            </p:cNvPicPr>
            <p:nvPr/>
          </p:nvPicPr>
          <p:blipFill rotWithShape="1">
            <a:blip r:embed="rId3">
              <a:extLst>
                <a:ext uri="{28A0092B-C50C-407E-A947-70E740481C1C}">
                  <a14:useLocalDpi xmlns:a14="http://schemas.microsoft.com/office/drawing/2010/main" val="0"/>
                </a:ext>
              </a:extLst>
            </a:blip>
            <a:srcRect t="3429" r="21110" b="3274"/>
            <a:stretch/>
          </p:blipFill>
          <p:spPr>
            <a:xfrm>
              <a:off x="0" y="190500"/>
              <a:ext cx="7302500" cy="6477000"/>
            </a:xfrm>
            <a:prstGeom prst="rect">
              <a:avLst/>
            </a:prstGeom>
          </p:spPr>
        </p:pic>
        <p:pic>
          <p:nvPicPr>
            <p:cNvPr id="7" name="內容版面配置區 4">
              <a:extLst>
                <a:ext uri="{FF2B5EF4-FFF2-40B4-BE49-F238E27FC236}">
                  <a16:creationId xmlns:a16="http://schemas.microsoft.com/office/drawing/2014/main" id="{803E0F3C-53CE-43A5-946D-926DF22C7764}"/>
                </a:ext>
              </a:extLst>
            </p:cNvPr>
            <p:cNvPicPr>
              <a:picLocks noChangeAspect="1"/>
            </p:cNvPicPr>
            <p:nvPr/>
          </p:nvPicPr>
          <p:blipFill rotWithShape="1">
            <a:blip r:embed="rId3">
              <a:extLst>
                <a:ext uri="{28A0092B-C50C-407E-A947-70E740481C1C}">
                  <a14:useLocalDpi xmlns:a14="http://schemas.microsoft.com/office/drawing/2010/main" val="0"/>
                </a:ext>
              </a:extLst>
            </a:blip>
            <a:srcRect l="66038" t="3429" b="3274"/>
            <a:stretch/>
          </p:blipFill>
          <p:spPr>
            <a:xfrm>
              <a:off x="9048206" y="190500"/>
              <a:ext cx="3143794" cy="6477000"/>
            </a:xfrm>
            <a:prstGeom prst="rect">
              <a:avLst/>
            </a:prstGeom>
          </p:spPr>
        </p:pic>
        <p:pic>
          <p:nvPicPr>
            <p:cNvPr id="8" name="內容版面配置區 4">
              <a:extLst>
                <a:ext uri="{FF2B5EF4-FFF2-40B4-BE49-F238E27FC236}">
                  <a16:creationId xmlns:a16="http://schemas.microsoft.com/office/drawing/2014/main" id="{C9C579FA-5B61-4FE1-918A-3061DA0EF3FC}"/>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6654576"/>
              <a:ext cx="10833463" cy="549226"/>
            </a:xfrm>
            <a:prstGeom prst="rect">
              <a:avLst/>
            </a:prstGeom>
          </p:spPr>
        </p:pic>
        <p:pic>
          <p:nvPicPr>
            <p:cNvPr id="9" name="內容版面配置區 4">
              <a:extLst>
                <a:ext uri="{FF2B5EF4-FFF2-40B4-BE49-F238E27FC236}">
                  <a16:creationId xmlns:a16="http://schemas.microsoft.com/office/drawing/2014/main" id="{4327EFFB-7298-489C-8639-5E527AFD2427}"/>
                </a:ext>
              </a:extLst>
            </p:cNvPr>
            <p:cNvPicPr>
              <a:picLocks noChangeAspect="1"/>
            </p:cNvPicPr>
            <p:nvPr/>
          </p:nvPicPr>
          <p:blipFill rotWithShape="1">
            <a:blip r:embed="rId3">
              <a:extLst>
                <a:ext uri="{28A0092B-C50C-407E-A947-70E740481C1C}">
                  <a14:useLocalDpi xmlns:a14="http://schemas.microsoft.com/office/drawing/2010/main" val="0"/>
                </a:ext>
              </a:extLst>
            </a:blip>
            <a:srcRect l="41184" t="97008" r="1192" b="-4920"/>
            <a:stretch/>
          </p:blipFill>
          <p:spPr>
            <a:xfrm>
              <a:off x="-1" y="0"/>
              <a:ext cx="10833463" cy="549226"/>
            </a:xfrm>
            <a:prstGeom prst="rect">
              <a:avLst/>
            </a:prstGeom>
          </p:spPr>
        </p:pic>
      </p:grpSp>
      <p:sp>
        <p:nvSpPr>
          <p:cNvPr id="2" name="標題 1">
            <a:extLst>
              <a:ext uri="{FF2B5EF4-FFF2-40B4-BE49-F238E27FC236}">
                <a16:creationId xmlns:a16="http://schemas.microsoft.com/office/drawing/2014/main" id="{07E2467B-1C86-434A-BF40-4D57A41464A5}"/>
              </a:ext>
            </a:extLst>
          </p:cNvPr>
          <p:cNvSpPr>
            <a:spLocks noGrp="1"/>
          </p:cNvSpPr>
          <p:nvPr>
            <p:ph type="title"/>
          </p:nvPr>
        </p:nvSpPr>
        <p:spPr>
          <a:xfrm>
            <a:off x="1610788" y="365125"/>
            <a:ext cx="10515600" cy="1325563"/>
          </a:xfrm>
        </p:spPr>
        <p:txBody>
          <a:bodyPr>
            <a:norm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文獻探討</a:t>
            </a:r>
            <a:r>
              <a:rPr lang="en-US" altLang="zh-TW" sz="3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升級優惠</a:t>
            </a:r>
          </a:p>
        </p:txBody>
      </p:sp>
      <p:sp>
        <p:nvSpPr>
          <p:cNvPr id="3" name="投影片編號版面配置區 2">
            <a:extLst>
              <a:ext uri="{FF2B5EF4-FFF2-40B4-BE49-F238E27FC236}">
                <a16:creationId xmlns:a16="http://schemas.microsoft.com/office/drawing/2014/main" id="{6EE8A403-F96D-4292-BC4C-7D79CC42A156}"/>
              </a:ext>
            </a:extLst>
          </p:cNvPr>
          <p:cNvSpPr>
            <a:spLocks noGrp="1"/>
          </p:cNvSpPr>
          <p:nvPr>
            <p:ph type="sldNum" sz="quarter" idx="12"/>
          </p:nvPr>
        </p:nvSpPr>
        <p:spPr/>
        <p:txBody>
          <a:bodyPr/>
          <a:lstStyle/>
          <a:p>
            <a:fld id="{58A694F5-FBC9-4127-9762-A36D0ED70F54}" type="slidenum">
              <a:rPr lang="zh-TW" altLang="en-US" smtClean="0"/>
              <a:t>9</a:t>
            </a:fld>
            <a:endParaRPr lang="zh-TW" altLang="en-US"/>
          </a:p>
        </p:txBody>
      </p:sp>
      <p:graphicFrame>
        <p:nvGraphicFramePr>
          <p:cNvPr id="14" name="表格 13">
            <a:extLst>
              <a:ext uri="{FF2B5EF4-FFF2-40B4-BE49-F238E27FC236}">
                <a16:creationId xmlns:a16="http://schemas.microsoft.com/office/drawing/2014/main" id="{8107B870-EECE-4AC6-BD74-3EC617712FDF}"/>
              </a:ext>
            </a:extLst>
          </p:cNvPr>
          <p:cNvGraphicFramePr>
            <a:graphicFrameLocks noGrp="1"/>
          </p:cNvGraphicFramePr>
          <p:nvPr>
            <p:extLst>
              <p:ext uri="{D42A27DB-BD31-4B8C-83A1-F6EECF244321}">
                <p14:modId xmlns:p14="http://schemas.microsoft.com/office/powerpoint/2010/main" val="1806887292"/>
              </p:ext>
            </p:extLst>
          </p:nvPr>
        </p:nvGraphicFramePr>
        <p:xfrm>
          <a:off x="1682293" y="1512278"/>
          <a:ext cx="9151169" cy="4844075"/>
        </p:xfrm>
        <a:graphic>
          <a:graphicData uri="http://schemas.openxmlformats.org/drawingml/2006/table">
            <a:tbl>
              <a:tblPr firstRow="1" bandRow="1">
                <a:tableStyleId>{5940675A-B579-460E-94D1-54222C63F5DA}</a:tableStyleId>
              </a:tblPr>
              <a:tblGrid>
                <a:gridCol w="3135892">
                  <a:extLst>
                    <a:ext uri="{9D8B030D-6E8A-4147-A177-3AD203B41FA5}">
                      <a16:colId xmlns:a16="http://schemas.microsoft.com/office/drawing/2014/main" val="3512958222"/>
                    </a:ext>
                  </a:extLst>
                </a:gridCol>
                <a:gridCol w="3543300">
                  <a:extLst>
                    <a:ext uri="{9D8B030D-6E8A-4147-A177-3AD203B41FA5}">
                      <a16:colId xmlns:a16="http://schemas.microsoft.com/office/drawing/2014/main" val="1746552515"/>
                    </a:ext>
                  </a:extLst>
                </a:gridCol>
                <a:gridCol w="2471977">
                  <a:extLst>
                    <a:ext uri="{9D8B030D-6E8A-4147-A177-3AD203B41FA5}">
                      <a16:colId xmlns:a16="http://schemas.microsoft.com/office/drawing/2014/main" val="1405061336"/>
                    </a:ext>
                  </a:extLst>
                </a:gridCol>
              </a:tblGrid>
              <a:tr h="1125736">
                <a:tc>
                  <a:txBody>
                    <a:bodyPr/>
                    <a:lstStyle/>
                    <a:p>
                      <a:pPr algn="l"/>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Anderson and Dana (2009) </a:t>
                      </a:r>
                      <a:endParaRPr lang="zh-TW" altLang="en-US" sz="2000" dirty="0"/>
                    </a:p>
                  </a:txBody>
                  <a:tcPr anchor="ctr">
                    <a:lnL w="12700" cap="flat" cmpd="sng" algn="ctr">
                      <a:noFill/>
                      <a:prstDash val="solid"/>
                      <a:round/>
                      <a:headEnd type="none" w="med" len="med"/>
                      <a:tailEnd type="none" w="med" len="med"/>
                    </a:lnL>
                  </a:tcPr>
                </a:tc>
                <a:tc>
                  <a:txBody>
                    <a:bodyPr/>
                    <a:lstStyle/>
                    <a:p>
                      <a:pPr algn="ctr"/>
                      <a:r>
                        <a:rPr lang="en-US" altLang="zh-TW" sz="2000" dirty="0"/>
                        <a:t>Management Science</a:t>
                      </a:r>
                      <a:endParaRPr lang="zh-TW" altLang="en-US" sz="2000" dirty="0"/>
                    </a:p>
                  </a:txBody>
                  <a:tcPr anchor="ct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獨佔市場</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一期賽局</a:t>
                      </a: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模型</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短視型顧客</a:t>
                      </a:r>
                      <a:endParaRPr lang="zh-TW"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940862251"/>
                  </a:ext>
                </a:extLst>
              </a:tr>
              <a:tr h="1125736">
                <a:tc>
                  <a:txBody>
                    <a:bodyPr/>
                    <a:lstStyle/>
                    <a:p>
                      <a:pPr algn="l"/>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Bala</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and </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Carr</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(2009)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2000" dirty="0"/>
                    </a:p>
                  </a:txBody>
                  <a:tcPr anchor="ctr">
                    <a:lnL w="12700" cap="flat" cmpd="sng" algn="ctr">
                      <a:noFill/>
                      <a:prstDash val="solid"/>
                      <a:round/>
                      <a:headEnd type="none" w="med" len="med"/>
                      <a:tailEnd type="none" w="med" len="med"/>
                    </a:lnL>
                  </a:tcPr>
                </a:tc>
                <a:tc>
                  <a:txBody>
                    <a:bodyPr/>
                    <a:lstStyle/>
                    <a:p>
                      <a:pPr algn="ctr"/>
                      <a:r>
                        <a:rPr lang="en-US" altLang="zh-TW" sz="2000" dirty="0"/>
                        <a:t>Production and Operations Management</a:t>
                      </a:r>
                      <a:endParaRPr lang="zh-TW" altLang="en-US" sz="2000" dirty="0"/>
                    </a:p>
                  </a:txBody>
                  <a:tcPr anchor="ct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獨佔市場</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兩階段</a:t>
                      </a: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賽局模型</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策略型消費者</a:t>
                      </a:r>
                      <a:endParaRPr lang="zh-TW"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61488564"/>
                  </a:ext>
                </a:extLst>
              </a:tr>
              <a:tr h="1125736">
                <a:tc>
                  <a:txBody>
                    <a:bodyPr/>
                    <a:lstStyle/>
                    <a:p>
                      <a:pPr algn="l"/>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Mehra</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et al. (2012) </a:t>
                      </a:r>
                      <a:endParaRPr lang="zh-TW" altLang="en-US" sz="2000" dirty="0"/>
                    </a:p>
                  </a:txBody>
                  <a:tcPr anchor="ctr">
                    <a:lnL w="12700" cap="flat" cmpd="sng" algn="ctr">
                      <a:noFill/>
                      <a:prstDash val="solid"/>
                      <a:round/>
                      <a:headEnd type="none" w="med" len="med"/>
                      <a:tailEnd type="none" w="med" len="med"/>
                    </a:lnL>
                  </a:tcPr>
                </a:tc>
                <a:tc>
                  <a:txBody>
                    <a:bodyPr/>
                    <a:lstStyle/>
                    <a:p>
                      <a:pPr algn="ctr"/>
                      <a:r>
                        <a:rPr lang="en-US" altLang="zh-TW" sz="2000" dirty="0"/>
                        <a:t>Management Science</a:t>
                      </a:r>
                      <a:endParaRPr lang="zh-TW" altLang="en-US" sz="2000" dirty="0"/>
                    </a:p>
                  </a:txBody>
                  <a:tcPr anchor="ctr">
                    <a:lnR w="12700" cap="flat" cmpd="sng" algn="ctr">
                      <a:solidFill>
                        <a:schemeClr val="tx1"/>
                      </a:solidFill>
                      <a:prstDash val="solid"/>
                      <a:round/>
                      <a:headEnd type="none" w="med" len="med"/>
                      <a:tailEnd type="none" w="med" len="med"/>
                    </a:ln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競爭</a:t>
                      </a: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市場</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兩階段</a:t>
                      </a: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賽局模型</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buFont typeface="Arial" panose="020B0604020202020204" pitchFamily="34" charset="0"/>
                        <a:buChar char="•"/>
                      </a:pP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策略型消費者</a:t>
                      </a:r>
                      <a:endParaRPr lang="zh-TW"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083730959"/>
                  </a:ext>
                </a:extLst>
              </a:tr>
              <a:tr h="1466867">
                <a:tc>
                  <a:txBody>
                    <a:bodyPr/>
                    <a:lstStyle/>
                    <a:p>
                      <a:pPr algn="l"/>
                      <a:r>
                        <a:rPr lang="zh-TW" altLang="zh-TW" sz="2000" dirty="0">
                          <a:latin typeface="Times New Roman" panose="02020603050405020304" pitchFamily="18" charset="0"/>
                          <a:ea typeface="標楷體" panose="03000509000000000000" pitchFamily="65" charset="-120"/>
                          <a:cs typeface="Times New Roman" panose="02020603050405020304" pitchFamily="18" charset="0"/>
                        </a:rPr>
                        <a:t>Nan et al. (2019)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2000" dirty="0"/>
                    </a:p>
                  </a:txBody>
                  <a:tcPr anchor="ctr">
                    <a:lnL w="12700" cap="flat" cmpd="sng" algn="ctr">
                      <a:noFill/>
                      <a:prstDash val="solid"/>
                      <a:round/>
                      <a:headEnd type="none" w="med" len="med"/>
                      <a:tailEnd type="none" w="med" len="med"/>
                    </a:lnL>
                  </a:tcPr>
                </a:tc>
                <a:tc>
                  <a:txBody>
                    <a:bodyPr/>
                    <a:lstStyle/>
                    <a:p>
                      <a:pPr algn="ctr"/>
                      <a:r>
                        <a:rPr lang="en-US" altLang="zh-TW" sz="2000" dirty="0"/>
                        <a:t>MIS Quarterly</a:t>
                      </a:r>
                      <a:endParaRPr lang="zh-TW" altLang="en-US" sz="2000" dirty="0"/>
                    </a:p>
                  </a:txBody>
                  <a:tcPr anchor="ctr">
                    <a:lnR w="12700" cap="flat" cmpd="sng" algn="ctr">
                      <a:solidFill>
                        <a:schemeClr val="tx1"/>
                      </a:solidFill>
                      <a:prstDash val="solid"/>
                      <a:round/>
                      <a:headEnd type="none" w="med" len="med"/>
                      <a:tailEnd type="none" w="med" len="med"/>
                    </a:lnR>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競爭</a:t>
                      </a: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市場</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兩階段賽局模型</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策略型消費者</a:t>
                      </a:r>
                      <a:endParaRPr lang="en-US" altLang="zh-TW" sz="20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TW" altLang="en-US"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雲端服務</a:t>
                      </a:r>
                      <a:endParaRPr lang="en-US" altLang="zh-TW" sz="20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502569128"/>
                  </a:ext>
                </a:extLst>
              </a:tr>
            </a:tbl>
          </a:graphicData>
        </a:graphic>
      </p:graphicFrame>
    </p:spTree>
    <p:extLst>
      <p:ext uri="{BB962C8B-B14F-4D97-AF65-F5344CB8AC3E}">
        <p14:creationId xmlns:p14="http://schemas.microsoft.com/office/powerpoint/2010/main" val="361071251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15467</TotalTime>
  <Words>3434</Words>
  <Application>Microsoft Office PowerPoint</Application>
  <PresentationFormat>寬螢幕</PresentationFormat>
  <Paragraphs>816</Paragraphs>
  <Slides>67</Slides>
  <Notes>67</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67</vt:i4>
      </vt:variant>
    </vt:vector>
  </HeadingPairs>
  <TitlesOfParts>
    <vt:vector size="77" baseType="lpstr">
      <vt:lpstr>Arial Unicode MS</vt:lpstr>
      <vt:lpstr>新細明體</vt:lpstr>
      <vt:lpstr>標楷體</vt:lpstr>
      <vt:lpstr>Arial</vt:lpstr>
      <vt:lpstr>Calibri</vt:lpstr>
      <vt:lpstr>Cambria Math</vt:lpstr>
      <vt:lpstr>Times New Roman</vt:lpstr>
      <vt:lpstr>Wingdings</vt:lpstr>
      <vt:lpstr>Office 佈景主題</vt:lpstr>
      <vt:lpstr>Equation</vt:lpstr>
      <vt:lpstr>具策略型消費者與多品項購買下軟體升級定價之研究 Analysis of Pricing Policies for Software Upgrades with Strategic Consumers and Multiple Purchasing</vt:lpstr>
      <vt:lpstr>目錄</vt:lpstr>
      <vt:lpstr>PowerPoint 簡報</vt:lpstr>
      <vt:lpstr>研究動機與背景</vt:lpstr>
      <vt:lpstr>研究動機與背景</vt:lpstr>
      <vt:lpstr>研究動機與背景</vt:lpstr>
      <vt:lpstr>PowerPoint 簡報</vt:lpstr>
      <vt:lpstr>目錄</vt:lpstr>
      <vt:lpstr>文獻探討-升級優惠</vt:lpstr>
      <vt:lpstr>PowerPoint 簡報</vt:lpstr>
      <vt:lpstr>PowerPoint 簡報</vt:lpstr>
      <vt:lpstr>研究限制</vt:lpstr>
      <vt:lpstr>模型建置</vt:lpstr>
      <vt:lpstr>模型建置</vt:lpstr>
      <vt:lpstr>模型建置</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情境NP-均衡解</vt:lpstr>
      <vt:lpstr>PowerPoint 簡報</vt:lpstr>
      <vt:lpstr>PowerPoint 簡報</vt:lpstr>
      <vt:lpstr>PowerPoint 簡報</vt:lpstr>
      <vt:lpstr>PowerPoint 簡報</vt:lpstr>
      <vt:lpstr>PowerPoint 簡報</vt:lpstr>
      <vt:lpstr>PowerPoint 簡報</vt:lpstr>
      <vt:lpstr>情境UP-均衡解</vt:lpstr>
      <vt:lpstr>PowerPoint 簡報</vt:lpstr>
      <vt:lpstr>PowerPoint 簡報</vt:lpstr>
      <vt:lpstr>PowerPoint 簡報</vt:lpstr>
      <vt:lpstr>PowerPoint 簡報</vt:lpstr>
      <vt:lpstr>PowerPoint 簡報</vt:lpstr>
      <vt:lpstr>PowerPoint 簡報</vt:lpstr>
      <vt:lpstr>PowerPoint 簡報</vt:lpstr>
      <vt:lpstr>情境NS-均衡解</vt:lpstr>
      <vt:lpstr>PowerPoint 簡報</vt:lpstr>
      <vt:lpstr>PowerPoint 簡報</vt:lpstr>
      <vt:lpstr>PowerPoint 簡報</vt:lpstr>
      <vt:lpstr>PowerPoint 簡報</vt:lpstr>
      <vt:lpstr>PowerPoint 簡報</vt:lpstr>
      <vt:lpstr>PowerPoint 簡報</vt:lpstr>
      <vt:lpstr>均衡解</vt:lpstr>
      <vt:lpstr>PowerPoint 簡報</vt:lpstr>
      <vt:lpstr>性質分析NP</vt:lpstr>
      <vt:lpstr>性質分析NP</vt:lpstr>
      <vt:lpstr>性質分析UP</vt:lpstr>
      <vt:lpstr>性質分析NS</vt:lpstr>
      <vt:lpstr>性質分析US</vt:lpstr>
      <vt:lpstr>性質分析小結</vt:lpstr>
      <vt:lpstr>需求分析</vt:lpstr>
      <vt:lpstr>需求分析小結</vt:lpstr>
      <vt:lpstr>比較分析</vt:lpstr>
      <vt:lpstr>比較分析</vt:lpstr>
      <vt:lpstr>比較分析小結</vt:lpstr>
      <vt:lpstr>比較分析小結</vt:lpstr>
      <vt:lpstr>比較分析小結</vt:lpstr>
      <vt:lpstr>比較分析小結</vt:lpstr>
      <vt:lpstr>PowerPoint 簡報</vt:lpstr>
      <vt:lpstr>PowerPoint 簡報</vt:lpstr>
      <vt:lpstr>PowerPoint 簡報</vt:lpstr>
      <vt:lpstr>報告結束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林泓志</dc:creator>
  <cp:lastModifiedBy>Lab61112-6</cp:lastModifiedBy>
  <cp:revision>928</cp:revision>
  <dcterms:created xsi:type="dcterms:W3CDTF">2019-11-21T12:42:52Z</dcterms:created>
  <dcterms:modified xsi:type="dcterms:W3CDTF">2020-05-29T15:43:52Z</dcterms:modified>
</cp:coreProperties>
</file>