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8" r:id="rId2"/>
    <p:sldId id="259" r:id="rId3"/>
    <p:sldId id="260" r:id="rId4"/>
    <p:sldId id="265" r:id="rId5"/>
    <p:sldId id="266" r:id="rId6"/>
    <p:sldId id="267" r:id="rId7"/>
    <p:sldId id="268" r:id="rId8"/>
    <p:sldId id="271" r:id="rId9"/>
    <p:sldId id="270" r:id="rId10"/>
    <p:sldId id="263" r:id="rId11"/>
    <p:sldId id="272" r:id="rId12"/>
    <p:sldId id="269" r:id="rId13"/>
    <p:sldId id="274" r:id="rId14"/>
    <p:sldId id="257" r:id="rId15"/>
    <p:sldId id="273" r:id="rId16"/>
    <p:sldId id="26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2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B1486-CA17-448F-9EF5-1BF298DA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C7BD04-5BFF-4BCC-B425-5C5A3B7AF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367E78-6AFC-48B7-9891-C5C9B07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10EA74CC-CC42-4307-B4AB-DF59135A922E}" type="datetimeFigureOut">
              <a:rPr lang="zh-TW" altLang="en-US" smtClean="0"/>
              <a:pPr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772D5E-A023-4A19-8877-926537EE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C6795-7514-4268-9AB0-8B823DDF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fld id="{B0763D01-907D-464E-9C32-82A48481A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91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2C129-EC82-483F-AFD7-2B2A6392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9C1492-D05D-4B4F-AC76-3D34E8331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4A70BD-C225-4DF0-A0B0-A5CB48A0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5CBC5B-4A17-4C19-AC07-DDE844B9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4D169-1B41-4AFD-8F2F-CDDCC0A6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3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CBD7B3-8041-4D41-8D07-96079B376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3AE5AB-23BA-464B-9E20-3D20F75BE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52C843-7E03-49FF-9D47-A5B98ADBB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FEEA5D-B903-475C-AA0C-63D82CC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AEB908-C014-4D80-8339-73CEE839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3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69141-B2D6-4EFF-B6DE-EF057B6F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09693-0142-4D1A-92EE-47F23583E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59F0D6-F4CD-483D-98C9-8893DCE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90EBC-7511-466A-A176-259C2AF5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7BB89-CD38-40E0-AE3C-2203427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87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FE586-BEF1-44FD-851B-6A69AEFF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00379A-6244-4ABD-A51C-699F9BA5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3EEA90-3828-4990-9522-D325E1C0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3C3C1-AB95-42B6-AD6A-9DC780C0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83ACCF-FD37-4D7F-B82E-55C9A215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2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FC4B-F178-475D-85A7-78BEBEAF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72DC7-5DF7-444A-8A94-5C1738FEB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90978A-3221-436D-BE60-3AEC4CE2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769E48-D692-44B9-AC20-EB465E24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3FE498-9F7E-4E4A-8EE5-961FD9C4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2FA1FB-9950-4631-8EBE-95B291E5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3A6F2-3CB6-432E-B561-0349A027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25F22-722C-480F-8397-6753E9FE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B9737-FD03-44CD-B240-115B02A14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8B93F9-2163-4989-A32D-033124A8A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AF3B86-733B-4469-9CDD-B4F079569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6B6E78-40B6-4B66-99F1-8FB2957F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F5BBA6-1759-4494-802B-090CA561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11D4C4-FFFE-4765-A46D-1FB7B7E0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91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FA315-02FD-4954-B9D9-221FC716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9AAB3E-FD43-4779-A121-E07F30FA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932E9A-AAE6-4E13-9B9C-C0F165FD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B69D6D-2C43-49C6-80D3-76C064F4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21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60E454-C73A-4E35-97FB-5D0E723A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F47DA75-93B7-4AC8-A40C-3217950B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F6C7B7-2310-4144-8957-9FF991CF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0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99FF8-2628-4CDD-A6F3-E5795E85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F47FC7-F313-420E-BE35-DA7045E89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430E8A-18B3-45A5-871A-C2957BAE9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4D2FB-5AA5-4E40-84CA-A0AA4A3F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DD3187-D1D1-487F-8DFB-9C302ACB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9A00A6-5741-44FE-A38A-1F3EE6E3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40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2577F-D98F-469B-9A41-5D358E1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BA8F6F-DAE3-45DD-B959-DB8C956B9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1C5DCA-80D7-4331-A489-9E72AED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226F21-7388-485A-AD08-7647E466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74CC-CC42-4307-B4AB-DF59135A922E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13AB38-3E94-4895-B403-62A9F9FE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9B0DC-AC3F-4FA5-BBFF-83C0B968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3D01-907D-464E-9C32-82A48481A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9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832200-B8FC-4F2F-93FA-59CDBFF4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72EAFA-0FFD-4F92-9BF9-B700906F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6677E5-A9FE-486A-9532-C3871B9EC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標楷體" panose="03000509000000000000" pitchFamily="65" charset="-120"/>
              </a:defRPr>
            </a:lvl1pPr>
          </a:lstStyle>
          <a:p>
            <a:fld id="{10EA74CC-CC42-4307-B4AB-DF59135A922E}" type="datetimeFigureOut">
              <a:rPr lang="zh-TW" altLang="en-US" smtClean="0"/>
              <a:pPr/>
              <a:t>2025/4/8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B8E166-F8FE-4C00-A744-B25FA2946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220650-14D5-4E15-8F0A-F3AB182E7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a typeface="標楷體" panose="03000509000000000000" pitchFamily="65" charset="-120"/>
              </a:defRPr>
            </a:lvl1pPr>
          </a:lstStyle>
          <a:p>
            <a:fld id="{B0763D01-907D-464E-9C32-82A48481A25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735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224B135-47CB-4A6A-BB8D-D413C9772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/>
          <a:lstStyle/>
          <a:p>
            <a:r>
              <a:rPr lang="zh-TW" altLang="en-US" dirty="0"/>
              <a:t>學生校外賃居</a:t>
            </a:r>
            <a:br>
              <a:rPr lang="en-US" altLang="zh-TW" dirty="0"/>
            </a:br>
            <a:r>
              <a:rPr lang="zh-TW" altLang="en-US" dirty="0"/>
              <a:t>自主檢核表表單填寫系統</a:t>
            </a: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3E44B0B-88B5-4CD4-BC88-ABE304F30884}"/>
              </a:ext>
            </a:extLst>
          </p:cNvPr>
          <p:cNvSpPr txBox="1">
            <a:spLocks/>
          </p:cNvSpPr>
          <p:nvPr/>
        </p:nvSpPr>
        <p:spPr>
          <a:xfrm>
            <a:off x="9469774" y="6150295"/>
            <a:ext cx="2722226" cy="70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algn="r"/>
            <a:r>
              <a:rPr lang="en-US" altLang="zh-TW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20240510</a:t>
            </a:r>
            <a:r>
              <a:rPr lang="zh-TW" alt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homegi</a:t>
            </a:r>
            <a:endParaRPr lang="zh-TW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5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A023D65-7949-451C-BF73-3EB15CA9795D}"/>
              </a:ext>
            </a:extLst>
          </p:cNvPr>
          <p:cNvPicPr/>
          <p:nvPr/>
        </p:nvPicPr>
        <p:blipFill rotWithShape="1">
          <a:blip r:embed="rId2"/>
          <a:srcRect l="45606" t="11772" r="320" b="37371"/>
          <a:stretch/>
        </p:blipFill>
        <p:spPr bwMode="auto">
          <a:xfrm>
            <a:off x="202553" y="163434"/>
            <a:ext cx="11818857" cy="341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4D32E01-D96A-466A-8ECC-32CC8FA88916}"/>
              </a:ext>
            </a:extLst>
          </p:cNvPr>
          <p:cNvPicPr/>
          <p:nvPr/>
        </p:nvPicPr>
        <p:blipFill rotWithShape="1">
          <a:blip r:embed="rId3"/>
          <a:srcRect l="45797" t="11645" r="9625" b="73313"/>
          <a:stretch/>
        </p:blipFill>
        <p:spPr bwMode="auto">
          <a:xfrm>
            <a:off x="202553" y="4102539"/>
            <a:ext cx="11671039" cy="12076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33742402-98B4-4787-A3DF-E9EF15FCC1F9}"/>
              </a:ext>
            </a:extLst>
          </p:cNvPr>
          <p:cNvSpPr/>
          <p:nvPr/>
        </p:nvSpPr>
        <p:spPr>
          <a:xfrm>
            <a:off x="680726" y="604007"/>
            <a:ext cx="678291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D77A21-CF98-4EEA-BC8B-E54743A41E01}"/>
              </a:ext>
            </a:extLst>
          </p:cNvPr>
          <p:cNvSpPr txBox="1"/>
          <p:nvPr/>
        </p:nvSpPr>
        <p:spPr>
          <a:xfrm>
            <a:off x="680726" y="1115736"/>
            <a:ext cx="1626246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複製題目欄位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DB0BDD-1B3E-4818-8A90-27FA27513B6F}"/>
              </a:ext>
            </a:extLst>
          </p:cNvPr>
          <p:cNvSpPr txBox="1"/>
          <p:nvPr/>
        </p:nvSpPr>
        <p:spPr>
          <a:xfrm>
            <a:off x="3473451" y="4848566"/>
            <a:ext cx="2851848" cy="10215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選擇從何起始學年期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複製到何目的學年期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按下複製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526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A023D65-7949-451C-BF73-3EB15CA9795D}"/>
              </a:ext>
            </a:extLst>
          </p:cNvPr>
          <p:cNvPicPr/>
          <p:nvPr/>
        </p:nvPicPr>
        <p:blipFill rotWithShape="1">
          <a:blip r:embed="rId2"/>
          <a:srcRect l="45606" t="11772" r="320" b="37371"/>
          <a:stretch/>
        </p:blipFill>
        <p:spPr bwMode="auto">
          <a:xfrm>
            <a:off x="202553" y="163434"/>
            <a:ext cx="11818857" cy="341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343822D-4155-4E3A-95C5-A99935E90A17}"/>
              </a:ext>
            </a:extLst>
          </p:cNvPr>
          <p:cNvPicPr/>
          <p:nvPr/>
        </p:nvPicPr>
        <p:blipFill rotWithShape="1">
          <a:blip r:embed="rId3"/>
          <a:srcRect l="45732" t="12069" r="282" b="50240"/>
          <a:stretch/>
        </p:blipFill>
        <p:spPr bwMode="auto">
          <a:xfrm>
            <a:off x="202553" y="3800078"/>
            <a:ext cx="11818857" cy="21812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9590765-7C0A-49A7-889E-3E685DD1CBDB}"/>
              </a:ext>
            </a:extLst>
          </p:cNvPr>
          <p:cNvSpPr txBox="1"/>
          <p:nvPr/>
        </p:nvSpPr>
        <p:spPr>
          <a:xfrm>
            <a:off x="567239" y="1509980"/>
            <a:ext cx="10514618" cy="7150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編輯題目欄位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當處在本學年期的</a:t>
            </a:r>
            <a:r>
              <a:rPr lang="zh-TW" altLang="zh-TW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填答期間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不得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調整學年期、刪除題目或新增選項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在非填答期間則無此限制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B9C5DFC-0BC5-4D19-A94F-DE87066EA369}"/>
              </a:ext>
            </a:extLst>
          </p:cNvPr>
          <p:cNvSpPr/>
          <p:nvPr/>
        </p:nvSpPr>
        <p:spPr>
          <a:xfrm>
            <a:off x="170590" y="1021013"/>
            <a:ext cx="507299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1BFE73-014E-407D-A121-A90598AA7BD1}"/>
              </a:ext>
            </a:extLst>
          </p:cNvPr>
          <p:cNvSpPr txBox="1"/>
          <p:nvPr/>
        </p:nvSpPr>
        <p:spPr>
          <a:xfrm>
            <a:off x="7022917" y="5186161"/>
            <a:ext cx="3333642" cy="10215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更新題目：儲存變更內容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>
              <a:buAutoNum type="arabic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取消編輯：返回題目頁面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0" indent="-342900">
              <a:buAutoNum type="arabic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刪除題目：移除題目</a:t>
            </a:r>
          </a:p>
        </p:txBody>
      </p:sp>
    </p:spTree>
    <p:extLst>
      <p:ext uri="{BB962C8B-B14F-4D97-AF65-F5344CB8AC3E}">
        <p14:creationId xmlns:p14="http://schemas.microsoft.com/office/powerpoint/2010/main" val="33945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0145E94-8FB3-48F4-B16C-FCDAC15A8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40"/>
          <a:stretch/>
        </p:blipFill>
        <p:spPr>
          <a:xfrm>
            <a:off x="150159" y="3921248"/>
            <a:ext cx="11864357" cy="1563553"/>
          </a:xfrm>
          <a:prstGeom prst="rect">
            <a:avLst/>
          </a:prstGeom>
        </p:spPr>
      </p:pic>
      <p:pic>
        <p:nvPicPr>
          <p:cNvPr id="1031" name="圖片 1">
            <a:extLst>
              <a:ext uri="{FF2B5EF4-FFF2-40B4-BE49-F238E27FC236}">
                <a16:creationId xmlns:a16="http://schemas.microsoft.com/office/drawing/2014/main" id="{F7A6A1E9-60E7-4CC9-9565-F37AC6ABE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1" t="12173" b="37019"/>
          <a:stretch/>
        </p:blipFill>
        <p:spPr bwMode="auto">
          <a:xfrm>
            <a:off x="163821" y="162535"/>
            <a:ext cx="11864357" cy="341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01650CB4-1290-4A74-B9AF-ED063614267D}"/>
              </a:ext>
            </a:extLst>
          </p:cNvPr>
          <p:cNvSpPr/>
          <p:nvPr/>
        </p:nvSpPr>
        <p:spPr>
          <a:xfrm>
            <a:off x="1808063" y="788564"/>
            <a:ext cx="507299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EB6577-B14F-4738-8EE6-7BAB46A139C3}"/>
              </a:ext>
            </a:extLst>
          </p:cNvPr>
          <p:cNvSpPr txBox="1"/>
          <p:nvPr/>
        </p:nvSpPr>
        <p:spPr>
          <a:xfrm>
            <a:off x="1808063" y="1300293"/>
            <a:ext cx="2126374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進入編輯設定頁面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C2AD6F8-43B9-4271-9C7A-1FAE70597F69}"/>
              </a:ext>
            </a:extLst>
          </p:cNvPr>
          <p:cNvSpPr/>
          <p:nvPr/>
        </p:nvSpPr>
        <p:spPr>
          <a:xfrm>
            <a:off x="150160" y="3921248"/>
            <a:ext cx="865840" cy="37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9C470A-DAD6-4E87-8465-D19CE5B771C2}"/>
              </a:ext>
            </a:extLst>
          </p:cNvPr>
          <p:cNvSpPr txBox="1"/>
          <p:nvPr/>
        </p:nvSpPr>
        <p:spPr>
          <a:xfrm>
            <a:off x="263498" y="3436907"/>
            <a:ext cx="2607752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顯示開放時間設定頁面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9C66AB-794A-4ACE-A187-8F9D9D136456}"/>
              </a:ext>
            </a:extLst>
          </p:cNvPr>
          <p:cNvSpPr txBox="1"/>
          <p:nvPr/>
        </p:nvSpPr>
        <p:spPr>
          <a:xfrm>
            <a:off x="4279578" y="3845530"/>
            <a:ext cx="2912959" cy="10215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輸入開放何學年的題目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開放的日期區間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按下更新設定</a:t>
            </a:r>
          </a:p>
        </p:txBody>
      </p:sp>
    </p:spTree>
    <p:extLst>
      <p:ext uri="{BB962C8B-B14F-4D97-AF65-F5344CB8AC3E}">
        <p14:creationId xmlns:p14="http://schemas.microsoft.com/office/powerpoint/2010/main" val="327347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3EBC297-BA40-44E3-8C6B-B695EAC6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0" y="3842785"/>
            <a:ext cx="11864357" cy="1880859"/>
          </a:xfrm>
          <a:prstGeom prst="rect">
            <a:avLst/>
          </a:prstGeom>
        </p:spPr>
      </p:pic>
      <p:pic>
        <p:nvPicPr>
          <p:cNvPr id="1031" name="圖片 1">
            <a:extLst>
              <a:ext uri="{FF2B5EF4-FFF2-40B4-BE49-F238E27FC236}">
                <a16:creationId xmlns:a16="http://schemas.microsoft.com/office/drawing/2014/main" id="{F7A6A1E9-60E7-4CC9-9565-F37AC6ABE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1" t="12173" b="37019"/>
          <a:stretch/>
        </p:blipFill>
        <p:spPr bwMode="auto">
          <a:xfrm>
            <a:off x="163821" y="162535"/>
            <a:ext cx="11864357" cy="341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01650CB4-1290-4A74-B9AF-ED063614267D}"/>
              </a:ext>
            </a:extLst>
          </p:cNvPr>
          <p:cNvSpPr/>
          <p:nvPr/>
        </p:nvSpPr>
        <p:spPr>
          <a:xfrm>
            <a:off x="1808063" y="788564"/>
            <a:ext cx="507299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EB6577-B14F-4738-8EE6-7BAB46A139C3}"/>
              </a:ext>
            </a:extLst>
          </p:cNvPr>
          <p:cNvSpPr txBox="1"/>
          <p:nvPr/>
        </p:nvSpPr>
        <p:spPr>
          <a:xfrm>
            <a:off x="1808063" y="1300293"/>
            <a:ext cx="2126374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進入編輯設定頁面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C2AD6F8-43B9-4271-9C7A-1FAE70597F69}"/>
              </a:ext>
            </a:extLst>
          </p:cNvPr>
          <p:cNvSpPr/>
          <p:nvPr/>
        </p:nvSpPr>
        <p:spPr>
          <a:xfrm>
            <a:off x="1019175" y="3699546"/>
            <a:ext cx="1178418" cy="545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9C470A-DAD6-4E87-8465-D19CE5B771C2}"/>
              </a:ext>
            </a:extLst>
          </p:cNvPr>
          <p:cNvSpPr txBox="1"/>
          <p:nvPr/>
        </p:nvSpPr>
        <p:spPr>
          <a:xfrm>
            <a:off x="219892" y="4295400"/>
            <a:ext cx="3683639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顯示編輯學生端置頂文字設定頁面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9C66AB-794A-4ACE-A187-8F9D9D136456}"/>
              </a:ext>
            </a:extLst>
          </p:cNvPr>
          <p:cNvSpPr txBox="1"/>
          <p:nvPr/>
        </p:nvSpPr>
        <p:spPr>
          <a:xfrm>
            <a:off x="6259354" y="4704023"/>
            <a:ext cx="2912959" cy="7150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輸入文字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按下更新設定</a:t>
            </a:r>
          </a:p>
        </p:txBody>
      </p:sp>
    </p:spTree>
    <p:extLst>
      <p:ext uri="{BB962C8B-B14F-4D97-AF65-F5344CB8AC3E}">
        <p14:creationId xmlns:p14="http://schemas.microsoft.com/office/powerpoint/2010/main" val="209519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937CAE4-5A11-4898-BE49-530DDCF54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49" y="0"/>
            <a:ext cx="3164951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450A4A0-75A6-4DE8-BA7A-CFCAFC820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25" y="0"/>
            <a:ext cx="3162300" cy="6858000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6EA2FF3E-5860-420D-AB40-0C7C1DA95738}"/>
              </a:ext>
            </a:extLst>
          </p:cNvPr>
          <p:cNvSpPr/>
          <p:nvPr/>
        </p:nvSpPr>
        <p:spPr>
          <a:xfrm>
            <a:off x="3595525" y="3835400"/>
            <a:ext cx="1104900" cy="11684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DAE150A-7C13-4BF2-9E20-66877AE4845A}"/>
              </a:ext>
            </a:extLst>
          </p:cNvPr>
          <p:cNvCxnSpPr>
            <a:cxnSpLocks/>
          </p:cNvCxnSpPr>
          <p:nvPr/>
        </p:nvCxnSpPr>
        <p:spPr>
          <a:xfrm flipH="1">
            <a:off x="4578815" y="3187700"/>
            <a:ext cx="772012" cy="6477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E18C977-DC69-40A9-A50D-2E5CD3C6490A}"/>
              </a:ext>
            </a:extLst>
          </p:cNvPr>
          <p:cNvCxnSpPr>
            <a:cxnSpLocks/>
          </p:cNvCxnSpPr>
          <p:nvPr/>
        </p:nvCxnSpPr>
        <p:spPr>
          <a:xfrm flipH="1">
            <a:off x="8466400" y="4870450"/>
            <a:ext cx="552450" cy="4006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A56B6334-E33A-4F7C-BA28-8E6640850AC3}"/>
              </a:ext>
            </a:extLst>
          </p:cNvPr>
          <p:cNvSpPr/>
          <p:nvPr/>
        </p:nvSpPr>
        <p:spPr>
          <a:xfrm>
            <a:off x="7680849" y="5334000"/>
            <a:ext cx="1061776" cy="1104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3BA541-2A5C-42B9-AACA-AE3B18B48BE8}"/>
              </a:ext>
            </a:extLst>
          </p:cNvPr>
          <p:cNvSpPr txBox="1"/>
          <p:nvPr/>
        </p:nvSpPr>
        <p:spPr>
          <a:xfrm>
            <a:off x="487854" y="1482257"/>
            <a:ext cx="2750165" cy="4086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開啟中國醫藥大學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4A2D7B31-B032-4108-801B-090C236D1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781" y="1936442"/>
            <a:ext cx="1790820" cy="180599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9AE3B0A-503B-4E07-84E5-52B1A7CE75A8}"/>
              </a:ext>
            </a:extLst>
          </p:cNvPr>
          <p:cNvSpPr txBox="1"/>
          <p:nvPr/>
        </p:nvSpPr>
        <p:spPr>
          <a:xfrm>
            <a:off x="3777832" y="2659539"/>
            <a:ext cx="2979993" cy="4086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登入並點擊雲端學習中心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AC22CB-75D5-4478-B98E-E36678D8D12C}"/>
              </a:ext>
            </a:extLst>
          </p:cNvPr>
          <p:cNvSpPr txBox="1"/>
          <p:nvPr/>
        </p:nvSpPr>
        <p:spPr>
          <a:xfrm>
            <a:off x="7657304" y="4396540"/>
            <a:ext cx="3679188" cy="4086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點擊學生校外賃居安全問卷系統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1D99C2-883B-4115-86CC-D3D2B28F5F3C}"/>
              </a:ext>
            </a:extLst>
          </p:cNvPr>
          <p:cNvSpPr txBox="1"/>
          <p:nvPr/>
        </p:nvSpPr>
        <p:spPr>
          <a:xfrm>
            <a:off x="870462" y="521297"/>
            <a:ext cx="1835319" cy="408623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ln w="12700">
                  <a:noFill/>
                </a:ln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學生端進入方式</a:t>
            </a:r>
          </a:p>
        </p:txBody>
      </p:sp>
    </p:spTree>
    <p:extLst>
      <p:ext uri="{BB962C8B-B14F-4D97-AF65-F5344CB8AC3E}">
        <p14:creationId xmlns:p14="http://schemas.microsoft.com/office/powerpoint/2010/main" val="416919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9FD0EF-9F6A-4ACA-996F-92F561D991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4403" y="1479279"/>
            <a:ext cx="6048702" cy="368834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237B84B-60D5-4B59-86A2-C32736911E86}"/>
              </a:ext>
            </a:extLst>
          </p:cNvPr>
          <p:cNvSpPr txBox="1"/>
          <p:nvPr/>
        </p:nvSpPr>
        <p:spPr>
          <a:xfrm>
            <a:off x="614403" y="859721"/>
            <a:ext cx="1432511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學生端頁面</a:t>
            </a:r>
          </a:p>
        </p:txBody>
      </p:sp>
    </p:spTree>
    <p:extLst>
      <p:ext uri="{BB962C8B-B14F-4D97-AF65-F5344CB8AC3E}">
        <p14:creationId xmlns:p14="http://schemas.microsoft.com/office/powerpoint/2010/main" val="80949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4C5FDE5-4296-4E3D-B3BC-9ACD956985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2289" y="271264"/>
            <a:ext cx="6120130" cy="37318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78A540-3952-4492-B774-63068B10CA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7599" y="2444673"/>
            <a:ext cx="5192395" cy="34493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C3F728-9C6C-4C46-B260-DE8588778E7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14532" y="4700921"/>
            <a:ext cx="3439201" cy="19840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444DFAD-00C4-4406-91DD-7B84A4AEAA9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858727" y="1545391"/>
            <a:ext cx="1807845" cy="591820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712DE04-86AD-4C36-BE42-97AC4CEB778B}"/>
              </a:ext>
            </a:extLst>
          </p:cNvPr>
          <p:cNvSpPr/>
          <p:nvPr/>
        </p:nvSpPr>
        <p:spPr>
          <a:xfrm>
            <a:off x="419735" y="2137211"/>
            <a:ext cx="2256353" cy="16861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F172EF1-0549-42F8-91D9-C1C8E87C7BBD}"/>
              </a:ext>
            </a:extLst>
          </p:cNvPr>
          <p:cNvSpPr txBox="1"/>
          <p:nvPr/>
        </p:nvSpPr>
        <p:spPr>
          <a:xfrm>
            <a:off x="2793534" y="2967335"/>
            <a:ext cx="3628885" cy="10215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選擇居住方式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下方出現該分段題目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如右圖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完成填答後送出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0416EF-0EFA-4C8E-9893-664D4DA2D18C}"/>
              </a:ext>
            </a:extLst>
          </p:cNvPr>
          <p:cNvSpPr txBox="1"/>
          <p:nvPr/>
        </p:nvSpPr>
        <p:spPr>
          <a:xfrm>
            <a:off x="1216130" y="4296134"/>
            <a:ext cx="4436007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如有未填答題目，會被阻擋並跳出提示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DCE6F0-DCBE-4F18-8B77-0D0701F6E941}"/>
              </a:ext>
            </a:extLst>
          </p:cNvPr>
          <p:cNvSpPr txBox="1"/>
          <p:nvPr/>
        </p:nvSpPr>
        <p:spPr>
          <a:xfrm>
            <a:off x="8157000" y="1237929"/>
            <a:ext cx="3211300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如順利完成則跳轉至此圖式</a:t>
            </a: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20332F21-33B2-46E4-AD5C-A5A9D611D3EE}"/>
              </a:ext>
            </a:extLst>
          </p:cNvPr>
          <p:cNvSpPr/>
          <p:nvPr/>
        </p:nvSpPr>
        <p:spPr>
          <a:xfrm rot="5400000">
            <a:off x="6335553" y="3326807"/>
            <a:ext cx="408623" cy="352261"/>
          </a:xfrm>
          <a:prstGeom prst="triangl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D130405-629C-4BD6-B279-0912714AA730}"/>
              </a:ext>
            </a:extLst>
          </p:cNvPr>
          <p:cNvSpPr/>
          <p:nvPr/>
        </p:nvSpPr>
        <p:spPr>
          <a:xfrm>
            <a:off x="6363734" y="3582100"/>
            <a:ext cx="5408531" cy="23118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81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224B135-47CB-4A6A-BB8D-D413C9772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 anchor="ctr"/>
          <a:lstStyle/>
          <a:p>
            <a:r>
              <a:rPr lang="zh-TW" altLang="en-US" dirty="0"/>
              <a:t>核心介紹</a:t>
            </a:r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3E44B0B-88B5-4CD4-BC88-ABE304F30884}"/>
              </a:ext>
            </a:extLst>
          </p:cNvPr>
          <p:cNvSpPr txBox="1">
            <a:spLocks/>
          </p:cNvSpPr>
          <p:nvPr/>
        </p:nvSpPr>
        <p:spPr>
          <a:xfrm>
            <a:off x="9469774" y="6150295"/>
            <a:ext cx="2722226" cy="7077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algn="r"/>
            <a:r>
              <a:rPr lang="en-US" altLang="zh-TW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20240510</a:t>
            </a:r>
            <a:r>
              <a:rPr lang="zh-TW" alt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homegi</a:t>
            </a:r>
            <a:endParaRPr lang="zh-TW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23A82-802A-4136-94D6-973856D5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23565" cy="1325563"/>
          </a:xfrm>
        </p:spPr>
        <p:txBody>
          <a:bodyPr/>
          <a:lstStyle/>
          <a:p>
            <a:r>
              <a:rPr lang="zh-TW" altLang="en-US" b="1" dirty="0"/>
              <a:t>需求難點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5903C-B4F3-494F-B51F-72276850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343"/>
            <a:ext cx="7243482" cy="1778187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需保留歷史資料</a:t>
            </a:r>
            <a:endParaRPr lang="en-US" altLang="zh-TW" sz="2400" dirty="0"/>
          </a:p>
          <a:p>
            <a:r>
              <a:rPr lang="zh-TW" altLang="en-US" sz="2400" dirty="0"/>
              <a:t>儲存與輸出彈性數量的題目與答案</a:t>
            </a:r>
            <a:endParaRPr lang="en-US" altLang="zh-TW" sz="2400" dirty="0"/>
          </a:p>
          <a:p>
            <a:r>
              <a:rPr lang="zh-TW" altLang="en-US" sz="2400" dirty="0"/>
              <a:t>根據分類選擇不同，需顯示不同題目與答案</a:t>
            </a:r>
            <a:endParaRPr lang="en-US" altLang="zh-TW" sz="24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A5924D8-8AE3-400B-B02E-1E51420F0FB6}"/>
              </a:ext>
            </a:extLst>
          </p:cNvPr>
          <p:cNvSpPr txBox="1">
            <a:spLocks/>
          </p:cNvSpPr>
          <p:nvPr/>
        </p:nvSpPr>
        <p:spPr>
          <a:xfrm>
            <a:off x="838200" y="3120185"/>
            <a:ext cx="25235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b="1" dirty="0"/>
              <a:t>處理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B718AC-7635-4C0D-B6F4-F49AF2CF3405}"/>
              </a:ext>
            </a:extLst>
          </p:cNvPr>
          <p:cNvSpPr txBox="1">
            <a:spLocks/>
          </p:cNvSpPr>
          <p:nvPr/>
        </p:nvSpPr>
        <p:spPr>
          <a:xfrm>
            <a:off x="838200" y="4271403"/>
            <a:ext cx="10887634" cy="177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將答案以</a:t>
            </a:r>
            <a:r>
              <a:rPr lang="en-US" altLang="zh-TW" sz="2400" dirty="0"/>
              <a:t>|</a:t>
            </a:r>
            <a:r>
              <a:rPr lang="zh-TW" altLang="en-US" sz="2400" dirty="0"/>
              <a:t>分隔，以解決資料庫欄位浪費問題</a:t>
            </a:r>
            <a:r>
              <a:rPr lang="en-US" altLang="zh-TW" sz="2400" dirty="0"/>
              <a:t>(</a:t>
            </a:r>
            <a:r>
              <a:rPr lang="zh-TW" altLang="en-US" sz="2400" dirty="0"/>
              <a:t>類似</a:t>
            </a:r>
            <a:r>
              <a:rPr lang="en-US" altLang="zh-TW" sz="2400" dirty="0"/>
              <a:t>barcode</a:t>
            </a:r>
            <a:r>
              <a:rPr lang="zh-TW" altLang="en-US" sz="2400" dirty="0"/>
              <a:t>的概念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將學年期、分類、題目類型、題目；學年期、學生、答案，各分為一張表</a:t>
            </a:r>
            <a:endParaRPr lang="en-US" altLang="zh-TW" sz="2400" dirty="0"/>
          </a:p>
          <a:p>
            <a:r>
              <a:rPr lang="zh-TW" altLang="en-US" sz="2400" dirty="0"/>
              <a:t>儲存時加工為</a:t>
            </a:r>
            <a:r>
              <a:rPr lang="en-US" altLang="zh-TW" sz="2400" dirty="0"/>
              <a:t>barcode</a:t>
            </a:r>
            <a:r>
              <a:rPr lang="zh-TW" altLang="en-US" sz="2400" dirty="0"/>
              <a:t>，輸出時解析成</a:t>
            </a:r>
            <a:r>
              <a:rPr lang="en-US" altLang="zh-TW" sz="2400" dirty="0" err="1"/>
              <a:t>datatable</a:t>
            </a:r>
            <a:r>
              <a:rPr lang="zh-TW" altLang="en-US" sz="2400" dirty="0"/>
              <a:t>，再依分類輸出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9187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23A82-802A-4136-94D6-973856D5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23565" cy="1325563"/>
          </a:xfrm>
        </p:spPr>
        <p:txBody>
          <a:bodyPr/>
          <a:lstStyle/>
          <a:p>
            <a:r>
              <a:rPr lang="zh-TW" altLang="en-US" b="1" dirty="0"/>
              <a:t>儲存</a:t>
            </a:r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0DB071C2-DFE8-489C-93DE-84661FFA8E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239800"/>
              </p:ext>
            </p:extLst>
          </p:nvPr>
        </p:nvGraphicFramePr>
        <p:xfrm>
          <a:off x="838201" y="1690688"/>
          <a:ext cx="1878106" cy="104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封裝程式殼層物件" showAsIcon="1" r:id="rId3" imgW="923770" imgH="514350" progId="Package">
                  <p:embed/>
                </p:oleObj>
              </mc:Choice>
              <mc:Fallback>
                <p:oleObj name="封裝程式殼層物件" showAsIcon="1" r:id="rId3" imgW="92377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1" y="1690688"/>
                        <a:ext cx="1878106" cy="104554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45E6BF8-2EDD-4A13-878F-06D4E4EA7FDC}"/>
              </a:ext>
            </a:extLst>
          </p:cNvPr>
          <p:cNvSpPr/>
          <p:nvPr/>
        </p:nvSpPr>
        <p:spPr>
          <a:xfrm>
            <a:off x="838200" y="2828835"/>
            <a:ext cx="1095684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取得學生選擇的分類，依據分類顯示不同題目與答案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若為「租屋」則房東資訊為必填欄位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驗證動態載入問題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如每題皆為必選、其他須填寫文字、驗證簡答文字等等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將答案組合成一串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Barcode</a:t>
            </a: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transaction 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merge</a:t>
            </a: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依據前面的驗證判斷是否要 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Commit</a:t>
            </a:r>
            <a:endParaRPr lang="zh-TW" altLang="en-US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4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FE3E5-1667-4462-B682-85FE0E8A9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896"/>
            <a:ext cx="10515600" cy="3684680"/>
          </a:xfrm>
        </p:spPr>
        <p:txBody>
          <a:bodyPr>
            <a:normAutofit/>
          </a:bodyPr>
          <a:lstStyle/>
          <a:p>
            <a:r>
              <a:rPr lang="zh-TW" altLang="en-US" b="1" dirty="0"/>
              <a:t>管理端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供業務單位設定題目、確認與輸出學生填答結果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b="1" dirty="0"/>
              <a:t>學生端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僅供填答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CFF470-4406-45EC-A761-911B510C2293}"/>
              </a:ext>
            </a:extLst>
          </p:cNvPr>
          <p:cNvSpPr/>
          <p:nvPr/>
        </p:nvSpPr>
        <p:spPr>
          <a:xfrm>
            <a:off x="2157521" y="4245360"/>
            <a:ext cx="156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填寫端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BDE725-EBCD-4C95-8995-CE140360924D}"/>
              </a:ext>
            </a:extLst>
          </p:cNvPr>
          <p:cNvSpPr/>
          <p:nvPr/>
        </p:nvSpPr>
        <p:spPr>
          <a:xfrm>
            <a:off x="8281927" y="2751862"/>
            <a:ext cx="22232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編輯設定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編輯題目</a:t>
            </a:r>
            <a:endParaRPr lang="en-US" altLang="zh-TW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65011F-62EC-4E32-BD5E-47DD9B80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結構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ED6688C9-A44E-440C-A9AC-4307B253A855}"/>
              </a:ext>
            </a:extLst>
          </p:cNvPr>
          <p:cNvCxnSpPr>
            <a:cxnSpLocks/>
          </p:cNvCxnSpPr>
          <p:nvPr/>
        </p:nvCxnSpPr>
        <p:spPr>
          <a:xfrm>
            <a:off x="8571769" y="2674891"/>
            <a:ext cx="0" cy="135427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9DDB95E-316B-47BF-BD1C-A79753495BE3}"/>
              </a:ext>
            </a:extLst>
          </p:cNvPr>
          <p:cNvCxnSpPr>
            <a:cxnSpLocks/>
          </p:cNvCxnSpPr>
          <p:nvPr/>
        </p:nvCxnSpPr>
        <p:spPr>
          <a:xfrm>
            <a:off x="2507145" y="4245360"/>
            <a:ext cx="0" cy="60902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98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23A82-802A-4136-94D6-973856D5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7929" cy="1325563"/>
          </a:xfrm>
        </p:spPr>
        <p:txBody>
          <a:bodyPr/>
          <a:lstStyle/>
          <a:p>
            <a:r>
              <a:rPr lang="zh-TW" altLang="en-US" b="1" dirty="0"/>
              <a:t>顯示儲存答案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E6BF8-2EDD-4A13-878F-06D4E4EA7FDC}"/>
              </a:ext>
            </a:extLst>
          </p:cNvPr>
          <p:cNvSpPr/>
          <p:nvPr/>
        </p:nvSpPr>
        <p:spPr>
          <a:xfrm>
            <a:off x="838200" y="2828835"/>
            <a:ext cx="587853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取出學生的答案放置於</a:t>
            </a:r>
            <a:r>
              <a:rPr lang="en-US" altLang="zh-TW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datatable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解析答案放於陣列中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判斷首項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分類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後，依據分類顯示題目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依據題目的類型不同，填入答案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09FE5AC1-B5F8-41F0-8237-B9D6D1D5A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063388"/>
              </p:ext>
            </p:extLst>
          </p:nvPr>
        </p:nvGraphicFramePr>
        <p:xfrm>
          <a:off x="838200" y="1690688"/>
          <a:ext cx="252294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封裝程式殼層物件" showAsIcon="1" r:id="rId3" imgW="1333601" imgH="514350" progId="Package">
                  <p:embed/>
                </p:oleObj>
              </mc:Choice>
              <mc:Fallback>
                <p:oleObj name="封裝程式殼層物件" showAsIcon="1" r:id="rId3" imgW="1333601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2522948" cy="973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1537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23A82-802A-4136-94D6-973856D5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7929" cy="1325563"/>
          </a:xfrm>
        </p:spPr>
        <p:txBody>
          <a:bodyPr/>
          <a:lstStyle/>
          <a:p>
            <a:r>
              <a:rPr lang="zh-TW" altLang="en-US" b="1" dirty="0"/>
              <a:t>輸出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E6BF8-2EDD-4A13-878F-06D4E4EA7FDC}"/>
              </a:ext>
            </a:extLst>
          </p:cNvPr>
          <p:cNvSpPr/>
          <p:nvPr/>
        </p:nvSpPr>
        <p:spPr>
          <a:xfrm>
            <a:off x="838200" y="2828835"/>
            <a:ext cx="987962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結構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多張工作表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讀取題目與選項轉成三維陣列，將題目依據分類動態放置於各工作表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解析答案並依題號至三維陣列取得對應選項或文字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以迴圈結構依填答分類放入表格中</a:t>
            </a:r>
            <a:endParaRPr lang="en-US" altLang="zh-TW" sz="24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9904AC22-1C04-4A65-B817-B01BDBCEB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996854"/>
              </p:ext>
            </p:extLst>
          </p:nvPr>
        </p:nvGraphicFramePr>
        <p:xfrm>
          <a:off x="838200" y="1513685"/>
          <a:ext cx="2356037" cy="1135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封裝程式殼層物件" showAsIcon="1" r:id="rId3" imgW="1066742" imgH="514350" progId="Package">
                  <p:embed/>
                </p:oleObj>
              </mc:Choice>
              <mc:Fallback>
                <p:oleObj name="封裝程式殼層物件" showAsIcon="1" r:id="rId3" imgW="1066742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513685"/>
                        <a:ext cx="2356037" cy="11359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650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圖片 1">
            <a:extLst>
              <a:ext uri="{FF2B5EF4-FFF2-40B4-BE49-F238E27FC236}">
                <a16:creationId xmlns:a16="http://schemas.microsoft.com/office/drawing/2014/main" id="{F7A6A1E9-60E7-4CC9-9565-F37AC6AB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1" t="12173" b="14778"/>
          <a:stretch>
            <a:fillRect/>
          </a:stretch>
        </p:blipFill>
        <p:spPr bwMode="auto">
          <a:xfrm>
            <a:off x="163821" y="800098"/>
            <a:ext cx="11864357" cy="49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84FB6F-0F06-4DF7-B710-ABDF655F4543}"/>
              </a:ext>
            </a:extLst>
          </p:cNvPr>
          <p:cNvSpPr txBox="1"/>
          <p:nvPr/>
        </p:nvSpPr>
        <p:spPr>
          <a:xfrm>
            <a:off x="838899" y="293615"/>
            <a:ext cx="911096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</a:p>
        </p:txBody>
      </p:sp>
    </p:spTree>
    <p:extLst>
      <p:ext uri="{BB962C8B-B14F-4D97-AF65-F5344CB8AC3E}">
        <p14:creationId xmlns:p14="http://schemas.microsoft.com/office/powerpoint/2010/main" val="178966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圖片 1">
            <a:extLst>
              <a:ext uri="{FF2B5EF4-FFF2-40B4-BE49-F238E27FC236}">
                <a16:creationId xmlns:a16="http://schemas.microsoft.com/office/drawing/2014/main" id="{F7A6A1E9-60E7-4CC9-9565-F37AC6AB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1" t="12173" b="14778"/>
          <a:stretch>
            <a:fillRect/>
          </a:stretch>
        </p:blipFill>
        <p:spPr bwMode="auto">
          <a:xfrm>
            <a:off x="163821" y="800098"/>
            <a:ext cx="11864357" cy="49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73818C7D-ED42-4557-9172-8CD83593B954}"/>
              </a:ext>
            </a:extLst>
          </p:cNvPr>
          <p:cNvSpPr/>
          <p:nvPr/>
        </p:nvSpPr>
        <p:spPr>
          <a:xfrm>
            <a:off x="1644241" y="1023457"/>
            <a:ext cx="721453" cy="419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CC9927-4FB2-49A3-AA43-0F8DF0C1177B}"/>
              </a:ext>
            </a:extLst>
          </p:cNvPr>
          <p:cNvSpPr txBox="1"/>
          <p:nvPr/>
        </p:nvSpPr>
        <p:spPr>
          <a:xfrm>
            <a:off x="2432808" y="1023457"/>
            <a:ext cx="1258907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*必填欄位</a:t>
            </a:r>
          </a:p>
        </p:txBody>
      </p:sp>
    </p:spTree>
    <p:extLst>
      <p:ext uri="{BB962C8B-B14F-4D97-AF65-F5344CB8AC3E}">
        <p14:creationId xmlns:p14="http://schemas.microsoft.com/office/powerpoint/2010/main" val="401562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圖片 1">
            <a:extLst>
              <a:ext uri="{FF2B5EF4-FFF2-40B4-BE49-F238E27FC236}">
                <a16:creationId xmlns:a16="http://schemas.microsoft.com/office/drawing/2014/main" id="{F7A6A1E9-60E7-4CC9-9565-F37AC6AB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1" t="12173" b="14778"/>
          <a:stretch>
            <a:fillRect/>
          </a:stretch>
        </p:blipFill>
        <p:spPr bwMode="auto">
          <a:xfrm>
            <a:off x="163821" y="800098"/>
            <a:ext cx="11864357" cy="49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橢圓 1">
            <a:extLst>
              <a:ext uri="{FF2B5EF4-FFF2-40B4-BE49-F238E27FC236}">
                <a16:creationId xmlns:a16="http://schemas.microsoft.com/office/drawing/2014/main" id="{0F08B3C3-A0AE-47E9-97B3-1B7975273BF7}"/>
              </a:ext>
            </a:extLst>
          </p:cNvPr>
          <p:cNvSpPr/>
          <p:nvPr/>
        </p:nvSpPr>
        <p:spPr>
          <a:xfrm>
            <a:off x="163821" y="1409350"/>
            <a:ext cx="364685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97AFA5-83C4-4B31-B2CB-4318D07ADC6A}"/>
              </a:ext>
            </a:extLst>
          </p:cNvPr>
          <p:cNvSpPr txBox="1"/>
          <p:nvPr/>
        </p:nvSpPr>
        <p:spPr>
          <a:xfrm>
            <a:off x="285226" y="1921079"/>
            <a:ext cx="5546943" cy="71508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若學年期為現在學年期，會顯示未填寫的在學學生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若學年期為過去學年期，則只會顯示出有填寫的學生</a:t>
            </a:r>
          </a:p>
        </p:txBody>
      </p:sp>
    </p:spTree>
    <p:extLst>
      <p:ext uri="{BB962C8B-B14F-4D97-AF65-F5344CB8AC3E}">
        <p14:creationId xmlns:p14="http://schemas.microsoft.com/office/powerpoint/2010/main" val="372168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圖片 1">
            <a:extLst>
              <a:ext uri="{FF2B5EF4-FFF2-40B4-BE49-F238E27FC236}">
                <a16:creationId xmlns:a16="http://schemas.microsoft.com/office/drawing/2014/main" id="{F7A6A1E9-60E7-4CC9-9565-F37AC6AB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1" t="12173" b="14778"/>
          <a:stretch>
            <a:fillRect/>
          </a:stretch>
        </p:blipFill>
        <p:spPr bwMode="auto">
          <a:xfrm>
            <a:off x="163821" y="800098"/>
            <a:ext cx="11864357" cy="49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8B347C21-FA6B-49C7-B4FB-DB59AF1EE018}"/>
              </a:ext>
            </a:extLst>
          </p:cNvPr>
          <p:cNvSpPr/>
          <p:nvPr/>
        </p:nvSpPr>
        <p:spPr>
          <a:xfrm>
            <a:off x="1069832" y="1426128"/>
            <a:ext cx="364685" cy="402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E2058C-5B14-4290-B84A-D1324174C087}"/>
              </a:ext>
            </a:extLst>
          </p:cNvPr>
          <p:cNvSpPr txBox="1"/>
          <p:nvPr/>
        </p:nvSpPr>
        <p:spPr>
          <a:xfrm>
            <a:off x="1191237" y="1937857"/>
            <a:ext cx="2633633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將查詢結果下載成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CSV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D6213E-2805-441B-9A57-1B3A026FB2EE}"/>
              </a:ext>
            </a:extLst>
          </p:cNvPr>
          <p:cNvSpPr txBox="1"/>
          <p:nvPr/>
        </p:nvSpPr>
        <p:spPr>
          <a:xfrm>
            <a:off x="1191237" y="2307189"/>
            <a:ext cx="2284035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範例檔案畫面如下圖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B7A2BB-E464-4200-B5EC-D5E2143B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37" y="2691002"/>
            <a:ext cx="10725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圖片 1">
            <a:extLst>
              <a:ext uri="{FF2B5EF4-FFF2-40B4-BE49-F238E27FC236}">
                <a16:creationId xmlns:a16="http://schemas.microsoft.com/office/drawing/2014/main" id="{F7A6A1E9-60E7-4CC9-9565-F37AC6ABE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1" t="12173" b="14778"/>
          <a:stretch>
            <a:fillRect/>
          </a:stretch>
        </p:blipFill>
        <p:spPr bwMode="auto">
          <a:xfrm>
            <a:off x="163821" y="800098"/>
            <a:ext cx="11864357" cy="490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01650CB4-1290-4A74-B9AF-ED063614267D}"/>
              </a:ext>
            </a:extLst>
          </p:cNvPr>
          <p:cNvSpPr/>
          <p:nvPr/>
        </p:nvSpPr>
        <p:spPr>
          <a:xfrm>
            <a:off x="1380224" y="1426128"/>
            <a:ext cx="507299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EB6577-B14F-4738-8EE6-7BAB46A139C3}"/>
              </a:ext>
            </a:extLst>
          </p:cNvPr>
          <p:cNvSpPr txBox="1"/>
          <p:nvPr/>
        </p:nvSpPr>
        <p:spPr>
          <a:xfrm>
            <a:off x="1380224" y="1937857"/>
            <a:ext cx="2076040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進入編輯題目頁面</a:t>
            </a:r>
          </a:p>
        </p:txBody>
      </p:sp>
    </p:spTree>
    <p:extLst>
      <p:ext uri="{BB962C8B-B14F-4D97-AF65-F5344CB8AC3E}">
        <p14:creationId xmlns:p14="http://schemas.microsoft.com/office/powerpoint/2010/main" val="346985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A023D65-7949-451C-BF73-3EB15CA9795D}"/>
              </a:ext>
            </a:extLst>
          </p:cNvPr>
          <p:cNvPicPr/>
          <p:nvPr/>
        </p:nvPicPr>
        <p:blipFill rotWithShape="1">
          <a:blip r:embed="rId2"/>
          <a:srcRect l="45606" t="11772" r="320" b="37371"/>
          <a:stretch/>
        </p:blipFill>
        <p:spPr bwMode="auto">
          <a:xfrm>
            <a:off x="202553" y="163434"/>
            <a:ext cx="11818857" cy="341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A1E77B-5FEB-447D-B156-191B6C2BC557}"/>
              </a:ext>
            </a:extLst>
          </p:cNvPr>
          <p:cNvSpPr txBox="1"/>
          <p:nvPr/>
        </p:nvSpPr>
        <p:spPr>
          <a:xfrm>
            <a:off x="202553" y="163434"/>
            <a:ext cx="1617858" cy="4086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編輯題目頁面</a:t>
            </a:r>
          </a:p>
        </p:txBody>
      </p:sp>
    </p:spTree>
    <p:extLst>
      <p:ext uri="{BB962C8B-B14F-4D97-AF65-F5344CB8AC3E}">
        <p14:creationId xmlns:p14="http://schemas.microsoft.com/office/powerpoint/2010/main" val="133816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A023D65-7949-451C-BF73-3EB15CA9795D}"/>
              </a:ext>
            </a:extLst>
          </p:cNvPr>
          <p:cNvPicPr/>
          <p:nvPr/>
        </p:nvPicPr>
        <p:blipFill rotWithShape="1">
          <a:blip r:embed="rId2"/>
          <a:srcRect l="45606" t="11772" r="320" b="37371"/>
          <a:stretch/>
        </p:blipFill>
        <p:spPr bwMode="auto">
          <a:xfrm>
            <a:off x="202553" y="163434"/>
            <a:ext cx="11818857" cy="34102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79985E71-8270-47E1-AF24-A83BA0F7474F}"/>
              </a:ext>
            </a:extLst>
          </p:cNvPr>
          <p:cNvSpPr/>
          <p:nvPr/>
        </p:nvSpPr>
        <p:spPr>
          <a:xfrm>
            <a:off x="202553" y="604007"/>
            <a:ext cx="507299" cy="385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D38F95-6856-4868-A07D-5D19583D866B}"/>
              </a:ext>
            </a:extLst>
          </p:cNvPr>
          <p:cNvSpPr txBox="1"/>
          <p:nvPr/>
        </p:nvSpPr>
        <p:spPr>
          <a:xfrm>
            <a:off x="575628" y="989901"/>
            <a:ext cx="10090739" cy="10215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新增題目欄位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如在單選題中，需使用到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選項，請在題目選項中直接輸入其他，系統會自動產生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請勿於填答期間新增題目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5DCD116-6BB4-4118-9DB0-7CC9296A5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53" y="3734430"/>
            <a:ext cx="11818857" cy="156343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B480F31-B707-4554-8E45-DD382CB6244B}"/>
              </a:ext>
            </a:extLst>
          </p:cNvPr>
          <p:cNvSpPr txBox="1"/>
          <p:nvPr/>
        </p:nvSpPr>
        <p:spPr>
          <a:xfrm>
            <a:off x="6904139" y="4667770"/>
            <a:ext cx="4613946" cy="132802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輸入學年期，選擇分段別、題目類型後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輸入標題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點擊新增選項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如為簡答題則不用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按儲存題目</a:t>
            </a:r>
            <a:endParaRPr lang="en-US" altLang="zh-TW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834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611</Words>
  <Application>Microsoft Office PowerPoint</Application>
  <PresentationFormat>寬螢幕</PresentationFormat>
  <Paragraphs>83</Paragraphs>
  <Slides>21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封裝</vt:lpstr>
      <vt:lpstr>封裝程式殼層物件</vt:lpstr>
      <vt:lpstr>學生校外賃居 自主檢核表表單填寫系統</vt:lpstr>
      <vt:lpstr>結構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核心介紹</vt:lpstr>
      <vt:lpstr>需求難點</vt:lpstr>
      <vt:lpstr>儲存</vt:lpstr>
      <vt:lpstr>顯示儲存答案</vt:lpstr>
      <vt:lpstr>輸出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44</cp:revision>
  <dcterms:created xsi:type="dcterms:W3CDTF">2024-05-10T01:20:57Z</dcterms:created>
  <dcterms:modified xsi:type="dcterms:W3CDTF">2025-04-08T00:33:54Z</dcterms:modified>
</cp:coreProperties>
</file>