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1" r:id="rId4"/>
    <p:sldId id="285" r:id="rId5"/>
    <p:sldId id="266" r:id="rId6"/>
    <p:sldId id="267" r:id="rId7"/>
    <p:sldId id="268" r:id="rId8"/>
    <p:sldId id="269" r:id="rId9"/>
    <p:sldId id="286" r:id="rId10"/>
    <p:sldId id="258" r:id="rId11"/>
    <p:sldId id="260" r:id="rId12"/>
    <p:sldId id="262" r:id="rId13"/>
    <p:sldId id="263" r:id="rId14"/>
    <p:sldId id="264" r:id="rId15"/>
    <p:sldId id="259" r:id="rId16"/>
    <p:sldId id="278" r:id="rId17"/>
    <p:sldId id="279" r:id="rId18"/>
    <p:sldId id="280" r:id="rId19"/>
    <p:sldId id="281" r:id="rId20"/>
    <p:sldId id="282" r:id="rId21"/>
    <p:sldId id="283" r:id="rId22"/>
    <p:sldId id="28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110" d="100"/>
          <a:sy n="110" d="100"/>
        </p:scale>
        <p:origin x="-558" y="-9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142129B-7002-ECE7-2BF1-5B3F9F1AB3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D4E062A4-9B3D-19DA-4519-BDFD24A6C7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D04906BE-23B5-99A1-3761-FEC5657A3060}"/>
              </a:ext>
            </a:extLst>
          </p:cNvPr>
          <p:cNvSpPr>
            <a:spLocks noGrp="1"/>
          </p:cNvSpPr>
          <p:nvPr>
            <p:ph type="dt" sz="half" idx="10"/>
          </p:nvPr>
        </p:nvSpPr>
        <p:spPr/>
        <p:txBody>
          <a:bodyPr/>
          <a:lstStyle/>
          <a:p>
            <a:fld id="{B56B324A-B442-49C5-95FB-3EADDD96E7B2}" type="datetimeFigureOut">
              <a:rPr lang="en-US" smtClean="0"/>
              <a:pPr/>
              <a:t>6/30/2025</a:t>
            </a:fld>
            <a:endParaRPr lang="en-US"/>
          </a:p>
        </p:txBody>
      </p:sp>
      <p:sp>
        <p:nvSpPr>
          <p:cNvPr id="5" name="Footer Placeholder 4">
            <a:extLst>
              <a:ext uri="{FF2B5EF4-FFF2-40B4-BE49-F238E27FC236}">
                <a16:creationId xmlns="" xmlns:a16="http://schemas.microsoft.com/office/drawing/2014/main" id="{3C3443BD-9AE8-1834-2309-DC189B821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F513B7E3-65A4-6ED7-EF1F-8030690E8A0B}"/>
              </a:ext>
            </a:extLst>
          </p:cNvPr>
          <p:cNvSpPr>
            <a:spLocks noGrp="1"/>
          </p:cNvSpPr>
          <p:nvPr>
            <p:ph type="sldNum" sz="quarter" idx="12"/>
          </p:nvPr>
        </p:nvSpPr>
        <p:spPr/>
        <p:txBody>
          <a:bodyPr/>
          <a:lstStyle/>
          <a:p>
            <a:fld id="{F0908618-9CDB-4B54-B8AB-45691E05257D}" type="slidenum">
              <a:rPr lang="en-US" smtClean="0"/>
              <a:pPr/>
              <a:t>‹#›</a:t>
            </a:fld>
            <a:endParaRPr lang="en-US"/>
          </a:p>
        </p:txBody>
      </p:sp>
    </p:spTree>
    <p:extLst>
      <p:ext uri="{BB962C8B-B14F-4D97-AF65-F5344CB8AC3E}">
        <p14:creationId xmlns="" xmlns:p14="http://schemas.microsoft.com/office/powerpoint/2010/main" val="3450265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10A64F-803F-6911-5FD6-FE2C6032B7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378E95B1-3049-E396-771D-DFD654E6E2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71D2C323-091E-7E5D-F78A-40D00A2465D0}"/>
              </a:ext>
            </a:extLst>
          </p:cNvPr>
          <p:cNvSpPr>
            <a:spLocks noGrp="1"/>
          </p:cNvSpPr>
          <p:nvPr>
            <p:ph type="dt" sz="half" idx="10"/>
          </p:nvPr>
        </p:nvSpPr>
        <p:spPr/>
        <p:txBody>
          <a:bodyPr/>
          <a:lstStyle/>
          <a:p>
            <a:fld id="{B56B324A-B442-49C5-95FB-3EADDD96E7B2}" type="datetimeFigureOut">
              <a:rPr lang="en-US" smtClean="0"/>
              <a:pPr/>
              <a:t>6/30/2025</a:t>
            </a:fld>
            <a:endParaRPr lang="en-US"/>
          </a:p>
        </p:txBody>
      </p:sp>
      <p:sp>
        <p:nvSpPr>
          <p:cNvPr id="5" name="Footer Placeholder 4">
            <a:extLst>
              <a:ext uri="{FF2B5EF4-FFF2-40B4-BE49-F238E27FC236}">
                <a16:creationId xmlns="" xmlns:a16="http://schemas.microsoft.com/office/drawing/2014/main" id="{89345A1D-6A95-B1B4-6F42-225002F377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0609E4B9-BDC7-D29E-B860-DEA9A3392438}"/>
              </a:ext>
            </a:extLst>
          </p:cNvPr>
          <p:cNvSpPr>
            <a:spLocks noGrp="1"/>
          </p:cNvSpPr>
          <p:nvPr>
            <p:ph type="sldNum" sz="quarter" idx="12"/>
          </p:nvPr>
        </p:nvSpPr>
        <p:spPr/>
        <p:txBody>
          <a:bodyPr/>
          <a:lstStyle/>
          <a:p>
            <a:fld id="{F0908618-9CDB-4B54-B8AB-45691E05257D}" type="slidenum">
              <a:rPr lang="en-US" smtClean="0"/>
              <a:pPr/>
              <a:t>‹#›</a:t>
            </a:fld>
            <a:endParaRPr lang="en-US"/>
          </a:p>
        </p:txBody>
      </p:sp>
    </p:spTree>
    <p:extLst>
      <p:ext uri="{BB962C8B-B14F-4D97-AF65-F5344CB8AC3E}">
        <p14:creationId xmlns="" xmlns:p14="http://schemas.microsoft.com/office/powerpoint/2010/main" val="124878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5C57AD03-4B4C-2570-9B21-BB41D72E17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3F49306A-3468-2961-F65E-4EA0F9B809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3AAA6AC9-46B1-8952-01EC-40F99B7F5C92}"/>
              </a:ext>
            </a:extLst>
          </p:cNvPr>
          <p:cNvSpPr>
            <a:spLocks noGrp="1"/>
          </p:cNvSpPr>
          <p:nvPr>
            <p:ph type="dt" sz="half" idx="10"/>
          </p:nvPr>
        </p:nvSpPr>
        <p:spPr/>
        <p:txBody>
          <a:bodyPr/>
          <a:lstStyle/>
          <a:p>
            <a:fld id="{B56B324A-B442-49C5-95FB-3EADDD96E7B2}" type="datetimeFigureOut">
              <a:rPr lang="en-US" smtClean="0"/>
              <a:pPr/>
              <a:t>6/30/2025</a:t>
            </a:fld>
            <a:endParaRPr lang="en-US"/>
          </a:p>
        </p:txBody>
      </p:sp>
      <p:sp>
        <p:nvSpPr>
          <p:cNvPr id="5" name="Footer Placeholder 4">
            <a:extLst>
              <a:ext uri="{FF2B5EF4-FFF2-40B4-BE49-F238E27FC236}">
                <a16:creationId xmlns="" xmlns:a16="http://schemas.microsoft.com/office/drawing/2014/main" id="{1B18591B-4FC3-00B2-67E9-B64C7DEE3B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3E7FC517-20CB-51F1-F619-34F0C6D81EBF}"/>
              </a:ext>
            </a:extLst>
          </p:cNvPr>
          <p:cNvSpPr>
            <a:spLocks noGrp="1"/>
          </p:cNvSpPr>
          <p:nvPr>
            <p:ph type="sldNum" sz="quarter" idx="12"/>
          </p:nvPr>
        </p:nvSpPr>
        <p:spPr/>
        <p:txBody>
          <a:bodyPr/>
          <a:lstStyle/>
          <a:p>
            <a:fld id="{F0908618-9CDB-4B54-B8AB-45691E05257D}" type="slidenum">
              <a:rPr lang="en-US" smtClean="0"/>
              <a:pPr/>
              <a:t>‹#›</a:t>
            </a:fld>
            <a:endParaRPr lang="en-US"/>
          </a:p>
        </p:txBody>
      </p:sp>
    </p:spTree>
    <p:extLst>
      <p:ext uri="{BB962C8B-B14F-4D97-AF65-F5344CB8AC3E}">
        <p14:creationId xmlns="" xmlns:p14="http://schemas.microsoft.com/office/powerpoint/2010/main" val="2305208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79ADE58-302E-8786-F937-82EBFDE26C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8E657E46-E805-BDCA-BC3E-97303454BA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C682E39F-2360-1337-2EBC-4626929DE1D6}"/>
              </a:ext>
            </a:extLst>
          </p:cNvPr>
          <p:cNvSpPr>
            <a:spLocks noGrp="1"/>
          </p:cNvSpPr>
          <p:nvPr>
            <p:ph type="dt" sz="half" idx="10"/>
          </p:nvPr>
        </p:nvSpPr>
        <p:spPr/>
        <p:txBody>
          <a:bodyPr/>
          <a:lstStyle/>
          <a:p>
            <a:fld id="{B56B324A-B442-49C5-95FB-3EADDD96E7B2}" type="datetimeFigureOut">
              <a:rPr lang="en-US" smtClean="0"/>
              <a:pPr/>
              <a:t>6/30/2025</a:t>
            </a:fld>
            <a:endParaRPr lang="en-US"/>
          </a:p>
        </p:txBody>
      </p:sp>
      <p:sp>
        <p:nvSpPr>
          <p:cNvPr id="5" name="Footer Placeholder 4">
            <a:extLst>
              <a:ext uri="{FF2B5EF4-FFF2-40B4-BE49-F238E27FC236}">
                <a16:creationId xmlns="" xmlns:a16="http://schemas.microsoft.com/office/drawing/2014/main" id="{32198978-A7B5-42CA-34D3-66D1E22486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847CC6B4-81F0-D1CE-64F3-EBC10E8CB7EF}"/>
              </a:ext>
            </a:extLst>
          </p:cNvPr>
          <p:cNvSpPr>
            <a:spLocks noGrp="1"/>
          </p:cNvSpPr>
          <p:nvPr>
            <p:ph type="sldNum" sz="quarter" idx="12"/>
          </p:nvPr>
        </p:nvSpPr>
        <p:spPr/>
        <p:txBody>
          <a:bodyPr/>
          <a:lstStyle/>
          <a:p>
            <a:fld id="{F0908618-9CDB-4B54-B8AB-45691E05257D}" type="slidenum">
              <a:rPr lang="en-US" smtClean="0"/>
              <a:pPr/>
              <a:t>‹#›</a:t>
            </a:fld>
            <a:endParaRPr lang="en-US"/>
          </a:p>
        </p:txBody>
      </p:sp>
    </p:spTree>
    <p:extLst>
      <p:ext uri="{BB962C8B-B14F-4D97-AF65-F5344CB8AC3E}">
        <p14:creationId xmlns="" xmlns:p14="http://schemas.microsoft.com/office/powerpoint/2010/main" val="155376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6173AFF-7F10-68D3-B945-4E3F77DABF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52535197-24EF-296F-AD00-BCCE0A3F63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A82E9380-2777-C8FB-B706-ED9A0E72D1F0}"/>
              </a:ext>
            </a:extLst>
          </p:cNvPr>
          <p:cNvSpPr>
            <a:spLocks noGrp="1"/>
          </p:cNvSpPr>
          <p:nvPr>
            <p:ph type="dt" sz="half" idx="10"/>
          </p:nvPr>
        </p:nvSpPr>
        <p:spPr/>
        <p:txBody>
          <a:bodyPr/>
          <a:lstStyle/>
          <a:p>
            <a:fld id="{B56B324A-B442-49C5-95FB-3EADDD96E7B2}" type="datetimeFigureOut">
              <a:rPr lang="en-US" smtClean="0"/>
              <a:pPr/>
              <a:t>6/30/2025</a:t>
            </a:fld>
            <a:endParaRPr lang="en-US"/>
          </a:p>
        </p:txBody>
      </p:sp>
      <p:sp>
        <p:nvSpPr>
          <p:cNvPr id="5" name="Footer Placeholder 4">
            <a:extLst>
              <a:ext uri="{FF2B5EF4-FFF2-40B4-BE49-F238E27FC236}">
                <a16:creationId xmlns="" xmlns:a16="http://schemas.microsoft.com/office/drawing/2014/main" id="{20DCA89E-1E18-45D6-1F61-BD7C75AA10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11971EF9-E54B-EDC3-E817-ACA117D0458D}"/>
              </a:ext>
            </a:extLst>
          </p:cNvPr>
          <p:cNvSpPr>
            <a:spLocks noGrp="1"/>
          </p:cNvSpPr>
          <p:nvPr>
            <p:ph type="sldNum" sz="quarter" idx="12"/>
          </p:nvPr>
        </p:nvSpPr>
        <p:spPr/>
        <p:txBody>
          <a:bodyPr/>
          <a:lstStyle/>
          <a:p>
            <a:fld id="{F0908618-9CDB-4B54-B8AB-45691E05257D}" type="slidenum">
              <a:rPr lang="en-US" smtClean="0"/>
              <a:pPr/>
              <a:t>‹#›</a:t>
            </a:fld>
            <a:endParaRPr lang="en-US"/>
          </a:p>
        </p:txBody>
      </p:sp>
    </p:spTree>
    <p:extLst>
      <p:ext uri="{BB962C8B-B14F-4D97-AF65-F5344CB8AC3E}">
        <p14:creationId xmlns="" xmlns:p14="http://schemas.microsoft.com/office/powerpoint/2010/main" val="2662830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D923AAC-C782-ACAD-BB05-F7203FFD81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100995FB-351E-8C5D-1051-CD54A94077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EE6C08FE-B3ED-A281-C81E-8EF0976C73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DA0CF664-B339-DEB4-467F-F4C9C1321AAD}"/>
              </a:ext>
            </a:extLst>
          </p:cNvPr>
          <p:cNvSpPr>
            <a:spLocks noGrp="1"/>
          </p:cNvSpPr>
          <p:nvPr>
            <p:ph type="dt" sz="half" idx="10"/>
          </p:nvPr>
        </p:nvSpPr>
        <p:spPr/>
        <p:txBody>
          <a:bodyPr/>
          <a:lstStyle/>
          <a:p>
            <a:fld id="{B56B324A-B442-49C5-95FB-3EADDD96E7B2}" type="datetimeFigureOut">
              <a:rPr lang="en-US" smtClean="0"/>
              <a:pPr/>
              <a:t>6/30/2025</a:t>
            </a:fld>
            <a:endParaRPr lang="en-US"/>
          </a:p>
        </p:txBody>
      </p:sp>
      <p:sp>
        <p:nvSpPr>
          <p:cNvPr id="6" name="Footer Placeholder 5">
            <a:extLst>
              <a:ext uri="{FF2B5EF4-FFF2-40B4-BE49-F238E27FC236}">
                <a16:creationId xmlns="" xmlns:a16="http://schemas.microsoft.com/office/drawing/2014/main" id="{446ED574-085E-5272-B9F0-8C7A7A245C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E35E6881-E31B-4752-2826-DB9475F2C477}"/>
              </a:ext>
            </a:extLst>
          </p:cNvPr>
          <p:cNvSpPr>
            <a:spLocks noGrp="1"/>
          </p:cNvSpPr>
          <p:nvPr>
            <p:ph type="sldNum" sz="quarter" idx="12"/>
          </p:nvPr>
        </p:nvSpPr>
        <p:spPr/>
        <p:txBody>
          <a:bodyPr/>
          <a:lstStyle/>
          <a:p>
            <a:fld id="{F0908618-9CDB-4B54-B8AB-45691E05257D}" type="slidenum">
              <a:rPr lang="en-US" smtClean="0"/>
              <a:pPr/>
              <a:t>‹#›</a:t>
            </a:fld>
            <a:endParaRPr lang="en-US"/>
          </a:p>
        </p:txBody>
      </p:sp>
    </p:spTree>
    <p:extLst>
      <p:ext uri="{BB962C8B-B14F-4D97-AF65-F5344CB8AC3E}">
        <p14:creationId xmlns="" xmlns:p14="http://schemas.microsoft.com/office/powerpoint/2010/main" val="210049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4604CD2-69B9-5EC9-DD3D-0BEA59F7E78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66B52F78-6975-50FB-5519-5E13524B2B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24187C0A-57AA-7BDF-AE4D-DBBB1A5EE1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5F86D7EB-0CE4-2989-0A66-2E3B51483B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68CE8833-63D0-1EB7-61E5-BD76F5CD960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26D3946E-B08E-6EFF-2430-20E90D8A9FE2}"/>
              </a:ext>
            </a:extLst>
          </p:cNvPr>
          <p:cNvSpPr>
            <a:spLocks noGrp="1"/>
          </p:cNvSpPr>
          <p:nvPr>
            <p:ph type="dt" sz="half" idx="10"/>
          </p:nvPr>
        </p:nvSpPr>
        <p:spPr/>
        <p:txBody>
          <a:bodyPr/>
          <a:lstStyle/>
          <a:p>
            <a:fld id="{B56B324A-B442-49C5-95FB-3EADDD96E7B2}" type="datetimeFigureOut">
              <a:rPr lang="en-US" smtClean="0"/>
              <a:pPr/>
              <a:t>6/30/2025</a:t>
            </a:fld>
            <a:endParaRPr lang="en-US"/>
          </a:p>
        </p:txBody>
      </p:sp>
      <p:sp>
        <p:nvSpPr>
          <p:cNvPr id="8" name="Footer Placeholder 7">
            <a:extLst>
              <a:ext uri="{FF2B5EF4-FFF2-40B4-BE49-F238E27FC236}">
                <a16:creationId xmlns="" xmlns:a16="http://schemas.microsoft.com/office/drawing/2014/main" id="{E9873505-B30C-0BE3-6BAF-F586769DF83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86A51713-FCCF-A0DA-8BC0-C4DBED6C91EE}"/>
              </a:ext>
            </a:extLst>
          </p:cNvPr>
          <p:cNvSpPr>
            <a:spLocks noGrp="1"/>
          </p:cNvSpPr>
          <p:nvPr>
            <p:ph type="sldNum" sz="quarter" idx="12"/>
          </p:nvPr>
        </p:nvSpPr>
        <p:spPr/>
        <p:txBody>
          <a:bodyPr/>
          <a:lstStyle/>
          <a:p>
            <a:fld id="{F0908618-9CDB-4B54-B8AB-45691E05257D}" type="slidenum">
              <a:rPr lang="en-US" smtClean="0"/>
              <a:pPr/>
              <a:t>‹#›</a:t>
            </a:fld>
            <a:endParaRPr lang="en-US"/>
          </a:p>
        </p:txBody>
      </p:sp>
    </p:spTree>
    <p:extLst>
      <p:ext uri="{BB962C8B-B14F-4D97-AF65-F5344CB8AC3E}">
        <p14:creationId xmlns="" xmlns:p14="http://schemas.microsoft.com/office/powerpoint/2010/main" val="1903557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436D137-26C0-15D0-FF23-809382B6846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9C8A8DAF-91FC-F3BB-EE26-D378423572FE}"/>
              </a:ext>
            </a:extLst>
          </p:cNvPr>
          <p:cNvSpPr>
            <a:spLocks noGrp="1"/>
          </p:cNvSpPr>
          <p:nvPr>
            <p:ph type="dt" sz="half" idx="10"/>
          </p:nvPr>
        </p:nvSpPr>
        <p:spPr/>
        <p:txBody>
          <a:bodyPr/>
          <a:lstStyle/>
          <a:p>
            <a:fld id="{B56B324A-B442-49C5-95FB-3EADDD96E7B2}" type="datetimeFigureOut">
              <a:rPr lang="en-US" smtClean="0"/>
              <a:pPr/>
              <a:t>6/30/2025</a:t>
            </a:fld>
            <a:endParaRPr lang="en-US"/>
          </a:p>
        </p:txBody>
      </p:sp>
      <p:sp>
        <p:nvSpPr>
          <p:cNvPr id="4" name="Footer Placeholder 3">
            <a:extLst>
              <a:ext uri="{FF2B5EF4-FFF2-40B4-BE49-F238E27FC236}">
                <a16:creationId xmlns="" xmlns:a16="http://schemas.microsoft.com/office/drawing/2014/main" id="{D3AE16D5-CE06-AF1A-CF73-BDD6D2BBA5F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2E08E90C-E063-186F-1682-1A8B7C3D8B6B}"/>
              </a:ext>
            </a:extLst>
          </p:cNvPr>
          <p:cNvSpPr>
            <a:spLocks noGrp="1"/>
          </p:cNvSpPr>
          <p:nvPr>
            <p:ph type="sldNum" sz="quarter" idx="12"/>
          </p:nvPr>
        </p:nvSpPr>
        <p:spPr/>
        <p:txBody>
          <a:bodyPr/>
          <a:lstStyle/>
          <a:p>
            <a:fld id="{F0908618-9CDB-4B54-B8AB-45691E05257D}" type="slidenum">
              <a:rPr lang="en-US" smtClean="0"/>
              <a:pPr/>
              <a:t>‹#›</a:t>
            </a:fld>
            <a:endParaRPr lang="en-US"/>
          </a:p>
        </p:txBody>
      </p:sp>
    </p:spTree>
    <p:extLst>
      <p:ext uri="{BB962C8B-B14F-4D97-AF65-F5344CB8AC3E}">
        <p14:creationId xmlns="" xmlns:p14="http://schemas.microsoft.com/office/powerpoint/2010/main" val="530114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195B69A1-0725-1102-908B-DBF2773105CC}"/>
              </a:ext>
            </a:extLst>
          </p:cNvPr>
          <p:cNvSpPr>
            <a:spLocks noGrp="1"/>
          </p:cNvSpPr>
          <p:nvPr>
            <p:ph type="dt" sz="half" idx="10"/>
          </p:nvPr>
        </p:nvSpPr>
        <p:spPr/>
        <p:txBody>
          <a:bodyPr/>
          <a:lstStyle/>
          <a:p>
            <a:fld id="{B56B324A-B442-49C5-95FB-3EADDD96E7B2}" type="datetimeFigureOut">
              <a:rPr lang="en-US" smtClean="0"/>
              <a:pPr/>
              <a:t>6/30/2025</a:t>
            </a:fld>
            <a:endParaRPr lang="en-US"/>
          </a:p>
        </p:txBody>
      </p:sp>
      <p:sp>
        <p:nvSpPr>
          <p:cNvPr id="3" name="Footer Placeholder 2">
            <a:extLst>
              <a:ext uri="{FF2B5EF4-FFF2-40B4-BE49-F238E27FC236}">
                <a16:creationId xmlns="" xmlns:a16="http://schemas.microsoft.com/office/drawing/2014/main" id="{F442DE9C-A114-27C8-BFB8-5E0E1150A57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C26DB29D-C5B2-F545-29D2-9B7B5B2D95B3}"/>
              </a:ext>
            </a:extLst>
          </p:cNvPr>
          <p:cNvSpPr>
            <a:spLocks noGrp="1"/>
          </p:cNvSpPr>
          <p:nvPr>
            <p:ph type="sldNum" sz="quarter" idx="12"/>
          </p:nvPr>
        </p:nvSpPr>
        <p:spPr/>
        <p:txBody>
          <a:bodyPr/>
          <a:lstStyle/>
          <a:p>
            <a:fld id="{F0908618-9CDB-4B54-B8AB-45691E05257D}" type="slidenum">
              <a:rPr lang="en-US" smtClean="0"/>
              <a:pPr/>
              <a:t>‹#›</a:t>
            </a:fld>
            <a:endParaRPr lang="en-US"/>
          </a:p>
        </p:txBody>
      </p:sp>
    </p:spTree>
    <p:extLst>
      <p:ext uri="{BB962C8B-B14F-4D97-AF65-F5344CB8AC3E}">
        <p14:creationId xmlns="" xmlns:p14="http://schemas.microsoft.com/office/powerpoint/2010/main" val="1644680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C90CF77-08EE-C228-3367-BAB3B01356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72E9D072-CCBC-89C4-D0CE-0C4EA96497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3CC0B0F8-235E-EF2D-03A3-B9834C7FD8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8267B2A3-A0B2-B119-764F-32FDCF65BD76}"/>
              </a:ext>
            </a:extLst>
          </p:cNvPr>
          <p:cNvSpPr>
            <a:spLocks noGrp="1"/>
          </p:cNvSpPr>
          <p:nvPr>
            <p:ph type="dt" sz="half" idx="10"/>
          </p:nvPr>
        </p:nvSpPr>
        <p:spPr/>
        <p:txBody>
          <a:bodyPr/>
          <a:lstStyle/>
          <a:p>
            <a:fld id="{B56B324A-B442-49C5-95FB-3EADDD96E7B2}" type="datetimeFigureOut">
              <a:rPr lang="en-US" smtClean="0"/>
              <a:pPr/>
              <a:t>6/30/2025</a:t>
            </a:fld>
            <a:endParaRPr lang="en-US"/>
          </a:p>
        </p:txBody>
      </p:sp>
      <p:sp>
        <p:nvSpPr>
          <p:cNvPr id="6" name="Footer Placeholder 5">
            <a:extLst>
              <a:ext uri="{FF2B5EF4-FFF2-40B4-BE49-F238E27FC236}">
                <a16:creationId xmlns="" xmlns:a16="http://schemas.microsoft.com/office/drawing/2014/main" id="{1FE0C95D-CC58-8582-4EB6-63A085404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B24B0302-9956-8FEA-D058-F5036B7E1BE4}"/>
              </a:ext>
            </a:extLst>
          </p:cNvPr>
          <p:cNvSpPr>
            <a:spLocks noGrp="1"/>
          </p:cNvSpPr>
          <p:nvPr>
            <p:ph type="sldNum" sz="quarter" idx="12"/>
          </p:nvPr>
        </p:nvSpPr>
        <p:spPr/>
        <p:txBody>
          <a:bodyPr/>
          <a:lstStyle/>
          <a:p>
            <a:fld id="{F0908618-9CDB-4B54-B8AB-45691E05257D}" type="slidenum">
              <a:rPr lang="en-US" smtClean="0"/>
              <a:pPr/>
              <a:t>‹#›</a:t>
            </a:fld>
            <a:endParaRPr lang="en-US"/>
          </a:p>
        </p:txBody>
      </p:sp>
    </p:spTree>
    <p:extLst>
      <p:ext uri="{BB962C8B-B14F-4D97-AF65-F5344CB8AC3E}">
        <p14:creationId xmlns="" xmlns:p14="http://schemas.microsoft.com/office/powerpoint/2010/main" val="3611842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C8F5BB-4B04-6192-8962-625562C8F5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10FB6D71-F4EE-A8F9-C5B2-6F2CB67E98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05628D2D-0B16-D3FC-8C4F-8D37B1AA97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6B6693F1-25AF-2DCE-7FC4-87137D79CCFD}"/>
              </a:ext>
            </a:extLst>
          </p:cNvPr>
          <p:cNvSpPr>
            <a:spLocks noGrp="1"/>
          </p:cNvSpPr>
          <p:nvPr>
            <p:ph type="dt" sz="half" idx="10"/>
          </p:nvPr>
        </p:nvSpPr>
        <p:spPr/>
        <p:txBody>
          <a:bodyPr/>
          <a:lstStyle/>
          <a:p>
            <a:fld id="{B56B324A-B442-49C5-95FB-3EADDD96E7B2}" type="datetimeFigureOut">
              <a:rPr lang="en-US" smtClean="0"/>
              <a:pPr/>
              <a:t>6/30/2025</a:t>
            </a:fld>
            <a:endParaRPr lang="en-US"/>
          </a:p>
        </p:txBody>
      </p:sp>
      <p:sp>
        <p:nvSpPr>
          <p:cNvPr id="6" name="Footer Placeholder 5">
            <a:extLst>
              <a:ext uri="{FF2B5EF4-FFF2-40B4-BE49-F238E27FC236}">
                <a16:creationId xmlns="" xmlns:a16="http://schemas.microsoft.com/office/drawing/2014/main" id="{55DD8A52-2359-A141-AD79-BBA3BED185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5D11AB9D-8863-BB39-AC8F-C7282C5A8083}"/>
              </a:ext>
            </a:extLst>
          </p:cNvPr>
          <p:cNvSpPr>
            <a:spLocks noGrp="1"/>
          </p:cNvSpPr>
          <p:nvPr>
            <p:ph type="sldNum" sz="quarter" idx="12"/>
          </p:nvPr>
        </p:nvSpPr>
        <p:spPr/>
        <p:txBody>
          <a:bodyPr/>
          <a:lstStyle/>
          <a:p>
            <a:fld id="{F0908618-9CDB-4B54-B8AB-45691E05257D}" type="slidenum">
              <a:rPr lang="en-US" smtClean="0"/>
              <a:pPr/>
              <a:t>‹#›</a:t>
            </a:fld>
            <a:endParaRPr lang="en-US"/>
          </a:p>
        </p:txBody>
      </p:sp>
    </p:spTree>
    <p:extLst>
      <p:ext uri="{BB962C8B-B14F-4D97-AF65-F5344CB8AC3E}">
        <p14:creationId xmlns="" xmlns:p14="http://schemas.microsoft.com/office/powerpoint/2010/main" val="3154162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3C51649A-765A-7770-891E-1FCC3CA475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B9B2FCCB-6640-A61A-A81B-D12DF93D2E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398832A8-413A-D7FE-C7A9-FD0A44F8C8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6B324A-B442-49C5-95FB-3EADDD96E7B2}" type="datetimeFigureOut">
              <a:rPr lang="en-US" smtClean="0"/>
              <a:pPr/>
              <a:t>6/30/2025</a:t>
            </a:fld>
            <a:endParaRPr lang="en-US"/>
          </a:p>
        </p:txBody>
      </p:sp>
      <p:sp>
        <p:nvSpPr>
          <p:cNvPr id="5" name="Footer Placeholder 4">
            <a:extLst>
              <a:ext uri="{FF2B5EF4-FFF2-40B4-BE49-F238E27FC236}">
                <a16:creationId xmlns="" xmlns:a16="http://schemas.microsoft.com/office/drawing/2014/main" id="{F56BFB30-60B7-20D6-EE62-1961B272FD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81B33972-6696-A202-7789-EFE7E42F15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908618-9CDB-4B54-B8AB-45691E05257D}" type="slidenum">
              <a:rPr lang="en-US" smtClean="0"/>
              <a:pPr/>
              <a:t>‹#›</a:t>
            </a:fld>
            <a:endParaRPr lang="en-US"/>
          </a:p>
        </p:txBody>
      </p:sp>
    </p:spTree>
    <p:extLst>
      <p:ext uri="{BB962C8B-B14F-4D97-AF65-F5344CB8AC3E}">
        <p14:creationId xmlns="" xmlns:p14="http://schemas.microsoft.com/office/powerpoint/2010/main" val="20642712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86A6D70-E872-3ED7-D655-41B81BA0DBF8}"/>
              </a:ext>
            </a:extLst>
          </p:cNvPr>
          <p:cNvSpPr>
            <a:spLocks noGrp="1"/>
          </p:cNvSpPr>
          <p:nvPr>
            <p:ph type="ctrTitle"/>
          </p:nvPr>
        </p:nvSpPr>
        <p:spPr/>
        <p:txBody>
          <a:bodyPr>
            <a:normAutofit/>
          </a:bodyPr>
          <a:lstStyle/>
          <a:p>
            <a:r>
              <a:rPr lang="en-US" sz="2400" b="1" i="0" u="none" strike="noStrike" baseline="0" dirty="0">
                <a:solidFill>
                  <a:srgbClr val="000000"/>
                </a:solidFill>
                <a:latin typeface="Times New Roman" panose="02020603050405020304" pitchFamily="18" charset="0"/>
              </a:rPr>
              <a:t>INTRODUCTION TO OS AND ITS FUNCTIONS 	</a:t>
            </a:r>
            <a:endParaRPr lang="en-US" sz="7200" b="1" dirty="0"/>
          </a:p>
        </p:txBody>
      </p:sp>
    </p:spTree>
    <p:extLst>
      <p:ext uri="{BB962C8B-B14F-4D97-AF65-F5344CB8AC3E}">
        <p14:creationId xmlns="" xmlns:p14="http://schemas.microsoft.com/office/powerpoint/2010/main" val="39314114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1D3E2F-8A56-3C45-C246-8A2E0C90DF21}"/>
              </a:ext>
            </a:extLst>
          </p:cNvPr>
          <p:cNvSpPr>
            <a:spLocks noGrp="1"/>
          </p:cNvSpPr>
          <p:nvPr>
            <p:ph type="title"/>
          </p:nvPr>
        </p:nvSpPr>
        <p:spPr>
          <a:xfrm>
            <a:off x="1451579" y="804520"/>
            <a:ext cx="9603275" cy="587718"/>
          </a:xfrm>
        </p:spPr>
        <p:txBody>
          <a:bodyPr>
            <a:normAutofit fontScale="90000"/>
          </a:bodyPr>
          <a:lstStyle/>
          <a:p>
            <a:r>
              <a:rPr lang="en-US" dirty="0"/>
              <a:t>Components of computer system</a:t>
            </a:r>
          </a:p>
        </p:txBody>
      </p:sp>
      <p:sp>
        <p:nvSpPr>
          <p:cNvPr id="6" name="TextBox 5">
            <a:extLst>
              <a:ext uri="{FF2B5EF4-FFF2-40B4-BE49-F238E27FC236}">
                <a16:creationId xmlns="" xmlns:a16="http://schemas.microsoft.com/office/drawing/2014/main" id="{FFDB4D79-B501-3621-0B33-AC7D8ED9C7EF}"/>
              </a:ext>
            </a:extLst>
          </p:cNvPr>
          <p:cNvSpPr txBox="1"/>
          <p:nvPr/>
        </p:nvSpPr>
        <p:spPr>
          <a:xfrm>
            <a:off x="2883878" y="6053480"/>
            <a:ext cx="5064369" cy="369332"/>
          </a:xfrm>
          <a:prstGeom prst="rect">
            <a:avLst/>
          </a:prstGeom>
          <a:noFill/>
        </p:spPr>
        <p:txBody>
          <a:bodyPr wrap="square" rtlCol="0">
            <a:spAutoFit/>
          </a:bodyPr>
          <a:lstStyle/>
          <a:p>
            <a:pPr algn="ctr"/>
            <a:r>
              <a:rPr lang="en-US" dirty="0"/>
              <a:t>1.User View      2.System View</a:t>
            </a:r>
          </a:p>
        </p:txBody>
      </p:sp>
      <p:pic>
        <p:nvPicPr>
          <p:cNvPr id="9" name="Picture 4">
            <a:extLst>
              <a:ext uri="{FF2B5EF4-FFF2-40B4-BE49-F238E27FC236}">
                <a16:creationId xmlns="" xmlns:a16="http://schemas.microsoft.com/office/drawing/2014/main" id="{6B55CA49-6A4D-60EC-BE16-0F3A001547C9}"/>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029045" y="1552746"/>
            <a:ext cx="8133910" cy="4340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3711287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BF4392A8-3AB1-6797-0CE6-0C39E04A7BDE}"/>
              </a:ext>
            </a:extLst>
          </p:cNvPr>
          <p:cNvSpPr>
            <a:spLocks noGrp="1"/>
          </p:cNvSpPr>
          <p:nvPr>
            <p:ph idx="1"/>
          </p:nvPr>
        </p:nvSpPr>
        <p:spPr>
          <a:xfrm>
            <a:off x="1451579" y="1266091"/>
            <a:ext cx="9603275" cy="5086517"/>
          </a:xfrm>
        </p:spPr>
        <p:txBody>
          <a:bodyPr/>
          <a:lstStyle/>
          <a:p>
            <a:r>
              <a:rPr lang="en-US" altLang="en-US" dirty="0"/>
              <a:t>Computer system can be divided into four components:</a:t>
            </a:r>
          </a:p>
          <a:p>
            <a:pPr lvl="1"/>
            <a:r>
              <a:rPr lang="en-US" altLang="en-US" dirty="0"/>
              <a:t>Hardware – provides basic computing resources</a:t>
            </a:r>
          </a:p>
          <a:p>
            <a:pPr lvl="2"/>
            <a:r>
              <a:rPr lang="en-US" altLang="en-US" dirty="0"/>
              <a:t>CPU, memory, I/O devices</a:t>
            </a:r>
          </a:p>
          <a:p>
            <a:pPr lvl="1"/>
            <a:r>
              <a:rPr lang="en-US" altLang="en-US" dirty="0"/>
              <a:t>Operating system</a:t>
            </a:r>
          </a:p>
          <a:p>
            <a:pPr lvl="2"/>
            <a:r>
              <a:rPr lang="en-US" altLang="en-US" dirty="0"/>
              <a:t>Controls and coordinates use of hardware among various applications and users</a:t>
            </a:r>
          </a:p>
          <a:p>
            <a:pPr lvl="1"/>
            <a:r>
              <a:rPr lang="en-US" altLang="en-US" dirty="0"/>
              <a:t>Application programs </a:t>
            </a:r>
            <a:r>
              <a:rPr lang="en-US" altLang="en-US" sz="2000" dirty="0"/>
              <a:t>– define the ways in which the system resources are used to solve the computing problems of the users</a:t>
            </a:r>
            <a:endParaRPr lang="en-US" altLang="en-US" dirty="0"/>
          </a:p>
          <a:p>
            <a:pPr lvl="2"/>
            <a:r>
              <a:rPr lang="en-US" altLang="en-US" dirty="0"/>
              <a:t>Word processors, compilers, web browsers, database systems, video games</a:t>
            </a:r>
          </a:p>
          <a:p>
            <a:pPr lvl="1"/>
            <a:r>
              <a:rPr lang="en-US" altLang="en-US" dirty="0"/>
              <a:t>Users</a:t>
            </a:r>
          </a:p>
          <a:p>
            <a:pPr lvl="2"/>
            <a:r>
              <a:rPr lang="en-US" altLang="en-US" dirty="0"/>
              <a:t>People, machines, other computers</a:t>
            </a:r>
          </a:p>
          <a:p>
            <a:endParaRPr lang="en-US" dirty="0"/>
          </a:p>
        </p:txBody>
      </p:sp>
    </p:spTree>
    <p:extLst>
      <p:ext uri="{BB962C8B-B14F-4D97-AF65-F5344CB8AC3E}">
        <p14:creationId xmlns="" xmlns:p14="http://schemas.microsoft.com/office/powerpoint/2010/main" val="2600928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2F01677-3EA3-A2E3-BC09-77FF494454DB}"/>
              </a:ext>
            </a:extLst>
          </p:cNvPr>
          <p:cNvSpPr>
            <a:spLocks noGrp="1"/>
          </p:cNvSpPr>
          <p:nvPr>
            <p:ph type="title"/>
          </p:nvPr>
        </p:nvSpPr>
        <p:spPr/>
        <p:txBody>
          <a:bodyPr/>
          <a:lstStyle/>
          <a:p>
            <a:r>
              <a:rPr lang="en-US" altLang="en-US" dirty="0"/>
              <a:t>Computer System Organization</a:t>
            </a:r>
            <a:endParaRPr lang="en-US" dirty="0"/>
          </a:p>
        </p:txBody>
      </p:sp>
      <p:sp>
        <p:nvSpPr>
          <p:cNvPr id="4" name="Rectangle 3">
            <a:extLst>
              <a:ext uri="{FF2B5EF4-FFF2-40B4-BE49-F238E27FC236}">
                <a16:creationId xmlns="" xmlns:a16="http://schemas.microsoft.com/office/drawing/2014/main" id="{B1628406-A850-F379-27D8-200A7A0F5ABE}"/>
              </a:ext>
            </a:extLst>
          </p:cNvPr>
          <p:cNvSpPr>
            <a:spLocks noGrp="1" noChangeArrowheads="1"/>
          </p:cNvSpPr>
          <p:nvPr>
            <p:ph idx="1"/>
          </p:nvPr>
        </p:nvSpPr>
        <p:spPr>
          <a:xfrm>
            <a:off x="838200" y="1825625"/>
            <a:ext cx="10515600" cy="4351338"/>
          </a:xfrm>
        </p:spPr>
        <p:txBody>
          <a:bodyPr/>
          <a:lstStyle/>
          <a:p>
            <a:r>
              <a:rPr lang="en-US" altLang="en-US" dirty="0"/>
              <a:t>Computer-system operation</a:t>
            </a:r>
          </a:p>
          <a:p>
            <a:pPr lvl="1"/>
            <a:r>
              <a:rPr lang="en-US" altLang="en-US" dirty="0"/>
              <a:t>One or more CPUs, device controllers connect through common bus providing access to shared memory</a:t>
            </a:r>
          </a:p>
          <a:p>
            <a:pPr lvl="1"/>
            <a:r>
              <a:rPr lang="en-US" altLang="en-US" dirty="0"/>
              <a:t>Concurrent execution of CPUs and devices competing for memory cycles</a:t>
            </a:r>
          </a:p>
          <a:p>
            <a:pPr lvl="1"/>
            <a:endParaRPr lang="en-US" altLang="en-US" dirty="0"/>
          </a:p>
        </p:txBody>
      </p:sp>
      <p:pic>
        <p:nvPicPr>
          <p:cNvPr id="5" name="Picture 5">
            <a:extLst>
              <a:ext uri="{FF2B5EF4-FFF2-40B4-BE49-F238E27FC236}">
                <a16:creationId xmlns="" xmlns:a16="http://schemas.microsoft.com/office/drawing/2014/main" id="{85E6C926-409F-4F90-C542-E915EDB9086C}"/>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334578" y="3498850"/>
            <a:ext cx="6059487" cy="2994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3483004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11EE0EE-A160-CDD0-A21F-187F58B5C86F}"/>
              </a:ext>
            </a:extLst>
          </p:cNvPr>
          <p:cNvSpPr>
            <a:spLocks noGrp="1"/>
          </p:cNvSpPr>
          <p:nvPr>
            <p:ph type="title"/>
          </p:nvPr>
        </p:nvSpPr>
        <p:spPr/>
        <p:txBody>
          <a:bodyPr/>
          <a:lstStyle/>
          <a:p>
            <a:r>
              <a:rPr lang="en-US" altLang="en-US" dirty="0"/>
              <a:t>Storage Structure</a:t>
            </a:r>
            <a:endParaRPr lang="en-US" dirty="0"/>
          </a:p>
        </p:txBody>
      </p:sp>
      <p:sp>
        <p:nvSpPr>
          <p:cNvPr id="4" name="Rectangle 3">
            <a:extLst>
              <a:ext uri="{FF2B5EF4-FFF2-40B4-BE49-F238E27FC236}">
                <a16:creationId xmlns="" xmlns:a16="http://schemas.microsoft.com/office/drawing/2014/main" id="{DD319418-082A-5EC2-77EE-59505C8E06E2}"/>
              </a:ext>
            </a:extLst>
          </p:cNvPr>
          <p:cNvSpPr>
            <a:spLocks noGrp="1" noChangeArrowheads="1"/>
          </p:cNvSpPr>
          <p:nvPr>
            <p:ph idx="1"/>
          </p:nvPr>
        </p:nvSpPr>
        <p:spPr>
          <a:xfrm>
            <a:off x="838200" y="1825625"/>
            <a:ext cx="10515600" cy="4351338"/>
          </a:xfrm>
        </p:spPr>
        <p:txBody>
          <a:bodyPr>
            <a:normAutofit fontScale="92500" lnSpcReduction="10000"/>
          </a:bodyPr>
          <a:lstStyle/>
          <a:p>
            <a:r>
              <a:rPr lang="en-US" altLang="en-US" dirty="0"/>
              <a:t>Main memory – only large storage media that the CPU can access directly</a:t>
            </a:r>
          </a:p>
          <a:p>
            <a:pPr lvl="1"/>
            <a:r>
              <a:rPr lang="en-US" altLang="en-US" sz="1900" b="1" dirty="0">
                <a:solidFill>
                  <a:srgbClr val="3366FF"/>
                </a:solidFill>
              </a:rPr>
              <a:t>Random</a:t>
            </a:r>
            <a:r>
              <a:rPr lang="en-US" altLang="en-US" sz="1900" dirty="0">
                <a:solidFill>
                  <a:srgbClr val="0000FF"/>
                </a:solidFill>
              </a:rPr>
              <a:t> </a:t>
            </a:r>
            <a:r>
              <a:rPr lang="en-US" altLang="en-US" sz="1900" b="1" dirty="0">
                <a:solidFill>
                  <a:srgbClr val="3366FF"/>
                </a:solidFill>
              </a:rPr>
              <a:t>access</a:t>
            </a:r>
          </a:p>
          <a:p>
            <a:pPr lvl="1"/>
            <a:r>
              <a:rPr lang="en-US" altLang="en-US" sz="1900" dirty="0"/>
              <a:t>Typically </a:t>
            </a:r>
            <a:r>
              <a:rPr lang="en-US" altLang="en-US" sz="1900" b="1" dirty="0">
                <a:solidFill>
                  <a:srgbClr val="3366FF"/>
                </a:solidFill>
              </a:rPr>
              <a:t>volatile</a:t>
            </a:r>
          </a:p>
          <a:p>
            <a:r>
              <a:rPr lang="en-US" altLang="en-US" dirty="0"/>
              <a:t>Secondary storage – extension of main memory that provides large </a:t>
            </a:r>
            <a:r>
              <a:rPr lang="en-US" altLang="en-US" b="1" dirty="0">
                <a:solidFill>
                  <a:srgbClr val="3366FF"/>
                </a:solidFill>
              </a:rPr>
              <a:t>nonvolatile</a:t>
            </a:r>
            <a:r>
              <a:rPr lang="en-US" altLang="en-US" dirty="0">
                <a:solidFill>
                  <a:srgbClr val="0000FF"/>
                </a:solidFill>
              </a:rPr>
              <a:t> </a:t>
            </a:r>
            <a:r>
              <a:rPr lang="en-US" altLang="en-US" dirty="0"/>
              <a:t>storage capacity</a:t>
            </a:r>
          </a:p>
          <a:p>
            <a:r>
              <a:rPr lang="en-US" altLang="en-US" dirty="0"/>
              <a:t>Hard disks – rigid metal or glass platters covered with magnetic recording material </a:t>
            </a:r>
          </a:p>
          <a:p>
            <a:pPr lvl="1"/>
            <a:r>
              <a:rPr lang="en-US" altLang="en-US" sz="2200" dirty="0"/>
              <a:t>Disk surface is logically divided into </a:t>
            </a:r>
            <a:r>
              <a:rPr lang="en-US" altLang="en-US" sz="2200" b="1" dirty="0">
                <a:solidFill>
                  <a:srgbClr val="3366FF"/>
                </a:solidFill>
              </a:rPr>
              <a:t>tracks</a:t>
            </a:r>
            <a:r>
              <a:rPr lang="en-US" altLang="en-US" sz="2200" dirty="0"/>
              <a:t>, which are subdivided into </a:t>
            </a:r>
            <a:r>
              <a:rPr lang="en-US" altLang="en-US" sz="2200" b="1" dirty="0">
                <a:solidFill>
                  <a:srgbClr val="3366FF"/>
                </a:solidFill>
              </a:rPr>
              <a:t>sectors</a:t>
            </a:r>
          </a:p>
          <a:p>
            <a:pPr lvl="1"/>
            <a:r>
              <a:rPr lang="en-US" altLang="en-US" sz="2200" dirty="0"/>
              <a:t>The </a:t>
            </a:r>
            <a:r>
              <a:rPr lang="en-US" altLang="en-US" sz="2200" b="1" dirty="0">
                <a:solidFill>
                  <a:srgbClr val="3366FF"/>
                </a:solidFill>
              </a:rPr>
              <a:t>disk controller </a:t>
            </a:r>
            <a:r>
              <a:rPr lang="en-US" altLang="en-US" sz="2200" dirty="0"/>
              <a:t>determines the logical interaction between the device and the computer </a:t>
            </a:r>
          </a:p>
          <a:p>
            <a:r>
              <a:rPr lang="en-US" altLang="en-US" b="1" dirty="0">
                <a:solidFill>
                  <a:srgbClr val="3366FF"/>
                </a:solidFill>
              </a:rPr>
              <a:t>Solid-state disks </a:t>
            </a:r>
            <a:r>
              <a:rPr lang="en-US" altLang="en-US" dirty="0"/>
              <a:t>– faster than hard disks, nonvolatile</a:t>
            </a:r>
          </a:p>
          <a:p>
            <a:pPr lvl="1"/>
            <a:r>
              <a:rPr lang="en-US" altLang="en-US" sz="1900" dirty="0"/>
              <a:t>Various technologies</a:t>
            </a:r>
          </a:p>
          <a:p>
            <a:pPr lvl="1"/>
            <a:r>
              <a:rPr lang="en-US" altLang="en-US" sz="1900" dirty="0"/>
              <a:t>Becoming more popular</a:t>
            </a:r>
          </a:p>
        </p:txBody>
      </p:sp>
    </p:spTree>
    <p:extLst>
      <p:ext uri="{BB962C8B-B14F-4D97-AF65-F5344CB8AC3E}">
        <p14:creationId xmlns="" xmlns:p14="http://schemas.microsoft.com/office/powerpoint/2010/main" val="432605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EB82EA-FF95-9A28-EB11-8A3C6595E339}"/>
              </a:ext>
            </a:extLst>
          </p:cNvPr>
          <p:cNvSpPr>
            <a:spLocks noGrp="1"/>
          </p:cNvSpPr>
          <p:nvPr>
            <p:ph type="title"/>
          </p:nvPr>
        </p:nvSpPr>
        <p:spPr>
          <a:xfrm>
            <a:off x="838200" y="365126"/>
            <a:ext cx="10515600" cy="1069780"/>
          </a:xfrm>
        </p:spPr>
        <p:txBody>
          <a:bodyPr/>
          <a:lstStyle/>
          <a:p>
            <a:r>
              <a:rPr lang="en-US" altLang="en-US" dirty="0"/>
              <a:t>Computer-System Architecture</a:t>
            </a:r>
            <a:endParaRPr lang="en-US" dirty="0"/>
          </a:p>
        </p:txBody>
      </p:sp>
      <p:sp>
        <p:nvSpPr>
          <p:cNvPr id="3" name="Content Placeholder 2">
            <a:extLst>
              <a:ext uri="{FF2B5EF4-FFF2-40B4-BE49-F238E27FC236}">
                <a16:creationId xmlns="" xmlns:a16="http://schemas.microsoft.com/office/drawing/2014/main" id="{EE2C8E3E-DF80-A57F-B854-4377BD9AA459}"/>
              </a:ext>
            </a:extLst>
          </p:cNvPr>
          <p:cNvSpPr>
            <a:spLocks noGrp="1"/>
          </p:cNvSpPr>
          <p:nvPr>
            <p:ph idx="1"/>
          </p:nvPr>
        </p:nvSpPr>
        <p:spPr>
          <a:xfrm>
            <a:off x="838200" y="1631852"/>
            <a:ext cx="10515600" cy="4545111"/>
          </a:xfrm>
        </p:spPr>
        <p:txBody>
          <a:bodyPr/>
          <a:lstStyle/>
          <a:p>
            <a:r>
              <a:rPr lang="en-US" altLang="en-US" dirty="0"/>
              <a:t>Most systems use a single general-purpose processor</a:t>
            </a:r>
          </a:p>
          <a:p>
            <a:pPr lvl="1"/>
            <a:r>
              <a:rPr lang="en-US" altLang="en-US" dirty="0"/>
              <a:t>Most systems have special-purpose processors as well</a:t>
            </a:r>
            <a:endParaRPr lang="en-US" altLang="en-US" sz="800" dirty="0"/>
          </a:p>
          <a:p>
            <a:r>
              <a:rPr lang="en-US" altLang="en-US" b="1" dirty="0">
                <a:solidFill>
                  <a:srgbClr val="3366FF"/>
                </a:solidFill>
              </a:rPr>
              <a:t>Multiprocessors</a:t>
            </a:r>
            <a:r>
              <a:rPr lang="en-US" altLang="en-US" dirty="0">
                <a:solidFill>
                  <a:srgbClr val="3366FF"/>
                </a:solidFill>
              </a:rPr>
              <a:t> </a:t>
            </a:r>
            <a:r>
              <a:rPr lang="en-US" altLang="en-US" dirty="0"/>
              <a:t>systems growing in use and importance</a:t>
            </a:r>
          </a:p>
          <a:p>
            <a:pPr lvl="1"/>
            <a:r>
              <a:rPr lang="en-US" altLang="en-US" dirty="0"/>
              <a:t>Also known as </a:t>
            </a:r>
            <a:r>
              <a:rPr lang="en-US" altLang="en-US" b="1" dirty="0">
                <a:solidFill>
                  <a:srgbClr val="3366FF"/>
                </a:solidFill>
              </a:rPr>
              <a:t>parallel systems</a:t>
            </a:r>
            <a:r>
              <a:rPr lang="en-US" altLang="en-US" dirty="0"/>
              <a:t>, </a:t>
            </a:r>
            <a:r>
              <a:rPr lang="en-US" altLang="en-US" b="1" dirty="0">
                <a:solidFill>
                  <a:srgbClr val="3366FF"/>
                </a:solidFill>
              </a:rPr>
              <a:t>tightly-coupled systems</a:t>
            </a:r>
          </a:p>
          <a:p>
            <a:pPr lvl="1"/>
            <a:r>
              <a:rPr lang="en-US" altLang="en-US" dirty="0"/>
              <a:t>Advantages include:</a:t>
            </a:r>
          </a:p>
          <a:p>
            <a:pPr marL="1200150" lvl="2" indent="-342900">
              <a:buFont typeface="Arial" panose="020B0604020202020204" pitchFamily="34" charset="0"/>
              <a:buAutoNum type="arabicPeriod"/>
            </a:pPr>
            <a:r>
              <a:rPr lang="en-US" altLang="en-US" b="1" dirty="0">
                <a:solidFill>
                  <a:srgbClr val="3366FF"/>
                </a:solidFill>
              </a:rPr>
              <a:t>Increased throughput</a:t>
            </a:r>
          </a:p>
          <a:p>
            <a:pPr marL="1200150" lvl="2" indent="-342900">
              <a:buFont typeface="Arial" panose="020B0604020202020204" pitchFamily="34" charset="0"/>
              <a:buAutoNum type="arabicPeriod"/>
            </a:pPr>
            <a:r>
              <a:rPr lang="en-US" altLang="en-US" b="1" dirty="0">
                <a:solidFill>
                  <a:srgbClr val="3366FF"/>
                </a:solidFill>
              </a:rPr>
              <a:t>Economy of scale</a:t>
            </a:r>
          </a:p>
          <a:p>
            <a:pPr marL="1200150" lvl="2" indent="-342900">
              <a:buFont typeface="Arial" panose="020B0604020202020204" pitchFamily="34" charset="0"/>
              <a:buAutoNum type="arabicPeriod"/>
            </a:pPr>
            <a:r>
              <a:rPr lang="en-US" altLang="en-US" b="1" dirty="0">
                <a:solidFill>
                  <a:srgbClr val="3366FF"/>
                </a:solidFill>
              </a:rPr>
              <a:t>Increased reliability </a:t>
            </a:r>
            <a:r>
              <a:rPr lang="en-US" altLang="en-US" dirty="0"/>
              <a:t>– graceful degradation or fault tolerance</a:t>
            </a:r>
          </a:p>
          <a:p>
            <a:pPr lvl="1"/>
            <a:r>
              <a:rPr lang="en-US" altLang="en-US" dirty="0"/>
              <a:t>Two types:</a:t>
            </a:r>
          </a:p>
          <a:p>
            <a:pPr marL="1200150" lvl="2" indent="-342900">
              <a:buFont typeface="Arial" panose="020B0604020202020204" pitchFamily="34" charset="0"/>
              <a:buAutoNum type="arabicPeriod"/>
            </a:pPr>
            <a:r>
              <a:rPr lang="en-US" altLang="en-US" b="1" dirty="0">
                <a:solidFill>
                  <a:srgbClr val="3366FF"/>
                </a:solidFill>
              </a:rPr>
              <a:t>Asymmetric Multiprocessing </a:t>
            </a:r>
            <a:r>
              <a:rPr lang="en-US" altLang="en-US" dirty="0"/>
              <a:t>– each processor is assigned a specie task.</a:t>
            </a:r>
          </a:p>
          <a:p>
            <a:pPr marL="1200150" lvl="2" indent="-342900">
              <a:buFont typeface="Arial" panose="020B0604020202020204" pitchFamily="34" charset="0"/>
              <a:buAutoNum type="arabicPeriod"/>
            </a:pPr>
            <a:r>
              <a:rPr lang="en-US" altLang="en-US" b="1" dirty="0">
                <a:solidFill>
                  <a:srgbClr val="3366FF"/>
                </a:solidFill>
              </a:rPr>
              <a:t>Symmetric Multiprocessing </a:t>
            </a:r>
            <a:r>
              <a:rPr lang="en-US" altLang="en-US" dirty="0"/>
              <a:t>– each processor performs all tasks</a:t>
            </a:r>
          </a:p>
          <a:p>
            <a:pPr marL="1200150" lvl="2" indent="-342900">
              <a:buFont typeface="Webdings" panose="05030102010509060703" pitchFamily="18" charset="2"/>
              <a:buNone/>
            </a:pPr>
            <a:endParaRPr lang="en-US" altLang="en-US" dirty="0">
              <a:solidFill>
                <a:srgbClr val="3366FF"/>
              </a:solidFill>
            </a:endParaRPr>
          </a:p>
          <a:p>
            <a:endParaRPr lang="en-US" dirty="0"/>
          </a:p>
        </p:txBody>
      </p:sp>
    </p:spTree>
    <p:extLst>
      <p:ext uri="{BB962C8B-B14F-4D97-AF65-F5344CB8AC3E}">
        <p14:creationId xmlns="" xmlns:p14="http://schemas.microsoft.com/office/powerpoint/2010/main" val="721006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702C94F-88EA-F078-F60A-C9C17E9EC858}"/>
              </a:ext>
            </a:extLst>
          </p:cNvPr>
          <p:cNvSpPr>
            <a:spLocks noGrp="1"/>
          </p:cNvSpPr>
          <p:nvPr>
            <p:ph type="title"/>
          </p:nvPr>
        </p:nvSpPr>
        <p:spPr>
          <a:xfrm>
            <a:off x="562709" y="804519"/>
            <a:ext cx="10492146" cy="728859"/>
          </a:xfrm>
        </p:spPr>
        <p:txBody>
          <a:bodyPr/>
          <a:lstStyle/>
          <a:p>
            <a:r>
              <a:rPr lang="en-US" dirty="0"/>
              <a:t>Functions/services of Operating system</a:t>
            </a:r>
          </a:p>
        </p:txBody>
      </p:sp>
      <p:sp>
        <p:nvSpPr>
          <p:cNvPr id="3" name="Content Placeholder 2">
            <a:extLst>
              <a:ext uri="{FF2B5EF4-FFF2-40B4-BE49-F238E27FC236}">
                <a16:creationId xmlns="" xmlns:a16="http://schemas.microsoft.com/office/drawing/2014/main" id="{1B760C20-375F-4460-2FB9-5AD2CCB772F9}"/>
              </a:ext>
            </a:extLst>
          </p:cNvPr>
          <p:cNvSpPr>
            <a:spLocks noGrp="1"/>
          </p:cNvSpPr>
          <p:nvPr>
            <p:ph idx="1"/>
          </p:nvPr>
        </p:nvSpPr>
        <p:spPr>
          <a:xfrm>
            <a:off x="562708" y="1825625"/>
            <a:ext cx="10791092" cy="4351338"/>
          </a:xfrm>
        </p:spPr>
        <p:txBody>
          <a:bodyPr>
            <a:normAutofit/>
          </a:bodyPr>
          <a:lstStyle/>
          <a:p>
            <a:pPr marL="0" indent="0" algn="just">
              <a:buNone/>
            </a:pPr>
            <a:r>
              <a:rPr lang="en-US" sz="2400" b="1" i="0" u="none" strike="noStrike" baseline="0" dirty="0">
                <a:latin typeface="Times New Roman" panose="02020603050405020304" pitchFamily="18" charset="0"/>
              </a:rPr>
              <a:t>User interface</a:t>
            </a:r>
            <a:endParaRPr lang="en-US" sz="2400" b="0" i="0" u="none" strike="noStrike" baseline="0" dirty="0">
              <a:latin typeface="Times New Roman" panose="02020603050405020304" pitchFamily="18" charset="0"/>
            </a:endParaRPr>
          </a:p>
          <a:p>
            <a:pPr marL="0" indent="0" algn="l">
              <a:buNone/>
            </a:pPr>
            <a:r>
              <a:rPr lang="en-US" sz="2400" b="1" i="0" u="none" strike="noStrike" baseline="0" dirty="0">
                <a:latin typeface="Times New Roman" panose="02020603050405020304" pitchFamily="18" charset="0"/>
              </a:rPr>
              <a:t>Program execution</a:t>
            </a:r>
          </a:p>
          <a:p>
            <a:pPr marL="0" indent="0">
              <a:buNone/>
            </a:pPr>
            <a:r>
              <a:rPr lang="en-US" sz="2400" b="1" i="0" u="none" strike="noStrike" baseline="0" dirty="0">
                <a:latin typeface="Times New Roman" panose="02020603050405020304" pitchFamily="18" charset="0"/>
              </a:rPr>
              <a:t>I/O operations</a:t>
            </a:r>
          </a:p>
          <a:p>
            <a:pPr marL="0" indent="0">
              <a:buNone/>
            </a:pPr>
            <a:r>
              <a:rPr lang="en-US" sz="2400" b="1" i="0" u="none" strike="noStrike" baseline="0" dirty="0">
                <a:latin typeface="Times New Roman" panose="02020603050405020304" pitchFamily="18" charset="0"/>
              </a:rPr>
              <a:t>File-system manipulation</a:t>
            </a:r>
            <a:endParaRPr lang="en-US" sz="2400" b="1" dirty="0">
              <a:latin typeface="Times New Roman" panose="02020603050405020304" pitchFamily="18" charset="0"/>
            </a:endParaRPr>
          </a:p>
          <a:p>
            <a:pPr marL="0" indent="0">
              <a:buNone/>
            </a:pPr>
            <a:r>
              <a:rPr lang="en-US" sz="2400" b="1" i="0" u="none" strike="noStrike" baseline="0" dirty="0">
                <a:latin typeface="Times New Roman" panose="02020603050405020304" pitchFamily="18" charset="0"/>
              </a:rPr>
              <a:t>Communications</a:t>
            </a:r>
          </a:p>
          <a:p>
            <a:pPr marL="0" indent="0">
              <a:buNone/>
            </a:pPr>
            <a:r>
              <a:rPr lang="en-US" sz="2400" b="1" i="0" u="none" strike="noStrike" baseline="0" dirty="0">
                <a:latin typeface="Times New Roman" panose="02020603050405020304" pitchFamily="18" charset="0"/>
              </a:rPr>
              <a:t>Error detection</a:t>
            </a:r>
          </a:p>
          <a:p>
            <a:pPr marL="0" indent="0">
              <a:buNone/>
            </a:pPr>
            <a:r>
              <a:rPr lang="en-US" sz="2400" b="1" dirty="0">
                <a:latin typeface="Times New Roman" panose="02020603050405020304" pitchFamily="18" charset="0"/>
              </a:rPr>
              <a:t>Resource allocation</a:t>
            </a:r>
          </a:p>
          <a:p>
            <a:pPr marL="0" indent="0">
              <a:buNone/>
            </a:pPr>
            <a:r>
              <a:rPr lang="en-US" sz="2400" b="1" dirty="0">
                <a:latin typeface="Times New Roman" panose="02020603050405020304" pitchFamily="18" charset="0"/>
              </a:rPr>
              <a:t>Accounting</a:t>
            </a:r>
          </a:p>
          <a:p>
            <a:pPr marL="0" indent="0">
              <a:buNone/>
            </a:pPr>
            <a:r>
              <a:rPr lang="en-US" sz="2400" b="1" dirty="0">
                <a:latin typeface="Times New Roman" panose="02020603050405020304" pitchFamily="18" charset="0"/>
              </a:rPr>
              <a:t>Protection and security</a:t>
            </a:r>
          </a:p>
        </p:txBody>
      </p:sp>
    </p:spTree>
    <p:extLst>
      <p:ext uri="{BB962C8B-B14F-4D97-AF65-F5344CB8AC3E}">
        <p14:creationId xmlns="" xmlns:p14="http://schemas.microsoft.com/office/powerpoint/2010/main" val="35137650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BE2133-E678-AF96-3003-575963081715}"/>
              </a:ext>
            </a:extLst>
          </p:cNvPr>
          <p:cNvSpPr>
            <a:spLocks noGrp="1"/>
          </p:cNvSpPr>
          <p:nvPr>
            <p:ph type="title"/>
          </p:nvPr>
        </p:nvSpPr>
        <p:spPr>
          <a:xfrm>
            <a:off x="838200" y="365125"/>
            <a:ext cx="10515600" cy="929103"/>
          </a:xfrm>
        </p:spPr>
        <p:txBody>
          <a:bodyPr/>
          <a:lstStyle/>
          <a:p>
            <a:r>
              <a:rPr lang="en-US" b="1" dirty="0"/>
              <a:t>Kernel in OS</a:t>
            </a:r>
          </a:p>
        </p:txBody>
      </p:sp>
      <p:sp>
        <p:nvSpPr>
          <p:cNvPr id="3" name="Content Placeholder 2">
            <a:extLst>
              <a:ext uri="{FF2B5EF4-FFF2-40B4-BE49-F238E27FC236}">
                <a16:creationId xmlns="" xmlns:a16="http://schemas.microsoft.com/office/drawing/2014/main" id="{ED0C710D-A565-CDE5-6667-C53E0354631D}"/>
              </a:ext>
            </a:extLst>
          </p:cNvPr>
          <p:cNvSpPr>
            <a:spLocks noGrp="1"/>
          </p:cNvSpPr>
          <p:nvPr>
            <p:ph idx="1"/>
          </p:nvPr>
        </p:nvSpPr>
        <p:spPr>
          <a:xfrm>
            <a:off x="838200" y="1463040"/>
            <a:ext cx="10515600" cy="4713923"/>
          </a:xfrm>
        </p:spPr>
        <p:txBody>
          <a:bodyPr>
            <a:normAutofit lnSpcReduction="10000"/>
          </a:bodyPr>
          <a:lstStyle/>
          <a:p>
            <a:pPr algn="just"/>
            <a:r>
              <a:rPr lang="en-US" dirty="0"/>
              <a:t>Kernel is central component of an operating system that manages operations of computer and hardware. </a:t>
            </a:r>
          </a:p>
          <a:p>
            <a:pPr algn="just"/>
            <a:r>
              <a:rPr lang="en-US" dirty="0"/>
              <a:t>It basically manages operations of memory and CPU time. </a:t>
            </a:r>
          </a:p>
          <a:p>
            <a:pPr algn="just"/>
            <a:r>
              <a:rPr lang="en-US" dirty="0"/>
              <a:t>It is core component of an operating system. </a:t>
            </a:r>
          </a:p>
          <a:p>
            <a:pPr algn="just"/>
            <a:r>
              <a:rPr lang="en-US" dirty="0"/>
              <a:t>Kernel acts as a bridge between applications and data processing performed at hardware level using inter-process communication and system calls.</a:t>
            </a:r>
          </a:p>
          <a:p>
            <a:pPr algn="just"/>
            <a:r>
              <a:rPr lang="en-US" b="0" i="0" dirty="0" smtClean="0">
                <a:effectLst/>
                <a:latin typeface="urw-din"/>
              </a:rPr>
              <a:t>kernel </a:t>
            </a:r>
            <a:r>
              <a:rPr lang="en-US" b="0" i="0" dirty="0">
                <a:effectLst/>
                <a:latin typeface="urw-din"/>
              </a:rPr>
              <a:t>loads first into memory when an operating system is loaded and remains into memory until operating system is shut down again. It is responsible for various tasks such as disk management, task management, and memory management. </a:t>
            </a:r>
            <a:endParaRPr lang="en-US" dirty="0"/>
          </a:p>
        </p:txBody>
      </p:sp>
    </p:spTree>
    <p:extLst>
      <p:ext uri="{BB962C8B-B14F-4D97-AF65-F5344CB8AC3E}">
        <p14:creationId xmlns="" xmlns:p14="http://schemas.microsoft.com/office/powerpoint/2010/main" val="334035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at is the Kernel?. Exploring the Difference or Nuance… | by Alex Moltzau  | Towards Data Science">
            <a:extLst>
              <a:ext uri="{FF2B5EF4-FFF2-40B4-BE49-F238E27FC236}">
                <a16:creationId xmlns="" xmlns:a16="http://schemas.microsoft.com/office/drawing/2014/main" id="{27CC60F0-6521-C504-B2C5-756A7455C6D2}"/>
              </a:ext>
            </a:extLst>
          </p:cNvPr>
          <p:cNvPicPr>
            <a:picLocks noGrp="1" noChangeAspect="1" noChangeArrowheads="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1786597" y="966531"/>
            <a:ext cx="7869357" cy="492493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214205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C07315E6-B771-D810-F60B-23C84699CBE5}"/>
              </a:ext>
            </a:extLst>
          </p:cNvPr>
          <p:cNvSpPr>
            <a:spLocks noGrp="1"/>
          </p:cNvSpPr>
          <p:nvPr>
            <p:ph idx="1"/>
          </p:nvPr>
        </p:nvSpPr>
        <p:spPr>
          <a:xfrm>
            <a:off x="838200" y="520505"/>
            <a:ext cx="10515600" cy="5656458"/>
          </a:xfrm>
        </p:spPr>
        <p:txBody>
          <a:bodyPr/>
          <a:lstStyle/>
          <a:p>
            <a:r>
              <a:rPr lang="en-US" dirty="0"/>
              <a:t>Types of Kernel: </a:t>
            </a:r>
          </a:p>
          <a:p>
            <a:pPr marL="514350" indent="-514350">
              <a:buAutoNum type="alphaLcParenR"/>
            </a:pPr>
            <a:r>
              <a:rPr lang="en-US" dirty="0"/>
              <a:t>Monolithic Kernels</a:t>
            </a:r>
          </a:p>
          <a:p>
            <a:pPr marL="514350" indent="-514350">
              <a:buFont typeface="Arial" panose="020B0604020202020204" pitchFamily="34" charset="0"/>
              <a:buAutoNum type="alphaLcParenR"/>
            </a:pPr>
            <a:r>
              <a:rPr lang="en-US" b="0" i="0" dirty="0">
                <a:effectLst/>
                <a:latin typeface="erdana"/>
              </a:rPr>
              <a:t>Microkernel</a:t>
            </a:r>
          </a:p>
          <a:p>
            <a:pPr marL="514350" indent="-514350">
              <a:buFont typeface="Arial" panose="020B0604020202020204" pitchFamily="34" charset="0"/>
              <a:buAutoNum type="alphaLcParenR"/>
            </a:pPr>
            <a:r>
              <a:rPr lang="en-US" b="0" i="0" dirty="0">
                <a:effectLst/>
                <a:latin typeface="erdana"/>
              </a:rPr>
              <a:t>Hybrid Kernel</a:t>
            </a:r>
          </a:p>
          <a:p>
            <a:pPr marL="514350" indent="-514350">
              <a:buFont typeface="Arial" panose="020B0604020202020204" pitchFamily="34" charset="0"/>
              <a:buAutoNum type="alphaLcParenR"/>
            </a:pPr>
            <a:r>
              <a:rPr lang="en-US" b="0" i="0" dirty="0">
                <a:effectLst/>
                <a:latin typeface="erdana"/>
              </a:rPr>
              <a:t>Nanokernel</a:t>
            </a:r>
          </a:p>
          <a:p>
            <a:pPr marL="514350" indent="-514350">
              <a:buFont typeface="Arial" panose="020B0604020202020204" pitchFamily="34" charset="0"/>
              <a:buAutoNum type="alphaLcParenR"/>
            </a:pPr>
            <a:r>
              <a:rPr lang="en-US" b="0" i="0" dirty="0">
                <a:effectLst/>
                <a:latin typeface="erdana"/>
              </a:rPr>
              <a:t>Exokernel</a:t>
            </a:r>
          </a:p>
          <a:p>
            <a:pPr marL="514350" indent="-514350">
              <a:buAutoNum type="alphaLcParenR"/>
            </a:pPr>
            <a:endParaRPr lang="en-US" dirty="0"/>
          </a:p>
        </p:txBody>
      </p:sp>
    </p:spTree>
    <p:extLst>
      <p:ext uri="{BB962C8B-B14F-4D97-AF65-F5344CB8AC3E}">
        <p14:creationId xmlns="" xmlns:p14="http://schemas.microsoft.com/office/powerpoint/2010/main" val="19723556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C44AF4CE-0FEB-F150-003D-F96519222089}"/>
              </a:ext>
            </a:extLst>
          </p:cNvPr>
          <p:cNvSpPr>
            <a:spLocks noGrp="1"/>
          </p:cNvSpPr>
          <p:nvPr>
            <p:ph idx="1"/>
          </p:nvPr>
        </p:nvSpPr>
        <p:spPr>
          <a:xfrm>
            <a:off x="590843" y="295422"/>
            <a:ext cx="10762957" cy="5881541"/>
          </a:xfrm>
        </p:spPr>
        <p:txBody>
          <a:bodyPr/>
          <a:lstStyle/>
          <a:p>
            <a:pPr marL="514350" indent="-514350">
              <a:buAutoNum type="alphaLcParenR"/>
            </a:pPr>
            <a:endParaRPr lang="en-US" dirty="0"/>
          </a:p>
          <a:p>
            <a:pPr marL="514350" indent="-514350">
              <a:buAutoNum type="alphaLcParenR"/>
            </a:pPr>
            <a:r>
              <a:rPr lang="en-US" dirty="0"/>
              <a:t>Monolithic Kernels:</a:t>
            </a:r>
          </a:p>
          <a:p>
            <a:pPr marL="0" indent="0">
              <a:buNone/>
            </a:pPr>
            <a:r>
              <a:rPr lang="en-US" sz="2400" dirty="0"/>
              <a:t>In a monolithic kernel, the same memory space is used to implement user services and kernel services. </a:t>
            </a:r>
          </a:p>
          <a:p>
            <a:pPr marL="0" indent="0">
              <a:buNone/>
            </a:pPr>
            <a:r>
              <a:rPr lang="en-US" sz="2400" dirty="0"/>
              <a:t>In this type of kernel, there is no different memory used for user services and kernel services. </a:t>
            </a:r>
          </a:p>
          <a:p>
            <a:pPr marL="0" indent="0">
              <a:buNone/>
            </a:pPr>
            <a:r>
              <a:rPr lang="en-US" sz="2400" dirty="0"/>
              <a:t>As it uses the same memory space, the size of the kernel increases, increasing the overall size of the OS. </a:t>
            </a:r>
          </a:p>
          <a:p>
            <a:pPr marL="0" indent="0">
              <a:buNone/>
            </a:pPr>
            <a:r>
              <a:rPr lang="en-US" sz="2400" dirty="0"/>
              <a:t>The execution of processes is also faster than other kernel types as it does not use separate user and kernel space.</a:t>
            </a:r>
          </a:p>
          <a:p>
            <a:pPr marL="0" indent="0">
              <a:buNone/>
            </a:pPr>
            <a:r>
              <a:rPr lang="en-US" sz="2400" dirty="0"/>
              <a:t>Examples of Monolithic Kernels are Unix, Linux</a:t>
            </a:r>
          </a:p>
        </p:txBody>
      </p:sp>
    </p:spTree>
    <p:extLst>
      <p:ext uri="{BB962C8B-B14F-4D97-AF65-F5344CB8AC3E}">
        <p14:creationId xmlns="" xmlns:p14="http://schemas.microsoft.com/office/powerpoint/2010/main" val="745509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ED9904-18EB-0E61-331A-9467C6F24E06}"/>
              </a:ext>
            </a:extLst>
          </p:cNvPr>
          <p:cNvSpPr>
            <a:spLocks noGrp="1"/>
          </p:cNvSpPr>
          <p:nvPr>
            <p:ph type="title"/>
          </p:nvPr>
        </p:nvSpPr>
        <p:spPr/>
        <p:txBody>
          <a:bodyPr/>
          <a:lstStyle/>
          <a:p>
            <a:r>
              <a:rPr lang="en-US" dirty="0"/>
              <a:t>Definition</a:t>
            </a:r>
          </a:p>
        </p:txBody>
      </p:sp>
      <p:sp>
        <p:nvSpPr>
          <p:cNvPr id="3" name="Content Placeholder 2">
            <a:extLst>
              <a:ext uri="{FF2B5EF4-FFF2-40B4-BE49-F238E27FC236}">
                <a16:creationId xmlns="" xmlns:a16="http://schemas.microsoft.com/office/drawing/2014/main" id="{A2BECC95-0707-9979-9E05-6F3B34409E66}"/>
              </a:ext>
            </a:extLst>
          </p:cNvPr>
          <p:cNvSpPr>
            <a:spLocks noGrp="1"/>
          </p:cNvSpPr>
          <p:nvPr>
            <p:ph idx="1"/>
          </p:nvPr>
        </p:nvSpPr>
        <p:spPr/>
        <p:txBody>
          <a:bodyPr>
            <a:normAutofit/>
          </a:bodyPr>
          <a:lstStyle/>
          <a:p>
            <a:pPr algn="just"/>
            <a:r>
              <a:rPr lang="en-US" sz="2400" dirty="0">
                <a:cs typeface="Times New Roman" panose="02020603050405020304" pitchFamily="18" charset="0"/>
              </a:rPr>
              <a:t>An operating system is a program that manages the computer hardware. It also provides a basis for application programs.</a:t>
            </a:r>
          </a:p>
          <a:p>
            <a:pPr algn="just"/>
            <a:r>
              <a:rPr lang="en-US" sz="2400" dirty="0">
                <a:cs typeface="Times New Roman" panose="02020603050405020304" pitchFamily="18" charset="0"/>
              </a:rPr>
              <a:t>Acts as an intermediary between the computer user and the computer hardware.</a:t>
            </a: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lang="en-US" altLang="en-US" sz="2400" dirty="0">
                <a:cs typeface="Times New Roman" panose="02020603050405020304" pitchFamily="18" charset="0"/>
              </a:rPr>
              <a:t>Operating system goals:</a:t>
            </a:r>
          </a:p>
          <a:p>
            <a:pPr marL="742950" marR="0" lvl="1" indent="-285750" algn="l" defTabSz="914400" rtl="0" eaLnBrk="0" fontAlgn="base" latinLnBrk="0" hangingPunct="0">
              <a:lnSpc>
                <a:spcPct val="100000"/>
              </a:lnSpc>
              <a:spcBef>
                <a:spcPct val="35000"/>
              </a:spcBef>
              <a:spcAft>
                <a:spcPct val="0"/>
              </a:spcAft>
              <a:buClr>
                <a:srgbClr val="CC6600"/>
              </a:buClr>
              <a:buSzPct val="80000"/>
              <a:buFont typeface="Monotype Sorts" pitchFamily="-84" charset="2"/>
              <a:buChar char="l"/>
              <a:tabLst/>
              <a:defRPr/>
            </a:pPr>
            <a:r>
              <a:rPr lang="en-US" altLang="en-US" sz="2400" dirty="0">
                <a:cs typeface="Times New Roman" panose="02020603050405020304" pitchFamily="18" charset="0"/>
              </a:rPr>
              <a:t>Execute user programs and make solving user problems easier</a:t>
            </a:r>
          </a:p>
          <a:p>
            <a:pPr marL="742950" marR="0" lvl="1" indent="-285750" algn="l" defTabSz="914400" rtl="0" eaLnBrk="0" fontAlgn="base" latinLnBrk="0" hangingPunct="0">
              <a:lnSpc>
                <a:spcPct val="100000"/>
              </a:lnSpc>
              <a:spcBef>
                <a:spcPct val="35000"/>
              </a:spcBef>
              <a:spcAft>
                <a:spcPct val="0"/>
              </a:spcAft>
              <a:buClr>
                <a:srgbClr val="CC6600"/>
              </a:buClr>
              <a:buSzPct val="80000"/>
              <a:buFont typeface="Monotype Sorts" pitchFamily="-84" charset="2"/>
              <a:buChar char="l"/>
              <a:tabLst/>
              <a:defRPr/>
            </a:pPr>
            <a:r>
              <a:rPr lang="en-US" altLang="en-US" sz="2400" dirty="0">
                <a:cs typeface="Times New Roman" panose="02020603050405020304" pitchFamily="18" charset="0"/>
              </a:rPr>
              <a:t>Make the computer system convenient to use</a:t>
            </a:r>
          </a:p>
          <a:p>
            <a:pPr marL="742950" marR="0" lvl="1" indent="-285750" algn="l" defTabSz="914400" rtl="0" eaLnBrk="0" fontAlgn="base" latinLnBrk="0" hangingPunct="0">
              <a:lnSpc>
                <a:spcPct val="100000"/>
              </a:lnSpc>
              <a:spcBef>
                <a:spcPct val="35000"/>
              </a:spcBef>
              <a:spcAft>
                <a:spcPct val="0"/>
              </a:spcAft>
              <a:buClr>
                <a:srgbClr val="CC6600"/>
              </a:buClr>
              <a:buSzPct val="80000"/>
              <a:buFont typeface="Monotype Sorts" pitchFamily="-84" charset="2"/>
              <a:buChar char="l"/>
              <a:tabLst/>
              <a:defRPr/>
            </a:pPr>
            <a:r>
              <a:rPr lang="en-US" altLang="en-US" sz="2400" dirty="0">
                <a:cs typeface="Times New Roman" panose="02020603050405020304" pitchFamily="18" charset="0"/>
              </a:rPr>
              <a:t>Use the computer hardware in an efficient manner</a:t>
            </a:r>
          </a:p>
          <a:p>
            <a:pPr algn="just"/>
            <a:endParaRPr lang="en-US" sz="2400" dirty="0">
              <a:cs typeface="Times New Roman" panose="02020603050405020304" pitchFamily="18" charset="0"/>
            </a:endParaRPr>
          </a:p>
        </p:txBody>
      </p:sp>
    </p:spTree>
    <p:extLst>
      <p:ext uri="{BB962C8B-B14F-4D97-AF65-F5344CB8AC3E}">
        <p14:creationId xmlns="" xmlns:p14="http://schemas.microsoft.com/office/powerpoint/2010/main" val="10632288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056CBDD9-D679-2A3F-364E-D9C20AF4392B}"/>
              </a:ext>
            </a:extLst>
          </p:cNvPr>
          <p:cNvSpPr>
            <a:spLocks noGrp="1"/>
          </p:cNvSpPr>
          <p:nvPr>
            <p:ph idx="1"/>
          </p:nvPr>
        </p:nvSpPr>
        <p:spPr>
          <a:xfrm>
            <a:off x="838200" y="520505"/>
            <a:ext cx="10515600" cy="5656458"/>
          </a:xfrm>
        </p:spPr>
        <p:txBody>
          <a:bodyPr>
            <a:normAutofit fontScale="92500" lnSpcReduction="10000"/>
          </a:bodyPr>
          <a:lstStyle/>
          <a:p>
            <a:pPr algn="just"/>
            <a:r>
              <a:rPr lang="en-US" b="1" i="0" dirty="0">
                <a:effectLst/>
                <a:latin typeface="inter-bold"/>
              </a:rPr>
              <a:t>Advantages:</a:t>
            </a:r>
            <a:endParaRPr lang="en-US" b="0" i="0" dirty="0">
              <a:effectLst/>
              <a:latin typeface="inter-regular"/>
            </a:endParaRPr>
          </a:p>
          <a:p>
            <a:pPr algn="just">
              <a:buFont typeface="Arial" panose="020B0604020202020204" pitchFamily="34" charset="0"/>
              <a:buChar char="•"/>
            </a:pPr>
            <a:r>
              <a:rPr lang="en-US" b="0" i="0" dirty="0">
                <a:effectLst/>
                <a:latin typeface="inter-regular"/>
              </a:rPr>
              <a:t>The execution of processes is also faster as there is no separate user space and kernel space and less software involved.</a:t>
            </a:r>
          </a:p>
          <a:p>
            <a:pPr algn="just">
              <a:buFont typeface="Arial" panose="020B0604020202020204" pitchFamily="34" charset="0"/>
              <a:buChar char="•"/>
            </a:pPr>
            <a:r>
              <a:rPr lang="en-US" b="0" i="0" dirty="0">
                <a:effectLst/>
                <a:latin typeface="inter-regular"/>
              </a:rPr>
              <a:t>As it is a single piece of software hence, it's both sources and compiled forms are smaller</a:t>
            </a:r>
          </a:p>
          <a:p>
            <a:pPr algn="just">
              <a:buFont typeface="Arial" panose="020B0604020202020204" pitchFamily="34" charset="0"/>
              <a:buChar char="•"/>
            </a:pPr>
            <a:endParaRPr lang="en-US" b="0" i="0" dirty="0">
              <a:effectLst/>
              <a:latin typeface="inter-regular"/>
            </a:endParaRPr>
          </a:p>
          <a:p>
            <a:pPr algn="just"/>
            <a:r>
              <a:rPr lang="en-US" b="1" i="0" dirty="0">
                <a:effectLst/>
                <a:latin typeface="inter-bold"/>
              </a:rPr>
              <a:t>Disadvantages:</a:t>
            </a:r>
            <a:endParaRPr lang="en-US" b="0" i="0" dirty="0">
              <a:effectLst/>
              <a:latin typeface="inter-regular"/>
            </a:endParaRPr>
          </a:p>
          <a:p>
            <a:r>
              <a:rPr lang="en-US" b="0" i="0" dirty="0">
                <a:effectLst/>
                <a:latin typeface="inter-regular"/>
              </a:rPr>
              <a:t>If any service generates any error, it may crash down the whole system</a:t>
            </a:r>
          </a:p>
          <a:p>
            <a:pPr algn="just">
              <a:buFont typeface="Arial" panose="020B0604020202020204" pitchFamily="34" charset="0"/>
              <a:buChar char="•"/>
            </a:pPr>
            <a:r>
              <a:rPr lang="en-US" b="0" i="0" dirty="0">
                <a:effectLst/>
                <a:latin typeface="inter-regular"/>
              </a:rPr>
              <a:t>Large in size and hence become difficult to manage.</a:t>
            </a:r>
          </a:p>
          <a:p>
            <a:pPr algn="just">
              <a:buFont typeface="Arial" panose="020B0604020202020204" pitchFamily="34" charset="0"/>
              <a:buChar char="•"/>
            </a:pPr>
            <a:r>
              <a:rPr lang="en-US" b="0" i="0" dirty="0">
                <a:effectLst/>
                <a:latin typeface="inter-regular"/>
              </a:rPr>
              <a:t>To add a new service, the complete operating system needs to be modified.</a:t>
            </a:r>
          </a:p>
          <a:p>
            <a:pPr marL="0" indent="0">
              <a:buNone/>
            </a:pPr>
            <a:r>
              <a:rPr lang="en-US" b="0" i="0" dirty="0">
                <a:effectLst/>
                <a:latin typeface="inter-regular"/>
              </a:rPr>
              <a:t/>
            </a:r>
            <a:br>
              <a:rPr lang="en-US" b="0" i="0" dirty="0">
                <a:effectLst/>
                <a:latin typeface="inter-regular"/>
              </a:rPr>
            </a:br>
            <a:endParaRPr lang="en-US" dirty="0"/>
          </a:p>
        </p:txBody>
      </p:sp>
    </p:spTree>
    <p:extLst>
      <p:ext uri="{BB962C8B-B14F-4D97-AF65-F5344CB8AC3E}">
        <p14:creationId xmlns="" xmlns:p14="http://schemas.microsoft.com/office/powerpoint/2010/main" val="29083034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C979391F-FF6C-AC19-0D14-97C493B32442}"/>
              </a:ext>
            </a:extLst>
          </p:cNvPr>
          <p:cNvSpPr>
            <a:spLocks noGrp="1"/>
          </p:cNvSpPr>
          <p:nvPr>
            <p:ph idx="1"/>
          </p:nvPr>
        </p:nvSpPr>
        <p:spPr>
          <a:xfrm>
            <a:off x="838200" y="450166"/>
            <a:ext cx="10515600" cy="5726797"/>
          </a:xfrm>
        </p:spPr>
        <p:txBody>
          <a:bodyPr/>
          <a:lstStyle/>
          <a:p>
            <a:pPr marL="0" indent="0">
              <a:buNone/>
            </a:pPr>
            <a:endParaRPr lang="en-US" dirty="0"/>
          </a:p>
          <a:p>
            <a:pPr marL="0" indent="0">
              <a:buNone/>
            </a:pPr>
            <a:r>
              <a:rPr lang="en-US" dirty="0"/>
              <a:t>b) Microkernel </a:t>
            </a:r>
          </a:p>
          <a:p>
            <a:pPr marL="0" indent="0" algn="just">
              <a:buNone/>
            </a:pPr>
            <a:r>
              <a:rPr lang="en-US" b="0" i="0" dirty="0">
                <a:effectLst/>
              </a:rPr>
              <a:t>A microkernel is also referred to as </a:t>
            </a:r>
            <a:r>
              <a:rPr lang="en-US" b="1" i="0" dirty="0" err="1">
                <a:effectLst/>
              </a:rPr>
              <a:t>μK</a:t>
            </a:r>
            <a:r>
              <a:rPr lang="en-US" b="0" i="0" dirty="0">
                <a:effectLst/>
              </a:rPr>
              <a:t>, and it is different from a traditional kernel or Monolithic Kernel. </a:t>
            </a:r>
          </a:p>
          <a:p>
            <a:pPr marL="0" indent="0" algn="just">
              <a:buNone/>
            </a:pPr>
            <a:endParaRPr lang="en-US" b="0" i="0" dirty="0">
              <a:effectLst/>
            </a:endParaRPr>
          </a:p>
          <a:p>
            <a:pPr marL="0" indent="0" algn="just">
              <a:buNone/>
            </a:pPr>
            <a:r>
              <a:rPr lang="en-US" b="0" i="0" dirty="0">
                <a:effectLst/>
              </a:rPr>
              <a:t>In this, </a:t>
            </a:r>
            <a:r>
              <a:rPr lang="en-US" b="1" i="1" dirty="0">
                <a:effectLst/>
              </a:rPr>
              <a:t>user services and kernel services are implemented into two different address spaces: user space and kernel space</a:t>
            </a:r>
            <a:r>
              <a:rPr lang="en-US" b="0" i="0" dirty="0">
                <a:effectLst/>
              </a:rPr>
              <a:t>. </a:t>
            </a:r>
          </a:p>
          <a:p>
            <a:pPr marL="0" indent="0" algn="just">
              <a:buNone/>
            </a:pPr>
            <a:endParaRPr lang="en-US" b="0" i="0" dirty="0">
              <a:effectLst/>
            </a:endParaRPr>
          </a:p>
          <a:p>
            <a:pPr marL="0" indent="0" algn="just">
              <a:buNone/>
            </a:pPr>
            <a:r>
              <a:rPr lang="en-US" b="0" i="0" dirty="0">
                <a:effectLst/>
              </a:rPr>
              <a:t>Since it uses different spaces for both the services, so, the size of the microkernel is decreased, and which also reduces the size of the OS.</a:t>
            </a:r>
          </a:p>
          <a:p>
            <a:pPr marL="0" indent="0" algn="just">
              <a:buNone/>
            </a:pPr>
            <a:r>
              <a:rPr lang="en-US" b="1" i="0" dirty="0">
                <a:effectLst/>
                <a:latin typeface="inter-bold"/>
              </a:rPr>
              <a:t>Examples</a:t>
            </a:r>
            <a:r>
              <a:rPr lang="en-US" b="0" i="0" dirty="0">
                <a:effectLst/>
                <a:latin typeface="inter-regular"/>
              </a:rPr>
              <a:t> of Microkernel are </a:t>
            </a:r>
            <a:r>
              <a:rPr lang="en-US" b="1" i="0" dirty="0">
                <a:effectLst/>
                <a:latin typeface="inter-bold"/>
              </a:rPr>
              <a:t>L4, </a:t>
            </a:r>
            <a:r>
              <a:rPr lang="en-US" b="1" i="0" dirty="0" err="1">
                <a:effectLst/>
                <a:latin typeface="inter-bold"/>
              </a:rPr>
              <a:t>AmigaOS</a:t>
            </a:r>
            <a:r>
              <a:rPr lang="en-US" b="1" i="0" dirty="0">
                <a:effectLst/>
                <a:latin typeface="inter-bold"/>
              </a:rPr>
              <a:t>, </a:t>
            </a:r>
            <a:r>
              <a:rPr lang="en-US" b="1" i="0" dirty="0" err="1">
                <a:effectLst/>
                <a:latin typeface="inter-bold"/>
              </a:rPr>
              <a:t>Minix</a:t>
            </a:r>
            <a:r>
              <a:rPr lang="en-US" b="1" i="0" dirty="0">
                <a:effectLst/>
                <a:latin typeface="inter-bold"/>
              </a:rPr>
              <a:t>, K42</a:t>
            </a:r>
            <a:r>
              <a:rPr lang="en-US" b="0" i="0" dirty="0">
                <a:effectLst/>
                <a:latin typeface="inter-regular"/>
              </a:rPr>
              <a:t>, etc.</a:t>
            </a:r>
            <a:endParaRPr lang="en-US" dirty="0"/>
          </a:p>
        </p:txBody>
      </p:sp>
    </p:spTree>
    <p:extLst>
      <p:ext uri="{BB962C8B-B14F-4D97-AF65-F5344CB8AC3E}">
        <p14:creationId xmlns="" xmlns:p14="http://schemas.microsoft.com/office/powerpoint/2010/main" val="40341010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06E52220-0F1C-B2DA-128C-EAC5A9F6827E}"/>
              </a:ext>
            </a:extLst>
          </p:cNvPr>
          <p:cNvSpPr>
            <a:spLocks noGrp="1"/>
          </p:cNvSpPr>
          <p:nvPr>
            <p:ph idx="1"/>
          </p:nvPr>
        </p:nvSpPr>
        <p:spPr>
          <a:xfrm>
            <a:off x="838200" y="281354"/>
            <a:ext cx="10515600" cy="5895609"/>
          </a:xfrm>
        </p:spPr>
        <p:txBody>
          <a:bodyPr/>
          <a:lstStyle/>
          <a:p>
            <a:r>
              <a:rPr lang="en-US" b="1" dirty="0"/>
              <a:t>Advantages:</a:t>
            </a:r>
          </a:p>
          <a:p>
            <a:r>
              <a:rPr lang="en-US" b="0" i="0" dirty="0">
                <a:solidFill>
                  <a:srgbClr val="333333"/>
                </a:solidFill>
                <a:effectLst/>
                <a:latin typeface="inter-regular"/>
              </a:rPr>
              <a:t>Microkernels are easier to manage and maintain as compared to monolithic kernels.</a:t>
            </a:r>
          </a:p>
          <a:p>
            <a:r>
              <a:rPr lang="en-US" b="0" i="0" dirty="0">
                <a:solidFill>
                  <a:srgbClr val="333333"/>
                </a:solidFill>
                <a:effectLst/>
                <a:latin typeface="inter-regular"/>
              </a:rPr>
              <a:t> As in a microkernel, if a kernel process crashes, the crashing of the whole system can still be prevented by restarting the error-caused services.</a:t>
            </a:r>
            <a:endParaRPr lang="en-US" dirty="0">
              <a:solidFill>
                <a:srgbClr val="333333"/>
              </a:solidFill>
              <a:latin typeface="inter-regular"/>
            </a:endParaRPr>
          </a:p>
          <a:p>
            <a:pPr>
              <a:buFont typeface="Arial" panose="020B0604020202020204" pitchFamily="34" charset="0"/>
              <a:buChar char="•"/>
            </a:pPr>
            <a:r>
              <a:rPr lang="en-US" b="0" i="0" dirty="0">
                <a:solidFill>
                  <a:srgbClr val="000000"/>
                </a:solidFill>
                <a:effectLst/>
                <a:latin typeface="inter-regular"/>
              </a:rPr>
              <a:t>A new service can be easily added without modifying the whole OS.</a:t>
            </a:r>
            <a:r>
              <a:rPr lang="en-US" dirty="0"/>
              <a:t/>
            </a:r>
            <a:br>
              <a:rPr lang="en-US" dirty="0"/>
            </a:br>
            <a:endParaRPr lang="en-US" dirty="0"/>
          </a:p>
          <a:p>
            <a:pPr algn="just">
              <a:buFont typeface="Arial" panose="020B0604020202020204" pitchFamily="34" charset="0"/>
              <a:buChar char="•"/>
            </a:pPr>
            <a:r>
              <a:rPr lang="en-US" dirty="0"/>
              <a:t>Disadvantages:</a:t>
            </a:r>
          </a:p>
          <a:p>
            <a:pPr algn="just">
              <a:buFont typeface="Arial" panose="020B0604020202020204" pitchFamily="34" charset="0"/>
              <a:buChar char="•"/>
            </a:pPr>
            <a:r>
              <a:rPr lang="en-US" b="0" i="0" dirty="0">
                <a:solidFill>
                  <a:srgbClr val="000000"/>
                </a:solidFill>
                <a:effectLst/>
                <a:latin typeface="inter-regular"/>
              </a:rPr>
              <a:t>Process management is very complicated.</a:t>
            </a:r>
          </a:p>
          <a:p>
            <a:r>
              <a:rPr lang="en-US" dirty="0"/>
              <a:t/>
            </a:r>
            <a:br>
              <a:rPr lang="en-US" dirty="0"/>
            </a:br>
            <a:endParaRPr lang="en-US" dirty="0"/>
          </a:p>
        </p:txBody>
      </p:sp>
    </p:spTree>
    <p:extLst>
      <p:ext uri="{BB962C8B-B14F-4D97-AF65-F5344CB8AC3E}">
        <p14:creationId xmlns="" xmlns:p14="http://schemas.microsoft.com/office/powerpoint/2010/main" val="3753163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325C8DD-A5EE-F42C-6566-841901B83FAF}"/>
              </a:ext>
            </a:extLst>
          </p:cNvPr>
          <p:cNvSpPr>
            <a:spLocks noGrp="1"/>
          </p:cNvSpPr>
          <p:nvPr>
            <p:ph idx="1"/>
          </p:nvPr>
        </p:nvSpPr>
        <p:spPr/>
        <p:txBody>
          <a:bodyPr>
            <a:normAutofit lnSpcReduction="10000"/>
          </a:bodyPr>
          <a:lstStyle/>
          <a:p>
            <a:r>
              <a:rPr lang="en-US" altLang="en-US" dirty="0"/>
              <a:t>OS is a </a:t>
            </a:r>
            <a:r>
              <a:rPr lang="en-US" altLang="en-US" b="1" dirty="0">
                <a:solidFill>
                  <a:srgbClr val="3366FF"/>
                </a:solidFill>
              </a:rPr>
              <a:t>resource allocator</a:t>
            </a:r>
          </a:p>
          <a:p>
            <a:pPr lvl="1"/>
            <a:r>
              <a:rPr lang="en-US" altLang="en-US" dirty="0"/>
              <a:t>Manages all resources</a:t>
            </a:r>
          </a:p>
          <a:p>
            <a:pPr lvl="1"/>
            <a:r>
              <a:rPr lang="en-US" altLang="en-US" dirty="0"/>
              <a:t>Decides between conflicting requests for efficient and fair resource use</a:t>
            </a:r>
          </a:p>
          <a:p>
            <a:r>
              <a:rPr lang="en-US" altLang="en-US" dirty="0"/>
              <a:t>OS is a </a:t>
            </a:r>
            <a:r>
              <a:rPr lang="en-US" altLang="en-US" b="1" dirty="0">
                <a:solidFill>
                  <a:srgbClr val="3366FF"/>
                </a:solidFill>
              </a:rPr>
              <a:t>control program</a:t>
            </a:r>
          </a:p>
          <a:p>
            <a:pPr lvl="1"/>
            <a:r>
              <a:rPr lang="en-US" altLang="en-US" dirty="0"/>
              <a:t>Controls execution of programs to prevent errors and improper use of the computer</a:t>
            </a:r>
          </a:p>
          <a:p>
            <a:pPr marL="457200" lvl="1" indent="0">
              <a:buNone/>
            </a:pPr>
            <a:endParaRPr lang="en-US" altLang="en-US" dirty="0"/>
          </a:p>
          <a:p>
            <a:r>
              <a:rPr lang="ja-JP" altLang="en-US" dirty="0"/>
              <a:t>“</a:t>
            </a:r>
            <a:r>
              <a:rPr lang="en-US" altLang="ja-JP" dirty="0"/>
              <a:t>The one program running at all times on the computer</a:t>
            </a:r>
            <a:r>
              <a:rPr lang="ja-JP" altLang="en-US" dirty="0"/>
              <a:t>”</a:t>
            </a:r>
            <a:r>
              <a:rPr lang="en-US" altLang="ja-JP" dirty="0"/>
              <a:t> is the </a:t>
            </a:r>
            <a:r>
              <a:rPr lang="en-US" altLang="ja-JP" b="1" dirty="0">
                <a:solidFill>
                  <a:srgbClr val="3366FF"/>
                </a:solidFill>
              </a:rPr>
              <a:t>kernel</a:t>
            </a:r>
            <a:r>
              <a:rPr lang="en-US" altLang="ja-JP" dirty="0"/>
              <a:t>.</a:t>
            </a:r>
            <a:r>
              <a:rPr lang="en-US" altLang="ja-JP" b="1" dirty="0"/>
              <a:t>  </a:t>
            </a:r>
            <a:endParaRPr lang="en-US" altLang="ja-JP" dirty="0"/>
          </a:p>
          <a:p>
            <a:r>
              <a:rPr lang="en-US" altLang="ja-JP" dirty="0"/>
              <a:t>Everything else is either</a:t>
            </a:r>
          </a:p>
          <a:p>
            <a:pPr lvl="1"/>
            <a:r>
              <a:rPr lang="en-US" altLang="ja-JP" dirty="0"/>
              <a:t>a system program (ships with the operating system) , or</a:t>
            </a:r>
          </a:p>
          <a:p>
            <a:pPr lvl="1"/>
            <a:r>
              <a:rPr lang="en-US" altLang="ja-JP" dirty="0"/>
              <a:t>an application program.</a:t>
            </a:r>
            <a:endParaRPr lang="en-US" altLang="en-US" dirty="0"/>
          </a:p>
          <a:p>
            <a:pPr marL="457200" lvl="1" indent="0">
              <a:buNone/>
            </a:pPr>
            <a:endParaRPr lang="en-US" altLang="en-US" dirty="0"/>
          </a:p>
          <a:p>
            <a:endParaRPr lang="en-US" dirty="0"/>
          </a:p>
        </p:txBody>
      </p:sp>
    </p:spTree>
    <p:extLst>
      <p:ext uri="{BB962C8B-B14F-4D97-AF65-F5344CB8AC3E}">
        <p14:creationId xmlns="" xmlns:p14="http://schemas.microsoft.com/office/powerpoint/2010/main" val="1554147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OS </a:t>
            </a:r>
            <a:r>
              <a:rPr lang="en-US" dirty="0"/>
              <a:t>A</a:t>
            </a:r>
            <a:r>
              <a:rPr lang="en-US" dirty="0" smtClean="0"/>
              <a:t>RCHITECTURE</a:t>
            </a:r>
            <a:endParaRPr lang="en-IN" dirty="0"/>
          </a:p>
        </p:txBody>
      </p:sp>
      <p:pic>
        <p:nvPicPr>
          <p:cNvPr id="1026" name="Picture 2"/>
          <p:cNvPicPr>
            <a:picLocks noGrp="1" noChangeAspect="1" noChangeArrowheads="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3195108" y="1825625"/>
            <a:ext cx="5801784" cy="43513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49893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1FF87BA-C304-0732-9319-CB78EDCA1CE3}"/>
              </a:ext>
            </a:extLst>
          </p:cNvPr>
          <p:cNvSpPr>
            <a:spLocks noGrp="1"/>
          </p:cNvSpPr>
          <p:nvPr>
            <p:ph type="title"/>
          </p:nvPr>
        </p:nvSpPr>
        <p:spPr/>
        <p:txBody>
          <a:bodyPr/>
          <a:lstStyle/>
          <a:p>
            <a:r>
              <a:rPr lang="en-US" dirty="0"/>
              <a:t>First generation </a:t>
            </a:r>
            <a:r>
              <a:rPr lang="ru-RU" dirty="0"/>
              <a:t>(194</a:t>
            </a:r>
            <a:r>
              <a:rPr lang="en-US" dirty="0"/>
              <a:t>5</a:t>
            </a:r>
            <a:r>
              <a:rPr lang="ru-RU" dirty="0"/>
              <a:t>-195</a:t>
            </a:r>
            <a:r>
              <a:rPr lang="en-US" dirty="0"/>
              <a:t>5</a:t>
            </a:r>
            <a:r>
              <a:rPr lang="ru-RU" dirty="0"/>
              <a:t>)</a:t>
            </a:r>
            <a:endParaRPr lang="en-US" dirty="0"/>
          </a:p>
        </p:txBody>
      </p:sp>
      <p:sp>
        <p:nvSpPr>
          <p:cNvPr id="3" name="Content Placeholder 2">
            <a:extLst>
              <a:ext uri="{FF2B5EF4-FFF2-40B4-BE49-F238E27FC236}">
                <a16:creationId xmlns="" xmlns:a16="http://schemas.microsoft.com/office/drawing/2014/main" id="{91B2CE04-020E-5825-CA80-28F3162E2DFE}"/>
              </a:ext>
            </a:extLst>
          </p:cNvPr>
          <p:cNvSpPr>
            <a:spLocks noGrp="1"/>
          </p:cNvSpPr>
          <p:nvPr>
            <p:ph idx="1"/>
          </p:nvPr>
        </p:nvSpPr>
        <p:spPr>
          <a:xfrm>
            <a:off x="838200" y="1448972"/>
            <a:ext cx="10515600" cy="4768947"/>
          </a:xfrm>
        </p:spPr>
        <p:txBody>
          <a:bodyPr>
            <a:normAutofit fontScale="85000" lnSpcReduction="20000"/>
          </a:bodyPr>
          <a:lstStyle/>
          <a:p>
            <a:pPr algn="just"/>
            <a:r>
              <a:rPr lang="en-US" dirty="0"/>
              <a:t>The first generation of computer were huge, slow, expensive and often unreliable. In 1946, two Americans, Presper Eckert and Willian Mauchly build the ENIAC (Electronic Numerical Integrator and Computer). </a:t>
            </a:r>
          </a:p>
          <a:p>
            <a:r>
              <a:rPr lang="en-US" dirty="0"/>
              <a:t>It use </a:t>
            </a:r>
            <a:r>
              <a:rPr lang="en-US" b="1" dirty="0"/>
              <a:t>vacuum tube </a:t>
            </a:r>
            <a:r>
              <a:rPr lang="en-US" dirty="0"/>
              <a:t>instead of mechanical switches of the MARK  </a:t>
            </a:r>
          </a:p>
          <a:p>
            <a:r>
              <a:rPr lang="en-US" b="1" dirty="0"/>
              <a:t>MARK I Features:</a:t>
            </a:r>
          </a:p>
          <a:p>
            <a:r>
              <a:rPr lang="en-US" dirty="0"/>
              <a:t>It could perform five basic arithmetic operations: addition, subtraction, multiplication, division and table reference</a:t>
            </a:r>
          </a:p>
          <a:p>
            <a:r>
              <a:rPr lang="en-US" dirty="0"/>
              <a:t>It took approximately 0.3 seconds to add two numbers and 4.5 seconds for multiplication of two numbers</a:t>
            </a:r>
          </a:p>
          <a:p>
            <a:r>
              <a:rPr lang="en-US" b="1" dirty="0"/>
              <a:t>MARK I Disadvantages :</a:t>
            </a:r>
          </a:p>
          <a:p>
            <a:r>
              <a:rPr lang="en-US" dirty="0"/>
              <a:t>It was huge in size</a:t>
            </a:r>
          </a:p>
          <a:p>
            <a:r>
              <a:rPr lang="en-US" dirty="0"/>
              <a:t>Complex in design.</a:t>
            </a:r>
          </a:p>
          <a:p>
            <a:r>
              <a:rPr lang="en-US" dirty="0"/>
              <a:t>Very slow</a:t>
            </a:r>
          </a:p>
          <a:p>
            <a:endParaRPr lang="en-US" dirty="0"/>
          </a:p>
        </p:txBody>
      </p:sp>
      <p:pic>
        <p:nvPicPr>
          <p:cNvPr id="4" name="Рисунок 3">
            <a:extLst>
              <a:ext uri="{FF2B5EF4-FFF2-40B4-BE49-F238E27FC236}">
                <a16:creationId xmlns="" xmlns:a16="http://schemas.microsoft.com/office/drawing/2014/main" id="{479EADDC-DC82-E3AD-EA7F-093C62A69DFF}"/>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789282" y="4126987"/>
            <a:ext cx="4017818" cy="2564082"/>
          </a:xfrm>
          <a:prstGeom prst="rect">
            <a:avLst/>
          </a:prstGeom>
        </p:spPr>
      </p:pic>
    </p:spTree>
    <p:extLst>
      <p:ext uri="{BB962C8B-B14F-4D97-AF65-F5344CB8AC3E}">
        <p14:creationId xmlns="" xmlns:p14="http://schemas.microsoft.com/office/powerpoint/2010/main" val="2822847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4005BA-4498-5261-3ED4-7BB87C78FF40}"/>
              </a:ext>
            </a:extLst>
          </p:cNvPr>
          <p:cNvSpPr>
            <a:spLocks noGrp="1"/>
          </p:cNvSpPr>
          <p:nvPr>
            <p:ph type="title"/>
          </p:nvPr>
        </p:nvSpPr>
        <p:spPr/>
        <p:txBody>
          <a:bodyPr/>
          <a:lstStyle/>
          <a:p>
            <a:r>
              <a:rPr lang="en-US" dirty="0"/>
              <a:t>SECOND GENERATION &amp; BATCH system (1955-1965)</a:t>
            </a:r>
          </a:p>
        </p:txBody>
      </p:sp>
      <p:sp>
        <p:nvSpPr>
          <p:cNvPr id="3" name="Content Placeholder 2">
            <a:extLst>
              <a:ext uri="{FF2B5EF4-FFF2-40B4-BE49-F238E27FC236}">
                <a16:creationId xmlns="" xmlns:a16="http://schemas.microsoft.com/office/drawing/2014/main" id="{20D24426-8CBA-461E-0A71-AA45506CCD74}"/>
              </a:ext>
            </a:extLst>
          </p:cNvPr>
          <p:cNvSpPr>
            <a:spLocks noGrp="1"/>
          </p:cNvSpPr>
          <p:nvPr>
            <p:ph idx="1"/>
          </p:nvPr>
        </p:nvSpPr>
        <p:spPr/>
        <p:txBody>
          <a:bodyPr>
            <a:normAutofit fontScale="85000" lnSpcReduction="20000"/>
          </a:bodyPr>
          <a:lstStyle/>
          <a:p>
            <a:pPr marL="0" indent="0">
              <a:buNone/>
            </a:pPr>
            <a:r>
              <a:rPr lang="en-US" sz="3200" b="1" dirty="0"/>
              <a:t>Features :</a:t>
            </a:r>
          </a:p>
          <a:p>
            <a:pPr marL="0" indent="0">
              <a:buNone/>
            </a:pPr>
            <a:r>
              <a:rPr lang="en-US" dirty="0"/>
              <a:t>Vacuum tubes were replaced by </a:t>
            </a:r>
            <a:r>
              <a:rPr lang="en-US" i="1" dirty="0"/>
              <a:t>transistors. </a:t>
            </a:r>
            <a:r>
              <a:rPr lang="en-US" dirty="0"/>
              <a:t> </a:t>
            </a:r>
            <a:endParaRPr lang="en-US" dirty="0" smtClean="0"/>
          </a:p>
          <a:p>
            <a:pPr marL="0" indent="0">
              <a:buNone/>
            </a:pPr>
            <a:r>
              <a:rPr lang="en-US" dirty="0" smtClean="0"/>
              <a:t>Works on Batch System</a:t>
            </a:r>
            <a:endParaRPr lang="en-US" dirty="0"/>
          </a:p>
          <a:p>
            <a:pPr marL="0" indent="0">
              <a:buNone/>
            </a:pPr>
            <a:r>
              <a:rPr lang="en-US" dirty="0"/>
              <a:t>Transistor is a small device that transfers electronic signals through resistors.</a:t>
            </a:r>
          </a:p>
          <a:p>
            <a:pPr marL="0" indent="0" algn="just">
              <a:buNone/>
            </a:pPr>
            <a:r>
              <a:rPr lang="en-US" dirty="0"/>
              <a:t>The creation of transistor spark the production of a wave of second generation computer. Transistor was small devices use to transfer electronic signals across a resister. Transistors had many advantages compared to other hardware technology. </a:t>
            </a:r>
          </a:p>
          <a:p>
            <a:pPr marL="0" indent="0">
              <a:buNone/>
            </a:pPr>
            <a:r>
              <a:rPr lang="en-US" dirty="0"/>
              <a:t>transistors were smaller than vacuum tubes </a:t>
            </a:r>
          </a:p>
          <a:p>
            <a:r>
              <a:rPr lang="en-US" dirty="0"/>
              <a:t>they needed no warm up time </a:t>
            </a:r>
          </a:p>
          <a:p>
            <a:r>
              <a:rPr lang="en-US" dirty="0"/>
              <a:t>consumed less energy </a:t>
            </a:r>
          </a:p>
          <a:p>
            <a:r>
              <a:rPr lang="en-US" dirty="0"/>
              <a:t>generated much less heat </a:t>
            </a:r>
          </a:p>
          <a:p>
            <a:r>
              <a:rPr lang="en-US" dirty="0"/>
              <a:t>faster and more reliable</a:t>
            </a:r>
          </a:p>
          <a:p>
            <a:endParaRPr lang="en-US" dirty="0"/>
          </a:p>
        </p:txBody>
      </p:sp>
      <p:pic>
        <p:nvPicPr>
          <p:cNvPr id="4" name="Рисунок 3">
            <a:extLst>
              <a:ext uri="{FF2B5EF4-FFF2-40B4-BE49-F238E27FC236}">
                <a16:creationId xmlns="" xmlns:a16="http://schemas.microsoft.com/office/drawing/2014/main" id="{1FAE59DB-FDA2-981E-DB83-0DBFC37ACCED}"/>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6548937" y="4151567"/>
            <a:ext cx="4017818" cy="2493820"/>
          </a:xfrm>
          <a:prstGeom prst="rect">
            <a:avLst/>
          </a:prstGeom>
        </p:spPr>
      </p:pic>
    </p:spTree>
    <p:extLst>
      <p:ext uri="{BB962C8B-B14F-4D97-AF65-F5344CB8AC3E}">
        <p14:creationId xmlns="" xmlns:p14="http://schemas.microsoft.com/office/powerpoint/2010/main" val="3162583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D6BE5C-BCF7-50CB-AD66-376BFCCA86ED}"/>
              </a:ext>
            </a:extLst>
          </p:cNvPr>
          <p:cNvSpPr>
            <a:spLocks noGrp="1"/>
          </p:cNvSpPr>
          <p:nvPr>
            <p:ph type="title"/>
          </p:nvPr>
        </p:nvSpPr>
        <p:spPr>
          <a:xfrm>
            <a:off x="838200" y="365125"/>
            <a:ext cx="10515600" cy="999441"/>
          </a:xfrm>
        </p:spPr>
        <p:txBody>
          <a:bodyPr>
            <a:noAutofit/>
          </a:bodyPr>
          <a:lstStyle/>
          <a:p>
            <a:r>
              <a:rPr lang="en-US" sz="3600" dirty="0"/>
              <a:t>THIRD GENERATION &amp; </a:t>
            </a:r>
            <a:r>
              <a:rPr lang="en-US" sz="3600" dirty="0" err="1"/>
              <a:t>MultiProgramming</a:t>
            </a:r>
            <a:r>
              <a:rPr lang="en-US" sz="3600" dirty="0"/>
              <a:t>(1965-1980)</a:t>
            </a:r>
          </a:p>
        </p:txBody>
      </p:sp>
      <p:sp>
        <p:nvSpPr>
          <p:cNvPr id="3" name="Content Placeholder 2">
            <a:extLst>
              <a:ext uri="{FF2B5EF4-FFF2-40B4-BE49-F238E27FC236}">
                <a16:creationId xmlns="" xmlns:a16="http://schemas.microsoft.com/office/drawing/2014/main" id="{81105802-D8BD-C77E-D31A-F494A4A0BF2D}"/>
              </a:ext>
            </a:extLst>
          </p:cNvPr>
          <p:cNvSpPr>
            <a:spLocks noGrp="1"/>
          </p:cNvSpPr>
          <p:nvPr>
            <p:ph idx="1"/>
          </p:nvPr>
        </p:nvSpPr>
        <p:spPr>
          <a:xfrm>
            <a:off x="838200" y="1364566"/>
            <a:ext cx="10515600" cy="4812397"/>
          </a:xfrm>
        </p:spPr>
        <p:txBody>
          <a:bodyPr>
            <a:normAutofit fontScale="92500" lnSpcReduction="20000"/>
          </a:bodyPr>
          <a:lstStyle/>
          <a:p>
            <a:pPr marL="0" indent="0">
              <a:buNone/>
            </a:pPr>
            <a:r>
              <a:rPr lang="en-US" sz="3200" b="1" dirty="0"/>
              <a:t>Features :</a:t>
            </a:r>
          </a:p>
          <a:p>
            <a:pPr marL="0" indent="0">
              <a:buNone/>
            </a:pPr>
            <a:r>
              <a:rPr lang="en-US" dirty="0"/>
              <a:t>In this generation microelectronics technology was introduced that made it possible to integrate large number of circuit elements into very small surface of silicon known as chips. This new technology was called </a:t>
            </a:r>
            <a:r>
              <a:rPr lang="en-US" i="1" dirty="0"/>
              <a:t>INTEGRATED </a:t>
            </a:r>
            <a:r>
              <a:rPr lang="en-US" i="1" dirty="0" smtClean="0"/>
              <a:t>CIRCUIT.</a:t>
            </a:r>
          </a:p>
          <a:p>
            <a:pPr marL="0" indent="0"/>
            <a:r>
              <a:rPr lang="en-US" dirty="0" smtClean="0"/>
              <a:t> Multiprogramming Introduced</a:t>
            </a:r>
            <a:r>
              <a:rPr lang="en-US" dirty="0"/>
              <a:t/>
            </a:r>
            <a:br>
              <a:rPr lang="en-US" dirty="0"/>
            </a:br>
            <a:r>
              <a:rPr lang="en-US" dirty="0"/>
              <a:t>Advantages A new concept in this generation was that of a family of computer which allowed computer to be upgraded and expanded as necessary. </a:t>
            </a:r>
          </a:p>
          <a:p>
            <a:r>
              <a:rPr lang="en-US" dirty="0"/>
              <a:t> Silicone chips were reliable, compact and cheaper. </a:t>
            </a:r>
          </a:p>
          <a:p>
            <a:r>
              <a:rPr lang="en-US" dirty="0"/>
              <a:t>Sold hardware and software separately which created the software industry. </a:t>
            </a:r>
          </a:p>
          <a:p>
            <a:r>
              <a:rPr lang="en-US" dirty="0"/>
              <a:t>customer service industry flourished (reservation and credit checks)</a:t>
            </a:r>
            <a:endParaRPr lang="ru-RU" dirty="0"/>
          </a:p>
          <a:p>
            <a:endParaRPr lang="en-US" dirty="0"/>
          </a:p>
        </p:txBody>
      </p:sp>
      <p:pic>
        <p:nvPicPr>
          <p:cNvPr id="4" name="Рисунок 3">
            <a:extLst>
              <a:ext uri="{FF2B5EF4-FFF2-40B4-BE49-F238E27FC236}">
                <a16:creationId xmlns="" xmlns:a16="http://schemas.microsoft.com/office/drawing/2014/main" id="{1F197CD6-2048-E218-F1B4-83F5109AD2DA}"/>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0466168" y="3770764"/>
            <a:ext cx="2260599" cy="1768693"/>
          </a:xfrm>
          <a:prstGeom prst="rect">
            <a:avLst/>
          </a:prstGeom>
        </p:spPr>
      </p:pic>
    </p:spTree>
    <p:extLst>
      <p:ext uri="{BB962C8B-B14F-4D97-AF65-F5344CB8AC3E}">
        <p14:creationId xmlns="" xmlns:p14="http://schemas.microsoft.com/office/powerpoint/2010/main" val="718088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D19172E-034C-CADA-5FB9-82994BA0A094}"/>
              </a:ext>
            </a:extLst>
          </p:cNvPr>
          <p:cNvSpPr>
            <a:spLocks noGrp="1"/>
          </p:cNvSpPr>
          <p:nvPr>
            <p:ph type="title"/>
          </p:nvPr>
        </p:nvSpPr>
        <p:spPr>
          <a:xfrm>
            <a:off x="838200" y="365126"/>
            <a:ext cx="10515600" cy="943170"/>
          </a:xfrm>
        </p:spPr>
        <p:txBody>
          <a:bodyPr/>
          <a:lstStyle/>
          <a:p>
            <a:r>
              <a:rPr lang="en-US" dirty="0"/>
              <a:t>FOURTH GENERATION (1980-PRESENT)</a:t>
            </a:r>
          </a:p>
        </p:txBody>
      </p:sp>
      <p:sp>
        <p:nvSpPr>
          <p:cNvPr id="3" name="Content Placeholder 2">
            <a:extLst>
              <a:ext uri="{FF2B5EF4-FFF2-40B4-BE49-F238E27FC236}">
                <a16:creationId xmlns="" xmlns:a16="http://schemas.microsoft.com/office/drawing/2014/main" id="{C34EF827-73E7-3AD8-207B-5FBE25014609}"/>
              </a:ext>
            </a:extLst>
          </p:cNvPr>
          <p:cNvSpPr>
            <a:spLocks noGrp="1"/>
          </p:cNvSpPr>
          <p:nvPr>
            <p:ph idx="1"/>
          </p:nvPr>
        </p:nvSpPr>
        <p:spPr>
          <a:xfrm>
            <a:off x="838200" y="1308296"/>
            <a:ext cx="10515600" cy="4868667"/>
          </a:xfrm>
        </p:spPr>
        <p:txBody>
          <a:bodyPr>
            <a:normAutofit lnSpcReduction="10000"/>
          </a:bodyPr>
          <a:lstStyle/>
          <a:p>
            <a:pPr algn="just"/>
            <a:r>
              <a:rPr lang="en-US" sz="2400" b="0" i="0" u="none" strike="noStrike" baseline="0" dirty="0">
                <a:cs typeface="Times New Roman" panose="02020603050405020304" pitchFamily="18" charset="0"/>
              </a:rPr>
              <a:t>With the development of LSI (Large Scale Integration) circuits, chips containing thousands of transistors on a square centimeter of silicon, the age of the personal computer dawned. </a:t>
            </a:r>
          </a:p>
          <a:p>
            <a:pPr algn="just"/>
            <a:r>
              <a:rPr lang="en-US" sz="2400" b="0" i="0" u="none" strike="noStrike" baseline="0" dirty="0">
                <a:cs typeface="Times New Roman" panose="02020603050405020304" pitchFamily="18" charset="0"/>
              </a:rPr>
              <a:t>In terms of architecture, personal computers (initially called microcomputers) were not all that different from minicomputers of the PDP-11 class, but in terms of price they certainly were different. </a:t>
            </a:r>
          </a:p>
          <a:p>
            <a:pPr algn="just"/>
            <a:r>
              <a:rPr lang="en-US" sz="2400" b="0" i="0" u="none" strike="noStrike" baseline="0" dirty="0">
                <a:cs typeface="Times New Roman" panose="02020603050405020304" pitchFamily="18" charset="0"/>
              </a:rPr>
              <a:t>Where the minicomputer made it possible for a department in a company or university to have its own computer, the microprocessor chip made it possible for a single individual to have his or her own personal computer.</a:t>
            </a:r>
          </a:p>
          <a:p>
            <a:pPr marL="0" indent="0">
              <a:buNone/>
            </a:pPr>
            <a:r>
              <a:rPr lang="en-US" sz="2400" dirty="0"/>
              <a:t>Advantages </a:t>
            </a:r>
          </a:p>
          <a:p>
            <a:r>
              <a:rPr lang="en-US" sz="2400" dirty="0"/>
              <a:t>· Computers became 100 times smaller than ENIAC (Electronic Numerical Integrator and Computer) the first computer </a:t>
            </a:r>
          </a:p>
          <a:p>
            <a:r>
              <a:rPr lang="en-US" sz="2400" dirty="0"/>
              <a:t>· Gain in speed, reliability and storage capacity</a:t>
            </a:r>
            <a:endParaRPr lang="en-US" sz="3200" dirty="0">
              <a:cs typeface="Times New Roman" panose="02020603050405020304" pitchFamily="18" charset="0"/>
            </a:endParaRPr>
          </a:p>
        </p:txBody>
      </p:sp>
    </p:spTree>
    <p:extLst>
      <p:ext uri="{BB962C8B-B14F-4D97-AF65-F5344CB8AC3E}">
        <p14:creationId xmlns="" xmlns:p14="http://schemas.microsoft.com/office/powerpoint/2010/main" val="1666765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Fifth GENERATION (1990-PRESENT)</a:t>
            </a:r>
            <a:endParaRPr lang="en-US" dirty="0"/>
          </a:p>
        </p:txBody>
      </p:sp>
      <p:sp>
        <p:nvSpPr>
          <p:cNvPr id="3" name="Content Placeholder 2"/>
          <p:cNvSpPr>
            <a:spLocks noGrp="1"/>
          </p:cNvSpPr>
          <p:nvPr>
            <p:ph idx="1"/>
          </p:nvPr>
        </p:nvSpPr>
        <p:spPr/>
        <p:txBody>
          <a:bodyPr/>
          <a:lstStyle/>
          <a:p>
            <a:r>
              <a:rPr lang="en-US" dirty="0" smtClean="0"/>
              <a:t>Mobile Computers</a:t>
            </a:r>
          </a:p>
          <a:p>
            <a:r>
              <a:rPr lang="en-US" dirty="0" smtClean="0"/>
              <a:t>Mobile Phone OS </a:t>
            </a:r>
            <a:r>
              <a:rPr lang="en-US" dirty="0" err="1" smtClean="0"/>
              <a:t>eg</a:t>
            </a:r>
            <a:r>
              <a:rPr lang="en-US" dirty="0" smtClean="0"/>
              <a:t>. </a:t>
            </a:r>
            <a:r>
              <a:rPr lang="en-US" dirty="0" err="1" smtClean="0"/>
              <a:t>Symbian</a:t>
            </a:r>
            <a:r>
              <a:rPr lang="en-US" dirty="0" smtClean="0"/>
              <a:t>, Blackberry, </a:t>
            </a:r>
            <a:r>
              <a:rPr lang="en-US" dirty="0" err="1" smtClean="0"/>
              <a:t>iphone</a:t>
            </a:r>
            <a:r>
              <a:rPr lang="en-US" dirty="0" smtClean="0"/>
              <a:t>, Android</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238</TotalTime>
  <Words>1039</Words>
  <Application>Microsoft Office PowerPoint</Application>
  <PresentationFormat>Custom</PresentationFormat>
  <Paragraphs>148</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INTRODUCTION TO OS AND ITS FUNCTIONS  </vt:lpstr>
      <vt:lpstr>Definition</vt:lpstr>
      <vt:lpstr>Slide 3</vt:lpstr>
      <vt:lpstr>OS ARCHITECTURE</vt:lpstr>
      <vt:lpstr>First generation (1945-1955)</vt:lpstr>
      <vt:lpstr>SECOND GENERATION &amp; BATCH system (1955-1965)</vt:lpstr>
      <vt:lpstr>THIRD GENERATION &amp; MultiProgramming(1965-1980)</vt:lpstr>
      <vt:lpstr>FOURTH GENERATION (1980-PRESENT)</vt:lpstr>
      <vt:lpstr>Fifth GENERATION (1990-PRESENT)</vt:lpstr>
      <vt:lpstr>Components of computer system</vt:lpstr>
      <vt:lpstr>Slide 11</vt:lpstr>
      <vt:lpstr>Computer System Organization</vt:lpstr>
      <vt:lpstr>Storage Structure</vt:lpstr>
      <vt:lpstr>Computer-System Architecture</vt:lpstr>
      <vt:lpstr>Functions/services of Operating system</vt:lpstr>
      <vt:lpstr>Kernel in OS</vt:lpstr>
      <vt:lpstr>Slide 17</vt:lpstr>
      <vt:lpstr>Slide 18</vt:lpstr>
      <vt:lpstr>Slide 19</vt:lpstr>
      <vt:lpstr>Slide 20</vt:lpstr>
      <vt:lpstr>Slide 21</vt:lpstr>
      <vt:lpstr>Slide 22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OS AND ITS FUNCTIONS  </dc:title>
  <dc:creator>Nikunj Patel</dc:creator>
  <cp:lastModifiedBy>nikunj</cp:lastModifiedBy>
  <cp:revision>84</cp:revision>
  <dcterms:created xsi:type="dcterms:W3CDTF">2022-08-27T09:18:14Z</dcterms:created>
  <dcterms:modified xsi:type="dcterms:W3CDTF">2025-06-30T08:13:12Z</dcterms:modified>
</cp:coreProperties>
</file>