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76" r:id="rId2"/>
    <p:sldId id="377" r:id="rId3"/>
    <p:sldId id="378" r:id="rId4"/>
    <p:sldId id="372" r:id="rId5"/>
    <p:sldId id="379" r:id="rId6"/>
    <p:sldId id="373" r:id="rId7"/>
    <p:sldId id="366" r:id="rId8"/>
    <p:sldId id="375" r:id="rId9"/>
    <p:sldId id="374" r:id="rId10"/>
    <p:sldId id="367" r:id="rId11"/>
    <p:sldId id="259" r:id="rId12"/>
    <p:sldId id="371" r:id="rId13"/>
    <p:sldId id="369" r:id="rId14"/>
    <p:sldId id="362" r:id="rId15"/>
    <p:sldId id="3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D700"/>
    <a:srgbClr val="00FFFF"/>
    <a:srgbClr val="40E0D0"/>
    <a:srgbClr val="C13639"/>
    <a:srgbClr val="008000"/>
    <a:srgbClr val="F09C7B"/>
    <a:srgbClr val="FBE3D4"/>
    <a:srgbClr val="DBEAF2"/>
    <a:srgbClr val="87B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/>
    <p:restoredTop sz="94925"/>
  </p:normalViewPr>
  <p:slideViewPr>
    <p:cSldViewPr snapToGrid="0" snapToObjects="1">
      <p:cViewPr>
        <p:scale>
          <a:sx n="40" d="100"/>
          <a:sy n="40" d="100"/>
        </p:scale>
        <p:origin x="76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AD0BC43-0E3E-F893-0229-0AE58E2A2CC2}"/>
              </a:ext>
            </a:extLst>
          </p:cNvPr>
          <p:cNvGrpSpPr/>
          <p:nvPr/>
        </p:nvGrpSpPr>
        <p:grpSpPr>
          <a:xfrm>
            <a:off x="-1299282" y="609600"/>
            <a:ext cx="16256000" cy="5638800"/>
            <a:chOff x="-1233967" y="-339356"/>
            <a:chExt cx="16256000" cy="56388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24EFF93-E671-ED4F-A7E7-BA9428CDC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3967" y="-339356"/>
              <a:ext cx="16256000" cy="563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05FD6B-56FB-FE10-C05B-EBD3DF1F7019}"/>
                </a:ext>
              </a:extLst>
            </p:cNvPr>
            <p:cNvGrpSpPr/>
            <p:nvPr/>
          </p:nvGrpSpPr>
          <p:grpSpPr>
            <a:xfrm>
              <a:off x="11104469" y="2667675"/>
              <a:ext cx="474846" cy="633735"/>
              <a:chOff x="11263497" y="2617736"/>
              <a:chExt cx="474846" cy="633735"/>
            </a:xfrm>
          </p:grpSpPr>
          <p:sp>
            <p:nvSpPr>
              <p:cNvPr id="16" name="Curved Up Arrow 15">
                <a:extLst>
                  <a:ext uri="{FF2B5EF4-FFF2-40B4-BE49-F238E27FC236}">
                    <a16:creationId xmlns:a16="http://schemas.microsoft.com/office/drawing/2014/main" id="{476CE776-AF2B-8FC6-3F11-4D6B7DE1FD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63497" y="2977151"/>
                <a:ext cx="474846" cy="274320"/>
              </a:xfrm>
              <a:prstGeom prst="curvedUp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Up Arrow 19">
                <a:extLst>
                  <a:ext uri="{FF2B5EF4-FFF2-40B4-BE49-F238E27FC236}">
                    <a16:creationId xmlns:a16="http://schemas.microsoft.com/office/drawing/2014/main" id="{E535CB32-63F0-FFFF-4B8C-BD60ED47515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1263497" y="2617736"/>
                <a:ext cx="474846" cy="274320"/>
              </a:xfrm>
              <a:prstGeom prst="curvedUpArrow">
                <a:avLst/>
              </a:prstGeom>
              <a:solidFill>
                <a:schemeClr val="tx1"/>
              </a:solidFill>
              <a:ln>
                <a:tailEnd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185EE2-9EB7-2C48-864E-89CA57707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24481" y="2078401"/>
              <a:ext cx="1877351" cy="5539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dirty="0"/>
                <a:t>Change hyperparameters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55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1969A-8FE4-2242-A4AA-99BACD691F7E}"/>
              </a:ext>
            </a:extLst>
          </p:cNvPr>
          <p:cNvGrpSpPr/>
          <p:nvPr/>
        </p:nvGrpSpPr>
        <p:grpSpPr>
          <a:xfrm>
            <a:off x="646747" y="1695191"/>
            <a:ext cx="15763782" cy="5243535"/>
            <a:chOff x="646747" y="1695191"/>
            <a:chExt cx="15763782" cy="5243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3C008E-654C-EE40-BB07-F240D2BCDE7B}"/>
                </a:ext>
              </a:extLst>
            </p:cNvPr>
            <p:cNvSpPr/>
            <p:nvPr/>
          </p:nvSpPr>
          <p:spPr>
            <a:xfrm>
              <a:off x="646747" y="1699214"/>
              <a:ext cx="15763782" cy="5239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C45BAC-8025-5E49-965E-AB408A787922}"/>
                </a:ext>
              </a:extLst>
            </p:cNvPr>
            <p:cNvGrpSpPr/>
            <p:nvPr/>
          </p:nvGrpSpPr>
          <p:grpSpPr>
            <a:xfrm>
              <a:off x="646747" y="1695191"/>
              <a:ext cx="15763782" cy="5216781"/>
              <a:chOff x="646747" y="1695191"/>
              <a:chExt cx="15763782" cy="5216781"/>
            </a:xfrm>
          </p:grpSpPr>
          <p:pic>
            <p:nvPicPr>
              <p:cNvPr id="6" name="Picture 5" descr="Table&#10;&#10;Description automatically generated with low confidence">
                <a:extLst>
                  <a:ext uri="{FF2B5EF4-FFF2-40B4-BE49-F238E27FC236}">
                    <a16:creationId xmlns:a16="http://schemas.microsoft.com/office/drawing/2014/main" id="{00A2E52B-7826-C240-BAF6-01FC77DA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9853" y="2297017"/>
                <a:ext cx="6364224" cy="4163628"/>
              </a:xfrm>
              <a:prstGeom prst="rect">
                <a:avLst/>
              </a:prstGeom>
            </p:spPr>
          </p:pic>
          <p:pic>
            <p:nvPicPr>
              <p:cNvPr id="3" name="Picture 2" descr="Table&#10;&#10;Description automatically generated with low confidence">
                <a:extLst>
                  <a:ext uri="{FF2B5EF4-FFF2-40B4-BE49-F238E27FC236}">
                    <a16:creationId xmlns:a16="http://schemas.microsoft.com/office/drawing/2014/main" id="{9BCF94C8-9A22-AA4C-9A07-B6C30651C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747" y="2255624"/>
                <a:ext cx="6364224" cy="418863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2A899D-2FDB-BE46-80BE-86B2CA554613}"/>
                  </a:ext>
                </a:extLst>
              </p:cNvPr>
              <p:cNvSpPr txBox="1"/>
              <p:nvPr/>
            </p:nvSpPr>
            <p:spPr>
              <a:xfrm>
                <a:off x="8761186" y="6511862"/>
                <a:ext cx="354155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600" dirty="0" err="1"/>
                  <a:t>random_state</a:t>
                </a:r>
                <a:r>
                  <a:rPr lang="en-US" sz="2600" dirty="0"/>
                  <a:t> = 2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217BFD-BA1E-5146-87D2-3430CB6589BA}"/>
                  </a:ext>
                </a:extLst>
              </p:cNvPr>
              <p:cNvSpPr txBox="1"/>
              <p:nvPr/>
            </p:nvSpPr>
            <p:spPr>
              <a:xfrm>
                <a:off x="2057318" y="6511862"/>
                <a:ext cx="354155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600" dirty="0" err="1"/>
                  <a:t>random_state</a:t>
                </a:r>
                <a:r>
                  <a:rPr lang="en-US" sz="2600" dirty="0"/>
                  <a:t> = 0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943A3C-C7BF-314B-8D41-F9BBCC6207D9}"/>
                  </a:ext>
                </a:extLst>
              </p:cNvPr>
              <p:cNvSpPr txBox="1"/>
              <p:nvPr/>
            </p:nvSpPr>
            <p:spPr>
              <a:xfrm>
                <a:off x="14945591" y="2526513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X_test</a:t>
                </a:r>
                <a:endParaRPr lang="en-US" sz="16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E4692-BD28-A941-9A83-948FDD9021D1}"/>
                  </a:ext>
                </a:extLst>
              </p:cNvPr>
              <p:cNvSpPr txBox="1"/>
              <p:nvPr/>
            </p:nvSpPr>
            <p:spPr>
              <a:xfrm>
                <a:off x="14948864" y="2210310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X_train</a:t>
                </a:r>
                <a:endParaRPr lang="en-US" sz="16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9A02995-0913-3440-8D79-3B2EB1FAF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60904" y="2575664"/>
                <a:ext cx="182880" cy="182880"/>
              </a:xfrm>
              <a:prstGeom prst="rect">
                <a:avLst/>
              </a:prstGeom>
              <a:solidFill>
                <a:srgbClr val="0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4D4649-EC3D-6448-A029-17FD6F815353}"/>
                  </a:ext>
                </a:extLst>
              </p:cNvPr>
              <p:cNvSpPr/>
              <p:nvPr/>
            </p:nvSpPr>
            <p:spPr>
              <a:xfrm>
                <a:off x="14562321" y="2119753"/>
                <a:ext cx="1106303" cy="1358674"/>
              </a:xfrm>
              <a:prstGeom prst="rect">
                <a:avLst/>
              </a:prstGeom>
              <a:noFill/>
              <a:ln w="6350">
                <a:solidFill>
                  <a:schemeClr val="tx1">
                    <a:alpha val="6516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B2D255-4D94-0546-B532-8168C08A1DC4}"/>
                  </a:ext>
                </a:extLst>
              </p:cNvPr>
              <p:cNvSpPr/>
              <p:nvPr/>
            </p:nvSpPr>
            <p:spPr>
              <a:xfrm>
                <a:off x="13820414" y="1695191"/>
                <a:ext cx="2590115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2000" dirty="0"/>
                  <a:t>variable data will go to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36F77FE-F183-9E45-AAEC-BBE39319CC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64983" y="2895704"/>
                <a:ext cx="182880" cy="182880"/>
              </a:xfrm>
              <a:prstGeom prst="rect">
                <a:avLst/>
              </a:prstGeom>
              <a:solidFill>
                <a:srgbClr val="FFD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311403-347A-0543-A699-062A16785B67}"/>
                  </a:ext>
                </a:extLst>
              </p:cNvPr>
              <p:cNvSpPr txBox="1"/>
              <p:nvPr/>
            </p:nvSpPr>
            <p:spPr>
              <a:xfrm>
                <a:off x="14948864" y="2850415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y_train</a:t>
                </a:r>
                <a:endParaRPr lang="en-US" sz="16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E9BDD8E-F11E-DF4D-A7C5-4AA8FEAD7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50695" y="2255624"/>
                <a:ext cx="182880" cy="182880"/>
              </a:xfrm>
              <a:prstGeom prst="rect">
                <a:avLst/>
              </a:prstGeom>
              <a:solidFill>
                <a:srgbClr val="40E0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93F57BB-70DA-1D4F-A6D9-82AA3BC5AC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59073" y="3218773"/>
                <a:ext cx="182880" cy="1828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ED181B-52B8-A846-9EC9-25517C43FD5C}"/>
                  </a:ext>
                </a:extLst>
              </p:cNvPr>
              <p:cNvSpPr txBox="1"/>
              <p:nvPr/>
            </p:nvSpPr>
            <p:spPr>
              <a:xfrm>
                <a:off x="14945591" y="3191608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y_test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5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2566F-9A2D-CE4E-B1F9-4FB9A3330512}"/>
              </a:ext>
            </a:extLst>
          </p:cNvPr>
          <p:cNvGrpSpPr/>
          <p:nvPr/>
        </p:nvGrpSpPr>
        <p:grpSpPr>
          <a:xfrm>
            <a:off x="0" y="0"/>
            <a:ext cx="11219031" cy="5535564"/>
            <a:chOff x="0" y="0"/>
            <a:chExt cx="11219031" cy="5535564"/>
          </a:xfrm>
        </p:grpSpPr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D541D7A5-2C72-3648-9D39-58F2ECCF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9061" y="703472"/>
              <a:ext cx="8123848" cy="371073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0" y="0"/>
              <a:ext cx="2817681" cy="40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What is the price of a house with the following features? </a:t>
              </a:r>
            </a:p>
            <a:p>
              <a:endParaRPr lang="en-US" dirty="0"/>
            </a:p>
            <a:p>
              <a:r>
                <a:rPr lang="en-US" sz="2200" dirty="0"/>
                <a:t>bedrooms: 2</a:t>
              </a:r>
            </a:p>
            <a:p>
              <a:r>
                <a:rPr lang="en-US" sz="2200" dirty="0"/>
                <a:t>bathrooms: 1.5</a:t>
              </a:r>
            </a:p>
            <a:p>
              <a:r>
                <a:rPr lang="en-US" sz="2200" dirty="0" err="1"/>
                <a:t>sqft_living</a:t>
              </a:r>
              <a:r>
                <a:rPr lang="en-US" sz="2200" dirty="0"/>
                <a:t>: 1430</a:t>
              </a:r>
            </a:p>
            <a:p>
              <a:r>
                <a:rPr lang="en-US" sz="2200" dirty="0" err="1"/>
                <a:t>sqft_lot</a:t>
              </a:r>
              <a:r>
                <a:rPr lang="en-US" sz="2200" dirty="0"/>
                <a:t>: 1650</a:t>
              </a:r>
            </a:p>
            <a:p>
              <a:r>
                <a:rPr lang="en-US" sz="2200" dirty="0"/>
                <a:t>floors: 3</a:t>
              </a:r>
            </a:p>
            <a:p>
              <a:endParaRPr lang="en-US" sz="2200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91406" y="4766123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/>
                <a:t>The price prediction is 406622.583 which was based on the average price of 10527 houses (samples) contained in the leaf node.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12790" y="803594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Decision Node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16063" y="487391"/>
              <a:ext cx="1828800" cy="2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Root + Decision Node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770967" y="881321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72385" y="425410"/>
              <a:ext cx="2148840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24840" y="0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Type of Node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775046" y="1201361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16063" y="1127496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Leaf/Terminal Node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775046" y="561281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89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2B63B-9339-D3A5-B9F4-9880CEE16BBA}"/>
              </a:ext>
            </a:extLst>
          </p:cNvPr>
          <p:cNvGrpSpPr/>
          <p:nvPr/>
        </p:nvGrpSpPr>
        <p:grpSpPr>
          <a:xfrm>
            <a:off x="1253533" y="2489200"/>
            <a:ext cx="9684934" cy="1883664"/>
            <a:chOff x="1253533" y="2489200"/>
            <a:chExt cx="9684934" cy="18836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3547B8-1129-202D-E025-C333749449D6}"/>
                </a:ext>
              </a:extLst>
            </p:cNvPr>
            <p:cNvSpPr/>
            <p:nvPr/>
          </p:nvSpPr>
          <p:spPr>
            <a:xfrm>
              <a:off x="1254971" y="2489200"/>
              <a:ext cx="9683496" cy="1883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0CFB73-9DB4-2D4D-A8E6-A6D052A25804}"/>
                </a:ext>
              </a:extLst>
            </p:cNvPr>
            <p:cNvGrpSpPr/>
            <p:nvPr/>
          </p:nvGrpSpPr>
          <p:grpSpPr>
            <a:xfrm>
              <a:off x="1253533" y="2489200"/>
              <a:ext cx="9684934" cy="1883664"/>
              <a:chOff x="2918094" y="1079346"/>
              <a:chExt cx="9684934" cy="18796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13F2EB-28E1-344A-BC13-963B82AB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8094" y="1575446"/>
                <a:ext cx="3721100" cy="1041400"/>
              </a:xfrm>
              <a:prstGeom prst="rect">
                <a:avLst/>
              </a:prstGeom>
            </p:spPr>
          </p:pic>
          <p:pic>
            <p:nvPicPr>
              <p:cNvPr id="7" name="Picture 6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E93C1F4A-48F6-744E-8C32-C207FFED6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8028" y="1079346"/>
                <a:ext cx="4445000" cy="18796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0AF6CC-2533-7D4E-9679-37C3B8DA878F}"/>
                  </a:ext>
                </a:extLst>
              </p:cNvPr>
              <p:cNvSpPr/>
              <p:nvPr/>
            </p:nvSpPr>
            <p:spPr>
              <a:xfrm>
                <a:off x="3294017" y="1780619"/>
                <a:ext cx="8209188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dirty="0"/>
                  <a:t>where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757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0A4E87-F582-8441-89A2-E4D7C77C352D}"/>
              </a:ext>
            </a:extLst>
          </p:cNvPr>
          <p:cNvGrpSpPr/>
          <p:nvPr/>
        </p:nvGrpSpPr>
        <p:grpSpPr>
          <a:xfrm>
            <a:off x="1577430" y="0"/>
            <a:ext cx="9940474" cy="6858000"/>
            <a:chOff x="1255697" y="352927"/>
            <a:chExt cx="9940474" cy="6858000"/>
          </a:xfrm>
        </p:grpSpPr>
        <p:sp>
          <p:nvSpPr>
            <p:cNvPr id="35" name="TextBox 34"/>
            <p:cNvSpPr txBox="1"/>
            <p:nvPr/>
          </p:nvSpPr>
          <p:spPr>
            <a:xfrm>
              <a:off x="8993203" y="1156634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(1%)  153,500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92007" y="835109"/>
              <a:ext cx="199928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(0%)  75,000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748107" y="1234248"/>
              <a:ext cx="137160" cy="137160"/>
            </a:xfrm>
            <a:prstGeom prst="rect">
              <a:avLst/>
            </a:prstGeom>
            <a:solidFill>
              <a:srgbClr val="87BED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49525" y="778337"/>
              <a:ext cx="1920240" cy="2011680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01980" y="352927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House Price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752186" y="1554288"/>
              <a:ext cx="137160" cy="137160"/>
            </a:xfrm>
            <a:prstGeom prst="rect">
              <a:avLst/>
            </a:prstGeom>
            <a:solidFill>
              <a:srgbClr val="DBEA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993203" y="1480423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(25%) 321,950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752186" y="914208"/>
              <a:ext cx="137160" cy="137160"/>
            </a:xfrm>
            <a:prstGeom prst="rect">
              <a:avLst/>
            </a:prstGeom>
            <a:solidFill>
              <a:srgbClr val="2F79B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pic>
          <p:nvPicPr>
            <p:cNvPr id="4" name="Picture 3" descr="Map&#10;&#10;Description automatically generated">
              <a:extLst>
                <a:ext uri="{FF2B5EF4-FFF2-40B4-BE49-F238E27FC236}">
                  <a16:creationId xmlns:a16="http://schemas.microsoft.com/office/drawing/2014/main" id="{20EDA40C-1A08-8E43-92C5-DA638411B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5697" y="352927"/>
              <a:ext cx="7223760" cy="68580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A330F3-9B6B-7744-9C56-815A10BE7DCA}"/>
                </a:ext>
              </a:extLst>
            </p:cNvPr>
            <p:cNvSpPr/>
            <p:nvPr/>
          </p:nvSpPr>
          <p:spPr>
            <a:xfrm>
              <a:off x="8744219" y="1872676"/>
              <a:ext cx="137160" cy="137160"/>
            </a:xfrm>
            <a:prstGeom prst="rect">
              <a:avLst/>
            </a:prstGeom>
            <a:solidFill>
              <a:srgbClr val="FBE3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BF3135-6E36-2D46-A6CC-D5E40D6B7983}"/>
                </a:ext>
              </a:extLst>
            </p:cNvPr>
            <p:cNvSpPr/>
            <p:nvPr/>
          </p:nvSpPr>
          <p:spPr>
            <a:xfrm>
              <a:off x="8744219" y="2191064"/>
              <a:ext cx="137160" cy="137160"/>
            </a:xfrm>
            <a:prstGeom prst="rect">
              <a:avLst/>
            </a:prstGeom>
            <a:solidFill>
              <a:srgbClr val="F09C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38970E-7675-934A-BC01-3F5F812E233F}"/>
                </a:ext>
              </a:extLst>
            </p:cNvPr>
            <p:cNvSpPr/>
            <p:nvPr/>
          </p:nvSpPr>
          <p:spPr>
            <a:xfrm>
              <a:off x="8744219" y="2509452"/>
              <a:ext cx="137160" cy="137160"/>
            </a:xfrm>
            <a:prstGeom prst="rect">
              <a:avLst/>
            </a:prstGeom>
            <a:solidFill>
              <a:srgbClr val="C136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08EC78-B79C-CD47-8286-4F7978634111}"/>
                </a:ext>
              </a:extLst>
            </p:cNvPr>
            <p:cNvSpPr txBox="1"/>
            <p:nvPr/>
          </p:nvSpPr>
          <p:spPr>
            <a:xfrm>
              <a:off x="8992007" y="1798110"/>
              <a:ext cx="1828800" cy="2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(50%) 450,000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E7A577-7786-9846-8EBD-26D86458CA55}"/>
                </a:ext>
              </a:extLst>
            </p:cNvPr>
            <p:cNvSpPr txBox="1"/>
            <p:nvPr/>
          </p:nvSpPr>
          <p:spPr>
            <a:xfrm>
              <a:off x="8992007" y="2113340"/>
              <a:ext cx="1828800" cy="2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(75%) 645,000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274633-90C0-9940-8F71-325F28AD379B}"/>
                </a:ext>
              </a:extLst>
            </p:cNvPr>
            <p:cNvSpPr txBox="1"/>
            <p:nvPr/>
          </p:nvSpPr>
          <p:spPr>
            <a:xfrm>
              <a:off x="8992007" y="2428570"/>
              <a:ext cx="1828800" cy="2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(99%) 1,964,000+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67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40AA82-7E52-CC40-A1AC-7495BCEADC4D}"/>
              </a:ext>
            </a:extLst>
          </p:cNvPr>
          <p:cNvGrpSpPr/>
          <p:nvPr/>
        </p:nvGrpSpPr>
        <p:grpSpPr>
          <a:xfrm>
            <a:off x="1314149" y="895775"/>
            <a:ext cx="9563701" cy="4614210"/>
            <a:chOff x="1314149" y="895775"/>
            <a:chExt cx="9563701" cy="46142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4EE626-C76F-7642-880B-208E5ACE9F05}"/>
                </a:ext>
              </a:extLst>
            </p:cNvPr>
            <p:cNvGrpSpPr/>
            <p:nvPr/>
          </p:nvGrpSpPr>
          <p:grpSpPr>
            <a:xfrm>
              <a:off x="1314149" y="1838316"/>
              <a:ext cx="8032654" cy="3671669"/>
              <a:chOff x="759654" y="1434904"/>
              <a:chExt cx="8032654" cy="3671669"/>
            </a:xfrm>
          </p:grpSpPr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5C4F1B6-A0FD-5A4A-8ADD-158524D0F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077" t="20923" b="25538"/>
              <a:stretch/>
            </p:blipFill>
            <p:spPr>
              <a:xfrm>
                <a:off x="759654" y="1434905"/>
                <a:ext cx="6098345" cy="3671668"/>
              </a:xfrm>
              <a:prstGeom prst="rect">
                <a:avLst/>
              </a:prstGeom>
            </p:spPr>
          </p:pic>
          <p:pic>
            <p:nvPicPr>
              <p:cNvPr id="11" name="Picture 1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706FD36-81F7-3345-82AE-C80881BD49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923" r="65333" b="25538"/>
              <a:stretch/>
            </p:blipFill>
            <p:spPr>
              <a:xfrm>
                <a:off x="6414867" y="1434904"/>
                <a:ext cx="2377441" cy="3671668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609411-BF04-934D-B4E6-E96A9E9ED4AC}"/>
                </a:ext>
              </a:extLst>
            </p:cNvPr>
            <p:cNvSpPr txBox="1"/>
            <p:nvPr/>
          </p:nvSpPr>
          <p:spPr>
            <a:xfrm>
              <a:off x="1820589" y="895775"/>
              <a:ext cx="4234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Features Matrix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A23D14-856E-484B-A095-962D40C5B3C9}"/>
                </a:ext>
              </a:extLst>
            </p:cNvPr>
            <p:cNvSpPr txBox="1"/>
            <p:nvPr/>
          </p:nvSpPr>
          <p:spPr>
            <a:xfrm>
              <a:off x="6533268" y="895775"/>
              <a:ext cx="4344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Target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38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541D7A5-2C72-3648-9D39-58F2ECCF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61" y="703472"/>
            <a:ext cx="8123848" cy="371073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0"/>
            <a:ext cx="28176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the price of a house with the following features? </a:t>
            </a:r>
          </a:p>
          <a:p>
            <a:endParaRPr lang="en-US" dirty="0"/>
          </a:p>
          <a:p>
            <a:r>
              <a:rPr lang="en-US" sz="2200" dirty="0"/>
              <a:t>bedrooms: 2</a:t>
            </a:r>
          </a:p>
          <a:p>
            <a:r>
              <a:rPr lang="en-US" sz="2200" dirty="0"/>
              <a:t>bathrooms: 1.5</a:t>
            </a:r>
          </a:p>
          <a:p>
            <a:r>
              <a:rPr lang="en-US" sz="2200" dirty="0" err="1"/>
              <a:t>sqft_living</a:t>
            </a:r>
            <a:r>
              <a:rPr lang="en-US" sz="2200" dirty="0"/>
              <a:t>: 1430</a:t>
            </a:r>
          </a:p>
          <a:p>
            <a:r>
              <a:rPr lang="en-US" sz="2200" dirty="0" err="1"/>
              <a:t>sqft_lot</a:t>
            </a:r>
            <a:r>
              <a:rPr lang="en-US" sz="2200" dirty="0"/>
              <a:t>: 1650</a:t>
            </a:r>
          </a:p>
          <a:p>
            <a:r>
              <a:rPr lang="en-US" sz="2200" dirty="0"/>
              <a:t>floors: 3</a:t>
            </a:r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91406" y="4766123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The price prediction is 406622.583 which was based on the average price of 10527 houses (samples) contained in the leaf node.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12790" y="803594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Decision Node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16063" y="487391"/>
            <a:ext cx="182880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Root + Decision Node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770967" y="881321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72385" y="425410"/>
            <a:ext cx="2148840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124840" y="0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Type of Node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75046" y="1201361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16063" y="1127496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Leaf/Terminal Node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775046" y="561281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2AE390-2802-E74C-95E2-11912106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9061" y="2049855"/>
            <a:ext cx="8867699" cy="3387388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7D3D36-EAF0-1243-A86C-ED741A8C7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370" y="1999039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F524EC6-50B2-70FD-C703-EBCD6ADB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10813" y="24187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9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train and test your model on the same data, but this doesn’t simulate how a model would perform on new/unseen data and it tends to reward overly complex models that overfit on the dataset.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B1860A-CE68-FF9E-D7F3-4F379674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813" y="-1361103"/>
            <a:ext cx="16256000" cy="787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4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139917D-72C1-0AFB-06FD-DB0CF57E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93980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6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6130044-8C3F-B84D-8A19-6C07C4648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82"/>
          <a:stretch/>
        </p:blipFill>
        <p:spPr>
          <a:xfrm>
            <a:off x="3048000" y="1479550"/>
            <a:ext cx="6096000" cy="18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46B47DD-D75D-3FDB-53BD-7730AA7D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9600"/>
            <a:ext cx="7924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32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470CEE-BE9F-E24C-9D1B-2D7303EF5ED7}"/>
              </a:ext>
            </a:extLst>
          </p:cNvPr>
          <p:cNvGrpSpPr/>
          <p:nvPr/>
        </p:nvGrpSpPr>
        <p:grpSpPr>
          <a:xfrm>
            <a:off x="398538" y="-1089972"/>
            <a:ext cx="12554712" cy="3990881"/>
            <a:chOff x="591043" y="1893859"/>
            <a:chExt cx="12554712" cy="399088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C5CC6A-141A-8E44-9665-B502623DC439}"/>
                </a:ext>
              </a:extLst>
            </p:cNvPr>
            <p:cNvSpPr/>
            <p:nvPr/>
          </p:nvSpPr>
          <p:spPr>
            <a:xfrm>
              <a:off x="591043" y="1897955"/>
              <a:ext cx="12554712" cy="3986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7F657FB-A111-9947-A03F-7E1CAC319362}"/>
                </a:ext>
              </a:extLst>
            </p:cNvPr>
            <p:cNvGrpSpPr/>
            <p:nvPr/>
          </p:nvGrpSpPr>
          <p:grpSpPr>
            <a:xfrm>
              <a:off x="591043" y="1893859"/>
              <a:ext cx="12551933" cy="3990881"/>
              <a:chOff x="628443" y="2771683"/>
              <a:chExt cx="12551933" cy="3990881"/>
            </a:xfrm>
          </p:grpSpPr>
          <p:pic>
            <p:nvPicPr>
              <p:cNvPr id="7" name="Picture 6" descr="Table&#10;&#10;Description automatically generated">
                <a:extLst>
                  <a:ext uri="{FF2B5EF4-FFF2-40B4-BE49-F238E27FC236}">
                    <a16:creationId xmlns:a16="http://schemas.microsoft.com/office/drawing/2014/main" id="{4D51FC60-A0E6-6D4C-ABF5-E3115EA5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1127" y="2771683"/>
                <a:ext cx="4039362" cy="3401568"/>
              </a:xfrm>
              <a:prstGeom prst="rect">
                <a:avLst/>
              </a:prstGeom>
            </p:spPr>
          </p:pic>
          <p:pic>
            <p:nvPicPr>
              <p:cNvPr id="11" name="Picture 10" descr="Table&#10;&#10;Description automatically generated">
                <a:extLst>
                  <a:ext uri="{FF2B5EF4-FFF2-40B4-BE49-F238E27FC236}">
                    <a16:creationId xmlns:a16="http://schemas.microsoft.com/office/drawing/2014/main" id="{41E44EAC-C49D-AB45-AA84-517B6C445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443" y="2771683"/>
                <a:ext cx="5193792" cy="3404932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B940266-6701-FB45-B988-15D299B73CB1}"/>
                  </a:ext>
                </a:extLst>
              </p:cNvPr>
              <p:cNvCxnSpPr/>
              <p:nvPr/>
            </p:nvCxnSpPr>
            <p:spPr>
              <a:xfrm>
                <a:off x="6008761" y="4544890"/>
                <a:ext cx="100584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AF1876-0686-A649-9B89-49CB783A88BD}"/>
                  </a:ext>
                </a:extLst>
              </p:cNvPr>
              <p:cNvSpPr txBox="1"/>
              <p:nvPr/>
            </p:nvSpPr>
            <p:spPr>
              <a:xfrm>
                <a:off x="5669508" y="3945011"/>
                <a:ext cx="178899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X = </a:t>
                </a:r>
                <a:r>
                  <a:rPr lang="en-US" sz="1100" dirty="0" err="1"/>
                  <a:t>df.loc</a:t>
                </a:r>
                <a:r>
                  <a:rPr lang="en-US" sz="1100" dirty="0"/>
                  <a:t>[:, features]]</a:t>
                </a:r>
              </a:p>
              <a:p>
                <a:pPr algn="ctr"/>
                <a:r>
                  <a:rPr lang="en-US" sz="1100" dirty="0"/>
                  <a:t>y = </a:t>
                </a:r>
                <a:r>
                  <a:rPr lang="en-US" sz="1100" dirty="0" err="1"/>
                  <a:t>df.loc</a:t>
                </a:r>
                <a:r>
                  <a:rPr lang="en-US" sz="1100" dirty="0"/>
                  <a:t>[:, ‘price’] </a:t>
                </a:r>
                <a:endParaRPr lang="en-US" sz="11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C2F1C1-2C60-F943-AB85-4E775C608B59}"/>
                  </a:ext>
                </a:extLst>
              </p:cNvPr>
              <p:cNvSpPr txBox="1"/>
              <p:nvPr/>
            </p:nvSpPr>
            <p:spPr>
              <a:xfrm>
                <a:off x="8809328" y="6239344"/>
                <a:ext cx="822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217BFD-BA1E-5146-87D2-3430CB6589BA}"/>
                  </a:ext>
                </a:extLst>
              </p:cNvPr>
              <p:cNvSpPr txBox="1"/>
              <p:nvPr/>
            </p:nvSpPr>
            <p:spPr>
              <a:xfrm>
                <a:off x="2813859" y="6239343"/>
                <a:ext cx="822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df </a:t>
                </a:r>
              </a:p>
            </p:txBody>
          </p:sp>
          <p:pic>
            <p:nvPicPr>
              <p:cNvPr id="4" name="Picture 3" descr="Table&#10;&#10;Description automatically generated">
                <a:extLst>
                  <a:ext uri="{FF2B5EF4-FFF2-40B4-BE49-F238E27FC236}">
                    <a16:creationId xmlns:a16="http://schemas.microsoft.com/office/drawing/2014/main" id="{8E8801AD-6FB1-B340-BC1D-7F2BFFB54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93463" y="2771683"/>
                <a:ext cx="1486913" cy="340156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4CAA7A-72E7-0242-BD90-6187A4103490}"/>
                  </a:ext>
                </a:extLst>
              </p:cNvPr>
              <p:cNvSpPr txBox="1"/>
              <p:nvPr/>
            </p:nvSpPr>
            <p:spPr>
              <a:xfrm>
                <a:off x="12025439" y="6239343"/>
                <a:ext cx="822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046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2E9AB5-9A65-5B4D-B261-1C9469B265C9}"/>
              </a:ext>
            </a:extLst>
          </p:cNvPr>
          <p:cNvGrpSpPr/>
          <p:nvPr/>
        </p:nvGrpSpPr>
        <p:grpSpPr>
          <a:xfrm>
            <a:off x="627935" y="2771683"/>
            <a:ext cx="11026851" cy="2245261"/>
            <a:chOff x="627935" y="2771683"/>
            <a:chExt cx="11026851" cy="2245261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9C1D1637-5F45-4447-AFD1-B54913BDC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35" y="2771683"/>
              <a:ext cx="5194300" cy="180340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940266-6701-FB45-B988-15D299B73CB1}"/>
                </a:ext>
              </a:extLst>
            </p:cNvPr>
            <p:cNvCxnSpPr/>
            <p:nvPr/>
          </p:nvCxnSpPr>
          <p:spPr>
            <a:xfrm>
              <a:off x="6008761" y="3961232"/>
              <a:ext cx="100584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AF1876-0686-A649-9B89-49CB783A88BD}"/>
                </a:ext>
              </a:extLst>
            </p:cNvPr>
            <p:cNvSpPr txBox="1"/>
            <p:nvPr/>
          </p:nvSpPr>
          <p:spPr>
            <a:xfrm>
              <a:off x="5703374" y="3361353"/>
              <a:ext cx="178899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dirty="0"/>
                <a:t>X = </a:t>
              </a:r>
              <a:r>
                <a:rPr lang="en-US" sz="950" dirty="0" err="1"/>
                <a:t>df.loc</a:t>
              </a:r>
              <a:r>
                <a:rPr lang="en-US" sz="950" dirty="0"/>
                <a:t>[:, features]].values</a:t>
              </a:r>
            </a:p>
            <a:p>
              <a:pPr algn="ctr"/>
              <a:r>
                <a:rPr lang="en-US" sz="950" dirty="0"/>
                <a:t>y = </a:t>
              </a:r>
              <a:r>
                <a:rPr lang="en-US" sz="950" dirty="0" err="1"/>
                <a:t>df.loc</a:t>
              </a:r>
              <a:r>
                <a:rPr lang="en-US" sz="950" dirty="0"/>
                <a:t>[:, ‘price’].values </a:t>
              </a:r>
              <a:endParaRPr lang="en-US" sz="950" b="1" dirty="0"/>
            </a:p>
          </p:txBody>
        </p:sp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B2A91631-5CA7-D94A-83BC-E23469F37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229" t="38175" r="17173" b="38694"/>
            <a:stretch/>
          </p:blipFill>
          <p:spPr>
            <a:xfrm>
              <a:off x="7361756" y="2983167"/>
              <a:ext cx="4293030" cy="158632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C2F1C1-2C60-F943-AB85-4E775C608B59}"/>
                </a:ext>
              </a:extLst>
            </p:cNvPr>
            <p:cNvSpPr txBox="1"/>
            <p:nvPr/>
          </p:nvSpPr>
          <p:spPr>
            <a:xfrm>
              <a:off x="8844410" y="4647612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17BFD-BA1E-5146-87D2-3430CB6589BA}"/>
                </a:ext>
              </a:extLst>
            </p:cNvPr>
            <p:cNvSpPr txBox="1"/>
            <p:nvPr/>
          </p:nvSpPr>
          <p:spPr>
            <a:xfrm>
              <a:off x="3107216" y="464761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df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53F28-B3A3-2B4C-A2A2-4EFD694AB19D}"/>
                </a:ext>
              </a:extLst>
            </p:cNvPr>
            <p:cNvSpPr txBox="1"/>
            <p:nvPr/>
          </p:nvSpPr>
          <p:spPr>
            <a:xfrm>
              <a:off x="11160698" y="464761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23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4EF7A8-49C0-6444-BFE3-73FBB8A9F895}"/>
              </a:ext>
            </a:extLst>
          </p:cNvPr>
          <p:cNvGrpSpPr/>
          <p:nvPr/>
        </p:nvGrpSpPr>
        <p:grpSpPr>
          <a:xfrm>
            <a:off x="2039915" y="1008746"/>
            <a:ext cx="9060676" cy="4840508"/>
            <a:chOff x="7349853" y="1695191"/>
            <a:chExt cx="9060676" cy="48405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3C008E-654C-EE40-BB07-F240D2BCDE7B}"/>
                </a:ext>
              </a:extLst>
            </p:cNvPr>
            <p:cNvSpPr/>
            <p:nvPr/>
          </p:nvSpPr>
          <p:spPr>
            <a:xfrm>
              <a:off x="7349853" y="1699214"/>
              <a:ext cx="9060676" cy="4836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826731-53F6-CD4D-8B8D-40E1B21F71EA}"/>
                </a:ext>
              </a:extLst>
            </p:cNvPr>
            <p:cNvGrpSpPr/>
            <p:nvPr/>
          </p:nvGrpSpPr>
          <p:grpSpPr>
            <a:xfrm>
              <a:off x="7349853" y="1695191"/>
              <a:ext cx="9060676" cy="4840508"/>
              <a:chOff x="7349853" y="1695191"/>
              <a:chExt cx="9060676" cy="4840508"/>
            </a:xfrm>
          </p:grpSpPr>
          <p:pic>
            <p:nvPicPr>
              <p:cNvPr id="6" name="Picture 5" descr="Table&#10;&#10;Description automatically generated with low confidence">
                <a:extLst>
                  <a:ext uri="{FF2B5EF4-FFF2-40B4-BE49-F238E27FC236}">
                    <a16:creationId xmlns:a16="http://schemas.microsoft.com/office/drawing/2014/main" id="{00A2E52B-7826-C240-BAF6-01FC77DA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9853" y="2297017"/>
                <a:ext cx="6364224" cy="4163628"/>
              </a:xfrm>
              <a:prstGeom prst="rect">
                <a:avLst/>
              </a:prstGeom>
            </p:spPr>
          </p:pic>
          <p:pic>
            <p:nvPicPr>
              <p:cNvPr id="3" name="Picture 2" descr="Table&#10;&#10;Description automatically generated with low confidence">
                <a:extLst>
                  <a:ext uri="{FF2B5EF4-FFF2-40B4-BE49-F238E27FC236}">
                    <a16:creationId xmlns:a16="http://schemas.microsoft.com/office/drawing/2014/main" id="{9BCF94C8-9A22-AA4C-9A07-B6C30651C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9853" y="2347064"/>
                <a:ext cx="6364224" cy="418863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943A3C-C7BF-314B-8D41-F9BBCC6207D9}"/>
                  </a:ext>
                </a:extLst>
              </p:cNvPr>
              <p:cNvSpPr txBox="1"/>
              <p:nvPr/>
            </p:nvSpPr>
            <p:spPr>
              <a:xfrm>
                <a:off x="14945591" y="2526513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X_test</a:t>
                </a:r>
                <a:endParaRPr lang="en-US" sz="16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E4692-BD28-A941-9A83-948FDD9021D1}"/>
                  </a:ext>
                </a:extLst>
              </p:cNvPr>
              <p:cNvSpPr txBox="1"/>
              <p:nvPr/>
            </p:nvSpPr>
            <p:spPr>
              <a:xfrm>
                <a:off x="14948864" y="2210310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X_train</a:t>
                </a:r>
                <a:endParaRPr lang="en-US" sz="16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9A02995-0913-3440-8D79-3B2EB1FAF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60904" y="2575664"/>
                <a:ext cx="182880" cy="182880"/>
              </a:xfrm>
              <a:prstGeom prst="rect">
                <a:avLst/>
              </a:prstGeom>
              <a:solidFill>
                <a:srgbClr val="0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4D4649-EC3D-6448-A029-17FD6F815353}"/>
                  </a:ext>
                </a:extLst>
              </p:cNvPr>
              <p:cNvSpPr/>
              <p:nvPr/>
            </p:nvSpPr>
            <p:spPr>
              <a:xfrm>
                <a:off x="14562321" y="2119753"/>
                <a:ext cx="1106303" cy="1358674"/>
              </a:xfrm>
              <a:prstGeom prst="rect">
                <a:avLst/>
              </a:prstGeom>
              <a:noFill/>
              <a:ln w="6350">
                <a:solidFill>
                  <a:schemeClr val="tx1">
                    <a:alpha val="6516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B2D255-4D94-0546-B532-8168C08A1DC4}"/>
                  </a:ext>
                </a:extLst>
              </p:cNvPr>
              <p:cNvSpPr/>
              <p:nvPr/>
            </p:nvSpPr>
            <p:spPr>
              <a:xfrm>
                <a:off x="13820414" y="1695191"/>
                <a:ext cx="2590115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2000" dirty="0"/>
                  <a:t>variable data will go to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36F77FE-F183-9E45-AAEC-BBE39319CC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64983" y="2895704"/>
                <a:ext cx="182880" cy="182880"/>
              </a:xfrm>
              <a:prstGeom prst="rect">
                <a:avLst/>
              </a:prstGeom>
              <a:solidFill>
                <a:srgbClr val="FFD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311403-347A-0543-A699-062A16785B67}"/>
                  </a:ext>
                </a:extLst>
              </p:cNvPr>
              <p:cNvSpPr txBox="1"/>
              <p:nvPr/>
            </p:nvSpPr>
            <p:spPr>
              <a:xfrm>
                <a:off x="14948864" y="2850415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y_train</a:t>
                </a:r>
                <a:endParaRPr lang="en-US" sz="16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E9BDD8E-F11E-DF4D-A7C5-4AA8FEAD7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50695" y="2255624"/>
                <a:ext cx="182880" cy="182880"/>
              </a:xfrm>
              <a:prstGeom prst="rect">
                <a:avLst/>
              </a:prstGeom>
              <a:solidFill>
                <a:srgbClr val="40E0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93F57BB-70DA-1D4F-A6D9-82AA3BC5AC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59073" y="3218773"/>
                <a:ext cx="182880" cy="1828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ED181B-52B8-A846-9EC9-25517C43FD5C}"/>
                  </a:ext>
                </a:extLst>
              </p:cNvPr>
              <p:cNvSpPr txBox="1"/>
              <p:nvPr/>
            </p:nvSpPr>
            <p:spPr>
              <a:xfrm>
                <a:off x="14945591" y="3191608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y_test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382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9CF4945-ADEE-2F48-9471-6A75C3D92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133600" y="3429000"/>
            <a:ext cx="792480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2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15677</TotalTime>
  <Words>302</Words>
  <Application>Microsoft Macintosh PowerPoint</Application>
  <PresentationFormat>Widescreen</PresentationFormat>
  <Paragraphs>65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366</cp:revision>
  <cp:lastPrinted>2018-10-09T17:00:03Z</cp:lastPrinted>
  <dcterms:created xsi:type="dcterms:W3CDTF">2018-10-06T19:16:58Z</dcterms:created>
  <dcterms:modified xsi:type="dcterms:W3CDTF">2022-04-26T03:41:10Z</dcterms:modified>
</cp:coreProperties>
</file>