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latsi" charset="1" panose="00000500000000000000"/>
      <p:regular r:id="rId21"/>
    </p:embeddedFont>
    <p:embeddedFont>
      <p:font typeface="Open Sans Bold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aicte-internship-projetc-4l2rcndpuyqhly3zjjsfau.streamlit.app" TargetMode="External" Type="http://schemas.openxmlformats.org/officeDocument/2006/relationships/hyperlink"/><Relationship Id="rId3" Target="https://github.com/x0lg0n/AICTE-INTERNSHIP-PROJETC/blob/master/README.md" TargetMode="External" Type="http://schemas.openxmlformats.org/officeDocument/2006/relationships/hyperlink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https://github.com/x0lg0n/AICTE-INTERNSHIP-PROJETC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8118785" y="2334285"/>
            <a:ext cx="5098274" cy="467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sz="7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SECURE DATA HIDING IN IMAGE</a:t>
            </a:r>
          </a:p>
          <a:p>
            <a:pPr algn="ctr">
              <a:lnSpc>
                <a:spcPts val="7275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33952" y="6469533"/>
            <a:ext cx="12625348" cy="97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Siddhartha Kunwar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872500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6347" y="866775"/>
            <a:ext cx="15815306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﻿RESULT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37185" y="1786633"/>
            <a:ext cx="6895739" cy="6971392"/>
          </a:xfrm>
          <a:prstGeom prst="rect">
            <a:avLst/>
          </a:prstGeom>
        </p:spPr>
      </p:pic>
      <p:sp>
        <p:nvSpPr>
          <p:cNvPr name="Freeform 12" id="12"/>
          <p:cNvSpPr/>
          <p:nvPr/>
        </p:nvSpPr>
        <p:spPr>
          <a:xfrm flipH="false" flipV="false" rot="0">
            <a:off x="-1145203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982801" y="51435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54171" y="1290572"/>
            <a:ext cx="6290494" cy="7705856"/>
          </a:xfrm>
          <a:custGeom>
            <a:avLst/>
            <a:gdLst/>
            <a:ahLst/>
            <a:cxnLst/>
            <a:rect r="r" b="b" t="t" l="l"/>
            <a:pathLst>
              <a:path h="7705856" w="6290494">
                <a:moveTo>
                  <a:pt x="0" y="0"/>
                </a:moveTo>
                <a:lnTo>
                  <a:pt x="6290494" y="0"/>
                </a:lnTo>
                <a:lnTo>
                  <a:pt x="6290494" y="7705856"/>
                </a:lnTo>
                <a:lnTo>
                  <a:pt x="0" y="77058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6347" y="866775"/>
            <a:ext cx="15815306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﻿RESULT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37185" y="1786633"/>
            <a:ext cx="6895739" cy="6971392"/>
          </a:xfrm>
          <a:prstGeom prst="rect">
            <a:avLst/>
          </a:prstGeom>
        </p:spPr>
      </p:pic>
      <p:sp>
        <p:nvSpPr>
          <p:cNvPr name="Freeform 12" id="12"/>
          <p:cNvSpPr/>
          <p:nvPr/>
        </p:nvSpPr>
        <p:spPr>
          <a:xfrm flipH="false" flipV="false" rot="0">
            <a:off x="-1145203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982801" y="51435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8499" y="1295794"/>
            <a:ext cx="6466166" cy="7695411"/>
          </a:xfrm>
          <a:custGeom>
            <a:avLst/>
            <a:gdLst/>
            <a:ahLst/>
            <a:cxnLst/>
            <a:rect r="r" b="b" t="t" l="l"/>
            <a:pathLst>
              <a:path h="7695411" w="6466166">
                <a:moveTo>
                  <a:pt x="0" y="0"/>
                </a:moveTo>
                <a:lnTo>
                  <a:pt x="6466166" y="0"/>
                </a:lnTo>
                <a:lnTo>
                  <a:pt x="6466166" y="7695412"/>
                </a:lnTo>
                <a:lnTo>
                  <a:pt x="0" y="76954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53980" y="2946411"/>
            <a:ext cx="503827" cy="5038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53980" y="6480234"/>
            <a:ext cx="503827" cy="50382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33779" y="4891586"/>
            <a:ext cx="503827" cy="50382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GITHUB LINK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60980" y="2757952"/>
            <a:ext cx="538180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Repository</a:t>
            </a:r>
          </a:p>
        </p:txBody>
      </p:sp>
      <p:sp>
        <p:nvSpPr>
          <p:cNvPr name="TextBox 16" id="16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60980" y="6291775"/>
            <a:ext cx="538180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Live Project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60980" y="7201095"/>
            <a:ext cx="6848358" cy="108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2" tooltip="https://aicte-internship-projetc-4l2rcndpuyqhly3zjjsfau.streamlit.app"/>
              </a:rPr>
              <a:t>https://aicte-internship-projetc-4l2rcndpuyqhly3zjjsfau.streamlit.app/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07770" y="4664318"/>
            <a:ext cx="538180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ReadMe File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07770" y="5885962"/>
            <a:ext cx="6848358" cy="1635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3" tooltip="https://github.com/x0lg0n/AICTE-INTERNSHIP-PROJETC/blob/master/README.md"/>
              </a:rPr>
              <a:t>https://github.com/x0lg0n/AICTE-INTERNSHIP-PROJETC/blob/master/README.md</a:t>
            </a:r>
          </a:p>
        </p:txBody>
      </p:sp>
      <p:sp>
        <p:nvSpPr>
          <p:cNvPr name="AutoShape 21" id="21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260980" y="3667272"/>
            <a:ext cx="6848358" cy="108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u="sng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  <a:hlinkClick r:id="rId6" tooltip="https://github.com/x0lg0n/AICTE-INTERNSHIP-PROJETC"/>
              </a:rPr>
              <a:t>https://github.com/x0lg0n/AICTE-INTERNSHIP-PROJETC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012909" y="2797221"/>
            <a:ext cx="5246391" cy="5246370"/>
            <a:chOff x="0" y="0"/>
            <a:chExt cx="6350025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388098" y="368011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69522" y="2008829"/>
            <a:ext cx="9019462" cy="73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187" indent="-377093" lvl="1">
              <a:lnSpc>
                <a:spcPts val="4890"/>
              </a:lnSpc>
              <a:buFont typeface="Arial"/>
              <a:buChar char="•"/>
            </a:pPr>
            <a:r>
              <a:rPr lang="en-US" sz="349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project successfully implements secure data hiding in images using AES encryption and LSB steganography .</a:t>
            </a:r>
          </a:p>
          <a:p>
            <a:pPr algn="l" marL="754187" indent="-377093" lvl="1">
              <a:lnSpc>
                <a:spcPts val="4890"/>
              </a:lnSpc>
              <a:buFont typeface="Arial"/>
              <a:buChar char="•"/>
            </a:pPr>
            <a:r>
              <a:rPr lang="en-US" sz="349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</a:t>
            </a:r>
            <a:r>
              <a:rPr lang="en-US" sz="349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 addresses the problem of secure data transmission by combining encryption and steganography.</a:t>
            </a:r>
          </a:p>
          <a:p>
            <a:pPr algn="l" marL="754187" indent="-377093" lvl="1">
              <a:lnSpc>
                <a:spcPts val="4890"/>
              </a:lnSpc>
              <a:buFont typeface="Arial"/>
              <a:buChar char="•"/>
            </a:pPr>
            <a:r>
              <a:rPr lang="en-US" sz="349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</a:t>
            </a:r>
            <a:r>
              <a:rPr lang="en-US" sz="349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he solution is robust, user-friendly, and suitable for real-world applications.</a:t>
            </a:r>
          </a:p>
          <a:p>
            <a:pPr algn="l" marL="754187" indent="-377093" lvl="1">
              <a:lnSpc>
                <a:spcPts val="4890"/>
              </a:lnSpc>
              <a:buFont typeface="Arial"/>
              <a:buChar char="•"/>
            </a:pPr>
            <a:r>
              <a:rPr lang="en-US" sz="349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</a:t>
            </a:r>
            <a:r>
              <a:rPr lang="en-US" sz="349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uture enhancements can include support for additional file formats and improved error handling.</a:t>
            </a:r>
          </a:p>
          <a:p>
            <a:pPr algn="l">
              <a:lnSpc>
                <a:spcPts val="4890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0957" y="3013539"/>
            <a:ext cx="15980810" cy="4158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0789" indent="-425395" lvl="1">
              <a:lnSpc>
                <a:spcPts val="5516"/>
              </a:lnSpc>
              <a:buFont typeface="Arial"/>
              <a:buChar char="•"/>
            </a:pPr>
            <a:r>
              <a:rPr lang="en-US" sz="39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Extend support to other image formats like JPEG and BMP.</a:t>
            </a:r>
          </a:p>
          <a:p>
            <a:pPr algn="l" marL="850789" indent="-425395" lvl="1">
              <a:lnSpc>
                <a:spcPts val="5516"/>
              </a:lnSpc>
              <a:buFont typeface="Arial"/>
              <a:buChar char="•"/>
            </a:pPr>
            <a:r>
              <a:rPr lang="en-US" sz="39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</a:t>
            </a:r>
            <a:r>
              <a:rPr lang="en-US" sz="39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mplement multi-layer encryption for added security.</a:t>
            </a:r>
          </a:p>
          <a:p>
            <a:pPr algn="l" marL="850789" indent="-425395" lvl="1">
              <a:lnSpc>
                <a:spcPts val="5516"/>
              </a:lnSpc>
              <a:buFont typeface="Arial"/>
              <a:buChar char="•"/>
            </a:pPr>
            <a:r>
              <a:rPr lang="en-US" sz="39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</a:t>
            </a:r>
            <a:r>
              <a:rPr lang="en-US" sz="39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evelop a mobile application for on-the-go secure data hiding.</a:t>
            </a:r>
          </a:p>
          <a:p>
            <a:pPr algn="l" marL="850789" indent="-425395" lvl="1">
              <a:lnSpc>
                <a:spcPts val="5516"/>
              </a:lnSpc>
              <a:buFont typeface="Arial"/>
              <a:buChar char="•"/>
            </a:pPr>
            <a:r>
              <a:rPr lang="en-US" sz="39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</a:t>
            </a:r>
            <a:r>
              <a:rPr lang="en-US" sz="39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xplore AI-based steganalysis detection to test the robustness of the system.</a:t>
            </a:r>
          </a:p>
          <a:p>
            <a:pPr algn="l">
              <a:lnSpc>
                <a:spcPts val="551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411959" y="866775"/>
            <a:ext cx="134640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SCOPE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AutoShape 6" id="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762653"/>
            <a:ext cx="10669737" cy="70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Siddhartha Kunwar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986" y="3305470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1986" y="4408805"/>
            <a:ext cx="545770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1986" y="6453823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Technology used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44390" y="3305470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WOW Factor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44390" y="4408805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End Users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44390" y="5512140"/>
            <a:ext cx="505556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44390" y="6453823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90224" y="3305470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90224" y="4408805"/>
            <a:ext cx="536907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Github Link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0224" y="6453823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AutoShape 14" id="1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890224" y="5512140"/>
            <a:ext cx="536907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Scope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1986" y="5512140"/>
            <a:ext cx="44809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866775"/>
            <a:ext cx="104512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73194" y="3268672"/>
            <a:ext cx="6651535" cy="1936015"/>
            <a:chOff x="0" y="0"/>
            <a:chExt cx="8868713" cy="258135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868713" cy="2581354"/>
              <a:chOff x="0" y="0"/>
              <a:chExt cx="1751844" cy="50989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751844" cy="509897"/>
              </a:xfrm>
              <a:custGeom>
                <a:avLst/>
                <a:gdLst/>
                <a:ahLst/>
                <a:cxnLst/>
                <a:rect r="r" b="b" t="t" l="l"/>
                <a:pathLst>
                  <a:path h="509897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450537"/>
                    </a:lnTo>
                    <a:cubicBezTo>
                      <a:pt x="1751844" y="466280"/>
                      <a:pt x="1745590" y="481379"/>
                      <a:pt x="1734458" y="492511"/>
                    </a:cubicBezTo>
                    <a:cubicBezTo>
                      <a:pt x="1723326" y="503643"/>
                      <a:pt x="1708227" y="509897"/>
                      <a:pt x="1692484" y="509897"/>
                    </a:cubicBezTo>
                    <a:lnTo>
                      <a:pt x="59360" y="509897"/>
                    </a:lnTo>
                    <a:cubicBezTo>
                      <a:pt x="26577" y="509897"/>
                      <a:pt x="0" y="483320"/>
                      <a:pt x="0" y="450537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751844" cy="5479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95604" y="133350"/>
              <a:ext cx="7735510" cy="2075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Sensitive data needs secure transmission over untrusted channels.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550637" y="2620338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First 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26106" y="2606695"/>
            <a:ext cx="6920709" cy="6076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8226" indent="-414113" lvl="1">
              <a:lnSpc>
                <a:spcPts val="5370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Steganography provides a way to hide data within images, making it undetectable.</a:t>
            </a:r>
          </a:p>
          <a:p>
            <a:pPr algn="l" marL="828226" indent="-414113" lvl="1">
              <a:lnSpc>
                <a:spcPts val="5370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This project addresses secure data hiding using AES encryption and LSB steganography.</a:t>
            </a:r>
          </a:p>
          <a:p>
            <a:pPr algn="l">
              <a:lnSpc>
                <a:spcPts val="537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9673194" y="6685437"/>
            <a:ext cx="6651535" cy="1406187"/>
            <a:chOff x="0" y="0"/>
            <a:chExt cx="8868713" cy="187491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8868713" cy="1874916"/>
              <a:chOff x="0" y="0"/>
              <a:chExt cx="1751844" cy="37035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51844" cy="370354"/>
              </a:xfrm>
              <a:custGeom>
                <a:avLst/>
                <a:gdLst/>
                <a:ahLst/>
                <a:cxnLst/>
                <a:rect r="r" b="b" t="t" l="l"/>
                <a:pathLst>
                  <a:path h="37035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310993"/>
                    </a:lnTo>
                    <a:cubicBezTo>
                      <a:pt x="1751844" y="326737"/>
                      <a:pt x="1745590" y="341835"/>
                      <a:pt x="1734458" y="352967"/>
                    </a:cubicBezTo>
                    <a:cubicBezTo>
                      <a:pt x="1723326" y="364100"/>
                      <a:pt x="1708227" y="370354"/>
                      <a:pt x="1692484" y="370354"/>
                    </a:cubicBezTo>
                    <a:lnTo>
                      <a:pt x="59360" y="370354"/>
                    </a:lnTo>
                    <a:cubicBezTo>
                      <a:pt x="26577" y="370354"/>
                      <a:pt x="0" y="343777"/>
                      <a:pt x="0" y="31099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751844" cy="4084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695604" y="133350"/>
              <a:ext cx="7735510" cy="1368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Traditional encryption methods are vulnerable to attacks.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50637" y="5986928"/>
            <a:ext cx="527672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Second Problem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895980"/>
            <a:ext cx="14705320" cy="518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 an era where sensitive data transmission over untrusted channels faces escalating risks, traditional encryption methods alone are increasingly vulnerable to sophisticated attacks. This project proposes a hybrid security framework that integrates Advanced Encryption Standard (AES) for robust data encryption and Least Significant Bit (LSB) steganography for covert data concealment within digital images.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TECHNOLOGY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90722" y="3102810"/>
            <a:ext cx="7362681" cy="4421131"/>
            <a:chOff x="0" y="0"/>
            <a:chExt cx="1939142" cy="11644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08477" y="4199591"/>
            <a:ext cx="5325460" cy="371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153" indent="-324077" lvl="1">
              <a:lnSpc>
                <a:spcPts val="4202"/>
              </a:lnSpc>
              <a:buFont typeface="Arial"/>
              <a:buChar char="•"/>
            </a:pP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OpenCV (cv2)</a:t>
            </a:r>
            <a:r>
              <a:rPr lang="en-US" sz="3002">
                <a:solidFill>
                  <a:srgbClr val="617275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0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 image processing.</a:t>
            </a:r>
          </a:p>
          <a:p>
            <a:pPr algn="l" marL="648153" indent="-324077" lvl="1">
              <a:lnSpc>
                <a:spcPts val="4202"/>
              </a:lnSpc>
              <a:buFont typeface="Arial"/>
              <a:buChar char="•"/>
            </a:pP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C</a:t>
            </a: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rypto </a:t>
            </a:r>
            <a:r>
              <a:rPr lang="en-US" sz="30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 AES encryption.</a:t>
            </a:r>
          </a:p>
          <a:p>
            <a:pPr algn="l" marL="648153" indent="-324077" lvl="1">
              <a:lnSpc>
                <a:spcPts val="4202"/>
              </a:lnSpc>
              <a:buFont typeface="Arial"/>
              <a:buChar char="•"/>
            </a:pP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H</a:t>
            </a: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ashlib </a:t>
            </a:r>
            <a:r>
              <a:rPr lang="en-US" sz="30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- password hashing.</a:t>
            </a:r>
          </a:p>
          <a:p>
            <a:pPr algn="l" marL="648153" indent="-324077" lvl="1">
              <a:lnSpc>
                <a:spcPts val="4202"/>
              </a:lnSpc>
              <a:buFont typeface="Arial"/>
              <a:buChar char="•"/>
            </a:pP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n</a:t>
            </a:r>
            <a:r>
              <a:rPr lang="en-US" sz="3002">
                <a:solidFill>
                  <a:srgbClr val="FF66C4"/>
                </a:solidFill>
                <a:latin typeface="Alatsi"/>
                <a:ea typeface="Alatsi"/>
                <a:cs typeface="Alatsi"/>
                <a:sym typeface="Alatsi"/>
              </a:rPr>
              <a:t>umpy</a:t>
            </a:r>
            <a:r>
              <a:rPr lang="en-US" sz="30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- numerical operations.</a:t>
            </a:r>
          </a:p>
          <a:p>
            <a:pPr algn="l">
              <a:lnSpc>
                <a:spcPts val="420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479902" y="3496012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Libraries 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534597" y="3102810"/>
            <a:ext cx="7362681" cy="4421131"/>
            <a:chOff x="0" y="0"/>
            <a:chExt cx="1939142" cy="11644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39142" cy="1164413"/>
            </a:xfrm>
            <a:custGeom>
              <a:avLst/>
              <a:gdLst/>
              <a:ahLst/>
              <a:cxnLst/>
              <a:rect r="r" b="b" t="t" l="l"/>
              <a:pathLst>
                <a:path h="1164413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667924" y="4190066"/>
            <a:ext cx="5499127" cy="270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Python programming language.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</a:t>
            </a: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treamlit for building the user interface.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639349" y="3496012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Platforms 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39665" y="3615357"/>
            <a:ext cx="516960" cy="5169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44736" y="3615357"/>
            <a:ext cx="516960" cy="51696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WOW FACTORS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96248" y="2508251"/>
            <a:ext cx="1105361" cy="11053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96248" y="2582373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196248" y="3804112"/>
            <a:ext cx="1105361" cy="110536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96248" y="3878234"/>
            <a:ext cx="1105361" cy="86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196248" y="6328634"/>
            <a:ext cx="1105361" cy="1105361"/>
            <a:chOff x="0" y="0"/>
            <a:chExt cx="1473815" cy="147381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130580"/>
              <a:ext cx="1473815" cy="1117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4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480020" y="2444242"/>
            <a:ext cx="14232692" cy="107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Combines AES encryption with LSB steganography for enhanced security.</a:t>
            </a:r>
          </a:p>
          <a:p>
            <a:pPr algn="l">
              <a:lnSpc>
                <a:spcPts val="4322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480020" y="3737437"/>
            <a:ext cx="14232692" cy="107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Password-based authentication ensures only authorized users can decode the message.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80020" y="5252837"/>
            <a:ext cx="14232692" cy="53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Real-time encoding and decoding via a user-friendly Streamlit app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AutoShape 23" id="23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2196248" y="5099972"/>
            <a:ext cx="1105361" cy="1105361"/>
            <a:chOff x="0" y="0"/>
            <a:chExt cx="1473815" cy="1473815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0" y="130580"/>
              <a:ext cx="1473815" cy="1117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196248" y="7557295"/>
            <a:ext cx="1105361" cy="1105361"/>
            <a:chOff x="0" y="0"/>
            <a:chExt cx="1473815" cy="147381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0" y="130580"/>
              <a:ext cx="1473815" cy="1117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5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3480020" y="7809853"/>
            <a:ext cx="14232692" cy="53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Secure and undetectable data hiding, making it ideal for sensitive applications.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480020" y="6648069"/>
            <a:ext cx="14232692" cy="53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Supports PNG images for lossless data embedding.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7891" y="3217015"/>
            <a:ext cx="516960" cy="5169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END USERS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1959" y="2938956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Individuals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1959" y="5767083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Organizations 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1959" y="3859959"/>
            <a:ext cx="14847341" cy="62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securely sharing private information (e.g., passwords, documents).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11959" y="6685928"/>
            <a:ext cx="14847341" cy="126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confidential communication and data protection.</a:t>
            </a:r>
          </a:p>
          <a:p>
            <a:pPr algn="l">
              <a:lnSpc>
                <a:spcPts val="5125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547891" y="5996601"/>
            <a:ext cx="516960" cy="51696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7891" y="3217015"/>
            <a:ext cx="516960" cy="5169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END USERS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1959" y="2938956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Government Agencies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1959" y="5767083"/>
            <a:ext cx="7530658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Researchers 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1959" y="3859959"/>
            <a:ext cx="14847341" cy="126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secure transmission of classified information.</a:t>
            </a:r>
          </a:p>
          <a:p>
            <a:pPr algn="l">
              <a:lnSpc>
                <a:spcPts val="5125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11959" y="6685928"/>
            <a:ext cx="14847341" cy="191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For experimenting with advanced steganography techniques.</a:t>
            </a:r>
          </a:p>
          <a:p>
            <a:pPr algn="l">
              <a:lnSpc>
                <a:spcPts val="5125"/>
              </a:lnSpc>
            </a:pPr>
          </a:p>
          <a:p>
            <a:pPr algn="l">
              <a:lnSpc>
                <a:spcPts val="5125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547891" y="5996601"/>
            <a:ext cx="516960" cy="51696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AICTE INTERNSHIP PROJECT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693030" y="3288931"/>
            <a:ext cx="7550223" cy="5499239"/>
            <a:chOff x="0" y="0"/>
            <a:chExt cx="1988536" cy="14483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88536" cy="1448359"/>
            </a:xfrm>
            <a:custGeom>
              <a:avLst/>
              <a:gdLst/>
              <a:ahLst/>
              <a:cxnLst/>
              <a:rect r="r" b="b" t="t" l="l"/>
              <a:pathLst>
                <a:path h="1448359" w="1988536">
                  <a:moveTo>
                    <a:pt x="52295" y="0"/>
                  </a:moveTo>
                  <a:lnTo>
                    <a:pt x="1936241" y="0"/>
                  </a:lnTo>
                  <a:cubicBezTo>
                    <a:pt x="1965123" y="0"/>
                    <a:pt x="1988536" y="23413"/>
                    <a:pt x="1988536" y="52295"/>
                  </a:cubicBezTo>
                  <a:lnTo>
                    <a:pt x="1988536" y="1396064"/>
                  </a:lnTo>
                  <a:cubicBezTo>
                    <a:pt x="1988536" y="1409934"/>
                    <a:pt x="1983026" y="1423235"/>
                    <a:pt x="1973219" y="1433042"/>
                  </a:cubicBezTo>
                  <a:cubicBezTo>
                    <a:pt x="1963412" y="1442850"/>
                    <a:pt x="1950111" y="1448359"/>
                    <a:pt x="1936241" y="1448359"/>
                  </a:cubicBezTo>
                  <a:lnTo>
                    <a:pt x="52295" y="1448359"/>
                  </a:lnTo>
                  <a:cubicBezTo>
                    <a:pt x="23413" y="1448359"/>
                    <a:pt x="0" y="1424946"/>
                    <a:pt x="0" y="1396064"/>
                  </a:cubicBezTo>
                  <a:lnTo>
                    <a:pt x="0" y="52295"/>
                  </a:lnTo>
                  <a:cubicBezTo>
                    <a:pt x="0" y="23413"/>
                    <a:pt x="23413" y="0"/>
                    <a:pt x="52295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88536" cy="1486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53980" y="2618098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Features: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98240" y="3374656"/>
            <a:ext cx="6765166" cy="580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Military-g</a:t>
            </a: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rade AES-256-CBC encryption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Secure key derivation with PBKDF2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Automatic message length detection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Support for multiple image formats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Detailed error reporting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Visual feedback for all operations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Proper memory management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Tamper detection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Size validation</a:t>
            </a:r>
          </a:p>
          <a:p>
            <a:pPr algn="l">
              <a:lnSpc>
                <a:spcPts val="4193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397428" y="3166804"/>
            <a:ext cx="7024339" cy="6091496"/>
            <a:chOff x="0" y="0"/>
            <a:chExt cx="1850032" cy="16043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50032" cy="1604345"/>
            </a:xfrm>
            <a:custGeom>
              <a:avLst/>
              <a:gdLst/>
              <a:ahLst/>
              <a:cxnLst/>
              <a:rect r="r" b="b" t="t" l="l"/>
              <a:pathLst>
                <a:path h="1604345" w="1850032">
                  <a:moveTo>
                    <a:pt x="56210" y="0"/>
                  </a:moveTo>
                  <a:lnTo>
                    <a:pt x="1793822" y="0"/>
                  </a:lnTo>
                  <a:cubicBezTo>
                    <a:pt x="1808730" y="0"/>
                    <a:pt x="1823027" y="5922"/>
                    <a:pt x="1833568" y="16464"/>
                  </a:cubicBezTo>
                  <a:cubicBezTo>
                    <a:pt x="1844110" y="27005"/>
                    <a:pt x="1850032" y="41302"/>
                    <a:pt x="1850032" y="56210"/>
                  </a:cubicBezTo>
                  <a:lnTo>
                    <a:pt x="1850032" y="1548135"/>
                  </a:lnTo>
                  <a:cubicBezTo>
                    <a:pt x="1850032" y="1579179"/>
                    <a:pt x="1824866" y="1604345"/>
                    <a:pt x="1793822" y="1604345"/>
                  </a:cubicBezTo>
                  <a:lnTo>
                    <a:pt x="56210" y="1604345"/>
                  </a:lnTo>
                  <a:cubicBezTo>
                    <a:pt x="41302" y="1604345"/>
                    <a:pt x="27005" y="1598422"/>
                    <a:pt x="16464" y="1587881"/>
                  </a:cubicBezTo>
                  <a:cubicBezTo>
                    <a:pt x="5922" y="1577340"/>
                    <a:pt x="0" y="1563042"/>
                    <a:pt x="0" y="1548135"/>
                  </a:cubicBezTo>
                  <a:lnTo>
                    <a:pt x="0" y="56210"/>
                  </a:lnTo>
                  <a:cubicBezTo>
                    <a:pt x="0" y="41302"/>
                    <a:pt x="5922" y="27005"/>
                    <a:pt x="16464" y="16464"/>
                  </a:cubicBezTo>
                  <a:cubicBezTo>
                    <a:pt x="27005" y="5922"/>
                    <a:pt x="41302" y="0"/>
                    <a:pt x="5621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850032" cy="1642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43253" y="2618098"/>
            <a:ext cx="6590020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 provides: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87513" y="3374656"/>
            <a:ext cx="6183275" cy="633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Better security thr</a:t>
            </a: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ough proper cryptographic practices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More reliable data embedding/extraction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Improved user experience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Better error handling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Cross-platform compatibility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Proper handling of different image types</a:t>
            </a:r>
          </a:p>
          <a:p>
            <a:pPr algn="l" marL="646663" indent="-323331" lvl="1">
              <a:lnSpc>
                <a:spcPts val="4193"/>
              </a:lnSpc>
              <a:buFont typeface="Arial"/>
              <a:buChar char="•"/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Defense against common steganalysis techniques</a:t>
            </a:r>
          </a:p>
          <a:p>
            <a:pPr algn="l">
              <a:lnSpc>
                <a:spcPts val="4193"/>
              </a:lnSpc>
            </a:pP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DAGf0CN_Wr4</dc:identifier>
  <dcterms:modified xsi:type="dcterms:W3CDTF">2011-08-01T06:04:30Z</dcterms:modified>
  <cp:revision>1</cp:revision>
  <dc:title>Beige Pastel Minimalist Thesis Defense Presentation</dc:title>
</cp:coreProperties>
</file>