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76" r:id="rId7"/>
    <p:sldId id="278" r:id="rId8"/>
    <p:sldId id="261" r:id="rId9"/>
    <p:sldId id="262" r:id="rId10"/>
    <p:sldId id="263" r:id="rId11"/>
    <p:sldId id="279" r:id="rId12"/>
    <p:sldId id="280" r:id="rId13"/>
    <p:sldId id="265" r:id="rId14"/>
    <p:sldId id="269" r:id="rId15"/>
    <p:sldId id="267" r:id="rId16"/>
    <p:sldId id="271" r:id="rId17"/>
    <p:sldId id="272" r:id="rId18"/>
    <p:sldId id="275" r:id="rId19"/>
    <p:sldId id="273" r:id="rId20"/>
    <p:sldId id="274" r:id="rId21"/>
    <p:sldId id="266"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6DB75-7F4A-48FC-8649-2349D9FFFDDE}" type="datetimeFigureOut">
              <a:rPr lang="en-GB" smtClean="0"/>
              <a:t>24/03/2020</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88F11-BE39-438F-B5B9-DA55377CC249}" type="slidenum">
              <a:rPr lang="en-GB" smtClean="0"/>
              <a:t>‹N›</a:t>
            </a:fld>
            <a:endParaRPr lang="en-GB"/>
          </a:p>
        </p:txBody>
      </p:sp>
    </p:spTree>
    <p:extLst>
      <p:ext uri="{BB962C8B-B14F-4D97-AF65-F5344CB8AC3E}">
        <p14:creationId xmlns:p14="http://schemas.microsoft.com/office/powerpoint/2010/main" val="368744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A9CC8B3-4B6A-4BB2-B64B-C352641C46F2}" type="datetimeFigureOut">
              <a:rPr lang="it-IT" smtClean="0"/>
              <a:t>24/03/2020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F33992-99B3-41D3-B65A-BE06BF7B6369}"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3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A9CC8B3-4B6A-4BB2-B64B-C352641C46F2}" type="datetimeFigureOut">
              <a:rPr lang="it-IT" smtClean="0"/>
              <a:t>24/03/2020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367494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A9CC8B3-4B6A-4BB2-B64B-C352641C46F2}" type="datetimeFigureOut">
              <a:rPr lang="it-IT" smtClean="0"/>
              <a:t>24/03/2020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370546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A9CC8B3-4B6A-4BB2-B64B-C352641C46F2}" type="datetimeFigureOut">
              <a:rPr lang="it-IT" smtClean="0"/>
              <a:t>24/03/2020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377286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AA9CC8B3-4B6A-4BB2-B64B-C352641C46F2}" type="datetimeFigureOut">
              <a:rPr lang="it-IT" smtClean="0"/>
              <a:t>24/03/2020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F33992-99B3-41D3-B65A-BE06BF7B6369}"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25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AA9CC8B3-4B6A-4BB2-B64B-C352641C46F2}" type="datetimeFigureOut">
              <a:rPr lang="it-IT" smtClean="0"/>
              <a:t>24/03/2020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33281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97280" y="2582335"/>
            <a:ext cx="4937760" cy="32867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17920" y="2582334"/>
            <a:ext cx="4937760" cy="32867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AA9CC8B3-4B6A-4BB2-B64B-C352641C46F2}" type="datetimeFigureOut">
              <a:rPr lang="it-IT" smtClean="0"/>
              <a:t>24/03/2020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266496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AA9CC8B3-4B6A-4BB2-B64B-C352641C46F2}" type="datetimeFigureOut">
              <a:rPr lang="it-IT" smtClean="0"/>
              <a:t>24/03/2020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52569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9CC8B3-4B6A-4BB2-B64B-C352641C46F2}" type="datetimeFigureOut">
              <a:rPr lang="it-IT" smtClean="0"/>
              <a:t>24/03/2020</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231253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9CC8B3-4B6A-4BB2-B64B-C352641C46F2}" type="datetimeFigureOut">
              <a:rPr lang="it-IT" smtClean="0"/>
              <a:t>24/03/2020</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F33992-99B3-41D3-B65A-BE06BF7B6369}" type="slidenum">
              <a:rPr lang="it-IT" smtClean="0"/>
              <a:t>‹N›</a:t>
            </a:fld>
            <a:endParaRPr lang="it-IT"/>
          </a:p>
        </p:txBody>
      </p:sp>
    </p:spTree>
    <p:extLst>
      <p:ext uri="{BB962C8B-B14F-4D97-AF65-F5344CB8AC3E}">
        <p14:creationId xmlns:p14="http://schemas.microsoft.com/office/powerpoint/2010/main" val="290534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AA9CC8B3-4B6A-4BB2-B64B-C352641C46F2}" type="datetimeFigureOut">
              <a:rPr lang="it-IT" smtClean="0"/>
              <a:t>24/03/2020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F33992-99B3-41D3-B65A-BE06BF7B6369}" type="slidenum">
              <a:rPr lang="it-IT" smtClean="0"/>
              <a:t>‹N›</a:t>
            </a:fld>
            <a:endParaRPr lang="it-IT"/>
          </a:p>
        </p:txBody>
      </p:sp>
    </p:spTree>
    <p:extLst>
      <p:ext uri="{BB962C8B-B14F-4D97-AF65-F5344CB8AC3E}">
        <p14:creationId xmlns:p14="http://schemas.microsoft.com/office/powerpoint/2010/main" val="390263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9CC8B3-4B6A-4BB2-B64B-C352641C46F2}" type="datetimeFigureOut">
              <a:rPr lang="it-IT" smtClean="0"/>
              <a:t>24/03/2020</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F33992-99B3-41D3-B65A-BE06BF7B6369}"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615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529699"/>
            <a:ext cx="10113645" cy="2351970"/>
          </a:xfrm>
        </p:spPr>
        <p:txBody>
          <a:bodyPr/>
          <a:lstStyle/>
          <a:p>
            <a:pPr algn="ctr"/>
            <a:r>
              <a:rPr lang="it-IT" sz="7200" b="1" dirty="0" smtClean="0">
                <a:solidFill>
                  <a:schemeClr val="tx1"/>
                </a:solidFill>
                <a:effectLst>
                  <a:outerShdw blurRad="38100" dist="38100" dir="2700000" algn="tl">
                    <a:srgbClr val="000000">
                      <a:alpha val="43137"/>
                    </a:srgbClr>
                  </a:outerShdw>
                </a:effectLst>
              </a:rPr>
              <a:t>Puntatori, Memoria Dinamica, Classi</a:t>
            </a:r>
            <a:endParaRPr lang="it-IT" sz="4800" b="1" i="1" dirty="0">
              <a:solidFill>
                <a:schemeClr val="tx1"/>
              </a:solidFill>
            </a:endParaRPr>
          </a:p>
        </p:txBody>
      </p:sp>
      <p:sp>
        <p:nvSpPr>
          <p:cNvPr id="7" name="Titolo 1"/>
          <p:cNvSpPr txBox="1">
            <a:spLocks/>
          </p:cNvSpPr>
          <p:nvPr/>
        </p:nvSpPr>
        <p:spPr>
          <a:xfrm>
            <a:off x="1097280" y="5376997"/>
            <a:ext cx="10047862" cy="1213508"/>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r>
              <a:rPr lang="it-IT" sz="2800" i="1" dirty="0" smtClean="0">
                <a:solidFill>
                  <a:schemeClr val="tx1"/>
                </a:solidFill>
                <a:effectLst>
                  <a:outerShdw blurRad="38100" dist="38100" dir="2700000" algn="tl">
                    <a:srgbClr val="000000">
                      <a:alpha val="43137"/>
                    </a:srgbClr>
                  </a:outerShdw>
                </a:effectLst>
                <a:latin typeface="+mn-lt"/>
              </a:rPr>
              <a:t>Corso di Recupero Programmazione ad Oggetti</a:t>
            </a:r>
          </a:p>
          <a:p>
            <a:pPr algn="ctr"/>
            <a:r>
              <a:rPr lang="it-IT" sz="2800" i="1" dirty="0" smtClean="0">
                <a:solidFill>
                  <a:schemeClr val="tx1"/>
                </a:solidFill>
                <a:effectLst>
                  <a:outerShdw blurRad="38100" dist="38100" dir="2700000" algn="tl">
                    <a:srgbClr val="000000">
                      <a:alpha val="43137"/>
                    </a:srgbClr>
                  </a:outerShdw>
                </a:effectLst>
                <a:latin typeface="+mn-lt"/>
              </a:rPr>
              <a:t>Corso di Laurea in Informatica</a:t>
            </a:r>
          </a:p>
          <a:p>
            <a:pPr algn="ctr"/>
            <a:r>
              <a:rPr lang="it-IT" sz="2800" i="1" dirty="0" smtClean="0">
                <a:solidFill>
                  <a:schemeClr val="tx1"/>
                </a:solidFill>
                <a:effectLst>
                  <a:outerShdw blurRad="38100" dist="38100" dir="2700000" algn="tl">
                    <a:srgbClr val="000000">
                      <a:alpha val="43137"/>
                    </a:srgbClr>
                  </a:outerShdw>
                </a:effectLst>
                <a:latin typeface="+mn-lt"/>
              </a:rPr>
              <a:t>Università della Calabria</a:t>
            </a:r>
          </a:p>
          <a:p>
            <a:pPr algn="ctr"/>
            <a:r>
              <a:rPr lang="it-IT" sz="2800" i="1" dirty="0">
                <a:solidFill>
                  <a:schemeClr val="tx1"/>
                </a:solidFill>
                <a:effectLst>
                  <a:outerShdw blurRad="38100" dist="38100" dir="2700000" algn="tl">
                    <a:srgbClr val="000000">
                      <a:alpha val="43137"/>
                    </a:srgbClr>
                  </a:outerShdw>
                </a:effectLst>
                <a:latin typeface="+mn-lt"/>
              </a:rPr>
              <a:t>https://</a:t>
            </a:r>
            <a:r>
              <a:rPr lang="it-IT" sz="2800" i="1" dirty="0" smtClean="0">
                <a:solidFill>
                  <a:schemeClr val="tx1"/>
                </a:solidFill>
                <a:effectLst>
                  <a:outerShdw blurRad="38100" dist="38100" dir="2700000" algn="tl">
                    <a:srgbClr val="000000">
                      <a:alpha val="43137"/>
                    </a:srgbClr>
                  </a:outerShdw>
                </a:effectLst>
                <a:latin typeface="+mn-lt"/>
              </a:rPr>
              <a:t>www.mat.unical.it/informatica/ProgrammazioneAdOggetti</a:t>
            </a:r>
            <a:endParaRPr lang="it-IT" sz="2800" i="1" dirty="0">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190652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in giù 3"/>
          <p:cNvSpPr/>
          <p:nvPr/>
        </p:nvSpPr>
        <p:spPr>
          <a:xfrm>
            <a:off x="5969235" y="4722989"/>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4035286838"/>
              </p:ext>
            </p:extLst>
          </p:nvPr>
        </p:nvGraphicFramePr>
        <p:xfrm>
          <a:off x="1065374" y="168922"/>
          <a:ext cx="10058400" cy="44805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851569336"/>
                    </a:ext>
                  </a:extLst>
                </a:gridCol>
              </a:tblGrid>
              <a:tr h="3279766">
                <a:tc>
                  <a:txBody>
                    <a:bodyPr/>
                    <a:lstStyle/>
                    <a:p>
                      <a:r>
                        <a:rPr lang="en-GB" sz="1600" b="0" dirty="0" smtClean="0">
                          <a:solidFill>
                            <a:schemeClr val="tx1"/>
                          </a:solidFill>
                          <a:latin typeface="Courier New" panose="02070309020205020404" pitchFamily="49" charset="0"/>
                          <a:cs typeface="Courier New" panose="02070309020205020404" pitchFamily="49" charset="0"/>
                        </a:rPr>
                        <a:t>#include &lt;</a:t>
                      </a:r>
                      <a:r>
                        <a:rPr lang="en-GB" sz="1600" b="0" dirty="0" err="1" smtClean="0">
                          <a:solidFill>
                            <a:schemeClr val="tx1"/>
                          </a:solidFill>
                          <a:latin typeface="Courier New" panose="02070309020205020404" pitchFamily="49" charset="0"/>
                          <a:cs typeface="Courier New" panose="02070309020205020404" pitchFamily="49" charset="0"/>
                        </a:rPr>
                        <a:t>iostream</a:t>
                      </a:r>
                      <a:r>
                        <a:rPr lang="en-GB" sz="1600" b="0" dirty="0" smtClean="0">
                          <a:solidFill>
                            <a:schemeClr val="tx1"/>
                          </a:solidFill>
                          <a:latin typeface="Courier New" panose="02070309020205020404" pitchFamily="49" charset="0"/>
                          <a:cs typeface="Courier New" panose="02070309020205020404" pitchFamily="49" charset="0"/>
                        </a:rPr>
                        <a:t>&gt;</a:t>
                      </a:r>
                    </a:p>
                    <a:p>
                      <a:r>
                        <a:rPr lang="en-GB" sz="1600" b="0" dirty="0" smtClean="0">
                          <a:solidFill>
                            <a:schemeClr val="tx1"/>
                          </a:solidFill>
                          <a:latin typeface="Courier New" panose="02070309020205020404" pitchFamily="49" charset="0"/>
                          <a:cs typeface="Courier New" panose="02070309020205020404" pitchFamily="49" charset="0"/>
                        </a:rPr>
                        <a:t>using namespace </a:t>
                      </a:r>
                      <a:r>
                        <a:rPr lang="en-GB" sz="1600" b="0" dirty="0" err="1" smtClean="0">
                          <a:solidFill>
                            <a:schemeClr val="tx1"/>
                          </a:solidFill>
                          <a:latin typeface="Courier New" panose="02070309020205020404" pitchFamily="49" charset="0"/>
                          <a:cs typeface="Courier New" panose="02070309020205020404" pitchFamily="49" charset="0"/>
                        </a:rPr>
                        <a:t>std</a:t>
                      </a:r>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smtClean="0">
                        <a:solidFill>
                          <a:schemeClr val="tx1"/>
                        </a:solidFill>
                        <a:latin typeface="Courier New" panose="02070309020205020404" pitchFamily="49" charset="0"/>
                        <a:cs typeface="Courier New" panose="02070309020205020404" pitchFamily="49" charset="0"/>
                      </a:endParaRPr>
                    </a:p>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=new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*[4];</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=0;i&lt;4;i++){</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]=new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=0;i&lt;4;i++)</a:t>
                      </a:r>
                    </a:p>
                    <a:p>
                      <a:r>
                        <a:rPr lang="en-US" sz="1600" b="0" dirty="0" smtClean="0">
                          <a:solidFill>
                            <a:schemeClr val="tx1"/>
                          </a:solidFill>
                          <a:latin typeface="Courier New" panose="02070309020205020404" pitchFamily="49" charset="0"/>
                          <a:cs typeface="Courier New" panose="02070309020205020404" pitchFamily="49" charset="0"/>
                        </a:rPr>
                        <a:t>		delete </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delete [] </a:t>
                      </a:r>
                      <a:r>
                        <a:rPr lang="en-US" sz="1600" b="0" dirty="0" err="1" smtClean="0">
                          <a:solidFill>
                            <a:schemeClr val="tx1"/>
                          </a:solidFill>
                          <a:latin typeface="Courier New" panose="02070309020205020404" pitchFamily="49" charset="0"/>
                          <a:cs typeface="Courier New" panose="02070309020205020404" pitchFamily="49" charset="0"/>
                        </a:rPr>
                        <a:t>arrayDinamicoDiPuntatori</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1267059329"/>
              </p:ext>
            </p:extLst>
          </p:nvPr>
        </p:nvGraphicFramePr>
        <p:xfrm>
          <a:off x="1065374" y="5215241"/>
          <a:ext cx="10058400" cy="1471168"/>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851569336"/>
                    </a:ext>
                  </a:extLst>
                </a:gridCol>
                <a:gridCol w="3352800">
                  <a:extLst>
                    <a:ext uri="{9D8B030D-6E8A-4147-A177-3AD203B41FA5}">
                      <a16:colId xmlns:a16="http://schemas.microsoft.com/office/drawing/2014/main" val="4015542765"/>
                    </a:ext>
                  </a:extLst>
                </a:gridCol>
                <a:gridCol w="3352800">
                  <a:extLst>
                    <a:ext uri="{9D8B030D-6E8A-4147-A177-3AD203B41FA5}">
                      <a16:colId xmlns:a16="http://schemas.microsoft.com/office/drawing/2014/main" val="2213506291"/>
                    </a:ext>
                  </a:extLst>
                </a:gridCol>
              </a:tblGrid>
              <a:tr h="1306762">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0x7fffe0e030a0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0x7fffe7a13be8 </a:t>
                      </a:r>
                      <a:endPar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 </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0x7fffe0e030a0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0x7fffe0e030a8</a:t>
                      </a:r>
                      <a:endPar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0x7fffe0e030f0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0x7fffe0e030b0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0x7fffe0e03110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pt-BR"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0x7fffe0e030b8 </a:t>
                      </a:r>
                      <a:endParaRPr kumimoji="0" lang="it-IT" sz="1600" b="0" i="0" u="none" strike="noStrike" kern="1200" cap="none" spc="-5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2440338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a 5"/>
          <p:cNvGraphicFramePr>
            <a:graphicFrameLocks noGrp="1"/>
          </p:cNvGraphicFramePr>
          <p:nvPr>
            <p:extLst>
              <p:ext uri="{D42A27DB-BD31-4B8C-83A1-F6EECF244321}">
                <p14:modId xmlns:p14="http://schemas.microsoft.com/office/powerpoint/2010/main" val="1880962760"/>
              </p:ext>
            </p:extLst>
          </p:nvPr>
        </p:nvGraphicFramePr>
        <p:xfrm>
          <a:off x="3958755" y="315083"/>
          <a:ext cx="4260362" cy="5852160"/>
        </p:xfrm>
        <a:graphic>
          <a:graphicData uri="http://schemas.openxmlformats.org/drawingml/2006/table">
            <a:tbl>
              <a:tblPr firstRow="1" bandRow="1">
                <a:tableStyleId>{5C22544A-7EE6-4342-B048-85BDC9FD1C3A}</a:tableStyleId>
              </a:tblPr>
              <a:tblGrid>
                <a:gridCol w="2130181">
                  <a:extLst>
                    <a:ext uri="{9D8B030D-6E8A-4147-A177-3AD203B41FA5}">
                      <a16:colId xmlns:a16="http://schemas.microsoft.com/office/drawing/2014/main" val="4078838167"/>
                    </a:ext>
                  </a:extLst>
                </a:gridCol>
                <a:gridCol w="2130181">
                  <a:extLst>
                    <a:ext uri="{9D8B030D-6E8A-4147-A177-3AD203B41FA5}">
                      <a16:colId xmlns:a16="http://schemas.microsoft.com/office/drawing/2014/main" val="253332404"/>
                    </a:ext>
                  </a:extLst>
                </a:gridCol>
              </a:tblGrid>
              <a:tr h="256233">
                <a:tc>
                  <a:txBody>
                    <a:bodyPr/>
                    <a:lstStyle/>
                    <a:p>
                      <a:pPr algn="ct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574695"/>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0x7fffe0e03110</a:t>
                      </a:r>
                      <a:endParaRPr lang="en-GB"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solidFill>
                            <a:schemeClr val="tx1"/>
                          </a:solidFill>
                          <a:latin typeface="Courier New" panose="02070309020205020404" pitchFamily="49" charset="0"/>
                          <a:cs typeface="Courier New" panose="02070309020205020404" pitchFamily="49" charset="0"/>
                        </a:rPr>
                        <a:t>3</a:t>
                      </a:r>
                      <a:endParaRPr lang="en-GB"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8631403"/>
                  </a:ext>
                </a:extLst>
              </a:tr>
              <a:tr h="256233">
                <a:tc>
                  <a:txBody>
                    <a:bodyPr/>
                    <a:lstStyle/>
                    <a:p>
                      <a:pPr algn="ctr"/>
                      <a:r>
                        <a:rPr lang="it-IT" dirty="0" smtClean="0">
                          <a:solidFill>
                            <a:schemeClr val="tx1"/>
                          </a:solidFill>
                          <a:latin typeface="+mn-lt"/>
                          <a:cs typeface="Courier New" panose="02070309020205020404" pitchFamily="49" charset="0"/>
                        </a:rPr>
                        <a:t>..</a:t>
                      </a: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solidFill>
                            <a:schemeClr val="tx1"/>
                          </a:solidFill>
                          <a:latin typeface="+mn-lt"/>
                          <a:cs typeface="Courier New" panose="02070309020205020404" pitchFamily="49" charset="0"/>
                        </a:rPr>
                        <a:t>..</a:t>
                      </a:r>
                      <a:endParaRPr lang="en-GB"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56233">
                <a:tc>
                  <a:txBody>
                    <a:bodyPr/>
                    <a:lstStyle/>
                    <a:p>
                      <a:pPr algn="ctr"/>
                      <a:r>
                        <a:rPr kumimoji="0" lang="pt-BR"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0x7fffe0e03080</a:t>
                      </a:r>
                      <a:endParaRPr lang="en-GB"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b="1" dirty="0" smtClean="0">
                          <a:solidFill>
                            <a:schemeClr val="tx1"/>
                          </a:solidFill>
                          <a:latin typeface="Courier New" panose="02070309020205020404" pitchFamily="49" charset="0"/>
                          <a:cs typeface="Courier New" panose="02070309020205020404" pitchFamily="49" charset="0"/>
                        </a:rPr>
                        <a:t>0</a:t>
                      </a:r>
                      <a:endParaRPr lang="en-GB"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0x7fffe0e030d0</a:t>
                      </a:r>
                      <a:endParaRPr lang="en-GB"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solidFill>
                            <a:schemeClr val="tx1"/>
                          </a:solidFill>
                          <a:latin typeface="Courier New" panose="02070309020205020404" pitchFamily="49" charset="0"/>
                          <a:cs typeface="Courier New" panose="02070309020205020404" pitchFamily="49" charset="0"/>
                        </a:rPr>
                        <a:t>1</a:t>
                      </a:r>
                      <a:endParaRPr lang="en-GB"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56233">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8636819"/>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0x7fffe0e030f0</a:t>
                      </a:r>
                      <a:endParaRPr lang="en-GB"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solidFill>
                            <a:schemeClr val="tx1"/>
                          </a:solidFill>
                          <a:latin typeface="Courier New" panose="02070309020205020404" pitchFamily="49" charset="0"/>
                          <a:cs typeface="Courier New" panose="02070309020205020404" pitchFamily="49" charset="0"/>
                        </a:rPr>
                        <a:t>2</a:t>
                      </a:r>
                      <a:endParaRPr lang="en-GB"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56233">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0864810"/>
                  </a:ext>
                </a:extLst>
              </a:tr>
              <a:tr h="256233">
                <a:tc>
                  <a:txBody>
                    <a:bodyPr/>
                    <a:lstStyle/>
                    <a:p>
                      <a:pPr algn="ctr"/>
                      <a:r>
                        <a:rPr kumimoji="0" lang="pt-BR"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0x7fffe0e030a0</a:t>
                      </a:r>
                      <a:endParaRPr lang="en-GB"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0x7fffe0e03080</a:t>
                      </a:r>
                      <a:endParaRPr lang="en-GB"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276636"/>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0x7fffe0e030a8</a:t>
                      </a:r>
                      <a:endParaRPr lang="en-GB"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0x7fffe0e030d0</a:t>
                      </a:r>
                      <a:endParaRPr lang="en-GB"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221565"/>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0x7fffe0e030d0</a:t>
                      </a: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0x7fffe0e030f0</a:t>
                      </a:r>
                      <a:endParaRPr lang="en-GB"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973105"/>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0x7fffe0e030b8</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0x7fffe0e03110</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2035490"/>
                  </a:ext>
                </a:extLst>
              </a:tr>
              <a:tr h="256233">
                <a:tc>
                  <a:txBody>
                    <a:bodyPr/>
                    <a:lstStyle/>
                    <a:p>
                      <a:pPr algn="ct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0698376"/>
                  </a:ext>
                </a:extLst>
              </a:tr>
              <a:tr h="256233">
                <a:tc>
                  <a:txBody>
                    <a:bodyPr/>
                    <a:lstStyle/>
                    <a:p>
                      <a:pPr algn="ctr"/>
                      <a:r>
                        <a:rPr kumimoji="0" lang="it-IT"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0x7fffe7a13be8</a:t>
                      </a: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it-IT"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0x7fffe0e030a0</a:t>
                      </a:r>
                      <a:endParaRPr lang="en-GB"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3531800"/>
                  </a:ext>
                </a:extLst>
              </a:tr>
              <a:tr h="256233">
                <a:tc>
                  <a:txBody>
                    <a:bodyPr/>
                    <a:lstStyle/>
                    <a:p>
                      <a:pPr algn="ct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980016"/>
                  </a:ext>
                </a:extLst>
              </a:tr>
              <a:tr h="256233">
                <a:tc>
                  <a:txBody>
                    <a:bodyPr/>
                    <a:lstStyle/>
                    <a:p>
                      <a:pPr algn="ctr"/>
                      <a:endParaRPr lang="en-GB"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2679912"/>
                  </a:ext>
                </a:extLst>
              </a:tr>
            </a:tbl>
          </a:graphicData>
        </a:graphic>
      </p:graphicFrame>
    </p:spTree>
    <p:extLst>
      <p:ext uri="{BB962C8B-B14F-4D97-AF65-F5344CB8AC3E}">
        <p14:creationId xmlns:p14="http://schemas.microsoft.com/office/powerpoint/2010/main" val="3382863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a 5"/>
          <p:cNvGraphicFramePr>
            <a:graphicFrameLocks noGrp="1"/>
          </p:cNvGraphicFramePr>
          <p:nvPr>
            <p:extLst>
              <p:ext uri="{D42A27DB-BD31-4B8C-83A1-F6EECF244321}">
                <p14:modId xmlns:p14="http://schemas.microsoft.com/office/powerpoint/2010/main" val="1918907287"/>
              </p:ext>
            </p:extLst>
          </p:nvPr>
        </p:nvGraphicFramePr>
        <p:xfrm>
          <a:off x="3958755" y="315083"/>
          <a:ext cx="4260362" cy="5852160"/>
        </p:xfrm>
        <a:graphic>
          <a:graphicData uri="http://schemas.openxmlformats.org/drawingml/2006/table">
            <a:tbl>
              <a:tblPr firstRow="1" bandRow="1">
                <a:tableStyleId>{5C22544A-7EE6-4342-B048-85BDC9FD1C3A}</a:tableStyleId>
              </a:tblPr>
              <a:tblGrid>
                <a:gridCol w="2130181">
                  <a:extLst>
                    <a:ext uri="{9D8B030D-6E8A-4147-A177-3AD203B41FA5}">
                      <a16:colId xmlns:a16="http://schemas.microsoft.com/office/drawing/2014/main" val="4078838167"/>
                    </a:ext>
                  </a:extLst>
                </a:gridCol>
                <a:gridCol w="2130181">
                  <a:extLst>
                    <a:ext uri="{9D8B030D-6E8A-4147-A177-3AD203B41FA5}">
                      <a16:colId xmlns:a16="http://schemas.microsoft.com/office/drawing/2014/main" val="253332404"/>
                    </a:ext>
                  </a:extLst>
                </a:gridCol>
              </a:tblGrid>
              <a:tr h="256233">
                <a:tc>
                  <a:txBody>
                    <a:bodyPr/>
                    <a:lstStyle/>
                    <a:p>
                      <a:pPr algn="ct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574695"/>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0x7fffe0e03110</a:t>
                      </a:r>
                      <a:endParaRPr lang="en-GB" b="0"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3</a:t>
                      </a:r>
                      <a:endParaRPr lang="en-GB"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8631403"/>
                  </a:ext>
                </a:extLst>
              </a:tr>
              <a:tr h="256233">
                <a:tc>
                  <a:txBody>
                    <a:bodyPr/>
                    <a:lstStyle/>
                    <a:p>
                      <a:pPr algn="ctr"/>
                      <a:r>
                        <a:rPr lang="it-IT" b="0" dirty="0" smtClean="0">
                          <a:solidFill>
                            <a:schemeClr val="tx1"/>
                          </a:solidFill>
                          <a:latin typeface="+mn-lt"/>
                          <a:cs typeface="Courier New" panose="02070309020205020404" pitchFamily="49" charset="0"/>
                        </a:rPr>
                        <a:t>..</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mn-lt"/>
                          <a:cs typeface="Courier New" panose="02070309020205020404" pitchFamily="49" charset="0"/>
                        </a:rPr>
                        <a:t>..</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0x7fffe0e03080</a:t>
                      </a:r>
                      <a:endParaRPr lang="en-GB" b="0"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0</a:t>
                      </a:r>
                      <a:endParaRPr lang="en-GB"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56233">
                <a:tc>
                  <a:txBody>
                    <a:bodyPr/>
                    <a:lstStyle/>
                    <a:p>
                      <a:pPr algn="ctr"/>
                      <a:r>
                        <a:rPr kumimoji="0" lang="pt-BR"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0x7fffe0e030d0</a:t>
                      </a:r>
                      <a:endParaRPr lang="en-GB"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b="1" spc="-50" dirty="0" smtClean="0">
                          <a:solidFill>
                            <a:schemeClr val="tx1"/>
                          </a:solidFill>
                          <a:latin typeface="Courier New" panose="02070309020205020404" pitchFamily="49" charset="0"/>
                          <a:cs typeface="Courier New" panose="02070309020205020404" pitchFamily="49" charset="0"/>
                        </a:rPr>
                        <a:t>1</a:t>
                      </a:r>
                      <a:endParaRPr lang="en-GB"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56233">
                <a:tc>
                  <a:txBody>
                    <a:bodyPr/>
                    <a:lstStyle/>
                    <a:p>
                      <a:pPr algn="ctr"/>
                      <a:endParaRPr lang="en-GB" b="0"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8636819"/>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0x7fffe0e030f0</a:t>
                      </a:r>
                      <a:endParaRPr lang="en-GB" b="0"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2</a:t>
                      </a:r>
                      <a:endParaRPr lang="en-GB"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56233">
                <a:tc>
                  <a:txBody>
                    <a:bodyPr/>
                    <a:lstStyle/>
                    <a:p>
                      <a:pPr algn="ctr"/>
                      <a:endParaRPr lang="en-GB" b="0"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0864810"/>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0x7fffe0e030a0</a:t>
                      </a:r>
                      <a:endParaRPr lang="en-GB" b="0"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0x7fffe0e03080</a:t>
                      </a:r>
                      <a:endParaRPr lang="en-GB"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276636"/>
                  </a:ext>
                </a:extLst>
              </a:tr>
              <a:tr h="256233">
                <a:tc>
                  <a:txBody>
                    <a:bodyPr/>
                    <a:lstStyle/>
                    <a:p>
                      <a:pPr algn="ctr"/>
                      <a:r>
                        <a:rPr kumimoji="0" lang="pt-BR"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0x7fffe0e030a8</a:t>
                      </a:r>
                      <a:endParaRPr lang="en-GB"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1"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0x7fffe0e030d0</a:t>
                      </a:r>
                      <a:endParaRPr lang="en-GB"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221565"/>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0x7fffe0e030d0</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0x7fffe0e030f0</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973105"/>
                  </a:ext>
                </a:extLst>
              </a:tr>
              <a:tr h="256233">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0x7fffe0e030b8</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pt-BR"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0x7fffe0e03110</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2035490"/>
                  </a:ext>
                </a:extLst>
              </a:tr>
              <a:tr h="256233">
                <a:tc>
                  <a:txBody>
                    <a:bodyPr/>
                    <a:lstStyle/>
                    <a:p>
                      <a:pPr algn="ct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0698376"/>
                  </a:ext>
                </a:extLst>
              </a:tr>
              <a:tr h="256233">
                <a:tc>
                  <a:txBody>
                    <a:bodyPr/>
                    <a:lstStyle/>
                    <a:p>
                      <a:pPr algn="ctr"/>
                      <a:r>
                        <a:rPr kumimoji="0" lang="it-IT"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0x7fffe7a13be8</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it-IT" sz="1800" b="0" i="0" u="none" strike="noStrike" kern="1200" cap="none" spc="-5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0x7fffe0e030a0</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3531800"/>
                  </a:ext>
                </a:extLst>
              </a:tr>
              <a:tr h="256233">
                <a:tc>
                  <a:txBody>
                    <a:bodyPr/>
                    <a:lstStyle/>
                    <a:p>
                      <a:pPr algn="ct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980016"/>
                  </a:ext>
                </a:extLst>
              </a:tr>
              <a:tr h="256233">
                <a:tc>
                  <a:txBody>
                    <a:bodyPr/>
                    <a:lstStyle/>
                    <a:p>
                      <a:pPr algn="ct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2679912"/>
                  </a:ext>
                </a:extLst>
              </a:tr>
            </a:tbl>
          </a:graphicData>
        </a:graphic>
      </p:graphicFrame>
    </p:spTree>
    <p:extLst>
      <p:ext uri="{BB962C8B-B14F-4D97-AF65-F5344CB8AC3E}">
        <p14:creationId xmlns:p14="http://schemas.microsoft.com/office/powerpoint/2010/main" val="1371965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60176995"/>
              </p:ext>
            </p:extLst>
          </p:nvPr>
        </p:nvGraphicFramePr>
        <p:xfrm>
          <a:off x="1065374" y="168922"/>
          <a:ext cx="10058400" cy="47244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851569336"/>
                    </a:ext>
                  </a:extLst>
                </a:gridCol>
              </a:tblGrid>
              <a:tr h="3279766">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=new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*[2];</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=0;i&lt;2;i++){</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]=new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[2];</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j=0;j&lt;2;j++){</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][j]=j;</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][j]&lt;&lt;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][j]&lt;&lt;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=0;i&lt;2;i++)</a:t>
                      </a:r>
                    </a:p>
                    <a:p>
                      <a:r>
                        <a:rPr lang="en-US" sz="1600" b="0" dirty="0" smtClean="0">
                          <a:solidFill>
                            <a:schemeClr val="tx1"/>
                          </a:solidFill>
                          <a:latin typeface="Courier New" panose="02070309020205020404" pitchFamily="49" charset="0"/>
                          <a:cs typeface="Courier New" panose="02070309020205020404" pitchFamily="49" charset="0"/>
                        </a:rPr>
                        <a:t>		delete [] </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delete [] </a:t>
                      </a:r>
                      <a:r>
                        <a:rPr lang="en-US" sz="1600" b="0" dirty="0" err="1" smtClean="0">
                          <a:solidFill>
                            <a:schemeClr val="tx1"/>
                          </a:solidFill>
                          <a:latin typeface="Courier New" panose="02070309020205020404" pitchFamily="49" charset="0"/>
                          <a:cs typeface="Courier New" panose="02070309020205020404" pitchFamily="49" charset="0"/>
                        </a:rPr>
                        <a:t>matriceDinamica</a:t>
                      </a:r>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2728299840"/>
              </p:ext>
            </p:extLst>
          </p:nvPr>
        </p:nvGraphicFramePr>
        <p:xfrm>
          <a:off x="1065374" y="5215241"/>
          <a:ext cx="10058400" cy="1462024"/>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851569336"/>
                    </a:ext>
                  </a:extLst>
                </a:gridCol>
                <a:gridCol w="3352800">
                  <a:extLst>
                    <a:ext uri="{9D8B030D-6E8A-4147-A177-3AD203B41FA5}">
                      <a16:colId xmlns:a16="http://schemas.microsoft.com/office/drawing/2014/main" val="4015542765"/>
                    </a:ext>
                  </a:extLst>
                </a:gridCol>
                <a:gridCol w="3352800">
                  <a:extLst>
                    <a:ext uri="{9D8B030D-6E8A-4147-A177-3AD203B41FA5}">
                      <a16:colId xmlns:a16="http://schemas.microsoft.com/office/drawing/2014/main" val="2213506291"/>
                    </a:ext>
                  </a:extLst>
                </a:gridCol>
              </a:tblGrid>
              <a:tr h="1306762">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0x7fffb9d0c110 0x7fffc0c920d8</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endPar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0x7fffb9d0c0f0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0x7fffb9d0c110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0x7fffb9d0c0f0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0x7fffb9d0c0f4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0x7fffb9d0c0d0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0x7fffb9d0c118</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0x7fffb9d0c0d0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0x7fffb9d0c0d4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
        <p:nvSpPr>
          <p:cNvPr id="4" name="Freccia in giù 3"/>
          <p:cNvSpPr/>
          <p:nvPr/>
        </p:nvSpPr>
        <p:spPr>
          <a:xfrm>
            <a:off x="5969235" y="4683950"/>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92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2580313952"/>
              </p:ext>
            </p:extLst>
          </p:nvPr>
        </p:nvGraphicFramePr>
        <p:xfrm>
          <a:off x="1065374" y="168922"/>
          <a:ext cx="10058400" cy="600114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smtClean="0">
                          <a:solidFill>
                            <a:schemeClr val="tx1"/>
                          </a:solidFill>
                          <a:latin typeface="Courier New" panose="02070309020205020404" pitchFamily="49" charset="0"/>
                          <a:cs typeface="Courier New" panose="02070309020205020404" pitchFamily="49" charset="0"/>
                        </a:rPr>
                        <a:t>e2=new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baseline="0" dirty="0" err="1" smtClean="0">
                          <a:solidFill>
                            <a:schemeClr val="tx1"/>
                          </a:solidFill>
                          <a:latin typeface="Courier New" panose="02070309020205020404" pitchFamily="49" charset="0"/>
                          <a:cs typeface="Courier New" panose="02070309020205020404" pitchFamily="49" charset="0"/>
                        </a:rPr>
                        <a:t>Bisogna</a:t>
                      </a:r>
                      <a:r>
                        <a:rPr lang="en-US" sz="1600" b="0" baseline="0" dirty="0" smtClean="0">
                          <a:solidFill>
                            <a:schemeClr val="tx1"/>
                          </a:solidFill>
                          <a:latin typeface="Courier New" panose="02070309020205020404" pitchFamily="49" charset="0"/>
                          <a:cs typeface="Courier New" panose="02070309020205020404" pitchFamily="49" charset="0"/>
                        </a:rPr>
                        <a:t> fare delete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baseline="0" dirty="0" smtClean="0">
                          <a:solidFill>
                            <a:schemeClr val="tx1"/>
                          </a:solidFill>
                          <a:latin typeface="Courier New" panose="02070309020205020404" pitchFamily="49" charset="0"/>
                          <a:cs typeface="Courier New" panose="02070309020205020404" pitchFamily="49" charset="0"/>
                        </a:rPr>
                        <a:t>//</a:t>
                      </a:r>
                      <a:r>
                        <a:rPr lang="en-US" sz="1600" b="0" baseline="0" dirty="0" err="1" smtClean="0">
                          <a:solidFill>
                            <a:schemeClr val="tx1"/>
                          </a:solidFill>
                          <a:latin typeface="Courier New" panose="02070309020205020404" pitchFamily="49" charset="0"/>
                          <a:cs typeface="Courier New" panose="02070309020205020404" pitchFamily="49" charset="0"/>
                        </a:rPr>
                        <a:t>Bisogna</a:t>
                      </a:r>
                      <a:r>
                        <a:rPr lang="en-US" sz="1600" b="0" baseline="0" dirty="0" smtClean="0">
                          <a:solidFill>
                            <a:schemeClr val="tx1"/>
                          </a:solidFill>
                          <a:latin typeface="Courier New" panose="02070309020205020404" pitchFamily="49" charset="0"/>
                          <a:cs typeface="Courier New" panose="02070309020205020404" pitchFamily="49" charset="0"/>
                        </a:rPr>
                        <a:t> fare delete e2?</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29407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2796025629"/>
              </p:ext>
            </p:extLst>
          </p:nvPr>
        </p:nvGraphicFramePr>
        <p:xfrm>
          <a:off x="1065374" y="168922"/>
          <a:ext cx="10058400" cy="600114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e2=new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baseline="0" dirty="0" smtClean="0">
                          <a:solidFill>
                            <a:schemeClr val="tx1"/>
                          </a:solidFill>
                          <a:latin typeface="Courier New" panose="02070309020205020404" pitchFamily="49" charset="0"/>
                          <a:cs typeface="Courier New" panose="02070309020205020404" pitchFamily="49" charset="0"/>
                        </a:rPr>
                        <a:t>  //delete e1 NO</a:t>
                      </a:r>
                    </a:p>
                    <a:p>
                      <a:r>
                        <a:rPr lang="en-US" sz="1600" b="0" baseline="0" dirty="0" smtClean="0">
                          <a:solidFill>
                            <a:schemeClr val="tx1"/>
                          </a:solidFill>
                          <a:latin typeface="Courier New" panose="02070309020205020404" pitchFamily="49" charset="0"/>
                          <a:cs typeface="Courier New" panose="02070309020205020404" pitchFamily="49" charset="0"/>
                        </a:rPr>
                        <a:t>  //delete e2 SI</a:t>
                      </a:r>
                    </a:p>
                    <a:p>
                      <a:r>
                        <a:rPr lang="en-US" sz="1600" b="0" baseline="0" dirty="0" smtClean="0">
                          <a:solidFill>
                            <a:schemeClr val="tx1"/>
                          </a:solidFill>
                          <a:latin typeface="Courier New" panose="02070309020205020404" pitchFamily="49" charset="0"/>
                          <a:cs typeface="Courier New" panose="02070309020205020404" pitchFamily="49" charset="0"/>
                        </a:rPr>
                        <a:t>  delete e2;</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259711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862832842"/>
              </p:ext>
            </p:extLst>
          </p:nvPr>
        </p:nvGraphicFramePr>
        <p:xfrm>
          <a:off x="1065374" y="168922"/>
          <a:ext cx="10058400" cy="600114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e2(e1)</a:t>
                      </a:r>
                      <a:r>
                        <a:rPr lang="en-US" sz="1600" b="0" baseline="0" dirty="0" smtClean="0">
                          <a:solidFill>
                            <a:schemeClr val="tx1"/>
                          </a:solidFill>
                          <a:latin typeface="Courier New" panose="02070309020205020404" pitchFamily="49" charset="0"/>
                          <a:cs typeface="Courier New" panose="02070309020205020404" pitchFamily="49" charset="0"/>
                        </a:rPr>
                        <a:t>;</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1450286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1695162856"/>
              </p:ext>
            </p:extLst>
          </p:nvPr>
        </p:nvGraphicFramePr>
        <p:xfrm>
          <a:off x="1065374" y="168922"/>
          <a:ext cx="10058400" cy="600114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r>
                        <a:rPr lang="it-IT" sz="1600" b="0" baseline="0" dirty="0" err="1" smtClean="0">
                          <a:solidFill>
                            <a:schemeClr val="tx1"/>
                          </a:solidFill>
                          <a:latin typeface="Courier New" panose="02070309020205020404" pitchFamily="49" charset="0"/>
                          <a:cs typeface="Courier New" panose="02070309020205020404" pitchFamily="49" charset="0"/>
                        </a:rPr>
                        <a:t>const</a:t>
                      </a:r>
                      <a:r>
                        <a:rPr lang="it-IT" sz="1600" b="0" baseline="0" dirty="0" smtClean="0">
                          <a:solidFill>
                            <a:schemeClr val="tx1"/>
                          </a:solidFill>
                          <a:latin typeface="Courier New" panose="02070309020205020404" pitchFamily="49" charset="0"/>
                          <a:cs typeface="Courier New" panose="02070309020205020404" pitchFamily="49" charset="0"/>
                        </a:rPr>
                        <a:t> Esempio&amp; e){</a:t>
                      </a:r>
                    </a:p>
                    <a:p>
                      <a:pPr marL="0" marR="0" indent="0" algn="l" defTabSz="914400" rtl="0" eaLnBrk="1" fontAlgn="auto" latinLnBrk="0" hangingPunct="1">
                        <a:lnSpc>
                          <a:spcPct val="100000"/>
                        </a:lnSpc>
                        <a:spcBef>
                          <a:spcPts val="0"/>
                        </a:spcBef>
                        <a:spcAft>
                          <a:spcPts val="0"/>
                        </a:spcAft>
                        <a:buClrTx/>
                        <a:buSzTx/>
                        <a:buFontTx/>
                        <a:buNone/>
                        <a:tabLst/>
                        <a:defRPr/>
                      </a:pPr>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 Copia"&lt;&lt;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s1=e.s1; </a:t>
                      </a:r>
                      <a:r>
                        <a:rPr lang="it-IT" sz="1600" b="1" baseline="0" dirty="0" smtClean="0">
                          <a:solidFill>
                            <a:schemeClr val="tx1"/>
                          </a:solidFill>
                          <a:latin typeface="Courier New" panose="02070309020205020404" pitchFamily="49" charset="0"/>
                          <a:cs typeface="Courier New" panose="02070309020205020404" pitchFamily="49" charset="0"/>
                        </a:rPr>
                        <a:t>//COPIA SUPERFICIALE</a:t>
                      </a:r>
                    </a:p>
                    <a:p>
                      <a:r>
                        <a:rPr lang="it-IT" sz="1600" b="0" baseline="0" dirty="0" smtClean="0">
                          <a:solidFill>
                            <a:schemeClr val="tx1"/>
                          </a:solidFill>
                          <a:latin typeface="Courier New" panose="02070309020205020404" pitchFamily="49" charset="0"/>
                          <a:cs typeface="Courier New" panose="02070309020205020404" pitchFamily="49" charset="0"/>
                        </a:rPr>
                        <a:t>    s2=e.s2;</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e2(e1)</a:t>
                      </a:r>
                      <a:r>
                        <a:rPr lang="en-US" sz="1600" b="0" baseline="0" dirty="0" smtClean="0">
                          <a:solidFill>
                            <a:schemeClr val="tx1"/>
                          </a:solidFill>
                          <a:latin typeface="Courier New" panose="02070309020205020404" pitchFamily="49" charset="0"/>
                          <a:cs typeface="Courier New" panose="02070309020205020404" pitchFamily="49" charset="0"/>
                        </a:rPr>
                        <a:t>;</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3963814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1097583132"/>
              </p:ext>
            </p:extLst>
          </p:nvPr>
        </p:nvGraphicFramePr>
        <p:xfrm>
          <a:off x="1065374" y="168922"/>
          <a:ext cx="10058400" cy="600114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r>
                        <a:rPr lang="it-IT" sz="1600" b="0" baseline="0" dirty="0" err="1" smtClean="0">
                          <a:solidFill>
                            <a:schemeClr val="tx1"/>
                          </a:solidFill>
                          <a:latin typeface="Courier New" panose="02070309020205020404" pitchFamily="49" charset="0"/>
                          <a:cs typeface="Courier New" panose="02070309020205020404" pitchFamily="49" charset="0"/>
                        </a:rPr>
                        <a:t>const</a:t>
                      </a:r>
                      <a:r>
                        <a:rPr lang="it-IT" sz="1600" b="0" baseline="0" dirty="0" smtClean="0">
                          <a:solidFill>
                            <a:schemeClr val="tx1"/>
                          </a:solidFill>
                          <a:latin typeface="Courier New" panose="02070309020205020404" pitchFamily="49" charset="0"/>
                          <a:cs typeface="Courier New" panose="02070309020205020404" pitchFamily="49" charset="0"/>
                        </a:rPr>
                        <a:t> Esempio&amp; e){</a:t>
                      </a:r>
                    </a:p>
                    <a:p>
                      <a:pPr marL="0" marR="0" indent="0" algn="l" defTabSz="914400" rtl="0" eaLnBrk="1" fontAlgn="auto" latinLnBrk="0" hangingPunct="1">
                        <a:lnSpc>
                          <a:spcPct val="100000"/>
                        </a:lnSpc>
                        <a:spcBef>
                          <a:spcPts val="0"/>
                        </a:spcBef>
                        <a:spcAft>
                          <a:spcPts val="0"/>
                        </a:spcAft>
                        <a:buClrTx/>
                        <a:buSzTx/>
                        <a:buFontTx/>
                        <a:buNone/>
                        <a:tabLst/>
                        <a:defRPr/>
                      </a:pPr>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 Copia"&lt;&lt;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s1=e.s1; </a:t>
                      </a:r>
                      <a:r>
                        <a:rPr lang="it-IT" sz="1600" b="1" baseline="0" dirty="0" smtClean="0">
                          <a:solidFill>
                            <a:schemeClr val="tx1"/>
                          </a:solidFill>
                          <a:latin typeface="Courier New" panose="02070309020205020404" pitchFamily="49" charset="0"/>
                          <a:cs typeface="Courier New" panose="02070309020205020404" pitchFamily="49" charset="0"/>
                        </a:rPr>
                        <a:t>//COPIA SUPERFICIALE!!!</a:t>
                      </a:r>
                    </a:p>
                    <a:p>
                      <a:r>
                        <a:rPr lang="it-IT" sz="1600" b="0" baseline="0" dirty="0" smtClean="0">
                          <a:solidFill>
                            <a:schemeClr val="tx1"/>
                          </a:solidFill>
                          <a:latin typeface="Courier New" panose="02070309020205020404" pitchFamily="49" charset="0"/>
                          <a:cs typeface="Courier New" panose="02070309020205020404" pitchFamily="49" charset="0"/>
                        </a:rPr>
                        <a:t>    s2=e.s2;</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e2(e1)</a:t>
                      </a:r>
                      <a:r>
                        <a:rPr lang="en-US" sz="1600" b="0" baseline="0" dirty="0" smtClean="0">
                          <a:solidFill>
                            <a:schemeClr val="tx1"/>
                          </a:solidFill>
                          <a:latin typeface="Courier New" panose="02070309020205020404" pitchFamily="49" charset="0"/>
                          <a:cs typeface="Courier New" panose="02070309020205020404" pitchFamily="49" charset="0"/>
                        </a:rPr>
                        <a:t>;</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it-IT" sz="1600" b="1" dirty="0" smtClean="0">
                          <a:solidFill>
                            <a:srgbClr val="FF0000"/>
                          </a:solidFill>
                          <a:latin typeface="+mn-lt"/>
                          <a:cs typeface="Courier New" panose="02070309020205020404" pitchFamily="49" charset="0"/>
                        </a:rPr>
                        <a:t>LA</a:t>
                      </a:r>
                      <a:r>
                        <a:rPr lang="it-IT" sz="1600" b="1" baseline="0" dirty="0" smtClean="0">
                          <a:solidFill>
                            <a:srgbClr val="FF0000"/>
                          </a:solidFill>
                          <a:latin typeface="+mn-lt"/>
                          <a:cs typeface="Courier New" panose="02070309020205020404" pitchFamily="49" charset="0"/>
                        </a:rPr>
                        <a:t> GESTIONE NON CORRETTA DELLA MEMORIA DINAMICA PORTA AD AVERE COMPORTAMENTI INDEFINITI («UNDEFINED BEHAVIOUR»)</a:t>
                      </a:r>
                      <a:endParaRPr lang="en-GB" sz="1600" b="1" dirty="0" smtClean="0">
                        <a:solidFill>
                          <a:srgbClr val="FF0000"/>
                        </a:solidFill>
                        <a:latin typeface="+mn-lt"/>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
        <p:nvSpPr>
          <p:cNvPr id="2" name="Rettangolo 1"/>
          <p:cNvSpPr/>
          <p:nvPr/>
        </p:nvSpPr>
        <p:spPr>
          <a:xfrm>
            <a:off x="6839485" y="4160376"/>
            <a:ext cx="706452"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e1.s1</a:t>
            </a:r>
            <a:endParaRPr lang="en-GB" dirty="0"/>
          </a:p>
        </p:txBody>
      </p:sp>
      <p:sp>
        <p:nvSpPr>
          <p:cNvPr id="4" name="Rettangolo 3"/>
          <p:cNvSpPr/>
          <p:nvPr/>
        </p:nvSpPr>
        <p:spPr>
          <a:xfrm>
            <a:off x="9708022" y="4160376"/>
            <a:ext cx="717848"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e2.s1</a:t>
            </a:r>
            <a:endParaRPr lang="en-GB" dirty="0"/>
          </a:p>
        </p:txBody>
      </p:sp>
      <p:sp>
        <p:nvSpPr>
          <p:cNvPr id="6" name="Rettangolo 5"/>
          <p:cNvSpPr/>
          <p:nvPr/>
        </p:nvSpPr>
        <p:spPr>
          <a:xfrm>
            <a:off x="8075776" y="2714712"/>
            <a:ext cx="1118076"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"ciao"</a:t>
            </a:r>
            <a:endParaRPr lang="en-GB" dirty="0"/>
          </a:p>
        </p:txBody>
      </p:sp>
      <p:cxnSp>
        <p:nvCxnSpPr>
          <p:cNvPr id="7" name="Connettore 2 6"/>
          <p:cNvCxnSpPr>
            <a:endCxn id="6" idx="2"/>
          </p:cNvCxnSpPr>
          <p:nvPr/>
        </p:nvCxnSpPr>
        <p:spPr>
          <a:xfrm flipV="1">
            <a:off x="7161376" y="3415467"/>
            <a:ext cx="1473438" cy="74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a:stCxn id="4" idx="0"/>
            <a:endCxn id="6" idx="2"/>
          </p:cNvCxnSpPr>
          <p:nvPr/>
        </p:nvCxnSpPr>
        <p:spPr>
          <a:xfrm flipH="1" flipV="1">
            <a:off x="8634814" y="3415467"/>
            <a:ext cx="1432132" cy="74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a:off x="8195417" y="2391546"/>
            <a:ext cx="1059679" cy="646331"/>
          </a:xfrm>
          <a:prstGeom prst="rect">
            <a:avLst/>
          </a:prstGeom>
          <a:noFill/>
        </p:spPr>
        <p:txBody>
          <a:bodyPr wrap="square" rtlCol="0">
            <a:spAutoFit/>
          </a:bodyPr>
          <a:lstStyle/>
          <a:p>
            <a:r>
              <a:rPr lang="it-IT" dirty="0"/>
              <a:t>*e1.s1</a:t>
            </a:r>
            <a:endParaRPr lang="en-GB" dirty="0"/>
          </a:p>
          <a:p>
            <a:endParaRPr lang="en-GB" dirty="0"/>
          </a:p>
        </p:txBody>
      </p:sp>
    </p:spTree>
    <p:extLst>
      <p:ext uri="{BB962C8B-B14F-4D97-AF65-F5344CB8AC3E}">
        <p14:creationId xmlns:p14="http://schemas.microsoft.com/office/powerpoint/2010/main" val="1317570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3674623562"/>
              </p:ext>
            </p:extLst>
          </p:nvPr>
        </p:nvGraphicFramePr>
        <p:xfrm>
          <a:off x="1065374" y="168922"/>
          <a:ext cx="10058400" cy="6001142"/>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r>
                        <a:rPr lang="it-IT" sz="1600" b="0" baseline="0" dirty="0" err="1" smtClean="0">
                          <a:solidFill>
                            <a:schemeClr val="tx1"/>
                          </a:solidFill>
                          <a:latin typeface="Courier New" panose="02070309020205020404" pitchFamily="49" charset="0"/>
                          <a:cs typeface="Courier New" panose="02070309020205020404" pitchFamily="49" charset="0"/>
                        </a:rPr>
                        <a:t>const</a:t>
                      </a:r>
                      <a:r>
                        <a:rPr lang="it-IT" sz="1600" b="0" baseline="0" dirty="0" smtClean="0">
                          <a:solidFill>
                            <a:schemeClr val="tx1"/>
                          </a:solidFill>
                          <a:latin typeface="Courier New" panose="02070309020205020404" pitchFamily="49" charset="0"/>
                          <a:cs typeface="Courier New" panose="02070309020205020404" pitchFamily="49" charset="0"/>
                        </a:rPr>
                        <a:t> Esempio&amp; e){</a:t>
                      </a:r>
                    </a:p>
                    <a:p>
                      <a:pPr marL="0" marR="0" indent="0" algn="l" defTabSz="914400" rtl="0" eaLnBrk="1" fontAlgn="auto" latinLnBrk="0" hangingPunct="1">
                        <a:lnSpc>
                          <a:spcPct val="100000"/>
                        </a:lnSpc>
                        <a:spcBef>
                          <a:spcPts val="0"/>
                        </a:spcBef>
                        <a:spcAft>
                          <a:spcPts val="0"/>
                        </a:spcAft>
                        <a:buClrTx/>
                        <a:buSzTx/>
                        <a:buFontTx/>
                        <a:buNone/>
                        <a:tabLst/>
                        <a:defRPr/>
                      </a:pPr>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 Copia"&lt;&lt;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1" baseline="0" dirty="0" smtClean="0">
                          <a:solidFill>
                            <a:schemeClr val="tx1"/>
                          </a:solidFill>
                          <a:latin typeface="Courier New" panose="02070309020205020404" pitchFamily="49" charset="0"/>
                          <a:cs typeface="Courier New" panose="02070309020205020404" pitchFamily="49" charset="0"/>
                        </a:rPr>
                        <a:t>    //COPIA PROFONDA</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(*e.s1);</a:t>
                      </a:r>
                    </a:p>
                    <a:p>
                      <a:r>
                        <a:rPr lang="it-IT" sz="1600" b="0" baseline="0" dirty="0" smtClean="0">
                          <a:solidFill>
                            <a:schemeClr val="tx1"/>
                          </a:solidFill>
                          <a:latin typeface="Courier New" panose="02070309020205020404" pitchFamily="49" charset="0"/>
                          <a:cs typeface="Courier New" panose="02070309020205020404" pitchFamily="49" charset="0"/>
                        </a:rPr>
                        <a:t>    s2=e.s2;</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e2(e1)</a:t>
                      </a:r>
                      <a:r>
                        <a:rPr lang="en-US" sz="1600" b="0" baseline="0" dirty="0" smtClean="0">
                          <a:solidFill>
                            <a:schemeClr val="tx1"/>
                          </a:solidFill>
                          <a:latin typeface="Courier New" panose="02070309020205020404" pitchFamily="49" charset="0"/>
                          <a:cs typeface="Courier New" panose="02070309020205020404" pitchFamily="49" charset="0"/>
                        </a:rPr>
                        <a:t>;</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p>
                      <a:endParaRPr lang="it-IT" sz="1600" b="0" dirty="0" smtClean="0">
                        <a:solidFill>
                          <a:schemeClr val="tx1"/>
                        </a:solidFill>
                        <a:latin typeface="Courier New" panose="02070309020205020404" pitchFamily="49" charset="0"/>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
        <p:nvSpPr>
          <p:cNvPr id="22" name="Rettangolo 21"/>
          <p:cNvSpPr/>
          <p:nvPr/>
        </p:nvSpPr>
        <p:spPr>
          <a:xfrm>
            <a:off x="9327555" y="4184589"/>
            <a:ext cx="706452"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e2.s1</a:t>
            </a:r>
            <a:endParaRPr lang="en-GB" dirty="0"/>
          </a:p>
        </p:txBody>
      </p:sp>
      <p:sp>
        <p:nvSpPr>
          <p:cNvPr id="23" name="Rettangolo 22"/>
          <p:cNvSpPr/>
          <p:nvPr/>
        </p:nvSpPr>
        <p:spPr>
          <a:xfrm>
            <a:off x="7219414" y="4104828"/>
            <a:ext cx="717848"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e1.s1</a:t>
            </a:r>
            <a:endParaRPr lang="en-GB" dirty="0"/>
          </a:p>
        </p:txBody>
      </p:sp>
      <p:sp>
        <p:nvSpPr>
          <p:cNvPr id="24" name="Rettangolo 23"/>
          <p:cNvSpPr/>
          <p:nvPr/>
        </p:nvSpPr>
        <p:spPr>
          <a:xfrm>
            <a:off x="9121743" y="2740349"/>
            <a:ext cx="1118076"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"ciao"</a:t>
            </a:r>
            <a:endParaRPr lang="en-GB" dirty="0"/>
          </a:p>
        </p:txBody>
      </p:sp>
      <p:cxnSp>
        <p:nvCxnSpPr>
          <p:cNvPr id="25" name="Connettore 2 24"/>
          <p:cNvCxnSpPr>
            <a:stCxn id="22" idx="0"/>
            <a:endCxn id="24" idx="2"/>
          </p:cNvCxnSpPr>
          <p:nvPr/>
        </p:nvCxnSpPr>
        <p:spPr>
          <a:xfrm flipV="1">
            <a:off x="9680781" y="3441104"/>
            <a:ext cx="0" cy="743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a:stCxn id="23" idx="0"/>
            <a:endCxn id="27" idx="2"/>
          </p:cNvCxnSpPr>
          <p:nvPr/>
        </p:nvCxnSpPr>
        <p:spPr>
          <a:xfrm flipV="1">
            <a:off x="7578338" y="3441104"/>
            <a:ext cx="0" cy="66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7019300" y="2740349"/>
            <a:ext cx="1118076"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"ciao"</a:t>
            </a:r>
            <a:endParaRPr lang="en-GB" dirty="0"/>
          </a:p>
        </p:txBody>
      </p:sp>
      <p:sp>
        <p:nvSpPr>
          <p:cNvPr id="35" name="CasellaDiTesto 34"/>
          <p:cNvSpPr txBox="1"/>
          <p:nvPr/>
        </p:nvSpPr>
        <p:spPr>
          <a:xfrm>
            <a:off x="7077697" y="2417181"/>
            <a:ext cx="1059679" cy="646331"/>
          </a:xfrm>
          <a:prstGeom prst="rect">
            <a:avLst/>
          </a:prstGeom>
          <a:noFill/>
        </p:spPr>
        <p:txBody>
          <a:bodyPr wrap="square" rtlCol="0">
            <a:spAutoFit/>
          </a:bodyPr>
          <a:lstStyle/>
          <a:p>
            <a:r>
              <a:rPr lang="it-IT" dirty="0"/>
              <a:t>*e1.s1</a:t>
            </a:r>
            <a:endParaRPr lang="en-GB" dirty="0"/>
          </a:p>
          <a:p>
            <a:endParaRPr lang="en-GB" dirty="0"/>
          </a:p>
        </p:txBody>
      </p:sp>
      <p:sp>
        <p:nvSpPr>
          <p:cNvPr id="36" name="CasellaDiTesto 35"/>
          <p:cNvSpPr txBox="1"/>
          <p:nvPr/>
        </p:nvSpPr>
        <p:spPr>
          <a:xfrm>
            <a:off x="9308682" y="2417180"/>
            <a:ext cx="1059679" cy="646331"/>
          </a:xfrm>
          <a:prstGeom prst="rect">
            <a:avLst/>
          </a:prstGeom>
          <a:noFill/>
        </p:spPr>
        <p:txBody>
          <a:bodyPr wrap="square" rtlCol="0">
            <a:spAutoFit/>
          </a:bodyPr>
          <a:lstStyle/>
          <a:p>
            <a:r>
              <a:rPr lang="it-IT" dirty="0"/>
              <a:t>*</a:t>
            </a:r>
            <a:r>
              <a:rPr lang="it-IT" dirty="0" smtClean="0"/>
              <a:t>e2.s1</a:t>
            </a:r>
            <a:endParaRPr lang="en-GB" dirty="0"/>
          </a:p>
          <a:p>
            <a:endParaRPr lang="en-GB" dirty="0"/>
          </a:p>
        </p:txBody>
      </p:sp>
    </p:spTree>
    <p:extLst>
      <p:ext uri="{BB962C8B-B14F-4D97-AF65-F5344CB8AC3E}">
        <p14:creationId xmlns:p14="http://schemas.microsoft.com/office/powerpoint/2010/main" val="117911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1065376" y="769122"/>
            <a:ext cx="10058400" cy="2350092"/>
          </a:xfrm>
        </p:spPr>
        <p:style>
          <a:lnRef idx="2">
            <a:schemeClr val="dk1"/>
          </a:lnRef>
          <a:fillRef idx="1">
            <a:schemeClr val="lt1"/>
          </a:fillRef>
          <a:effectRef idx="0">
            <a:schemeClr val="dk1"/>
          </a:effectRef>
          <a:fontRef idx="minor">
            <a:schemeClr val="dk1"/>
          </a:fontRef>
        </p:style>
        <p:txBody>
          <a:bodyPr anchor="ctr">
            <a:no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iostream</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using namespace </a:t>
            </a:r>
            <a:r>
              <a:rPr lang="en-US" sz="1600" dirty="0" err="1">
                <a:latin typeface="Courier New" panose="02070309020205020404" pitchFamily="49" charset="0"/>
                <a:cs typeface="Courier New" panose="02070309020205020404" pitchFamily="49" charset="0"/>
              </a:rPr>
              <a:t>std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&lt;&lt;a&lt;&lt;</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&lt;&lt;&amp;a&lt;&lt;</a:t>
            </a:r>
            <a:r>
              <a:rPr lang="en-US" sz="1600" dirty="0" err="1">
                <a:latin typeface="Courier New" panose="02070309020205020404" pitchFamily="49" charset="0"/>
                <a:cs typeface="Courier New" panose="02070309020205020404" pitchFamily="49" charset="0"/>
              </a:rPr>
              <a:t>endl</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return 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endParaRPr lang="it-IT" sz="1600" dirty="0">
              <a:latin typeface="Courier New" panose="02070309020205020404" pitchFamily="49" charset="0"/>
              <a:cs typeface="Courier New" panose="02070309020205020404" pitchFamily="49" charset="0"/>
            </a:endParaRPr>
          </a:p>
        </p:txBody>
      </p:sp>
      <p:sp>
        <p:nvSpPr>
          <p:cNvPr id="3" name="Segnaposto contenuto 2"/>
          <p:cNvSpPr>
            <a:spLocks noGrp="1"/>
          </p:cNvSpPr>
          <p:nvPr>
            <p:ph idx="4294967295"/>
          </p:nvPr>
        </p:nvSpPr>
        <p:spPr>
          <a:xfrm>
            <a:off x="1065376" y="4272897"/>
            <a:ext cx="10058400" cy="905854"/>
          </a:xfrm>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85000"/>
              </a:lnSpc>
              <a:spcBef>
                <a:spcPct val="0"/>
              </a:spcBef>
              <a:buNone/>
            </a:pPr>
            <a:r>
              <a:rPr lang="it-IT" sz="1600" spc="-50" dirty="0" smtClean="0">
                <a:latin typeface="Courier New" panose="02070309020205020404" pitchFamily="49" charset="0"/>
                <a:cs typeface="Courier New" panose="02070309020205020404" pitchFamily="49" charset="0"/>
              </a:rPr>
              <a:t>  5</a:t>
            </a:r>
            <a:endParaRPr lang="it-IT" sz="1600" spc="-50" dirty="0">
              <a:latin typeface="Courier New" panose="02070309020205020404" pitchFamily="49" charset="0"/>
              <a:cs typeface="Courier New" panose="02070309020205020404" pitchFamily="49" charset="0"/>
            </a:endParaRPr>
          </a:p>
          <a:p>
            <a:pPr marL="0" indent="0">
              <a:lnSpc>
                <a:spcPct val="85000"/>
              </a:lnSpc>
              <a:spcBef>
                <a:spcPct val="0"/>
              </a:spcBef>
              <a:buNone/>
            </a:pPr>
            <a:r>
              <a:rPr lang="it-IT" sz="1600" spc="-50" dirty="0" smtClean="0">
                <a:latin typeface="Courier New" panose="02070309020205020404" pitchFamily="49" charset="0"/>
                <a:cs typeface="Courier New" panose="02070309020205020404" pitchFamily="49" charset="0"/>
              </a:rPr>
              <a:t>  0x7fffd655dfd0</a:t>
            </a:r>
            <a:endParaRPr lang="it-IT" sz="1600" spc="-50" dirty="0">
              <a:latin typeface="Courier New" panose="02070309020205020404" pitchFamily="49" charset="0"/>
              <a:cs typeface="Courier New" panose="02070309020205020404" pitchFamily="49" charset="0"/>
            </a:endParaRPr>
          </a:p>
        </p:txBody>
      </p:sp>
      <p:sp>
        <p:nvSpPr>
          <p:cNvPr id="4" name="Freccia in giù 3"/>
          <p:cNvSpPr/>
          <p:nvPr/>
        </p:nvSpPr>
        <p:spPr>
          <a:xfrm>
            <a:off x="5876658" y="3486683"/>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tangolo 4"/>
          <p:cNvSpPr/>
          <p:nvPr/>
        </p:nvSpPr>
        <p:spPr>
          <a:xfrm>
            <a:off x="1065376" y="5546221"/>
            <a:ext cx="10058400" cy="707886"/>
          </a:xfrm>
          <a:prstGeom prst="rect">
            <a:avLst/>
          </a:prstGeom>
        </p:spPr>
        <p:txBody>
          <a:bodyPr wrap="square">
            <a:spAutoFit/>
          </a:bodyPr>
          <a:lstStyle/>
          <a:p>
            <a:r>
              <a:rPr lang="it-IT" sz="2000" b="1" dirty="0"/>
              <a:t>Attenzione: gli indirizzi </a:t>
            </a:r>
            <a:r>
              <a:rPr lang="it-IT" sz="2000" b="1" dirty="0" smtClean="0"/>
              <a:t>riportati in questa presentazione sono degli esempi, </a:t>
            </a:r>
            <a:r>
              <a:rPr lang="it-IT" sz="2000" dirty="0"/>
              <a:t>non vanno interpretati come </a:t>
            </a:r>
            <a:r>
              <a:rPr lang="it-IT" sz="2000" dirty="0" smtClean="0"/>
              <a:t>reali ma </a:t>
            </a:r>
            <a:r>
              <a:rPr lang="it-IT" sz="2000" dirty="0"/>
              <a:t>come </a:t>
            </a:r>
            <a:r>
              <a:rPr lang="it-IT" sz="2000" dirty="0" smtClean="0"/>
              <a:t>esempi </a:t>
            </a:r>
            <a:r>
              <a:rPr lang="it-IT" sz="2000" dirty="0"/>
              <a:t>per comprendere l’uso dei puntatori</a:t>
            </a:r>
            <a:endParaRPr lang="en-GB" sz="2000" b="1" dirty="0"/>
          </a:p>
        </p:txBody>
      </p:sp>
    </p:spTree>
    <p:extLst>
      <p:ext uri="{BB962C8B-B14F-4D97-AF65-F5344CB8AC3E}">
        <p14:creationId xmlns:p14="http://schemas.microsoft.com/office/powerpoint/2010/main" val="471715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185765428"/>
              </p:ext>
            </p:extLst>
          </p:nvPr>
        </p:nvGraphicFramePr>
        <p:xfrm>
          <a:off x="1056828" y="109101"/>
          <a:ext cx="10058400" cy="66751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4289938890"/>
                    </a:ext>
                  </a:extLst>
                </a:gridCol>
              </a:tblGrid>
              <a:tr h="6001142">
                <a:tc>
                  <a:txBody>
                    <a:bodyPr/>
                    <a:lstStyle/>
                    <a:p>
                      <a:r>
                        <a:rPr lang="it-IT" sz="1600" b="0" dirty="0" err="1" smtClean="0">
                          <a:solidFill>
                            <a:schemeClr val="tx1"/>
                          </a:solidFill>
                          <a:latin typeface="Courier New" panose="02070309020205020404" pitchFamily="49" charset="0"/>
                          <a:cs typeface="Courier New" panose="02070309020205020404" pitchFamily="49" charset="0"/>
                        </a:rPr>
                        <a:t>class</a:t>
                      </a:r>
                      <a:r>
                        <a:rPr lang="it-IT" sz="1600" b="0" dirty="0" smtClean="0">
                          <a:solidFill>
                            <a:schemeClr val="tx1"/>
                          </a:solidFill>
                          <a:latin typeface="Courier New" panose="02070309020205020404" pitchFamily="49" charset="0"/>
                          <a:cs typeface="Courier New" panose="02070309020205020404" pitchFamily="49" charset="0"/>
                        </a:rPr>
                        <a:t> Esempio {</a:t>
                      </a:r>
                    </a:p>
                    <a:p>
                      <a:r>
                        <a:rPr lang="it-IT" sz="1600" b="0" dirty="0" smtClean="0">
                          <a:solidFill>
                            <a:schemeClr val="tx1"/>
                          </a:solidFill>
                          <a:latin typeface="Courier New" panose="02070309020205020404" pitchFamily="49" charset="0"/>
                          <a:cs typeface="Courier New" panose="02070309020205020404" pitchFamily="49" charset="0"/>
                        </a:rPr>
                        <a:t>private: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s1;</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 s2;</a:t>
                      </a:r>
                    </a:p>
                    <a:p>
                      <a:r>
                        <a:rPr lang="it-IT" sz="1600" b="0" baseline="0" dirty="0" smtClean="0">
                          <a:solidFill>
                            <a:schemeClr val="tx1"/>
                          </a:solidFill>
                          <a:latin typeface="Courier New" panose="02070309020205020404" pitchFamily="49" charset="0"/>
                          <a:cs typeface="Courier New" panose="02070309020205020404" pitchFamily="49" charset="0"/>
                        </a:rPr>
                        <a:t>public:</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("ciao");</a:t>
                      </a:r>
                    </a:p>
                    <a:p>
                      <a:r>
                        <a:rPr lang="it-IT" sz="1600" b="0" baseline="0" dirty="0" smtClean="0">
                          <a:solidFill>
                            <a:schemeClr val="tx1"/>
                          </a:solidFill>
                          <a:latin typeface="Courier New" panose="02070309020205020404" pitchFamily="49" charset="0"/>
                          <a:cs typeface="Courier New" panose="02070309020205020404" pitchFamily="49" charset="0"/>
                        </a:rPr>
                        <a:t>    s2="buonasera";</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r>
                        <a:rPr lang="it-IT" sz="1600" b="0" baseline="0" dirty="0" err="1" smtClean="0">
                          <a:solidFill>
                            <a:schemeClr val="tx1"/>
                          </a:solidFill>
                          <a:latin typeface="Courier New" panose="02070309020205020404" pitchFamily="49" charset="0"/>
                          <a:cs typeface="Courier New" panose="02070309020205020404" pitchFamily="49" charset="0"/>
                        </a:rPr>
                        <a:t>const</a:t>
                      </a:r>
                      <a:r>
                        <a:rPr lang="it-IT" sz="1600" b="0" baseline="0" dirty="0" smtClean="0">
                          <a:solidFill>
                            <a:schemeClr val="tx1"/>
                          </a:solidFill>
                          <a:latin typeface="Courier New" panose="02070309020205020404" pitchFamily="49" charset="0"/>
                          <a:cs typeface="Courier New" panose="02070309020205020404" pitchFamily="49" charset="0"/>
                        </a:rPr>
                        <a:t> Esempio&amp; 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&lt;&lt;"Costruttore Copia"&lt;&lt;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(*e.s1);</a:t>
                      </a:r>
                    </a:p>
                    <a:p>
                      <a:r>
                        <a:rPr lang="it-IT" sz="1600" b="0" baseline="0" dirty="0" smtClean="0">
                          <a:solidFill>
                            <a:schemeClr val="tx1"/>
                          </a:solidFill>
                          <a:latin typeface="Courier New" panose="02070309020205020404" pitchFamily="49" charset="0"/>
                          <a:cs typeface="Courier New" panose="02070309020205020404" pitchFamily="49" charset="0"/>
                        </a:rPr>
                        <a:t>    s2=e.s2;</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&lt;&lt;"Distruttore"&lt;&lt;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a:t>
                      </a:r>
                    </a:p>
                    <a:p>
                      <a:r>
                        <a:rPr lang="it-IT" sz="1600" b="0" baseline="0" dirty="0" smtClean="0">
                          <a:solidFill>
                            <a:schemeClr val="tx1"/>
                          </a:solidFill>
                          <a:latin typeface="Courier New" panose="02070309020205020404" pitchFamily="49" charset="0"/>
                          <a:cs typeface="Courier New" panose="02070309020205020404" pitchFamily="49" charset="0"/>
                        </a:rPr>
                        <a:t>  Esempio&amp; operator=(</a:t>
                      </a:r>
                      <a:r>
                        <a:rPr lang="it-IT" sz="1600" b="0" baseline="0" dirty="0" err="1" smtClean="0">
                          <a:solidFill>
                            <a:schemeClr val="tx1"/>
                          </a:solidFill>
                          <a:latin typeface="Courier New" panose="02070309020205020404" pitchFamily="49" charset="0"/>
                          <a:cs typeface="Courier New" panose="02070309020205020404" pitchFamily="49" charset="0"/>
                        </a:rPr>
                        <a:t>const</a:t>
                      </a:r>
                      <a:r>
                        <a:rPr lang="it-IT" sz="1600" b="0" baseline="0" dirty="0" smtClean="0">
                          <a:solidFill>
                            <a:schemeClr val="tx1"/>
                          </a:solidFill>
                          <a:latin typeface="Courier New" panose="02070309020205020404" pitchFamily="49" charset="0"/>
                          <a:cs typeface="Courier New" panose="02070309020205020404" pitchFamily="49" charset="0"/>
                        </a:rPr>
                        <a:t> Esempio&amp; e){</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cout</a:t>
                      </a:r>
                      <a:r>
                        <a:rPr lang="it-IT" sz="1600" b="0" baseline="0" dirty="0" smtClean="0">
                          <a:solidFill>
                            <a:schemeClr val="tx1"/>
                          </a:solidFill>
                          <a:latin typeface="Courier New" panose="02070309020205020404" pitchFamily="49" charset="0"/>
                          <a:cs typeface="Courier New" panose="02070309020205020404" pitchFamily="49" charset="0"/>
                        </a:rPr>
                        <a:t>&lt;&lt;"Operator="&lt;&lt;</a:t>
                      </a:r>
                      <a:r>
                        <a:rPr lang="it-IT" sz="1600" b="0" baseline="0" dirty="0" err="1" smtClean="0">
                          <a:solidFill>
                            <a:schemeClr val="tx1"/>
                          </a:solidFill>
                          <a:latin typeface="Courier New" panose="02070309020205020404" pitchFamily="49" charset="0"/>
                          <a:cs typeface="Courier New" panose="02070309020205020404" pitchFamily="49" charset="0"/>
                        </a:rPr>
                        <a:t>endl</a:t>
                      </a:r>
                      <a:r>
                        <a:rPr lang="it-IT" sz="1600" b="0" baseline="0" dirty="0" smtClean="0">
                          <a:solidFill>
                            <a:schemeClr val="tx1"/>
                          </a:solidFill>
                          <a:latin typeface="Courier New" panose="02070309020205020404" pitchFamily="49" charset="0"/>
                          <a:cs typeface="Courier New" panose="02070309020205020404" pitchFamily="49" charset="0"/>
                        </a:rPr>
                        <a:t>;</a:t>
                      </a:r>
                    </a:p>
                    <a:p>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if</a:t>
                      </a:r>
                      <a:r>
                        <a:rPr lang="it-IT" sz="1600" b="0" baseline="0" dirty="0" smtClean="0">
                          <a:solidFill>
                            <a:schemeClr val="tx1"/>
                          </a:solidFill>
                          <a:latin typeface="Courier New" panose="02070309020205020404" pitchFamily="49" charset="0"/>
                          <a:cs typeface="Courier New" panose="02070309020205020404" pitchFamily="49" charset="0"/>
                        </a:rPr>
                        <a:t>(</a:t>
                      </a:r>
                      <a:r>
                        <a:rPr lang="it-IT" sz="1600" b="0" baseline="0" dirty="0" err="1" smtClean="0">
                          <a:solidFill>
                            <a:schemeClr val="tx1"/>
                          </a:solidFill>
                          <a:latin typeface="Courier New" panose="02070309020205020404" pitchFamily="49" charset="0"/>
                          <a:cs typeface="Courier New" panose="02070309020205020404" pitchFamily="49" charset="0"/>
                        </a:rPr>
                        <a:t>this</a:t>
                      </a:r>
                      <a:r>
                        <a:rPr lang="it-IT" sz="1600" b="0" baseline="0" dirty="0" smtClean="0">
                          <a:solidFill>
                            <a:schemeClr val="tx1"/>
                          </a:solidFill>
                          <a:latin typeface="Courier New" panose="02070309020205020404" pitchFamily="49" charset="0"/>
                          <a:cs typeface="Courier New" panose="02070309020205020404" pitchFamily="49" charset="0"/>
                        </a:rPr>
                        <a:t>!=&amp;e){</a:t>
                      </a:r>
                    </a:p>
                    <a:p>
                      <a:r>
                        <a:rPr lang="it-IT" sz="1600" b="0" baseline="0" dirty="0" smtClean="0">
                          <a:solidFill>
                            <a:schemeClr val="tx1"/>
                          </a:solidFill>
                          <a:latin typeface="Courier New" panose="02070309020205020404" pitchFamily="49" charset="0"/>
                          <a:cs typeface="Courier New" panose="02070309020205020404" pitchFamily="49" charset="0"/>
                        </a:rPr>
                        <a:t>      delete s1;</a:t>
                      </a:r>
                    </a:p>
                    <a:p>
                      <a:r>
                        <a:rPr lang="it-IT" sz="1600" b="0" baseline="0" dirty="0" smtClean="0">
                          <a:solidFill>
                            <a:schemeClr val="tx1"/>
                          </a:solidFill>
                          <a:latin typeface="Courier New" panose="02070309020205020404" pitchFamily="49" charset="0"/>
                          <a:cs typeface="Courier New" panose="02070309020205020404" pitchFamily="49" charset="0"/>
                        </a:rPr>
                        <a:t>      s1=new </a:t>
                      </a:r>
                      <a:r>
                        <a:rPr lang="it-IT" sz="1600" b="0" baseline="0" dirty="0" err="1" smtClean="0">
                          <a:solidFill>
                            <a:schemeClr val="tx1"/>
                          </a:solidFill>
                          <a:latin typeface="Courier New" panose="02070309020205020404" pitchFamily="49" charset="0"/>
                          <a:cs typeface="Courier New" panose="02070309020205020404" pitchFamily="49" charset="0"/>
                        </a:rPr>
                        <a:t>string</a:t>
                      </a:r>
                      <a:r>
                        <a:rPr lang="it-IT" sz="1600" b="0" baseline="0" dirty="0" smtClean="0">
                          <a:solidFill>
                            <a:schemeClr val="tx1"/>
                          </a:solidFill>
                          <a:latin typeface="Courier New" panose="02070309020205020404" pitchFamily="49" charset="0"/>
                          <a:cs typeface="Courier New" panose="02070309020205020404" pitchFamily="49" charset="0"/>
                        </a:rPr>
                        <a:t>(*e.s1);</a:t>
                      </a:r>
                    </a:p>
                    <a:p>
                      <a:r>
                        <a:rPr lang="it-IT" sz="1600" b="0" baseline="0" dirty="0" smtClean="0">
                          <a:solidFill>
                            <a:schemeClr val="tx1"/>
                          </a:solidFill>
                          <a:latin typeface="Courier New" panose="02070309020205020404" pitchFamily="49" charset="0"/>
                          <a:cs typeface="Courier New" panose="02070309020205020404" pitchFamily="49" charset="0"/>
                        </a:rPr>
                        <a:t>      s2=e.s2;</a:t>
                      </a:r>
                    </a:p>
                    <a:p>
                      <a:r>
                        <a:rPr lang="it-IT" sz="1600" b="0" baseline="0" dirty="0" smtClean="0">
                          <a:solidFill>
                            <a:schemeClr val="tx1"/>
                          </a:solidFill>
                          <a:latin typeface="Courier New" panose="02070309020205020404" pitchFamily="49" charset="0"/>
                          <a:cs typeface="Courier New" panose="02070309020205020404" pitchFamily="49" charset="0"/>
                        </a:rPr>
                        <a:t>    } </a:t>
                      </a:r>
                      <a:r>
                        <a:rPr lang="it-IT" sz="1600" b="0" baseline="0" dirty="0" err="1" smtClean="0">
                          <a:solidFill>
                            <a:schemeClr val="tx1"/>
                          </a:solidFill>
                          <a:latin typeface="Courier New" panose="02070309020205020404" pitchFamily="49" charset="0"/>
                          <a:cs typeface="Courier New" panose="02070309020205020404" pitchFamily="49" charset="0"/>
                        </a:rPr>
                        <a:t>return</a:t>
                      </a:r>
                      <a:r>
                        <a:rPr lang="it-IT" sz="1600" b="0" baseline="0" dirty="0" smtClean="0">
                          <a:solidFill>
                            <a:schemeClr val="tx1"/>
                          </a:solidFill>
                          <a:latin typeface="Courier New" panose="02070309020205020404" pitchFamily="49" charset="0"/>
                          <a:cs typeface="Courier New" panose="02070309020205020404" pitchFamily="49" charset="0"/>
                        </a:rPr>
                        <a:t> *</a:t>
                      </a:r>
                      <a:r>
                        <a:rPr lang="it-IT" sz="1600" b="0" baseline="0" dirty="0" err="1" smtClean="0">
                          <a:solidFill>
                            <a:schemeClr val="tx1"/>
                          </a:solidFill>
                          <a:latin typeface="Courier New" panose="02070309020205020404" pitchFamily="49" charset="0"/>
                          <a:cs typeface="Courier New" panose="02070309020205020404" pitchFamily="49" charset="0"/>
                        </a:rPr>
                        <a:t>this</a:t>
                      </a:r>
                      <a:r>
                        <a:rPr lang="it-IT" sz="1600" b="0" baseline="0" dirty="0" smtClean="0">
                          <a:solidFill>
                            <a:schemeClr val="tx1"/>
                          </a:solidFill>
                          <a:latin typeface="Courier New" panose="02070309020205020404" pitchFamily="49" charset="0"/>
                          <a:cs typeface="Courier New" panose="02070309020205020404" pitchFamily="49" charset="0"/>
                        </a:rPr>
                        <a:t>;}    </a:t>
                      </a:r>
                      <a:endParaRPr lang="it-IT" sz="1600" b="0" dirty="0" smtClean="0">
                        <a:solidFill>
                          <a:schemeClr val="tx1"/>
                        </a:solidFill>
                        <a:latin typeface="Courier New" panose="02070309020205020404" pitchFamily="49" charset="0"/>
                        <a:cs typeface="Courier New" panose="02070309020205020404" pitchFamily="49" charset="0"/>
                      </a:endParaRPr>
                    </a:p>
                    <a:p>
                      <a:r>
                        <a:rPr lang="it-IT"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pPr marL="0" marR="0" indent="0" algn="l" defTabSz="914400" rtl="0" eaLnBrk="1" fontAlgn="auto" latinLnBrk="0" hangingPunct="1">
                        <a:lnSpc>
                          <a:spcPct val="100000"/>
                        </a:lnSpc>
                        <a:spcBef>
                          <a:spcPts val="0"/>
                        </a:spcBef>
                        <a:spcAft>
                          <a:spcPts val="0"/>
                        </a:spcAft>
                        <a:buClrTx/>
                        <a:buSzTx/>
                        <a:buFontTx/>
                        <a:buNone/>
                        <a:tabLst/>
                        <a:defRPr/>
                      </a:pPr>
                      <a:r>
                        <a:rPr lang="it-IT" sz="1600" b="0" dirty="0" smtClean="0">
                          <a:solidFill>
                            <a:schemeClr val="tx1"/>
                          </a:solidFill>
                          <a:latin typeface="Courier New" panose="02070309020205020404" pitchFamily="49" charset="0"/>
                          <a:cs typeface="Courier New" panose="02070309020205020404" pitchFamily="49" charset="0"/>
                        </a:rPr>
                        <a:t>  </a:t>
                      </a:r>
                      <a:r>
                        <a:rPr lang="en-US" sz="1600" b="0" dirty="0" smtClean="0">
                          <a:solidFill>
                            <a:schemeClr val="tx1"/>
                          </a:solidFill>
                          <a:latin typeface="Courier New" panose="02070309020205020404" pitchFamily="49" charset="0"/>
                          <a:cs typeface="Courier New" panose="02070309020205020404" pitchFamily="49" charset="0"/>
                        </a:rPr>
                        <a:t>//CI SONO ERRORI</a:t>
                      </a:r>
                      <a:r>
                        <a:rPr lang="en-US" sz="1600" b="0" baseline="0" dirty="0" smtClean="0">
                          <a:solidFill>
                            <a:schemeClr val="tx1"/>
                          </a:solidFill>
                          <a:latin typeface="Courier New" panose="02070309020205020404" pitchFamily="49" charset="0"/>
                          <a:cs typeface="Courier New" panose="02070309020205020404" pitchFamily="49" charset="0"/>
                        </a:rPr>
                        <a:t> NEL MAIN? </a:t>
                      </a:r>
                      <a:endParaRPr lang="en-GB" sz="1600" b="0" dirty="0" smtClean="0">
                        <a:solidFill>
                          <a:schemeClr val="tx1"/>
                        </a:solidFill>
                        <a:latin typeface="Courier New" panose="02070309020205020404" pitchFamily="49" charset="0"/>
                        <a:cs typeface="Courier New" panose="02070309020205020404" pitchFamily="49" charset="0"/>
                      </a:endParaRP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e1;</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e2(e1)</a:t>
                      </a:r>
                      <a:r>
                        <a:rPr lang="en-US" sz="1600" b="0" baseline="0" dirty="0" smtClean="0">
                          <a:solidFill>
                            <a:schemeClr val="tx1"/>
                          </a:solidFill>
                          <a:latin typeface="Courier New" panose="02070309020205020404" pitchFamily="49" charset="0"/>
                          <a:cs typeface="Courier New" panose="02070309020205020404" pitchFamily="49" charset="0"/>
                        </a:rPr>
                        <a:t>;</a:t>
                      </a:r>
                    </a:p>
                    <a:p>
                      <a:endParaRPr lang="en-US" sz="1600" b="0" baseline="0" dirty="0" smtClean="0">
                        <a:solidFill>
                          <a:schemeClr val="tx1"/>
                        </a:solidFill>
                        <a:latin typeface="Courier New" panose="02070309020205020404" pitchFamily="49" charset="0"/>
                        <a:cs typeface="Courier New" panose="02070309020205020404" pitchFamily="49" charset="0"/>
                      </a:endParaRP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baseline="0" dirty="0" err="1" smtClean="0">
                          <a:solidFill>
                            <a:schemeClr val="tx1"/>
                          </a:solidFill>
                          <a:latin typeface="Courier New" panose="02070309020205020404" pitchFamily="49" charset="0"/>
                          <a:cs typeface="Courier New" panose="02070309020205020404" pitchFamily="49" charset="0"/>
                        </a:rPr>
                        <a:t>Es</a:t>
                      </a:r>
                      <a:r>
                        <a:rPr lang="en-US" sz="1600" b="0" dirty="0" err="1" smtClean="0">
                          <a:solidFill>
                            <a:schemeClr val="tx1"/>
                          </a:solidFill>
                          <a:latin typeface="Courier New" panose="02070309020205020404" pitchFamily="49" charset="0"/>
                          <a:cs typeface="Courier New" panose="02070309020205020404" pitchFamily="49" charset="0"/>
                        </a:rPr>
                        <a:t>empio</a:t>
                      </a:r>
                      <a:r>
                        <a:rPr lang="en-US" sz="1600" b="0" dirty="0" smtClean="0">
                          <a:solidFill>
                            <a:schemeClr val="tx1"/>
                          </a:solidFill>
                          <a:latin typeface="Courier New" panose="02070309020205020404" pitchFamily="49" charset="0"/>
                          <a:cs typeface="Courier New" panose="02070309020205020404" pitchFamily="49" charset="0"/>
                        </a:rPr>
                        <a:t> e3;</a:t>
                      </a:r>
                    </a:p>
                    <a:p>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dirty="0" smtClean="0">
                          <a:solidFill>
                            <a:schemeClr val="tx1"/>
                          </a:solidFill>
                          <a:latin typeface="Courier New" panose="02070309020205020404" pitchFamily="49" charset="0"/>
                          <a:cs typeface="Courier New" panose="02070309020205020404" pitchFamily="49" charset="0"/>
                        </a:rPr>
                        <a:t>e3=e1</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e3.operator=(e1);</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 e4=new</a:t>
                      </a:r>
                      <a:r>
                        <a:rPr lang="en-US" sz="1600" b="0" baseline="0" dirty="0" smtClean="0">
                          <a:solidFill>
                            <a:schemeClr val="tx1"/>
                          </a:solidFill>
                          <a:latin typeface="Courier New" panose="02070309020205020404" pitchFamily="49" charset="0"/>
                          <a:cs typeface="Courier New" panose="02070309020205020404" pitchFamily="49" charset="0"/>
                        </a:rPr>
                        <a:t> </a:t>
                      </a:r>
                      <a:r>
                        <a:rPr lang="en-US" sz="1600" b="0" baseline="0" dirty="0" err="1" smtClean="0">
                          <a:solidFill>
                            <a:schemeClr val="tx1"/>
                          </a:solidFill>
                          <a:latin typeface="Courier New" panose="02070309020205020404" pitchFamily="49" charset="0"/>
                          <a:cs typeface="Courier New" panose="02070309020205020404" pitchFamily="49" charset="0"/>
                        </a:rPr>
                        <a:t>Esempio</a:t>
                      </a:r>
                      <a:r>
                        <a:rPr lang="en-US" sz="1600" b="0" baseline="0" dirty="0" smtClean="0">
                          <a:solidFill>
                            <a:schemeClr val="tx1"/>
                          </a:solidFill>
                          <a:latin typeface="Courier New" panose="02070309020205020404" pitchFamily="49" charset="0"/>
                          <a:cs typeface="Courier New" panose="02070309020205020404" pitchFamily="49" charset="0"/>
                        </a:rPr>
                        <a:t>(e2);</a:t>
                      </a:r>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  delete e4;</a:t>
                      </a:r>
                    </a:p>
                    <a:p>
                      <a:r>
                        <a:rPr lang="en-US" sz="1600" b="0" dirty="0" smtClean="0">
                          <a:solidFill>
                            <a:schemeClr val="tx1"/>
                          </a:solidFill>
                          <a:latin typeface="Courier New" panose="02070309020205020404" pitchFamily="49" charset="0"/>
                          <a:cs typeface="Courier New" panose="02070309020205020404" pitchFamily="49" charset="0"/>
                        </a:rPr>
                        <a:t>  e4=&amp;e2;</a:t>
                      </a:r>
                    </a:p>
                    <a:p>
                      <a:r>
                        <a:rPr lang="en-US" sz="1600" b="0" dirty="0" smtClean="0">
                          <a:solidFill>
                            <a:schemeClr val="tx1"/>
                          </a:solidFill>
                          <a:latin typeface="Courier New" panose="02070309020205020404" pitchFamily="49" charset="0"/>
                          <a:cs typeface="Courier New" panose="02070309020205020404" pitchFamily="49" charset="0"/>
                        </a:rPr>
                        <a:t>  e4=new </a:t>
                      </a:r>
                      <a:r>
                        <a:rPr lang="en-US" sz="1600" b="0" dirty="0" err="1" smtClean="0">
                          <a:solidFill>
                            <a:schemeClr val="tx1"/>
                          </a:solidFill>
                          <a:latin typeface="Courier New" panose="02070309020205020404" pitchFamily="49" charset="0"/>
                          <a:cs typeface="Courier New" panose="02070309020205020404" pitchFamily="49" charset="0"/>
                        </a:rPr>
                        <a:t>Esempio</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delete</a:t>
                      </a:r>
                      <a:r>
                        <a:rPr lang="en-US" sz="1600" b="0" baseline="0" dirty="0" smtClean="0">
                          <a:solidFill>
                            <a:schemeClr val="tx1"/>
                          </a:solidFill>
                          <a:latin typeface="Courier New" panose="02070309020205020404" pitchFamily="49" charset="0"/>
                          <a:cs typeface="Courier New" panose="02070309020205020404" pitchFamily="49" charset="0"/>
                        </a:rPr>
                        <a:t> e4;</a:t>
                      </a:r>
                    </a:p>
                    <a:p>
                      <a:endParaRPr lang="en-US" sz="1600" b="0" dirty="0" smtClean="0">
                        <a:solidFill>
                          <a:schemeClr val="tx1"/>
                        </a:solidFill>
                        <a:latin typeface="Courier New" panose="02070309020205020404" pitchFamily="49" charset="0"/>
                        <a:cs typeface="Courier New" panose="02070309020205020404" pitchFamily="49" charset="0"/>
                      </a:endParaRP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p>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958802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Esercizio</a:t>
            </a:r>
            <a:endParaRPr lang="en-GB" dirty="0"/>
          </a:p>
        </p:txBody>
      </p:sp>
      <p:sp>
        <p:nvSpPr>
          <p:cNvPr id="3" name="Segnaposto contenuto 2"/>
          <p:cNvSpPr>
            <a:spLocks noGrp="1"/>
          </p:cNvSpPr>
          <p:nvPr>
            <p:ph idx="1"/>
          </p:nvPr>
        </p:nvSpPr>
        <p:spPr/>
        <p:txBody>
          <a:bodyPr>
            <a:noAutofit/>
          </a:bodyPr>
          <a:lstStyle/>
          <a:p>
            <a:pPr algn="just"/>
            <a:r>
              <a:rPr lang="it-IT" sz="2400" dirty="0"/>
              <a:t>Realizzare una classe </a:t>
            </a:r>
            <a:r>
              <a:rPr lang="it-IT" sz="2400" b="1" i="1" dirty="0"/>
              <a:t>Studente</a:t>
            </a:r>
            <a:r>
              <a:rPr lang="it-IT" sz="2400" i="1" dirty="0"/>
              <a:t>,</a:t>
            </a:r>
            <a:r>
              <a:rPr lang="it-IT" sz="2400" b="1" i="1" dirty="0"/>
              <a:t> </a:t>
            </a:r>
            <a:r>
              <a:rPr lang="it-IT" sz="2400" dirty="0"/>
              <a:t>che abbia come attributi due </a:t>
            </a:r>
            <a:r>
              <a:rPr lang="it-IT" sz="2400" i="1" dirty="0" err="1"/>
              <a:t>string</a:t>
            </a:r>
            <a:r>
              <a:rPr lang="it-IT" sz="2400" i="1" dirty="0"/>
              <a:t> </a:t>
            </a:r>
            <a:r>
              <a:rPr lang="it-IT" sz="2400" dirty="0"/>
              <a:t>rappresentanti</a:t>
            </a:r>
            <a:r>
              <a:rPr lang="it-IT" sz="2400" i="1" dirty="0"/>
              <a:t> </a:t>
            </a:r>
            <a:r>
              <a:rPr lang="it-IT" sz="2400" dirty="0"/>
              <a:t>nome e cognome, un intero rappresentante la matricola, e un array statico di interi di dimensione 30 rappresentante gli esami sostenuti. </a:t>
            </a:r>
            <a:endParaRPr lang="it-IT" sz="2400" dirty="0" smtClean="0"/>
          </a:p>
          <a:p>
            <a:pPr algn="just"/>
            <a:r>
              <a:rPr lang="it-IT" sz="2400" dirty="0" smtClean="0"/>
              <a:t>In </a:t>
            </a:r>
            <a:r>
              <a:rPr lang="it-IT" sz="2400" dirty="0"/>
              <a:t>particolare, usare uno zero per indicare un esame non sostenuto o non superato, ed un numero compreso tra 18 e 31 per indicare che l’esame è stato superato con il relativo voto</a:t>
            </a:r>
            <a:r>
              <a:rPr lang="it-IT" sz="2400"/>
              <a:t>. </a:t>
            </a:r>
            <a:endParaRPr lang="it-IT" sz="2400" smtClean="0"/>
          </a:p>
          <a:p>
            <a:pPr algn="just"/>
            <a:r>
              <a:rPr lang="it-IT" sz="2400" smtClean="0"/>
              <a:t>Dotare </a:t>
            </a:r>
            <a:r>
              <a:rPr lang="it-IT" sz="2400" dirty="0"/>
              <a:t>la classe di un metodo che permetta di aggiungere il voto di un esame superato. Dotare poi, la classe di un metodo che permetta di calcolare la media dello studente, un metodo che conti il numero di esami mancanti, e un metodo che determini gli esami superati. Infine, dotare la classe dell’operatore &lt;&lt; che permetta di stampare su </a:t>
            </a:r>
            <a:r>
              <a:rPr lang="it-IT" sz="2400" dirty="0" err="1"/>
              <a:t>stream</a:t>
            </a:r>
            <a:r>
              <a:rPr lang="it-IT" sz="2400" dirty="0"/>
              <a:t> le informazioni relative allo studente (nome, cognome, matricola), e i voti ottenuti negli esami superati. </a:t>
            </a:r>
            <a:endParaRPr lang="en-GB" sz="2400" dirty="0"/>
          </a:p>
        </p:txBody>
      </p:sp>
    </p:spTree>
    <p:extLst>
      <p:ext uri="{BB962C8B-B14F-4D97-AF65-F5344CB8AC3E}">
        <p14:creationId xmlns:p14="http://schemas.microsoft.com/office/powerpoint/2010/main" val="757038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t="-1219" r="35991"/>
          <a:stretch/>
        </p:blipFill>
        <p:spPr>
          <a:xfrm>
            <a:off x="3919983" y="2589376"/>
            <a:ext cx="2993566" cy="3094779"/>
          </a:xfrm>
          <a:prstGeom prst="rect">
            <a:avLst/>
          </a:prstGeom>
        </p:spPr>
      </p:pic>
      <p:sp>
        <p:nvSpPr>
          <p:cNvPr id="3" name="Titolo 2"/>
          <p:cNvSpPr>
            <a:spLocks noGrp="1"/>
          </p:cNvSpPr>
          <p:nvPr>
            <p:ph type="title"/>
          </p:nvPr>
        </p:nvSpPr>
        <p:spPr/>
        <p:txBody>
          <a:bodyPr/>
          <a:lstStyle/>
          <a:p>
            <a:r>
              <a:rPr lang="it-IT" dirty="0" smtClean="0"/>
              <a:t>Organizzazione della RAM</a:t>
            </a:r>
            <a:endParaRPr lang="en-GB" dirty="0"/>
          </a:p>
        </p:txBody>
      </p:sp>
    </p:spTree>
    <p:extLst>
      <p:ext uri="{BB962C8B-B14F-4D97-AF65-F5344CB8AC3E}">
        <p14:creationId xmlns:p14="http://schemas.microsoft.com/office/powerpoint/2010/main" val="2172813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1065376" y="769121"/>
            <a:ext cx="10058400" cy="3008119"/>
          </a:xfrm>
        </p:spPr>
        <p:style>
          <a:lnRef idx="2">
            <a:schemeClr val="dk1"/>
          </a:lnRef>
          <a:fillRef idx="1">
            <a:schemeClr val="lt1"/>
          </a:fillRef>
          <a:effectRef idx="0">
            <a:schemeClr val="dk1"/>
          </a:effectRef>
          <a:fontRef idx="minor">
            <a:schemeClr val="dk1"/>
          </a:fontRef>
        </p:style>
        <p:txBody>
          <a:bodyPr anchor="ctr">
            <a:no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iostream</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using namespace </a:t>
            </a:r>
            <a:r>
              <a:rPr lang="en-US" sz="1600" dirty="0" err="1">
                <a:latin typeface="Courier New" panose="02070309020205020404" pitchFamily="49" charset="0"/>
                <a:cs typeface="Courier New" panose="02070309020205020404" pitchFamily="49" charset="0"/>
              </a:rPr>
              <a:t>std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&lt;&lt;*b&lt;&lt;</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&lt;&lt;b&lt;&lt;</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&lt;&lt;&amp;*b&lt;&lt;</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&lt;&lt;&amp;b&lt;&lt;</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delete b;</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return 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endParaRPr lang="it-IT" sz="1600" dirty="0">
              <a:latin typeface="Courier New" panose="02070309020205020404" pitchFamily="49" charset="0"/>
              <a:cs typeface="Courier New" panose="02070309020205020404" pitchFamily="49" charset="0"/>
            </a:endParaRPr>
          </a:p>
        </p:txBody>
      </p:sp>
      <p:sp>
        <p:nvSpPr>
          <p:cNvPr id="3" name="Segnaposto contenuto 2"/>
          <p:cNvSpPr>
            <a:spLocks noGrp="1"/>
          </p:cNvSpPr>
          <p:nvPr>
            <p:ph idx="4294967295"/>
          </p:nvPr>
        </p:nvSpPr>
        <p:spPr>
          <a:xfrm>
            <a:off x="1065376" y="4734369"/>
            <a:ext cx="10058400" cy="1273323"/>
          </a:xfrm>
        </p:spPr>
        <p:style>
          <a:lnRef idx="2">
            <a:schemeClr val="dk1"/>
          </a:lnRef>
          <a:fillRef idx="1">
            <a:schemeClr val="lt1"/>
          </a:fillRef>
          <a:effectRef idx="0">
            <a:schemeClr val="dk1"/>
          </a:effectRef>
          <a:fontRef idx="minor">
            <a:schemeClr val="dk1"/>
          </a:fontRef>
        </p:style>
        <p:txBody>
          <a:bodyPr anchor="ctr">
            <a:normAutofit/>
          </a:bodyPr>
          <a:lstStyle/>
          <a:p>
            <a:pPr marL="0" indent="0">
              <a:lnSpc>
                <a:spcPct val="85000"/>
              </a:lnSpc>
              <a:spcBef>
                <a:spcPct val="0"/>
              </a:spcBef>
              <a:buNone/>
            </a:pPr>
            <a:r>
              <a:rPr lang="it-IT" sz="1600" spc="-50" dirty="0" smtClean="0">
                <a:latin typeface="Courier New" panose="02070309020205020404" pitchFamily="49" charset="0"/>
                <a:cs typeface="Courier New" panose="02070309020205020404" pitchFamily="49" charset="0"/>
              </a:rPr>
              <a:t>  3                                                                                                                                                           </a:t>
            </a:r>
          </a:p>
          <a:p>
            <a:pPr marL="0" indent="0">
              <a:lnSpc>
                <a:spcPct val="85000"/>
              </a:lnSpc>
              <a:spcBef>
                <a:spcPct val="0"/>
              </a:spcBef>
              <a:buNone/>
            </a:pPr>
            <a:r>
              <a:rPr lang="it-IT" sz="1600" spc="-50" dirty="0">
                <a:latin typeface="Courier New" panose="02070309020205020404" pitchFamily="49" charset="0"/>
                <a:cs typeface="Courier New" panose="02070309020205020404" pitchFamily="49" charset="0"/>
              </a:rPr>
              <a:t> </a:t>
            </a:r>
            <a:r>
              <a:rPr lang="it-IT" sz="1600" spc="-50" dirty="0" smtClean="0">
                <a:latin typeface="Courier New" panose="02070309020205020404" pitchFamily="49" charset="0"/>
                <a:cs typeface="Courier New" panose="02070309020205020404" pitchFamily="49" charset="0"/>
              </a:rPr>
              <a:t> 0x7fffcf365080                                                                                                                                            </a:t>
            </a:r>
          </a:p>
          <a:p>
            <a:pPr marL="0" indent="0">
              <a:lnSpc>
                <a:spcPct val="85000"/>
              </a:lnSpc>
              <a:spcBef>
                <a:spcPct val="0"/>
              </a:spcBef>
              <a:buNone/>
            </a:pPr>
            <a:r>
              <a:rPr lang="it-IT" sz="1600" spc="-50" dirty="0">
                <a:latin typeface="Courier New" panose="02070309020205020404" pitchFamily="49" charset="0"/>
                <a:cs typeface="Courier New" panose="02070309020205020404" pitchFamily="49" charset="0"/>
              </a:rPr>
              <a:t> </a:t>
            </a:r>
            <a:r>
              <a:rPr lang="it-IT" sz="1600" spc="-50" dirty="0" smtClean="0">
                <a:latin typeface="Courier New" panose="02070309020205020404" pitchFamily="49" charset="0"/>
                <a:cs typeface="Courier New" panose="02070309020205020404" pitchFamily="49" charset="0"/>
              </a:rPr>
              <a:t> 0x7fffcf365080                                                                                                                                           </a:t>
            </a:r>
          </a:p>
          <a:p>
            <a:pPr marL="0" indent="0">
              <a:lnSpc>
                <a:spcPct val="85000"/>
              </a:lnSpc>
              <a:spcBef>
                <a:spcPct val="0"/>
              </a:spcBef>
              <a:buNone/>
            </a:pPr>
            <a:r>
              <a:rPr lang="it-IT" sz="1600" spc="-50" dirty="0">
                <a:latin typeface="Courier New" panose="02070309020205020404" pitchFamily="49" charset="0"/>
                <a:cs typeface="Courier New" panose="02070309020205020404" pitchFamily="49" charset="0"/>
              </a:rPr>
              <a:t> </a:t>
            </a:r>
            <a:r>
              <a:rPr lang="it-IT" sz="1600" spc="-50" dirty="0" smtClean="0">
                <a:latin typeface="Courier New" panose="02070309020205020404" pitchFamily="49" charset="0"/>
                <a:cs typeface="Courier New" panose="02070309020205020404" pitchFamily="49" charset="0"/>
              </a:rPr>
              <a:t> 0x7fffd655dff0 </a:t>
            </a:r>
            <a:endParaRPr lang="it-IT" sz="1600" spc="-50" dirty="0">
              <a:latin typeface="Courier New" panose="02070309020205020404" pitchFamily="49" charset="0"/>
              <a:cs typeface="Courier New" panose="02070309020205020404" pitchFamily="49" charset="0"/>
            </a:endParaRPr>
          </a:p>
        </p:txBody>
      </p:sp>
      <p:sp>
        <p:nvSpPr>
          <p:cNvPr id="4" name="Freccia in giù 3"/>
          <p:cNvSpPr/>
          <p:nvPr/>
        </p:nvSpPr>
        <p:spPr>
          <a:xfrm>
            <a:off x="5969237" y="4127618"/>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2771943759"/>
              </p:ext>
            </p:extLst>
          </p:nvPr>
        </p:nvGraphicFramePr>
        <p:xfrm>
          <a:off x="5864468" y="993020"/>
          <a:ext cx="4260362" cy="2560320"/>
        </p:xfrm>
        <a:graphic>
          <a:graphicData uri="http://schemas.openxmlformats.org/drawingml/2006/table">
            <a:tbl>
              <a:tblPr firstRow="1" bandRow="1">
                <a:tableStyleId>{5C22544A-7EE6-4342-B048-85BDC9FD1C3A}</a:tableStyleId>
              </a:tblPr>
              <a:tblGrid>
                <a:gridCol w="2130181">
                  <a:extLst>
                    <a:ext uri="{9D8B030D-6E8A-4147-A177-3AD203B41FA5}">
                      <a16:colId xmlns:a16="http://schemas.microsoft.com/office/drawing/2014/main" val="4078838167"/>
                    </a:ext>
                  </a:extLst>
                </a:gridCol>
                <a:gridCol w="2130181">
                  <a:extLst>
                    <a:ext uri="{9D8B030D-6E8A-4147-A177-3AD203B41FA5}">
                      <a16:colId xmlns:a16="http://schemas.microsoft.com/office/drawing/2014/main" val="253332404"/>
                    </a:ext>
                  </a:extLst>
                </a:gridCol>
              </a:tblGrid>
              <a:tr h="256233">
                <a:tc>
                  <a:txBody>
                    <a:bodyPr/>
                    <a:lstStyle/>
                    <a:p>
                      <a:pPr algn="ctr"/>
                      <a:r>
                        <a:rPr lang="it-IT" b="0" dirty="0" smtClean="0">
                          <a:solidFill>
                            <a:schemeClr val="tx1"/>
                          </a:solidFill>
                        </a:rPr>
                        <a:t>..</a:t>
                      </a:r>
                      <a:endParaRPr lang="en-GB"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rPr>
                        <a:t>..</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27659"/>
                  </a:ext>
                </a:extLst>
              </a:tr>
              <a:tr h="256233">
                <a:tc>
                  <a:txBody>
                    <a:bodyPr/>
                    <a:lstStyle/>
                    <a:p>
                      <a:pPr algn="ctr"/>
                      <a:r>
                        <a:rPr lang="it-IT" dirty="0" smtClean="0"/>
                        <a:t>..</a:t>
                      </a:r>
                      <a:endParaRPr lang="en-GB"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56233">
                <a:tc>
                  <a:txBody>
                    <a:bodyPr/>
                    <a:lstStyle/>
                    <a:p>
                      <a:pPr algn="ctr"/>
                      <a:r>
                        <a:rPr lang="it-IT" dirty="0" smtClean="0"/>
                        <a:t>..</a:t>
                      </a:r>
                      <a:endParaRPr lang="en-GB"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56233">
                <a:tc>
                  <a:txBody>
                    <a:bodyPr/>
                    <a:lstStyle/>
                    <a:p>
                      <a:pPr algn="ctr"/>
                      <a:r>
                        <a:rPr lang="it-IT" sz="1800" spc="-50" dirty="0" smtClean="0">
                          <a:latin typeface="Courier New" panose="02070309020205020404" pitchFamily="49" charset="0"/>
                          <a:cs typeface="Courier New" panose="02070309020205020404" pitchFamily="49" charset="0"/>
                        </a:rPr>
                        <a:t>0x7fffd655dff0</a:t>
                      </a:r>
                      <a:endParaRPr lang="en-GB"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latin typeface="Courier New" panose="02070309020205020404" pitchFamily="49" charset="0"/>
                          <a:cs typeface="Courier New" panose="02070309020205020404" pitchFamily="49" charset="0"/>
                        </a:rPr>
                        <a:t>0x7fffcf365080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56233">
                <a:tc>
                  <a:txBody>
                    <a:bodyPr/>
                    <a:lstStyle/>
                    <a:p>
                      <a:pPr algn="ctr"/>
                      <a:r>
                        <a:rPr lang="it-IT" dirty="0" smtClean="0"/>
                        <a:t>..</a:t>
                      </a:r>
                      <a:endParaRPr lang="en-GB"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56233">
                <a:tc>
                  <a:txBody>
                    <a:bodyPr/>
                    <a:lstStyle/>
                    <a:p>
                      <a:pPr algn="ctr"/>
                      <a:r>
                        <a:rPr lang="it-IT" dirty="0" smtClean="0"/>
                        <a:t>..</a:t>
                      </a:r>
                      <a:endParaRPr lang="en-GB"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983779"/>
                  </a:ext>
                </a:extLst>
              </a:tr>
              <a:tr h="256233">
                <a:tc>
                  <a:txBody>
                    <a:bodyPr/>
                    <a:lstStyle/>
                    <a:p>
                      <a:pPr algn="ctr"/>
                      <a:r>
                        <a:rPr lang="it-IT" sz="1800" spc="-50" dirty="0" smtClean="0">
                          <a:latin typeface="Courier New" panose="02070309020205020404" pitchFamily="49" charset="0"/>
                          <a:cs typeface="Courier New" panose="02070309020205020404" pitchFamily="49" charset="0"/>
                        </a:rPr>
                        <a:t>0x7fffcf365080</a:t>
                      </a:r>
                      <a:endParaRPr lang="en-GB"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latin typeface="Courier New" panose="02070309020205020404" pitchFamily="49" charset="0"/>
                          <a:cs typeface="Courier New" panose="02070309020205020404" pitchFamily="49" charset="0"/>
                        </a:rPr>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837224"/>
                  </a:ext>
                </a:extLst>
              </a:tr>
            </a:tbl>
          </a:graphicData>
        </a:graphic>
      </p:graphicFrame>
    </p:spTree>
    <p:extLst>
      <p:ext uri="{BB962C8B-B14F-4D97-AF65-F5344CB8AC3E}">
        <p14:creationId xmlns:p14="http://schemas.microsoft.com/office/powerpoint/2010/main" val="2578012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in giù 3"/>
          <p:cNvSpPr/>
          <p:nvPr/>
        </p:nvSpPr>
        <p:spPr>
          <a:xfrm>
            <a:off x="5969237" y="4366901"/>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3330650266"/>
              </p:ext>
            </p:extLst>
          </p:nvPr>
        </p:nvGraphicFramePr>
        <p:xfrm>
          <a:off x="1065375" y="300922"/>
          <a:ext cx="10058400" cy="37490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3527594">
                <a:tc>
                  <a:txBody>
                    <a:bodyPr/>
                    <a:lstStyle/>
                    <a:p>
                      <a:r>
                        <a:rPr lang="en-GB" sz="1600" b="0" dirty="0" smtClean="0">
                          <a:solidFill>
                            <a:schemeClr val="tx1"/>
                          </a:solidFill>
                          <a:latin typeface="Courier New" panose="02070309020205020404" pitchFamily="49" charset="0"/>
                          <a:cs typeface="Courier New" panose="02070309020205020404" pitchFamily="49" charset="0"/>
                        </a:rPr>
                        <a:t>#include &lt;</a:t>
                      </a:r>
                      <a:r>
                        <a:rPr lang="en-GB" sz="1600" b="0" dirty="0" err="1" smtClean="0">
                          <a:solidFill>
                            <a:schemeClr val="tx1"/>
                          </a:solidFill>
                          <a:latin typeface="Courier New" panose="02070309020205020404" pitchFamily="49" charset="0"/>
                          <a:cs typeface="Courier New" panose="02070309020205020404" pitchFamily="49" charset="0"/>
                        </a:rPr>
                        <a:t>iostream</a:t>
                      </a:r>
                      <a:r>
                        <a:rPr lang="en-GB" sz="1600" b="0" dirty="0" smtClean="0">
                          <a:solidFill>
                            <a:schemeClr val="tx1"/>
                          </a:solidFill>
                          <a:latin typeface="Courier New" panose="02070309020205020404" pitchFamily="49" charset="0"/>
                          <a:cs typeface="Courier New" panose="02070309020205020404" pitchFamily="49" charset="0"/>
                        </a:rPr>
                        <a:t>&gt;</a:t>
                      </a:r>
                    </a:p>
                    <a:p>
                      <a:r>
                        <a:rPr lang="en-GB" sz="1600" b="0" dirty="0" smtClean="0">
                          <a:solidFill>
                            <a:schemeClr val="tx1"/>
                          </a:solidFill>
                          <a:latin typeface="Courier New" panose="02070309020205020404" pitchFamily="49" charset="0"/>
                          <a:cs typeface="Courier New" panose="02070309020205020404" pitchFamily="49" charset="0"/>
                        </a:rPr>
                        <a:t>using namespace </a:t>
                      </a:r>
                      <a:r>
                        <a:rPr lang="en-GB" sz="1600" b="0" dirty="0" err="1" smtClean="0">
                          <a:solidFill>
                            <a:schemeClr val="tx1"/>
                          </a:solidFill>
                          <a:latin typeface="Courier New" panose="02070309020205020404" pitchFamily="49" charset="0"/>
                          <a:cs typeface="Courier New" panose="02070309020205020404" pitchFamily="49" charset="0"/>
                        </a:rPr>
                        <a:t>std</a:t>
                      </a:r>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smtClean="0">
                        <a:solidFill>
                          <a:schemeClr val="tx1"/>
                        </a:solidFill>
                        <a:latin typeface="Courier New" panose="02070309020205020404" pitchFamily="49" charset="0"/>
                        <a:cs typeface="Courier New" panose="02070309020205020404" pitchFamily="49" charset="0"/>
                      </a:endParaRPr>
                    </a:p>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a=5;</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&lt;&lt;&amp;a&lt;&lt;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b=new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(3);</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smtClean="0">
                          <a:solidFill>
                            <a:schemeClr val="tx1"/>
                          </a:solidFill>
                          <a:latin typeface="Courier New" panose="02070309020205020404" pitchFamily="49" charset="0"/>
                          <a:cs typeface="Courier New" panose="02070309020205020404" pitchFamily="49" charset="0"/>
                        </a:rPr>
                        <a:t>delete b;</a:t>
                      </a:r>
                    </a:p>
                    <a:p>
                      <a:r>
                        <a:rPr lang="en-GB" sz="1600" b="0" dirty="0" smtClean="0">
                          <a:solidFill>
                            <a:schemeClr val="tx1"/>
                          </a:solidFill>
                          <a:latin typeface="Courier New" panose="02070309020205020404" pitchFamily="49" charset="0"/>
                          <a:cs typeface="Courier New" panose="02070309020205020404" pitchFamily="49" charset="0"/>
                        </a:rPr>
                        <a:t>        b</a:t>
                      </a:r>
                      <a:r>
                        <a:rPr lang="en-GB" sz="1600" b="0" dirty="0" smtClean="0">
                          <a:solidFill>
                            <a:schemeClr val="tx1"/>
                          </a:solidFill>
                          <a:latin typeface="Courier New" panose="02070309020205020404" pitchFamily="49" charset="0"/>
                          <a:cs typeface="Courier New" panose="02070309020205020404" pitchFamily="49" charset="0"/>
                        </a:rPr>
                        <a:t>=&amp;a;</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return 0;</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351870529"/>
              </p:ext>
            </p:extLst>
          </p:nvPr>
        </p:nvGraphicFramePr>
        <p:xfrm>
          <a:off x="1065375" y="5017126"/>
          <a:ext cx="10058400" cy="1471168"/>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1306762">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Valore a: 5</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&amp;a: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*b:       3</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  b:        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  &amp;*b:      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&amp;b</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        0x7fffd655dff0 </a:t>
                      </a:r>
                      <a:endParaRPr kumimoji="0" lang="it-IT" sz="1600" b="1" i="0" u="none" strike="noStrike" kern="1200" cap="none" spc="-50" normalizeH="0" baseline="0" noProof="0" dirty="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*b:   5</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b: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&amp;*b: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&amp;b:   0x7fffd655dff0 </a:t>
                      </a:r>
                      <a:endParaRPr kumimoji="0" lang="it-IT" sz="1600" b="1" i="0" u="none" strike="noStrike" kern="1200" cap="none" spc="-50" normalizeH="0" baseline="0" noProof="0" dirty="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3043529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a 5"/>
          <p:cNvGraphicFramePr>
            <a:graphicFrameLocks noGrp="1"/>
          </p:cNvGraphicFramePr>
          <p:nvPr>
            <p:extLst>
              <p:ext uri="{D42A27DB-BD31-4B8C-83A1-F6EECF244321}">
                <p14:modId xmlns:p14="http://schemas.microsoft.com/office/powerpoint/2010/main" val="2049636665"/>
              </p:ext>
            </p:extLst>
          </p:nvPr>
        </p:nvGraphicFramePr>
        <p:xfrm>
          <a:off x="4076343" y="4077419"/>
          <a:ext cx="4057316" cy="2560320"/>
        </p:xfrm>
        <a:graphic>
          <a:graphicData uri="http://schemas.openxmlformats.org/drawingml/2006/table">
            <a:tbl>
              <a:tblPr firstRow="1" bandRow="1">
                <a:tableStyleId>{5C22544A-7EE6-4342-B048-85BDC9FD1C3A}</a:tableStyleId>
              </a:tblPr>
              <a:tblGrid>
                <a:gridCol w="2028658">
                  <a:extLst>
                    <a:ext uri="{9D8B030D-6E8A-4147-A177-3AD203B41FA5}">
                      <a16:colId xmlns:a16="http://schemas.microsoft.com/office/drawing/2014/main" val="4078838167"/>
                    </a:ext>
                  </a:extLst>
                </a:gridCol>
                <a:gridCol w="2028658">
                  <a:extLst>
                    <a:ext uri="{9D8B030D-6E8A-4147-A177-3AD203B41FA5}">
                      <a16:colId xmlns:a16="http://schemas.microsoft.com/office/drawing/2014/main" val="253332404"/>
                    </a:ext>
                  </a:extLst>
                </a:gridCol>
              </a:tblGrid>
              <a:tr h="293975">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a:t>
                      </a:r>
                      <a:endParaRPr lang="en-GB" b="0"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a:t>
                      </a:r>
                      <a:endParaRPr lang="en-GB" b="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27659"/>
                  </a:ext>
                </a:extLst>
              </a:tr>
              <a:tr h="293975">
                <a:tc>
                  <a:txBody>
                    <a:bodyPr/>
                    <a:lstStyle/>
                    <a:p>
                      <a:pPr algn="ctr"/>
                      <a:r>
                        <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0x7fffd655dfd0</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5</a:t>
                      </a:r>
                      <a:endPar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93975">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93975">
                <a:tc>
                  <a:txBody>
                    <a:bodyPr/>
                    <a:lstStyle/>
                    <a:p>
                      <a:pPr algn="ctr"/>
                      <a:r>
                        <a:rPr kumimoji="0" lang="it-IT" sz="18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0x7fffd655dff0</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it-IT" sz="18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0x7fffcf365080</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93975">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93975">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983779"/>
                  </a:ext>
                </a:extLst>
              </a:tr>
              <a:tr h="293975">
                <a:tc>
                  <a:txBody>
                    <a:bodyPr/>
                    <a:lstStyle/>
                    <a:p>
                      <a:pPr algn="ctr"/>
                      <a:r>
                        <a:rPr kumimoji="0" lang="it-IT" sz="18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0x7fffcf365080</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8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3</a:t>
                      </a:r>
                      <a:endParaRPr kumimoji="0" lang="it-IT" sz="18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837224"/>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702520072"/>
              </p:ext>
            </p:extLst>
          </p:nvPr>
        </p:nvGraphicFramePr>
        <p:xfrm>
          <a:off x="1075801" y="410198"/>
          <a:ext cx="10058400" cy="14798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1479860">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Valore a: 5</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&amp;a: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*b:       3</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  b:        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  &amp;*b:      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b:        0x7fffd655dff0 </a:t>
                      </a:r>
                      <a:endParaRPr kumimoji="0" lang="it-IT" sz="1600" b="1" i="0" u="none" strike="noStrike" kern="1200" cap="none" spc="-50" normalizeH="0" baseline="0" noProof="0" dirty="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*b:   5</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b: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&amp;*b: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&amp;b:   0x7fffd655dff0 </a:t>
                      </a:r>
                      <a:endParaRPr kumimoji="0" lang="it-IT" sz="1600" b="1" i="0" u="none" strike="noStrike" kern="1200" cap="none" spc="-50" normalizeH="0" baseline="0" noProof="0" dirty="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2230071245"/>
              </p:ext>
            </p:extLst>
          </p:nvPr>
        </p:nvGraphicFramePr>
        <p:xfrm>
          <a:off x="1075801" y="138552"/>
          <a:ext cx="10058400" cy="37490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3527594">
                <a:tc>
                  <a:txBody>
                    <a:bodyPr/>
                    <a:lstStyle/>
                    <a:p>
                      <a:r>
                        <a:rPr lang="en-GB" sz="1600" b="0" dirty="0" smtClean="0">
                          <a:solidFill>
                            <a:schemeClr val="tx1"/>
                          </a:solidFill>
                          <a:latin typeface="Courier New" panose="02070309020205020404" pitchFamily="49" charset="0"/>
                          <a:cs typeface="Courier New" panose="02070309020205020404" pitchFamily="49" charset="0"/>
                        </a:rPr>
                        <a:t>#include &lt;</a:t>
                      </a:r>
                      <a:r>
                        <a:rPr lang="en-GB" sz="1600" b="0" dirty="0" err="1" smtClean="0">
                          <a:solidFill>
                            <a:schemeClr val="tx1"/>
                          </a:solidFill>
                          <a:latin typeface="Courier New" panose="02070309020205020404" pitchFamily="49" charset="0"/>
                          <a:cs typeface="Courier New" panose="02070309020205020404" pitchFamily="49" charset="0"/>
                        </a:rPr>
                        <a:t>iostream</a:t>
                      </a:r>
                      <a:r>
                        <a:rPr lang="en-GB" sz="1600" b="0" dirty="0" smtClean="0">
                          <a:solidFill>
                            <a:schemeClr val="tx1"/>
                          </a:solidFill>
                          <a:latin typeface="Courier New" panose="02070309020205020404" pitchFamily="49" charset="0"/>
                          <a:cs typeface="Courier New" panose="02070309020205020404" pitchFamily="49" charset="0"/>
                        </a:rPr>
                        <a:t>&gt;</a:t>
                      </a:r>
                    </a:p>
                    <a:p>
                      <a:r>
                        <a:rPr lang="en-GB" sz="1600" b="0" dirty="0" smtClean="0">
                          <a:solidFill>
                            <a:schemeClr val="tx1"/>
                          </a:solidFill>
                          <a:latin typeface="Courier New" panose="02070309020205020404" pitchFamily="49" charset="0"/>
                          <a:cs typeface="Courier New" panose="02070309020205020404" pitchFamily="49" charset="0"/>
                        </a:rPr>
                        <a:t>using namespace </a:t>
                      </a:r>
                      <a:r>
                        <a:rPr lang="en-GB" sz="1600" b="0" dirty="0" err="1" smtClean="0">
                          <a:solidFill>
                            <a:schemeClr val="tx1"/>
                          </a:solidFill>
                          <a:latin typeface="Courier New" panose="02070309020205020404" pitchFamily="49" charset="0"/>
                          <a:cs typeface="Courier New" panose="02070309020205020404" pitchFamily="49" charset="0"/>
                        </a:rPr>
                        <a:t>std</a:t>
                      </a:r>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smtClean="0">
                        <a:solidFill>
                          <a:schemeClr val="tx1"/>
                        </a:solidFill>
                        <a:latin typeface="Courier New" panose="02070309020205020404" pitchFamily="49" charset="0"/>
                        <a:cs typeface="Courier New" panose="02070309020205020404" pitchFamily="49" charset="0"/>
                      </a:endParaRPr>
                    </a:p>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a=5;</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&lt;&lt;&amp;a&lt;&lt;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b=new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(3);</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smtClean="0">
                          <a:solidFill>
                            <a:schemeClr val="tx1"/>
                          </a:solidFill>
                          <a:latin typeface="Courier New" panose="02070309020205020404" pitchFamily="49" charset="0"/>
                          <a:cs typeface="Courier New" panose="02070309020205020404" pitchFamily="49" charset="0"/>
                        </a:rPr>
                        <a:t>delete b;</a:t>
                      </a:r>
                    </a:p>
                    <a:p>
                      <a:r>
                        <a:rPr lang="en-GB" sz="1600" b="0" dirty="0" smtClean="0">
                          <a:solidFill>
                            <a:schemeClr val="tx1"/>
                          </a:solidFill>
                          <a:latin typeface="Courier New" panose="02070309020205020404" pitchFamily="49" charset="0"/>
                          <a:cs typeface="Courier New" panose="02070309020205020404" pitchFamily="49" charset="0"/>
                        </a:rPr>
                        <a:t>        b</a:t>
                      </a:r>
                      <a:r>
                        <a:rPr lang="en-GB" sz="1600" b="0" dirty="0" smtClean="0">
                          <a:solidFill>
                            <a:schemeClr val="tx1"/>
                          </a:solidFill>
                          <a:latin typeface="Courier New" panose="02070309020205020404" pitchFamily="49" charset="0"/>
                          <a:cs typeface="Courier New" panose="02070309020205020404" pitchFamily="49" charset="0"/>
                        </a:rPr>
                        <a:t>=&amp;a;</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return 0;</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3405792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a 5"/>
          <p:cNvGraphicFramePr>
            <a:graphicFrameLocks noGrp="1"/>
          </p:cNvGraphicFramePr>
          <p:nvPr>
            <p:extLst>
              <p:ext uri="{D42A27DB-BD31-4B8C-83A1-F6EECF244321}">
                <p14:modId xmlns:p14="http://schemas.microsoft.com/office/powerpoint/2010/main" val="3930300209"/>
              </p:ext>
            </p:extLst>
          </p:nvPr>
        </p:nvGraphicFramePr>
        <p:xfrm>
          <a:off x="4076343" y="4073781"/>
          <a:ext cx="4057316" cy="2560320"/>
        </p:xfrm>
        <a:graphic>
          <a:graphicData uri="http://schemas.openxmlformats.org/drawingml/2006/table">
            <a:tbl>
              <a:tblPr firstRow="1" bandRow="1">
                <a:tableStyleId>{5C22544A-7EE6-4342-B048-85BDC9FD1C3A}</a:tableStyleId>
              </a:tblPr>
              <a:tblGrid>
                <a:gridCol w="2028658">
                  <a:extLst>
                    <a:ext uri="{9D8B030D-6E8A-4147-A177-3AD203B41FA5}">
                      <a16:colId xmlns:a16="http://schemas.microsoft.com/office/drawing/2014/main" val="4078838167"/>
                    </a:ext>
                  </a:extLst>
                </a:gridCol>
                <a:gridCol w="2028658">
                  <a:extLst>
                    <a:ext uri="{9D8B030D-6E8A-4147-A177-3AD203B41FA5}">
                      <a16:colId xmlns:a16="http://schemas.microsoft.com/office/drawing/2014/main" val="253332404"/>
                    </a:ext>
                  </a:extLst>
                </a:gridCol>
              </a:tblGrid>
              <a:tr h="293975">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a:t>
                      </a:r>
                      <a:endParaRPr lang="en-GB" b="0"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Courier New" panose="02070309020205020404" pitchFamily="49" charset="0"/>
                          <a:cs typeface="Courier New" panose="02070309020205020404" pitchFamily="49" charset="0"/>
                        </a:rPr>
                        <a:t>..</a:t>
                      </a:r>
                      <a:endParaRPr lang="en-GB" b="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27659"/>
                  </a:ext>
                </a:extLst>
              </a:tr>
              <a:tr h="293975">
                <a:tc>
                  <a:txBody>
                    <a:bodyPr/>
                    <a:lstStyle/>
                    <a:p>
                      <a:pPr algn="ctr"/>
                      <a:r>
                        <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0x7fffd655dfd0</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5</a:t>
                      </a:r>
                      <a:endPar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93975">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93975">
                <a:tc>
                  <a:txBody>
                    <a:bodyPr/>
                    <a:lstStyle/>
                    <a:p>
                      <a:pPr algn="ctr"/>
                      <a:r>
                        <a:rPr kumimoji="0" lang="it-IT" sz="18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0x7fffd655dff0</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it-IT" sz="18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0x7fffd655dfd0</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93975">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93975">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983779"/>
                  </a:ext>
                </a:extLst>
              </a:tr>
              <a:tr h="293975">
                <a:tc>
                  <a:txBody>
                    <a:bodyPr/>
                    <a:lstStyle/>
                    <a:p>
                      <a:pPr algn="ctr"/>
                      <a:r>
                        <a:rPr kumimoji="0" lang="it-IT" sz="18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0x7fffcf365080</a:t>
                      </a:r>
                      <a:endParaRPr lang="en-GB" dirty="0">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endParaRPr kumimoji="0" lang="it-IT" sz="18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837224"/>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702520072"/>
              </p:ext>
            </p:extLst>
          </p:nvPr>
        </p:nvGraphicFramePr>
        <p:xfrm>
          <a:off x="1075801" y="410198"/>
          <a:ext cx="10058400" cy="14798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1479860">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Valore a: 5</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&amp;a: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*b:       3</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  b:        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FFC000"/>
                          </a:solidFill>
                          <a:effectLst/>
                          <a:uLnTx/>
                          <a:uFillTx/>
                          <a:latin typeface="Courier New" panose="02070309020205020404" pitchFamily="49" charset="0"/>
                          <a:ea typeface="+mn-ea"/>
                          <a:cs typeface="Courier New" panose="02070309020205020404" pitchFamily="49" charset="0"/>
                        </a:rPr>
                        <a:t>  &amp;*b:      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b:        0x7fffd655dff0 </a:t>
                      </a:r>
                      <a:endParaRPr kumimoji="0" lang="it-IT" sz="1600" b="1" i="0" u="none" strike="noStrike" kern="1200" cap="none" spc="-50" normalizeH="0" baseline="0" noProof="0" dirty="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*b:   5</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b: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1" i="0" u="none" strike="noStrike" kern="1200" cap="none" spc="-50" normalizeH="0" baseline="0" noProof="0" dirty="0" smtClean="0">
                          <a:ln>
                            <a:noFill/>
                          </a:ln>
                          <a:solidFill>
                            <a:srgbClr val="C00000"/>
                          </a:solidFill>
                          <a:effectLst/>
                          <a:uLnTx/>
                          <a:uFillTx/>
                          <a:latin typeface="Courier New" panose="02070309020205020404" pitchFamily="49" charset="0"/>
                          <a:ea typeface="+mn-ea"/>
                          <a:cs typeface="Courier New" panose="02070309020205020404" pitchFamily="49" charset="0"/>
                        </a:rPr>
                        <a:t>   &amp;*b:  0x7fffd655dfd0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600" b="1" i="0" u="none" strike="noStrike" kern="1200" cap="none" spc="-50" normalizeH="0" baseline="0" noProof="0" dirty="0" smtClean="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rPr>
                        <a:t>&amp;b:   0x7fffd655dff0 </a:t>
                      </a:r>
                      <a:endParaRPr kumimoji="0" lang="it-IT" sz="1600" b="1" i="0" u="none" strike="noStrike" kern="1200" cap="none" spc="-50" normalizeH="0" baseline="0" noProof="0" dirty="0">
                        <a:ln>
                          <a:noFill/>
                        </a:ln>
                        <a:solidFill>
                          <a:schemeClr val="accent2">
                            <a:lumMod val="60000"/>
                            <a:lumOff val="40000"/>
                          </a:schemeClr>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cxnSp>
        <p:nvCxnSpPr>
          <p:cNvPr id="3" name="Connettore 2 2"/>
          <p:cNvCxnSpPr>
            <a:stCxn id="4" idx="1"/>
          </p:cNvCxnSpPr>
          <p:nvPr/>
        </p:nvCxnSpPr>
        <p:spPr>
          <a:xfrm flipH="1">
            <a:off x="7802310" y="5926508"/>
            <a:ext cx="941976" cy="61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CasellaDiTesto 3"/>
          <p:cNvSpPr txBox="1"/>
          <p:nvPr/>
        </p:nvSpPr>
        <p:spPr>
          <a:xfrm>
            <a:off x="8744286" y="5603342"/>
            <a:ext cx="2136449" cy="646331"/>
          </a:xfrm>
          <a:prstGeom prst="rect">
            <a:avLst/>
          </a:prstGeom>
          <a:noFill/>
        </p:spPr>
        <p:txBody>
          <a:bodyPr wrap="square" rtlCol="0">
            <a:spAutoFit/>
          </a:bodyPr>
          <a:lstStyle/>
          <a:p>
            <a:r>
              <a:rPr lang="it-IT" dirty="0" smtClean="0"/>
              <a:t>Questo indirizzo ora è libero!</a:t>
            </a:r>
            <a:endParaRPr lang="en-GB" dirty="0"/>
          </a:p>
        </p:txBody>
      </p:sp>
      <p:graphicFrame>
        <p:nvGraphicFramePr>
          <p:cNvPr id="7" name="Tabella 6"/>
          <p:cNvGraphicFramePr>
            <a:graphicFrameLocks noGrp="1"/>
          </p:cNvGraphicFramePr>
          <p:nvPr>
            <p:extLst>
              <p:ext uri="{D42A27DB-BD31-4B8C-83A1-F6EECF244321}">
                <p14:modId xmlns:p14="http://schemas.microsoft.com/office/powerpoint/2010/main" val="1739670347"/>
              </p:ext>
            </p:extLst>
          </p:nvPr>
        </p:nvGraphicFramePr>
        <p:xfrm>
          <a:off x="1075801" y="138552"/>
          <a:ext cx="10058400" cy="37490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3527594">
                <a:tc>
                  <a:txBody>
                    <a:bodyPr/>
                    <a:lstStyle/>
                    <a:p>
                      <a:r>
                        <a:rPr lang="en-GB" sz="1600" b="0" dirty="0" smtClean="0">
                          <a:solidFill>
                            <a:schemeClr val="tx1"/>
                          </a:solidFill>
                          <a:latin typeface="Courier New" panose="02070309020205020404" pitchFamily="49" charset="0"/>
                          <a:cs typeface="Courier New" panose="02070309020205020404" pitchFamily="49" charset="0"/>
                        </a:rPr>
                        <a:t>#include &lt;</a:t>
                      </a:r>
                      <a:r>
                        <a:rPr lang="en-GB" sz="1600" b="0" dirty="0" err="1" smtClean="0">
                          <a:solidFill>
                            <a:schemeClr val="tx1"/>
                          </a:solidFill>
                          <a:latin typeface="Courier New" panose="02070309020205020404" pitchFamily="49" charset="0"/>
                          <a:cs typeface="Courier New" panose="02070309020205020404" pitchFamily="49" charset="0"/>
                        </a:rPr>
                        <a:t>iostream</a:t>
                      </a:r>
                      <a:r>
                        <a:rPr lang="en-GB" sz="1600" b="0" dirty="0" smtClean="0">
                          <a:solidFill>
                            <a:schemeClr val="tx1"/>
                          </a:solidFill>
                          <a:latin typeface="Courier New" panose="02070309020205020404" pitchFamily="49" charset="0"/>
                          <a:cs typeface="Courier New" panose="02070309020205020404" pitchFamily="49" charset="0"/>
                        </a:rPr>
                        <a:t>&gt;</a:t>
                      </a:r>
                    </a:p>
                    <a:p>
                      <a:r>
                        <a:rPr lang="en-GB" sz="1600" b="0" dirty="0" smtClean="0">
                          <a:solidFill>
                            <a:schemeClr val="tx1"/>
                          </a:solidFill>
                          <a:latin typeface="Courier New" panose="02070309020205020404" pitchFamily="49" charset="0"/>
                          <a:cs typeface="Courier New" panose="02070309020205020404" pitchFamily="49" charset="0"/>
                        </a:rPr>
                        <a:t>using namespace </a:t>
                      </a:r>
                      <a:r>
                        <a:rPr lang="en-GB" sz="1600" b="0" dirty="0" err="1" smtClean="0">
                          <a:solidFill>
                            <a:schemeClr val="tx1"/>
                          </a:solidFill>
                          <a:latin typeface="Courier New" panose="02070309020205020404" pitchFamily="49" charset="0"/>
                          <a:cs typeface="Courier New" panose="02070309020205020404" pitchFamily="49" charset="0"/>
                        </a:rPr>
                        <a:t>std</a:t>
                      </a:r>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smtClean="0">
                        <a:solidFill>
                          <a:schemeClr val="tx1"/>
                        </a:solidFill>
                        <a:latin typeface="Courier New" panose="02070309020205020404" pitchFamily="49" charset="0"/>
                        <a:cs typeface="Courier New" panose="02070309020205020404" pitchFamily="49" charset="0"/>
                      </a:endParaRPr>
                    </a:p>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a=5;</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&lt;&lt;&amp;a&lt;&lt;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b=new </a:t>
                      </a:r>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(3);</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smtClean="0">
                          <a:solidFill>
                            <a:schemeClr val="tx1"/>
                          </a:solidFill>
                          <a:latin typeface="Courier New" panose="02070309020205020404" pitchFamily="49" charset="0"/>
                          <a:cs typeface="Courier New" panose="02070309020205020404" pitchFamily="49" charset="0"/>
                        </a:rPr>
                        <a:t>delete b;</a:t>
                      </a:r>
                    </a:p>
                    <a:p>
                      <a:r>
                        <a:rPr lang="en-GB" sz="1600" b="0" baseline="0" dirty="0" smtClean="0">
                          <a:solidFill>
                            <a:schemeClr val="tx1"/>
                          </a:solidFill>
                          <a:latin typeface="Courier New" panose="02070309020205020404" pitchFamily="49" charset="0"/>
                          <a:cs typeface="Courier New" panose="02070309020205020404" pitchFamily="49" charset="0"/>
                        </a:rPr>
                        <a:t>        </a:t>
                      </a:r>
                      <a:r>
                        <a:rPr lang="en-GB" sz="1600" b="0" dirty="0" smtClean="0">
                          <a:solidFill>
                            <a:schemeClr val="tx1"/>
                          </a:solidFill>
                          <a:latin typeface="Courier New" panose="02070309020205020404" pitchFamily="49" charset="0"/>
                          <a:cs typeface="Courier New" panose="02070309020205020404" pitchFamily="49" charset="0"/>
                        </a:rPr>
                        <a:t>b</a:t>
                      </a:r>
                      <a:r>
                        <a:rPr lang="en-GB" sz="1600" b="0" dirty="0" smtClean="0">
                          <a:solidFill>
                            <a:schemeClr val="tx1"/>
                          </a:solidFill>
                          <a:latin typeface="Courier New" panose="02070309020205020404" pitchFamily="49" charset="0"/>
                          <a:cs typeface="Courier New" panose="02070309020205020404" pitchFamily="49" charset="0"/>
                        </a:rPr>
                        <a:t>=&amp;a;</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a:t>
                      </a:r>
                      <a:r>
                        <a:rPr lang="en-GB" sz="1600" b="0" dirty="0" err="1" smtClean="0">
                          <a:solidFill>
                            <a:schemeClr val="tx1"/>
                          </a:solidFill>
                          <a:latin typeface="Courier New" panose="02070309020205020404" pitchFamily="49" charset="0"/>
                          <a:cs typeface="Courier New" panose="02070309020205020404" pitchFamily="49" charset="0"/>
                        </a:rPr>
                        <a:t>cout</a:t>
                      </a:r>
                      <a:r>
                        <a:rPr lang="en-GB" sz="1600" b="0" dirty="0" smtClean="0">
                          <a:solidFill>
                            <a:schemeClr val="tx1"/>
                          </a:solidFill>
                          <a:latin typeface="Courier New" panose="02070309020205020404" pitchFamily="49" charset="0"/>
                          <a:cs typeface="Courier New" panose="02070309020205020404" pitchFamily="49" charset="0"/>
                        </a:rPr>
                        <a:t>&lt;&lt;&amp;b&lt;&lt;</a:t>
                      </a:r>
                      <a:r>
                        <a:rPr lang="en-GB" sz="1600" b="0" dirty="0" err="1" smtClean="0">
                          <a:solidFill>
                            <a:schemeClr val="tx1"/>
                          </a:solidFill>
                          <a:latin typeface="Courier New" panose="02070309020205020404" pitchFamily="49" charset="0"/>
                          <a:cs typeface="Courier New" panose="02070309020205020404" pitchFamily="49" charset="0"/>
                        </a:rPr>
                        <a:t>endl</a:t>
                      </a:r>
                      <a:r>
                        <a:rPr lang="en-GB" sz="1600" b="0" dirty="0" smtClean="0">
                          <a:solidFill>
                            <a:schemeClr val="tx1"/>
                          </a:solidFill>
                          <a:latin typeface="Courier New" panose="02070309020205020404" pitchFamily="49" charset="0"/>
                          <a:cs typeface="Courier New" panose="02070309020205020404" pitchFamily="49" charset="0"/>
                        </a:rPr>
                        <a:t>;</a:t>
                      </a:r>
                    </a:p>
                    <a:p>
                      <a:r>
                        <a:rPr lang="en-GB" sz="1600" b="0" dirty="0" smtClean="0">
                          <a:solidFill>
                            <a:schemeClr val="tx1"/>
                          </a:solidFill>
                          <a:latin typeface="Courier New" panose="02070309020205020404" pitchFamily="49" charset="0"/>
                          <a:cs typeface="Courier New" panose="02070309020205020404" pitchFamily="49" charset="0"/>
                        </a:rPr>
                        <a:t>	return 0;</a:t>
                      </a:r>
                    </a:p>
                    <a:p>
                      <a:r>
                        <a:rPr lang="en-GB" sz="1600" b="0" dirty="0" smtClean="0">
                          <a:solidFill>
                            <a:schemeClr val="tx1"/>
                          </a:solidFill>
                          <a:latin typeface="Courier New" panose="02070309020205020404" pitchFamily="49" charset="0"/>
                          <a:cs typeface="Courier New" panose="02070309020205020404" pitchFamily="49" charset="0"/>
                        </a:rPr>
                        <a:t>	</a:t>
                      </a:r>
                    </a:p>
                    <a:p>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spTree>
    <p:extLst>
      <p:ext uri="{BB962C8B-B14F-4D97-AF65-F5344CB8AC3E}">
        <p14:creationId xmlns:p14="http://schemas.microsoft.com/office/powerpoint/2010/main" val="3216676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in giù 3"/>
          <p:cNvSpPr/>
          <p:nvPr/>
        </p:nvSpPr>
        <p:spPr>
          <a:xfrm>
            <a:off x="5969236" y="4008350"/>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589115502"/>
              </p:ext>
            </p:extLst>
          </p:nvPr>
        </p:nvGraphicFramePr>
        <p:xfrm>
          <a:off x="1065375" y="557296"/>
          <a:ext cx="10058400" cy="3279766"/>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851569336"/>
                    </a:ext>
                  </a:extLst>
                </a:gridCol>
              </a:tblGrid>
              <a:tr h="3279766">
                <a:tc>
                  <a:txBody>
                    <a:bodyPr/>
                    <a:lstStyle/>
                    <a:p>
                      <a:r>
                        <a:rPr lang="en-GB" sz="1600" b="0" dirty="0" smtClean="0">
                          <a:solidFill>
                            <a:schemeClr val="tx1"/>
                          </a:solidFill>
                          <a:latin typeface="Courier New" panose="02070309020205020404" pitchFamily="49" charset="0"/>
                          <a:cs typeface="Courier New" panose="02070309020205020404" pitchFamily="49" charset="0"/>
                        </a:rPr>
                        <a:t>#include &lt;</a:t>
                      </a:r>
                      <a:r>
                        <a:rPr lang="en-GB" sz="1600" b="0" dirty="0" err="1" smtClean="0">
                          <a:solidFill>
                            <a:schemeClr val="tx1"/>
                          </a:solidFill>
                          <a:latin typeface="Courier New" panose="02070309020205020404" pitchFamily="49" charset="0"/>
                          <a:cs typeface="Courier New" panose="02070309020205020404" pitchFamily="49" charset="0"/>
                        </a:rPr>
                        <a:t>iostream</a:t>
                      </a:r>
                      <a:r>
                        <a:rPr lang="en-GB" sz="1600" b="0" dirty="0" smtClean="0">
                          <a:solidFill>
                            <a:schemeClr val="tx1"/>
                          </a:solidFill>
                          <a:latin typeface="Courier New" panose="02070309020205020404" pitchFamily="49" charset="0"/>
                          <a:cs typeface="Courier New" panose="02070309020205020404" pitchFamily="49" charset="0"/>
                        </a:rPr>
                        <a:t>&gt;</a:t>
                      </a:r>
                    </a:p>
                    <a:p>
                      <a:r>
                        <a:rPr lang="en-GB" sz="1600" b="0" dirty="0" smtClean="0">
                          <a:solidFill>
                            <a:schemeClr val="tx1"/>
                          </a:solidFill>
                          <a:latin typeface="Courier New" panose="02070309020205020404" pitchFamily="49" charset="0"/>
                          <a:cs typeface="Courier New" panose="02070309020205020404" pitchFamily="49" charset="0"/>
                        </a:rPr>
                        <a:t>using namespace </a:t>
                      </a:r>
                      <a:r>
                        <a:rPr lang="en-GB" sz="1600" b="0" dirty="0" err="1" smtClean="0">
                          <a:solidFill>
                            <a:schemeClr val="tx1"/>
                          </a:solidFill>
                          <a:latin typeface="Courier New" panose="02070309020205020404" pitchFamily="49" charset="0"/>
                          <a:cs typeface="Courier New" panose="02070309020205020404" pitchFamily="49" charset="0"/>
                        </a:rPr>
                        <a:t>std</a:t>
                      </a:r>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smtClean="0">
                        <a:solidFill>
                          <a:schemeClr val="tx1"/>
                        </a:solidFill>
                        <a:latin typeface="Courier New" panose="02070309020205020404" pitchFamily="49" charset="0"/>
                        <a:cs typeface="Courier New" panose="02070309020205020404" pitchFamily="49" charset="0"/>
                      </a:endParaRPr>
                    </a:p>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arrayStatico</a:t>
                      </a:r>
                      <a:r>
                        <a:rPr lang="en-US" sz="1600" b="0" dirty="0" smtClean="0">
                          <a:solidFill>
                            <a:schemeClr val="tx1"/>
                          </a:solidFill>
                          <a:latin typeface="Courier New" panose="02070309020205020404" pitchFamily="49" charset="0"/>
                          <a:cs typeface="Courier New" panose="02070309020205020404" pitchFamily="49" charset="0"/>
                        </a:rPr>
                        <a:t>[4]={1,2,3,4};</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arrayStatico</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arrayStatico</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=0;i&lt;4;i++){</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arrayStatico</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arrayStatico</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568382241"/>
              </p:ext>
            </p:extLst>
          </p:nvPr>
        </p:nvGraphicFramePr>
        <p:xfrm>
          <a:off x="1065375" y="4598382"/>
          <a:ext cx="10058400" cy="1436624"/>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1306762">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0x7fffd655e010  </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0x7fffd655e010 </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1 </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2                                                                                                                                                        0x7fffd655e014</a:t>
                      </a:r>
                      <a:endParaRPr kumimoji="0" lang="it-IT" sz="1600" b="0" i="0" u="none" strike="noStrike" kern="1200" cap="none" spc="-5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3</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0x7fffd655e018</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4 </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0x7fffd655e01c </a:t>
                      </a:r>
                      <a:endParaRPr kumimoji="0" lang="it-IT" sz="1600" b="0" i="0" u="none" strike="noStrike" kern="1200" cap="none" spc="-5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2957464148"/>
              </p:ext>
            </p:extLst>
          </p:nvPr>
        </p:nvGraphicFramePr>
        <p:xfrm>
          <a:off x="6573769" y="856288"/>
          <a:ext cx="4260362" cy="2560320"/>
        </p:xfrm>
        <a:graphic>
          <a:graphicData uri="http://schemas.openxmlformats.org/drawingml/2006/table">
            <a:tbl>
              <a:tblPr firstRow="1" bandRow="1">
                <a:tableStyleId>{5C22544A-7EE6-4342-B048-85BDC9FD1C3A}</a:tableStyleId>
              </a:tblPr>
              <a:tblGrid>
                <a:gridCol w="2130181">
                  <a:extLst>
                    <a:ext uri="{9D8B030D-6E8A-4147-A177-3AD203B41FA5}">
                      <a16:colId xmlns:a16="http://schemas.microsoft.com/office/drawing/2014/main" val="4078838167"/>
                    </a:ext>
                  </a:extLst>
                </a:gridCol>
                <a:gridCol w="2130181">
                  <a:extLst>
                    <a:ext uri="{9D8B030D-6E8A-4147-A177-3AD203B41FA5}">
                      <a16:colId xmlns:a16="http://schemas.microsoft.com/office/drawing/2014/main" val="253332404"/>
                    </a:ext>
                  </a:extLst>
                </a:gridCol>
              </a:tblGrid>
              <a:tr h="256233">
                <a:tc>
                  <a:txBody>
                    <a:bodyPr/>
                    <a:lstStyle/>
                    <a:p>
                      <a:pPr algn="ctr"/>
                      <a:r>
                        <a:rPr lang="it-IT" b="0" dirty="0" smtClean="0">
                          <a:solidFill>
                            <a:schemeClr val="tx1"/>
                          </a:solidFill>
                          <a:latin typeface="+mn-lt"/>
                          <a:cs typeface="Courier New" panose="02070309020205020404" pitchFamily="49" charset="0"/>
                        </a:rPr>
                        <a:t>..</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mn-lt"/>
                          <a:cs typeface="Courier New" panose="02070309020205020404" pitchFamily="49" charset="0"/>
                        </a:rPr>
                        <a:t>..</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27659"/>
                  </a:ext>
                </a:extLst>
              </a:tr>
              <a:tr h="256233">
                <a:tc>
                  <a:txBody>
                    <a:bodyPr/>
                    <a:lstStyle/>
                    <a:p>
                      <a:pPr algn="ctr"/>
                      <a:r>
                        <a:rPr lang="it-IT"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0x7fffd655e010</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1</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0x7fffd655e014</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latin typeface="Courier New" panose="02070309020205020404" pitchFamily="49" charset="0"/>
                          <a:cs typeface="Courier New" panose="02070309020205020404" pitchFamily="49" charset="0"/>
                        </a:rPr>
                        <a:t>2</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0x7fffd655e018</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3</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0x7fffd655e01c</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4</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983779"/>
                  </a:ext>
                </a:extLst>
              </a:tr>
              <a:tr h="256233">
                <a:tc>
                  <a:txBody>
                    <a:bodyPr/>
                    <a:lstStyle/>
                    <a:p>
                      <a:pPr algn="ctr"/>
                      <a:r>
                        <a:rPr lang="it-IT"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837224"/>
                  </a:ext>
                </a:extLst>
              </a:tr>
            </a:tbl>
          </a:graphicData>
        </a:graphic>
      </p:graphicFrame>
    </p:spTree>
    <p:extLst>
      <p:ext uri="{BB962C8B-B14F-4D97-AF65-F5344CB8AC3E}">
        <p14:creationId xmlns:p14="http://schemas.microsoft.com/office/powerpoint/2010/main" val="392569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in giù 3"/>
          <p:cNvSpPr/>
          <p:nvPr/>
        </p:nvSpPr>
        <p:spPr>
          <a:xfrm>
            <a:off x="5969236" y="4546735"/>
            <a:ext cx="250677" cy="418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1954304794"/>
              </p:ext>
            </p:extLst>
          </p:nvPr>
        </p:nvGraphicFramePr>
        <p:xfrm>
          <a:off x="1065374" y="408204"/>
          <a:ext cx="10058400" cy="3992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851569336"/>
                    </a:ext>
                  </a:extLst>
                </a:gridCol>
              </a:tblGrid>
              <a:tr h="3279766">
                <a:tc>
                  <a:txBody>
                    <a:bodyPr/>
                    <a:lstStyle/>
                    <a:p>
                      <a:r>
                        <a:rPr lang="en-GB" sz="1600" b="0" dirty="0" smtClean="0">
                          <a:solidFill>
                            <a:schemeClr val="tx1"/>
                          </a:solidFill>
                          <a:latin typeface="Courier New" panose="02070309020205020404" pitchFamily="49" charset="0"/>
                          <a:cs typeface="Courier New" panose="02070309020205020404" pitchFamily="49" charset="0"/>
                        </a:rPr>
                        <a:t>#include &lt;</a:t>
                      </a:r>
                      <a:r>
                        <a:rPr lang="en-GB" sz="1600" b="0" dirty="0" err="1" smtClean="0">
                          <a:solidFill>
                            <a:schemeClr val="tx1"/>
                          </a:solidFill>
                          <a:latin typeface="Courier New" panose="02070309020205020404" pitchFamily="49" charset="0"/>
                          <a:cs typeface="Courier New" panose="02070309020205020404" pitchFamily="49" charset="0"/>
                        </a:rPr>
                        <a:t>iostream</a:t>
                      </a:r>
                      <a:r>
                        <a:rPr lang="en-GB" sz="1600" b="0" dirty="0" smtClean="0">
                          <a:solidFill>
                            <a:schemeClr val="tx1"/>
                          </a:solidFill>
                          <a:latin typeface="Courier New" panose="02070309020205020404" pitchFamily="49" charset="0"/>
                          <a:cs typeface="Courier New" panose="02070309020205020404" pitchFamily="49" charset="0"/>
                        </a:rPr>
                        <a:t>&gt;</a:t>
                      </a:r>
                    </a:p>
                    <a:p>
                      <a:r>
                        <a:rPr lang="en-GB" sz="1600" b="0" dirty="0" smtClean="0">
                          <a:solidFill>
                            <a:schemeClr val="tx1"/>
                          </a:solidFill>
                          <a:latin typeface="Courier New" panose="02070309020205020404" pitchFamily="49" charset="0"/>
                          <a:cs typeface="Courier New" panose="02070309020205020404" pitchFamily="49" charset="0"/>
                        </a:rPr>
                        <a:t>using namespace </a:t>
                      </a:r>
                      <a:r>
                        <a:rPr lang="en-GB" sz="1600" b="0" dirty="0" err="1" smtClean="0">
                          <a:solidFill>
                            <a:schemeClr val="tx1"/>
                          </a:solidFill>
                          <a:latin typeface="Courier New" panose="02070309020205020404" pitchFamily="49" charset="0"/>
                          <a:cs typeface="Courier New" panose="02070309020205020404" pitchFamily="49" charset="0"/>
                        </a:rPr>
                        <a:t>std</a:t>
                      </a:r>
                      <a:r>
                        <a:rPr lang="en-GB" sz="1600" b="0" dirty="0" smtClean="0">
                          <a:solidFill>
                            <a:schemeClr val="tx1"/>
                          </a:solidFill>
                          <a:latin typeface="Courier New" panose="02070309020205020404" pitchFamily="49" charset="0"/>
                          <a:cs typeface="Courier New" panose="02070309020205020404" pitchFamily="49" charset="0"/>
                        </a:rPr>
                        <a:t>;</a:t>
                      </a:r>
                    </a:p>
                    <a:p>
                      <a:endParaRPr lang="en-GB" sz="1600" b="0" dirty="0" smtClean="0">
                        <a:solidFill>
                          <a:schemeClr val="tx1"/>
                        </a:solidFill>
                        <a:latin typeface="Courier New" panose="02070309020205020404" pitchFamily="49" charset="0"/>
                        <a:cs typeface="Courier New" panose="02070309020205020404" pitchFamily="49" charset="0"/>
                      </a:endParaRPr>
                    </a:p>
                    <a:p>
                      <a:r>
                        <a:rPr lang="en-GB" sz="1600" b="0" dirty="0" err="1" smtClean="0">
                          <a:solidFill>
                            <a:schemeClr val="tx1"/>
                          </a:solidFill>
                          <a:latin typeface="Courier New" panose="02070309020205020404" pitchFamily="49" charset="0"/>
                          <a:cs typeface="Courier New" panose="02070309020205020404" pitchFamily="49" charset="0"/>
                        </a:rPr>
                        <a:t>int</a:t>
                      </a:r>
                      <a:r>
                        <a:rPr lang="en-GB" sz="1600" b="0" dirty="0" smtClean="0">
                          <a:solidFill>
                            <a:schemeClr val="tx1"/>
                          </a:solidFill>
                          <a:latin typeface="Courier New" panose="02070309020205020404" pitchFamily="49" charset="0"/>
                          <a:cs typeface="Courier New" panose="02070309020205020404" pitchFamily="49" charset="0"/>
                        </a:rPr>
                        <a:t> main(){</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=new </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[4];</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for(</a:t>
                      </a:r>
                      <a:r>
                        <a:rPr lang="en-US" sz="1600" b="0" dirty="0" err="1" smtClean="0">
                          <a:solidFill>
                            <a:schemeClr val="tx1"/>
                          </a:solidFill>
                          <a:latin typeface="Courier New" panose="02070309020205020404" pitchFamily="49" charset="0"/>
                          <a:cs typeface="Courier New" panose="02070309020205020404" pitchFamily="49" charset="0"/>
                        </a:rPr>
                        <a:t>int</a:t>
                      </a:r>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=0;i&lt;4;i++){</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r>
                        <a:rPr lang="en-US" sz="1600" b="0" dirty="0" err="1" smtClean="0">
                          <a:solidFill>
                            <a:schemeClr val="tx1"/>
                          </a:solidFill>
                          <a:latin typeface="Courier New" panose="02070309020205020404" pitchFamily="49" charset="0"/>
                          <a:cs typeface="Courier New" panose="02070309020205020404" pitchFamily="49" charset="0"/>
                        </a:rPr>
                        <a:t>cout</a:t>
                      </a:r>
                      <a:r>
                        <a:rPr lang="en-US" sz="1600" b="0" dirty="0" smtClean="0">
                          <a:solidFill>
                            <a:schemeClr val="tx1"/>
                          </a:solidFill>
                          <a:latin typeface="Courier New" panose="02070309020205020404" pitchFamily="49" charset="0"/>
                          <a:cs typeface="Courier New" panose="02070309020205020404" pitchFamily="49" charset="0"/>
                        </a:rPr>
                        <a:t>&lt;&lt;&amp;</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a:t>
                      </a:r>
                      <a:r>
                        <a:rPr lang="en-US" sz="1600" b="0" dirty="0" err="1" smtClean="0">
                          <a:solidFill>
                            <a:schemeClr val="tx1"/>
                          </a:solidFill>
                          <a:latin typeface="Courier New" panose="02070309020205020404" pitchFamily="49" charset="0"/>
                          <a:cs typeface="Courier New" panose="02070309020205020404" pitchFamily="49" charset="0"/>
                        </a:rPr>
                        <a:t>i</a:t>
                      </a:r>
                      <a:r>
                        <a:rPr lang="en-US" sz="1600" b="0" dirty="0" smtClean="0">
                          <a:solidFill>
                            <a:schemeClr val="tx1"/>
                          </a:solidFill>
                          <a:latin typeface="Courier New" panose="02070309020205020404" pitchFamily="49" charset="0"/>
                          <a:cs typeface="Courier New" panose="02070309020205020404" pitchFamily="49" charset="0"/>
                        </a:rPr>
                        <a:t>]&lt;&lt;</a:t>
                      </a:r>
                      <a:r>
                        <a:rPr lang="en-US" sz="1600" b="0" dirty="0" err="1" smtClean="0">
                          <a:solidFill>
                            <a:schemeClr val="tx1"/>
                          </a:solidFill>
                          <a:latin typeface="Courier New" panose="02070309020205020404" pitchFamily="49" charset="0"/>
                          <a:cs typeface="Courier New" panose="02070309020205020404" pitchFamily="49" charset="0"/>
                        </a:rPr>
                        <a:t>endl</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a:t>
                      </a:r>
                    </a:p>
                    <a:p>
                      <a:r>
                        <a:rPr lang="en-US" sz="1600" b="0" dirty="0" smtClean="0">
                          <a:solidFill>
                            <a:schemeClr val="tx1"/>
                          </a:solidFill>
                          <a:latin typeface="Courier New" panose="02070309020205020404" pitchFamily="49" charset="0"/>
                          <a:cs typeface="Courier New" panose="02070309020205020404" pitchFamily="49" charset="0"/>
                        </a:rPr>
                        <a:t>	delete [] </a:t>
                      </a:r>
                      <a:r>
                        <a:rPr lang="en-US" sz="1600" b="0" dirty="0" err="1" smtClean="0">
                          <a:solidFill>
                            <a:schemeClr val="tx1"/>
                          </a:solidFill>
                          <a:latin typeface="Courier New" panose="02070309020205020404" pitchFamily="49" charset="0"/>
                          <a:cs typeface="Courier New" panose="02070309020205020404" pitchFamily="49" charset="0"/>
                        </a:rPr>
                        <a:t>arrayDinamico</a:t>
                      </a:r>
                      <a:r>
                        <a:rPr lang="en-US" sz="1600" b="0" dirty="0" smtClean="0">
                          <a:solidFill>
                            <a:schemeClr val="tx1"/>
                          </a:solidFill>
                          <a:latin typeface="Courier New" panose="02070309020205020404" pitchFamily="49" charset="0"/>
                          <a:cs typeface="Courier New" panose="02070309020205020404" pitchFamily="49" charset="0"/>
                        </a:rPr>
                        <a:t>;</a:t>
                      </a:r>
                    </a:p>
                    <a:p>
                      <a:r>
                        <a:rPr lang="en-US" sz="1600" b="0" dirty="0" smtClean="0">
                          <a:solidFill>
                            <a:schemeClr val="tx1"/>
                          </a:solidFill>
                          <a:latin typeface="Courier New" panose="02070309020205020404" pitchFamily="49" charset="0"/>
                          <a:cs typeface="Courier New" panose="02070309020205020404" pitchFamily="49" charset="0"/>
                        </a:rPr>
                        <a:t>	return 0;</a:t>
                      </a:r>
                    </a:p>
                    <a:p>
                      <a:r>
                        <a:rPr lang="en-US" sz="1600" b="0" dirty="0" smtClean="0">
                          <a:solidFill>
                            <a:schemeClr val="tx1"/>
                          </a:solidFill>
                          <a:latin typeface="Courier New" panose="02070309020205020404" pitchFamily="49" charset="0"/>
                          <a:cs typeface="Courier New" panose="02070309020205020404" pitchFamily="49" charset="0"/>
                        </a:rPr>
                        <a:t>}</a:t>
                      </a:r>
                      <a:endParaRPr lang="en-GB" sz="1600" b="0"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1795476989"/>
              </p:ext>
            </p:extLst>
          </p:nvPr>
        </p:nvGraphicFramePr>
        <p:xfrm>
          <a:off x="1065374" y="5111130"/>
          <a:ext cx="10058400" cy="1436624"/>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51569336"/>
                    </a:ext>
                  </a:extLst>
                </a:gridCol>
                <a:gridCol w="5029200">
                  <a:extLst>
                    <a:ext uri="{9D8B030D-6E8A-4147-A177-3AD203B41FA5}">
                      <a16:colId xmlns:a16="http://schemas.microsoft.com/office/drawing/2014/main" val="2213506291"/>
                    </a:ext>
                  </a:extLst>
                </a:gridCol>
              </a:tblGrid>
              <a:tr h="1306762">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0x7fffcf365080 </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0x7fffd655dff8</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0x7fffcf365080</a:t>
                      </a:r>
                      <a:endParaRPr kumimoji="0" lang="it-IT" sz="1600" b="0" i="0" u="none" strike="noStrike" kern="1200" cap="none" spc="-5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0x7fffcf365084</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2</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0x7fffcf365088</a:t>
                      </a:r>
                    </a:p>
                    <a:p>
                      <a:pPr marL="0" marR="0" lvl="0" indent="0" algn="l" defTabSz="914400" rtl="0" eaLnBrk="1" fontAlgn="auto" latinLnBrk="0" hangingPunct="1">
                        <a:lnSpc>
                          <a:spcPct val="85000"/>
                        </a:lnSpc>
                        <a:spcBef>
                          <a:spcPct val="0"/>
                        </a:spcBef>
                        <a:spcAft>
                          <a:spcPts val="200"/>
                        </a:spcAft>
                        <a:buClr>
                          <a:srgbClr val="1CADE4"/>
                        </a:buClr>
                        <a:buSzPct val="100000"/>
                        <a:buFont typeface="Calibri" panose="020F0502020204030204" pitchFamily="34" charset="0"/>
                        <a:buNone/>
                        <a:tabLst/>
                        <a:defRPr/>
                      </a:pPr>
                      <a:r>
                        <a:rPr kumimoji="0" lang="it-IT" sz="16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3                                                                                                                                                        0x7fffcf36508c</a:t>
                      </a:r>
                      <a:endParaRPr kumimoji="0" lang="it-IT" sz="1600" b="0" i="0" u="none" strike="noStrike" kern="1200" cap="none" spc="-5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428119"/>
                  </a:ext>
                </a:extLst>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342013697"/>
              </p:ext>
            </p:extLst>
          </p:nvPr>
        </p:nvGraphicFramePr>
        <p:xfrm>
          <a:off x="6573769" y="856288"/>
          <a:ext cx="4260362" cy="3291840"/>
        </p:xfrm>
        <a:graphic>
          <a:graphicData uri="http://schemas.openxmlformats.org/drawingml/2006/table">
            <a:tbl>
              <a:tblPr firstRow="1" bandRow="1">
                <a:tableStyleId>{5C22544A-7EE6-4342-B048-85BDC9FD1C3A}</a:tableStyleId>
              </a:tblPr>
              <a:tblGrid>
                <a:gridCol w="2130181">
                  <a:extLst>
                    <a:ext uri="{9D8B030D-6E8A-4147-A177-3AD203B41FA5}">
                      <a16:colId xmlns:a16="http://schemas.microsoft.com/office/drawing/2014/main" val="4078838167"/>
                    </a:ext>
                  </a:extLst>
                </a:gridCol>
                <a:gridCol w="2130181">
                  <a:extLst>
                    <a:ext uri="{9D8B030D-6E8A-4147-A177-3AD203B41FA5}">
                      <a16:colId xmlns:a16="http://schemas.microsoft.com/office/drawing/2014/main" val="253332404"/>
                    </a:ext>
                  </a:extLst>
                </a:gridCol>
              </a:tblGrid>
              <a:tr h="256233">
                <a:tc>
                  <a:txBody>
                    <a:bodyPr/>
                    <a:lstStyle/>
                    <a:p>
                      <a:pPr algn="ctr"/>
                      <a:r>
                        <a:rPr lang="it-IT" b="0" dirty="0" smtClean="0">
                          <a:solidFill>
                            <a:schemeClr val="tx1"/>
                          </a:solidFill>
                          <a:latin typeface="+mn-lt"/>
                          <a:cs typeface="Courier New" panose="02070309020205020404" pitchFamily="49" charset="0"/>
                        </a:rPr>
                        <a:t>..</a:t>
                      </a:r>
                      <a:endParaRPr lang="en-GB" b="0" dirty="0">
                        <a:solidFill>
                          <a:schemeClr val="tx1"/>
                        </a:solidFill>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it-IT" b="0" dirty="0" smtClean="0">
                          <a:solidFill>
                            <a:schemeClr val="tx1"/>
                          </a:solidFill>
                          <a:latin typeface="+mn-lt"/>
                          <a:cs typeface="Courier New" panose="02070309020205020404" pitchFamily="49" charset="0"/>
                        </a:rPr>
                        <a:t>..</a:t>
                      </a:r>
                      <a:endParaRPr lang="en-GB" b="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27659"/>
                  </a:ext>
                </a:extLst>
              </a:tr>
              <a:tr h="256233">
                <a:tc>
                  <a:txBody>
                    <a:bodyPr/>
                    <a:lstStyle/>
                    <a:p>
                      <a:pPr algn="ctr"/>
                      <a:r>
                        <a:rPr lang="it-IT"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5492783"/>
                  </a:ext>
                </a:extLst>
              </a:tr>
              <a:tr h="256233">
                <a:tc>
                  <a:txBody>
                    <a:bodyPr/>
                    <a:lstStyle/>
                    <a:p>
                      <a:pPr algn="ctr"/>
                      <a:r>
                        <a:rPr kumimoji="0" lang="it-IT" sz="1800" b="1"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0x7fffcf365080</a:t>
                      </a:r>
                      <a:endParaRPr lang="en-GB" b="1"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0</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93979"/>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0x7fffcf365084</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latin typeface="Courier New" panose="02070309020205020404" pitchFamily="49" charset="0"/>
                          <a:cs typeface="Courier New" panose="02070309020205020404" pitchFamily="49" charset="0"/>
                        </a:rPr>
                        <a:t>1</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5945236"/>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0x7fffcf365088</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2</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65845"/>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0x7fffcf36508c</a:t>
                      </a:r>
                      <a:endParaRPr lang="en-GB" dirty="0">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dirty="0" smtClean="0">
                          <a:latin typeface="Courier New" panose="02070309020205020404" pitchFamily="49" charset="0"/>
                          <a:cs typeface="Courier New" panose="02070309020205020404" pitchFamily="49" charset="0"/>
                        </a:rPr>
                        <a:t>3</a:t>
                      </a:r>
                      <a:endParaRPr lang="en-GB"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983779"/>
                  </a:ext>
                </a:extLst>
              </a:tr>
              <a:tr h="256233">
                <a:tc>
                  <a:txBody>
                    <a:bodyPr/>
                    <a:lstStyle/>
                    <a:p>
                      <a:pPr algn="ctr"/>
                      <a:r>
                        <a:rPr lang="it-IT"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it-IT" sz="1800" spc="-50" dirty="0" smtClean="0">
                          <a:latin typeface="+mn-lt"/>
                          <a:cs typeface="Courier New" panose="02070309020205020404" pitchFamily="49" charset="0"/>
                        </a:rPr>
                        <a:t>..</a:t>
                      </a:r>
                      <a:endParaRPr lang="en-GB"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837224"/>
                  </a:ext>
                </a:extLst>
              </a:tr>
              <a:tr h="256233">
                <a:tc>
                  <a:txBody>
                    <a:bodyPr/>
                    <a:lstStyle/>
                    <a:p>
                      <a:pPr algn="ctr"/>
                      <a:endParaRPr lang="en-GB" dirty="0">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GB"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973105"/>
                  </a:ext>
                </a:extLst>
              </a:tr>
              <a:tr h="256233">
                <a:tc>
                  <a:txBody>
                    <a:bodyPr/>
                    <a:lstStyle/>
                    <a:p>
                      <a:pPr algn="ctr"/>
                      <a:r>
                        <a:rPr kumimoji="0" lang="it-IT" sz="1800" b="0"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0x7fffd655dff8</a:t>
                      </a:r>
                      <a:endParaRPr lang="en-GB" dirty="0">
                        <a:latin typeface="+mn-lt"/>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kumimoji="0" lang="it-IT" sz="1800" b="1" i="0" u="none" strike="noStrike" kern="1200" cap="none" spc="-50" normalizeH="0" baseline="0" noProof="0" dirty="0" smtClean="0">
                          <a:ln>
                            <a:noFill/>
                          </a:ln>
                          <a:solidFill>
                            <a:prstClr val="black"/>
                          </a:solidFill>
                          <a:effectLst/>
                          <a:uLnTx/>
                          <a:uFillTx/>
                          <a:latin typeface="Courier New" panose="02070309020205020404" pitchFamily="49" charset="0"/>
                          <a:ea typeface="+mn-ea"/>
                          <a:cs typeface="Courier New" panose="02070309020205020404" pitchFamily="49" charset="0"/>
                        </a:rPr>
                        <a:t>0x7fffcf365080</a:t>
                      </a:r>
                      <a:endParaRPr lang="en-GB" b="1"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68177"/>
                  </a:ext>
                </a:extLst>
              </a:tr>
            </a:tbl>
          </a:graphicData>
        </a:graphic>
      </p:graphicFrame>
    </p:spTree>
    <p:extLst>
      <p:ext uri="{BB962C8B-B14F-4D97-AF65-F5344CB8AC3E}">
        <p14:creationId xmlns:p14="http://schemas.microsoft.com/office/powerpoint/2010/main" val="2207004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D8E8AE64F80E34F80C6963078F19D5F" ma:contentTypeVersion="2" ma:contentTypeDescription="Creare un nuovo documento." ma:contentTypeScope="" ma:versionID="ddf9c5b4d0d9c7b94fa0aa7a8843ac03">
  <xsd:schema xmlns:xsd="http://www.w3.org/2001/XMLSchema" xmlns:xs="http://www.w3.org/2001/XMLSchema" xmlns:p="http://schemas.microsoft.com/office/2006/metadata/properties" xmlns:ns2="46658670-2a15-4d6b-8682-76b38f6c69b4" targetNamespace="http://schemas.microsoft.com/office/2006/metadata/properties" ma:root="true" ma:fieldsID="e065dfc496dad478cc0c63a0b14c33e3" ns2:_="">
    <xsd:import namespace="46658670-2a15-4d6b-8682-76b38f6c69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658670-2a15-4d6b-8682-76b38f6c69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92E1C4-2909-425C-8F45-22B91A293C77}"/>
</file>

<file path=customXml/itemProps2.xml><?xml version="1.0" encoding="utf-8"?>
<ds:datastoreItem xmlns:ds="http://schemas.openxmlformats.org/officeDocument/2006/customXml" ds:itemID="{E756F921-E94F-4933-B519-A067C1962AD9}"/>
</file>

<file path=customXml/itemProps3.xml><?xml version="1.0" encoding="utf-8"?>
<ds:datastoreItem xmlns:ds="http://schemas.openxmlformats.org/officeDocument/2006/customXml" ds:itemID="{E52A5E1B-FE70-41C8-827E-3C78F515268B}"/>
</file>

<file path=docProps/app.xml><?xml version="1.0" encoding="utf-8"?>
<Properties xmlns="http://schemas.openxmlformats.org/officeDocument/2006/extended-properties" xmlns:vt="http://schemas.openxmlformats.org/officeDocument/2006/docPropsVTypes">
  <Template>Retrospect</Template>
  <TotalTime>0</TotalTime>
  <Words>1383</Words>
  <Application>Microsoft Office PowerPoint</Application>
  <PresentationFormat>Widescreen</PresentationFormat>
  <Paragraphs>572</Paragraphs>
  <Slides>21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Calibri</vt:lpstr>
      <vt:lpstr>Calibri Light</vt:lpstr>
      <vt:lpstr>Courier New</vt:lpstr>
      <vt:lpstr>Retrospettivo</vt:lpstr>
      <vt:lpstr>Puntatori, Memoria Dinamica, Classi</vt:lpstr>
      <vt:lpstr>#include &lt;iostream&gt; using namespace std;  int main(){  int a=5;  cout&lt;&lt;a&lt;&lt;endl;  cout&lt;&lt;&amp;a&lt;&lt;endl;  return 0; }</vt:lpstr>
      <vt:lpstr>Organizzazione della RAM</vt:lpstr>
      <vt:lpstr>#include &lt;iostream&gt; using namespace std;  int main(){  int* b=new int(3);  cout&lt;&lt;*b&lt;&lt;endl;  cout&lt;&lt;b&lt;&lt;endl;  cout&lt;&lt;&amp;*b&lt;&lt;endl;  cout&lt;&lt;&amp;b&lt;&lt;endl;  delete b;  return 0;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Esercizio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Libreria STL</dc:title>
  <dc:creator>Jessica</dc:creator>
  <cp:lastModifiedBy>Jessica Zangari</cp:lastModifiedBy>
  <cp:revision>129</cp:revision>
  <dcterms:created xsi:type="dcterms:W3CDTF">2015-04-16T08:28:31Z</dcterms:created>
  <dcterms:modified xsi:type="dcterms:W3CDTF">2020-03-24T17:07:18Z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0x010100BD8E8AE64F80E34F80C6963078F19D5F</vt:lpwstr>
  </property>
</Properties>
</file>