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69" r:id="rId3"/>
    <p:sldId id="271" r:id="rId4"/>
    <p:sldId id="273" r:id="rId5"/>
    <p:sldId id="274" r:id="rId6"/>
    <p:sldId id="275" r:id="rId7"/>
    <p:sldId id="270" r:id="rId8"/>
    <p:sldId id="262" r:id="rId9"/>
    <p:sldId id="276" r:id="rId10"/>
    <p:sldId id="277" r:id="rId11"/>
    <p:sldId id="263" r:id="rId12"/>
    <p:sldId id="268" r:id="rId13"/>
    <p:sldId id="257" r:id="rId14"/>
    <p:sldId id="259" r:id="rId15"/>
    <p:sldId id="260" r:id="rId16"/>
    <p:sldId id="267" r:id="rId17"/>
    <p:sldId id="264" r:id="rId18"/>
    <p:sldId id="278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6DB75-7F4A-48FC-8649-2349D9FFFDDE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88F11-BE39-438F-B5B9-DA55377CC24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44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3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94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46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86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25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1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496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569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53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9CC8B3-4B6A-4BB2-B64B-C352641C46F2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3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263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9CC8B3-4B6A-4BB2-B64B-C352641C46F2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1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vecto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list/lis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vecto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1529699"/>
            <a:ext cx="10113645" cy="2351970"/>
          </a:xfrm>
        </p:spPr>
        <p:txBody>
          <a:bodyPr/>
          <a:lstStyle/>
          <a:p>
            <a:pPr algn="ctr"/>
            <a:r>
              <a:rPr lang="it-IT" sz="7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Template, Vettori e Liste STL</a:t>
            </a:r>
            <a:r>
              <a:rPr lang="it-IT" sz="4800" b="1" dirty="0">
                <a:solidFill>
                  <a:schemeClr val="tx1"/>
                </a:solidFill>
              </a:rPr>
              <a:t/>
            </a:r>
            <a:br>
              <a:rPr lang="it-IT" sz="4800" b="1" dirty="0">
                <a:solidFill>
                  <a:schemeClr val="tx1"/>
                </a:solidFill>
              </a:rPr>
            </a:br>
            <a:endParaRPr lang="it-IT" sz="4800" b="1" i="1" dirty="0">
              <a:solidFill>
                <a:schemeClr val="tx1"/>
              </a:solidFill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097280" y="5376997"/>
            <a:ext cx="10047862" cy="1213508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i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Corso di Programmazione ad Oggetti</a:t>
            </a:r>
            <a:endParaRPr lang="it-IT" sz="2800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it-IT" sz="2800" i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Corso di Laurea in Informatica</a:t>
            </a:r>
            <a:endParaRPr lang="it-IT" sz="2800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it-IT" sz="2800" i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Università della Calabria</a:t>
            </a:r>
            <a:endParaRPr lang="it-IT" sz="2800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it-IT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https://www.mat.unical.it/informatica/ProgrammaAdOggetti</a:t>
            </a:r>
          </a:p>
        </p:txBody>
      </p:sp>
    </p:spTree>
    <p:extLst>
      <p:ext uri="{BB962C8B-B14F-4D97-AF65-F5344CB8AC3E}">
        <p14:creationId xmlns:p14="http://schemas.microsoft.com/office/powerpoint/2010/main" val="21906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Iteratori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Un </a:t>
            </a:r>
            <a:r>
              <a:rPr lang="it-IT" b="1" dirty="0" smtClean="0"/>
              <a:t>iteratore </a:t>
            </a:r>
            <a:r>
              <a:rPr lang="it-IT" dirty="0" smtClean="0"/>
              <a:t>è un oggetto che “punta” ad un elemento di un contenitore  STL, come vettori o liste:</a:t>
            </a:r>
          </a:p>
          <a:p>
            <a:pPr lvl="1"/>
            <a:r>
              <a:rPr lang="it-IT" dirty="0" smtClean="0"/>
              <a:t>attraverso gli iteratori possiamo muoverci nel contenitore</a:t>
            </a:r>
          </a:p>
          <a:p>
            <a:r>
              <a:rPr lang="it-IT" dirty="0" smtClean="0"/>
              <a:t>Il concetto di iteratore è </a:t>
            </a:r>
            <a:r>
              <a:rPr lang="it-IT" b="1" dirty="0" smtClean="0"/>
              <a:t>ispirato</a:t>
            </a:r>
            <a:r>
              <a:rPr lang="it-IT" dirty="0" smtClean="0"/>
              <a:t> </a:t>
            </a:r>
            <a:r>
              <a:rPr lang="it-IT" b="1" dirty="0" smtClean="0"/>
              <a:t>al concetto di puntatore:</a:t>
            </a:r>
          </a:p>
          <a:p>
            <a:pPr lvl="1"/>
            <a:r>
              <a:rPr lang="it-IT" dirty="0" smtClean="0"/>
              <a:t>++ per spostarsi sull’elemento successivo</a:t>
            </a:r>
          </a:p>
          <a:p>
            <a:pPr lvl="1"/>
            <a:r>
              <a:rPr lang="it-IT" dirty="0" smtClean="0"/>
              <a:t>* per de-referenziare e quindi accedere all’elemento puntato</a:t>
            </a:r>
          </a:p>
          <a:p>
            <a:r>
              <a:rPr lang="it-IT" dirty="0" smtClean="0"/>
              <a:t>Iteratori e puntatori sono concettualmente diversi:</a:t>
            </a:r>
          </a:p>
          <a:p>
            <a:pPr lvl="1"/>
            <a:r>
              <a:rPr lang="it-IT" dirty="0" smtClean="0"/>
              <a:t>I puntatori permettono la gestione della memoria dinamica e consentono funzionalità avanzate del C++ (come ad esempio, il polimorfismo), gli iteratori no</a:t>
            </a:r>
          </a:p>
          <a:p>
            <a:pPr lvl="1"/>
            <a:r>
              <a:rPr lang="it-IT" dirty="0" smtClean="0"/>
              <a:t>Gli iteratori sono semplicemente strumenti che STL ci mette a disposizione per “</a:t>
            </a:r>
            <a:r>
              <a:rPr lang="it-IT" b="1" dirty="0" smtClean="0"/>
              <a:t>iterare</a:t>
            </a:r>
            <a:r>
              <a:rPr lang="it-IT" dirty="0" smtClean="0"/>
              <a:t>” tra gli elementi dei suoi contenitori</a:t>
            </a:r>
          </a:p>
          <a:p>
            <a:pPr lvl="1"/>
            <a:r>
              <a:rPr lang="it-IT" dirty="0" smtClean="0"/>
              <a:t>Ogni contenitore supporta una specifica tipologia di iteratore</a:t>
            </a:r>
          </a:p>
        </p:txBody>
      </p:sp>
    </p:spTree>
    <p:extLst>
      <p:ext uri="{BB962C8B-B14F-4D97-AF65-F5344CB8AC3E}">
        <p14:creationId xmlns:p14="http://schemas.microsoft.com/office/powerpoint/2010/main" val="29189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Scansione di un vettore tramite iteratori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Ulteriore meccanismo per la scansione di un vettore: </a:t>
            </a:r>
            <a:r>
              <a:rPr lang="it-IT" b="1" i="1" dirty="0" smtClean="0"/>
              <a:t>Iteratori ad accesso diretto</a:t>
            </a:r>
            <a:endParaRPr lang="it-IT" dirty="0" smtClean="0"/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  <a:endParaRPr lang="it-IT" dirty="0"/>
          </a:p>
          <a:p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it-I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it-IT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iter=</a:t>
            </a:r>
            <a:r>
              <a:rPr lang="it-I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iter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it-I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();iter++){</a:t>
            </a:r>
          </a:p>
          <a:p>
            <a:pPr marL="201168" lvl="1" indent="0">
              <a:spcBef>
                <a:spcPts val="60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&lt;&lt;(*iter)&lt;&lt;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uppo 13"/>
          <p:cNvGrpSpPr/>
          <p:nvPr/>
        </p:nvGrpSpPr>
        <p:grpSpPr>
          <a:xfrm>
            <a:off x="1097280" y="4154693"/>
            <a:ext cx="3456598" cy="1382587"/>
            <a:chOff x="2611397" y="2710250"/>
            <a:chExt cx="3456598" cy="1382587"/>
          </a:xfrm>
        </p:grpSpPr>
        <p:grpSp>
          <p:nvGrpSpPr>
            <p:cNvPr id="15" name="Gruppo 14"/>
            <p:cNvGrpSpPr/>
            <p:nvPr/>
          </p:nvGrpSpPr>
          <p:grpSpPr>
            <a:xfrm>
              <a:off x="2611397" y="2710251"/>
              <a:ext cx="2883244" cy="1382586"/>
              <a:chOff x="2611397" y="2710251"/>
              <a:chExt cx="2883244" cy="1382586"/>
            </a:xfrm>
          </p:grpSpPr>
          <p:sp>
            <p:nvSpPr>
              <p:cNvPr id="17" name="Rettangolo 16"/>
              <p:cNvSpPr/>
              <p:nvPr/>
            </p:nvSpPr>
            <p:spPr>
              <a:xfrm>
                <a:off x="3188045" y="2710251"/>
                <a:ext cx="576649" cy="5354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V[0]</a:t>
                </a:r>
                <a:endParaRPr lang="it-IT" dirty="0"/>
              </a:p>
            </p:txBody>
          </p:sp>
          <p:sp>
            <p:nvSpPr>
              <p:cNvPr id="18" name="Rettangolo 17"/>
              <p:cNvSpPr/>
              <p:nvPr/>
            </p:nvSpPr>
            <p:spPr>
              <a:xfrm>
                <a:off x="3764694" y="2710251"/>
                <a:ext cx="576649" cy="5354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V[1]</a:t>
                </a:r>
                <a:endParaRPr lang="it-IT" dirty="0"/>
              </a:p>
            </p:txBody>
          </p:sp>
          <p:sp>
            <p:nvSpPr>
              <p:cNvPr id="19" name="Rettangolo 18"/>
              <p:cNvSpPr/>
              <p:nvPr/>
            </p:nvSpPr>
            <p:spPr>
              <a:xfrm>
                <a:off x="4341343" y="2710251"/>
                <a:ext cx="576649" cy="5354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V[2]</a:t>
                </a:r>
                <a:endParaRPr lang="it-IT" dirty="0"/>
              </a:p>
            </p:txBody>
          </p:sp>
          <p:sp>
            <p:nvSpPr>
              <p:cNvPr id="20" name="Rettangolo 19"/>
              <p:cNvSpPr/>
              <p:nvPr/>
            </p:nvSpPr>
            <p:spPr>
              <a:xfrm>
                <a:off x="4917992" y="2710251"/>
                <a:ext cx="576649" cy="5354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V[3]</a:t>
                </a:r>
                <a:endParaRPr lang="it-IT" dirty="0"/>
              </a:p>
            </p:txBody>
          </p:sp>
          <p:cxnSp>
            <p:nvCxnSpPr>
              <p:cNvPr id="21" name="Connettore 2 20"/>
              <p:cNvCxnSpPr/>
              <p:nvPr/>
            </p:nvCxnSpPr>
            <p:spPr>
              <a:xfrm flipV="1">
                <a:off x="3476369" y="3245711"/>
                <a:ext cx="1" cy="47779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CasellaDiTesto 21"/>
              <p:cNvSpPr txBox="1"/>
              <p:nvPr/>
            </p:nvSpPr>
            <p:spPr>
              <a:xfrm>
                <a:off x="2714365" y="3723505"/>
                <a:ext cx="1626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iter=</a:t>
                </a:r>
                <a:r>
                  <a:rPr lang="it-IT" dirty="0" err="1" smtClean="0"/>
                  <a:t>V.begin</a:t>
                </a:r>
                <a:r>
                  <a:rPr lang="it-IT" dirty="0" smtClean="0"/>
                  <a:t>()</a:t>
                </a:r>
                <a:endParaRPr lang="it-IT" dirty="0"/>
              </a:p>
            </p:txBody>
          </p:sp>
          <p:cxnSp>
            <p:nvCxnSpPr>
              <p:cNvPr id="23" name="Connettore 2 22"/>
              <p:cNvCxnSpPr/>
              <p:nvPr/>
            </p:nvCxnSpPr>
            <p:spPr>
              <a:xfrm>
                <a:off x="4275441" y="3857414"/>
                <a:ext cx="4324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CasellaDiTesto 23"/>
              <p:cNvSpPr txBox="1"/>
              <p:nvPr/>
            </p:nvSpPr>
            <p:spPr>
              <a:xfrm>
                <a:off x="4197179" y="3488082"/>
                <a:ext cx="896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iter++</a:t>
                </a:r>
                <a:endParaRPr lang="it-IT" dirty="0"/>
              </a:p>
            </p:txBody>
          </p:sp>
          <p:sp>
            <p:nvSpPr>
              <p:cNvPr id="25" name="CasellaDiTesto 24"/>
              <p:cNvSpPr txBox="1"/>
              <p:nvPr/>
            </p:nvSpPr>
            <p:spPr>
              <a:xfrm>
                <a:off x="2611397" y="2793314"/>
                <a:ext cx="642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V:</a:t>
                </a:r>
                <a:endParaRPr lang="it-IT" dirty="0"/>
              </a:p>
            </p:txBody>
          </p:sp>
        </p:grpSp>
        <p:sp>
          <p:nvSpPr>
            <p:cNvPr id="16" name="Rettangolo 15"/>
            <p:cNvSpPr/>
            <p:nvPr/>
          </p:nvSpPr>
          <p:spPr>
            <a:xfrm>
              <a:off x="5491346" y="2710250"/>
              <a:ext cx="576649" cy="535459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700" dirty="0" smtClean="0"/>
                <a:t>END</a:t>
              </a:r>
              <a:endParaRPr lang="it-IT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12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508958"/>
            <a:ext cx="10058400" cy="848839"/>
          </a:xfrm>
        </p:spPr>
        <p:txBody>
          <a:bodyPr/>
          <a:lstStyle/>
          <a:p>
            <a:r>
              <a:rPr lang="it-IT" smtClean="0"/>
              <a:t>Principali metodi in STL </a:t>
            </a:r>
            <a:r>
              <a:rPr lang="it-IT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357797"/>
            <a:ext cx="10058400" cy="4023360"/>
          </a:xfrm>
        </p:spPr>
        <p:txBody>
          <a:bodyPr/>
          <a:lstStyle/>
          <a:p>
            <a:r>
              <a:rPr lang="it-IT" dirty="0" smtClean="0"/>
              <a:t>Consultare la documentazione: </a:t>
            </a:r>
            <a:r>
              <a:rPr lang="it-IT" dirty="0" smtClean="0">
                <a:cs typeface="Courier New" panose="02070309020205020404" pitchFamily="49" charset="0"/>
                <a:hlinkClick r:id="rId2"/>
              </a:rPr>
              <a:t>http</a:t>
            </a:r>
            <a:r>
              <a:rPr lang="it-IT" dirty="0">
                <a:cs typeface="Courier New" panose="02070309020205020404" pitchFamily="49" charset="0"/>
                <a:hlinkClick r:id="rId2"/>
              </a:rPr>
              <a:t>://www.cplusplus.com/reference/vector/vector</a:t>
            </a:r>
            <a:r>
              <a:rPr lang="it-IT" dirty="0" smtClean="0">
                <a:cs typeface="Courier New" panose="02070309020205020404" pitchFamily="49" charset="0"/>
                <a:hlinkClick r:id="rId2"/>
              </a:rPr>
              <a:t>/</a:t>
            </a:r>
            <a:endParaRPr lang="it-IT" dirty="0" smtClean="0"/>
          </a:p>
          <a:p>
            <a:endParaRPr lang="it-IT" b="1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22710"/>
              </p:ext>
            </p:extLst>
          </p:nvPr>
        </p:nvGraphicFramePr>
        <p:xfrm>
          <a:off x="2122865" y="1874834"/>
          <a:ext cx="8128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65">
                  <a:extLst>
                    <a:ext uri="{9D8B030D-6E8A-4147-A177-3AD203B41FA5}">
                      <a16:colId xmlns:a16="http://schemas.microsoft.com/office/drawing/2014/main" val="2705185814"/>
                    </a:ext>
                  </a:extLst>
                </a:gridCol>
                <a:gridCol w="7171235">
                  <a:extLst>
                    <a:ext uri="{9D8B030D-6E8A-4147-A177-3AD203B41FA5}">
                      <a16:colId xmlns:a16="http://schemas.microsoft.com/office/drawing/2014/main" val="187568838"/>
                    </a:ext>
                  </a:extLst>
                </a:gridCol>
              </a:tblGrid>
              <a:tr h="247174">
                <a:tc>
                  <a:txBody>
                    <a:bodyPr/>
                    <a:lstStyle/>
                    <a:p>
                      <a:r>
                        <a:rPr lang="it-IT" sz="1200" b="1" dirty="0" smtClean="0"/>
                        <a:t>Metodo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Descrizione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429349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begin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Restituisce un iteratore</a:t>
                      </a:r>
                      <a:r>
                        <a:rPr lang="it-IT" sz="1200" baseline="0" smtClean="0"/>
                        <a:t> che «punta» al primo elemento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550308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smtClean="0"/>
                        <a:t>end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smtClean="0"/>
                        <a:t>Restituisce un iteratore</a:t>
                      </a:r>
                      <a:r>
                        <a:rPr lang="it-IT" sz="1200" baseline="0" smtClean="0"/>
                        <a:t> che «punta» ad un elemento </a:t>
                      </a:r>
                      <a:r>
                        <a:rPr lang="it-IT" sz="1200" i="1" baseline="0" smtClean="0"/>
                        <a:t>FITTIZIO </a:t>
                      </a:r>
                      <a:r>
                        <a:rPr lang="it-IT" sz="1200" baseline="0" smtClean="0"/>
                        <a:t>finale</a:t>
                      </a:r>
                      <a:endParaRPr lang="en-GB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520113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smtClean="0"/>
                        <a:t>operator[]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Restituisce l’elemento presente in posizione i-esima. </a:t>
                      </a:r>
                      <a:r>
                        <a:rPr lang="it-IT" sz="1200" b="1" i="1" smtClean="0"/>
                        <a:t>Attenzione</a:t>
                      </a:r>
                      <a:r>
                        <a:rPr lang="it-IT" sz="1200" b="0" i="1" smtClean="0"/>
                        <a:t>:</a:t>
                      </a:r>
                      <a:r>
                        <a:rPr lang="it-IT" sz="1200" b="0" i="1" baseline="0" smtClean="0"/>
                        <a:t> non controlla se la posizione è valida</a:t>
                      </a:r>
                      <a:r>
                        <a:rPr lang="it-IT" sz="1200" b="0" i="1" baseline="0" dirty="0" smtClean="0"/>
                        <a:t>.</a:t>
                      </a:r>
                      <a:endParaRPr lang="en-GB" sz="1200" b="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608177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smtClean="0"/>
                        <a:t>at 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Restituisce l’elemento presente in posizione i-esima. </a:t>
                      </a:r>
                      <a:r>
                        <a:rPr lang="it-IT" sz="1200" b="1" i="1" smtClean="0"/>
                        <a:t>Attenzione</a:t>
                      </a:r>
                      <a:r>
                        <a:rPr lang="it-IT" sz="1200" b="0" i="1" smtClean="0"/>
                        <a:t>:</a:t>
                      </a:r>
                      <a:r>
                        <a:rPr lang="it-IT" sz="1200" b="0" i="1" baseline="0" smtClean="0"/>
                        <a:t> c</a:t>
                      </a:r>
                      <a:r>
                        <a:rPr lang="it-IT" sz="1200" i="1" smtClean="0"/>
                        <a:t>ontrolla se la posizione è valida e segnala un «</a:t>
                      </a:r>
                      <a:r>
                        <a:rPr lang="it-IT" sz="1200" i="1" dirty="0" smtClean="0"/>
                        <a:t>errore».</a:t>
                      </a:r>
                      <a:endParaRPr lang="en-GB" sz="12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738187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 err="1" smtClean="0"/>
                        <a:t>size</a:t>
                      </a:r>
                      <a:endParaRPr lang="en-GB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Restituisce</a:t>
                      </a:r>
                      <a:r>
                        <a:rPr lang="it-IT" sz="1200" baseline="0" smtClean="0"/>
                        <a:t> la dimensione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422570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capacity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Restituisce la capacità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876148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empty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Restituisce</a:t>
                      </a:r>
                      <a:r>
                        <a:rPr lang="it-IT" sz="1200" baseline="0" smtClean="0"/>
                        <a:t> </a:t>
                      </a:r>
                      <a:r>
                        <a:rPr lang="it-IT" sz="1200" i="1" baseline="0" smtClean="0"/>
                        <a:t>true </a:t>
                      </a:r>
                      <a:r>
                        <a:rPr lang="it-IT" sz="1200" i="0" baseline="0" smtClean="0"/>
                        <a:t>se il vettore è vuoto</a:t>
                      </a:r>
                      <a:endParaRPr lang="en-GB" sz="12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760910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smtClean="0"/>
                        <a:t>front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Restituisce il primo elemento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706793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smtClean="0"/>
                        <a:t>back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Restituisce l’ultimo elemento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573815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push_back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Inserisce un elemento alla fine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99645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pop_back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Rimuove l’ultimo elemento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801143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insert</a:t>
                      </a:r>
                      <a:endParaRPr lang="it-IT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Permette di inserire</a:t>
                      </a:r>
                      <a:r>
                        <a:rPr lang="it-IT" sz="1200" baseline="0" smtClean="0"/>
                        <a:t> un elemento in una posizione arbitraria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462450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smtClean="0"/>
                        <a:t>erase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Dato un iteratore che «punta» ad un elemento</a:t>
                      </a:r>
                      <a:r>
                        <a:rPr lang="it-IT" sz="1200" baseline="0" smtClean="0"/>
                        <a:t> (o un range) </a:t>
                      </a:r>
                      <a:r>
                        <a:rPr lang="it-IT" sz="1200" smtClean="0"/>
                        <a:t>elimina l’elemento corrispondente (o gli elementi</a:t>
                      </a:r>
                      <a:r>
                        <a:rPr lang="it-IT" sz="1200" baseline="0" smtClean="0"/>
                        <a:t> corrispondenti</a:t>
                      </a:r>
                      <a:r>
                        <a:rPr lang="it-IT" sz="1200" baseline="0" dirty="0" smtClean="0"/>
                        <a:t>)</a:t>
                      </a:r>
                      <a:endParaRPr lang="it-IT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714481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resize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Dato</a:t>
                      </a:r>
                      <a:r>
                        <a:rPr lang="it-IT" sz="1200" baseline="0" smtClean="0"/>
                        <a:t> un intero </a:t>
                      </a:r>
                      <a:r>
                        <a:rPr lang="it-IT" sz="1200" i="1" baseline="0" smtClean="0"/>
                        <a:t>n</a:t>
                      </a:r>
                      <a:r>
                        <a:rPr lang="it-IT" sz="1200" baseline="0" smtClean="0"/>
                        <a:t>, r</a:t>
                      </a:r>
                      <a:r>
                        <a:rPr lang="it-IT" sz="1200" smtClean="0"/>
                        <a:t>idimensiona</a:t>
                      </a:r>
                      <a:r>
                        <a:rPr lang="it-IT" sz="1200" baseline="0" smtClean="0"/>
                        <a:t> il vettore in modo che contenga </a:t>
                      </a:r>
                      <a:r>
                        <a:rPr lang="it-IT" sz="1200" i="1" baseline="0" smtClean="0"/>
                        <a:t>n </a:t>
                      </a:r>
                      <a:r>
                        <a:rPr lang="it-IT" sz="1200" baseline="0" smtClean="0"/>
                        <a:t>elementi</a:t>
                      </a:r>
                      <a:r>
                        <a:rPr lang="it-IT" sz="1200" baseline="0" dirty="0" smtClean="0"/>
                        <a:t>.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835343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clear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Rimuove tutti gli elementi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532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98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234845"/>
            <a:ext cx="10058400" cy="1450757"/>
          </a:xfrm>
        </p:spPr>
        <p:txBody>
          <a:bodyPr/>
          <a:lstStyle/>
          <a:p>
            <a:r>
              <a:rPr lang="it-IT" smtClean="0"/>
              <a:t>STL </a:t>
            </a:r>
            <a:r>
              <a:rPr lang="it-IT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Occorre: 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 </a:t>
            </a:r>
            <a:r>
              <a:rPr lang="it-IT" dirty="0" smtClean="0"/>
              <a:t>(e </a:t>
            </a:r>
            <a:r>
              <a:rPr lang="it-IT" b="1" dirty="0" err="1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using</a:t>
            </a:r>
            <a:r>
              <a:rPr lang="it-IT" b="1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it-IT" b="1" dirty="0" err="1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namespace</a:t>
            </a:r>
            <a:r>
              <a:rPr lang="it-IT" b="1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it-IT" b="1" dirty="0" err="1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std</a:t>
            </a:r>
            <a:r>
              <a:rPr lang="it-IT" dirty="0" smtClean="0"/>
              <a:t>)</a:t>
            </a:r>
          </a:p>
          <a:p>
            <a:r>
              <a:rPr lang="it-IT" dirty="0" smtClean="0"/>
              <a:t>È una classe </a:t>
            </a:r>
            <a:r>
              <a:rPr lang="it-IT" i="1" dirty="0" err="1" smtClean="0"/>
              <a:t>template</a:t>
            </a:r>
            <a:r>
              <a:rPr lang="it-IT" dirty="0" smtClean="0"/>
              <a:t>:</a:t>
            </a:r>
          </a:p>
          <a:p>
            <a:pPr lvl="1"/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it-I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integer_list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it-I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string_list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list&lt;Contatto&gt; </a:t>
            </a:r>
            <a:r>
              <a:rPr lang="it-I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contatti_list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dirty="0" smtClean="0"/>
              <a:t>Una lista è una sorta di «catena» di nodi e ogni nodo contiene:</a:t>
            </a:r>
          </a:p>
          <a:p>
            <a:pPr lvl="1"/>
            <a:r>
              <a:rPr lang="it-IT" dirty="0" smtClean="0"/>
              <a:t>Un elemento della lista</a:t>
            </a:r>
          </a:p>
          <a:p>
            <a:pPr lvl="1"/>
            <a:r>
              <a:rPr lang="it-IT" dirty="0" smtClean="0"/>
              <a:t>Un collegamento al nodo precedente</a:t>
            </a:r>
          </a:p>
          <a:p>
            <a:pPr lvl="1"/>
            <a:r>
              <a:rPr lang="it-IT" dirty="0" smtClean="0"/>
              <a:t>Un collegamento al nodo successivo</a:t>
            </a:r>
          </a:p>
          <a:p>
            <a:r>
              <a:rPr lang="it-IT" dirty="0" smtClean="0">
                <a:cs typeface="Courier New" panose="02070309020205020404" pitchFamily="49" charset="0"/>
              </a:rPr>
              <a:t>A differenza dei vettori non abbiamo locazioni </a:t>
            </a:r>
            <a:r>
              <a:rPr lang="it-IT" dirty="0">
                <a:cs typeface="Courier New" panose="02070309020205020404" pitchFamily="49" charset="0"/>
              </a:rPr>
              <a:t>di memoria </a:t>
            </a:r>
            <a:r>
              <a:rPr lang="it-IT" dirty="0" smtClean="0">
                <a:cs typeface="Courier New" panose="02070309020205020404" pitchFamily="49" charset="0"/>
              </a:rPr>
              <a:t>contigue: non c’è bisogno che i nodi siano contigui in memoria perché attraverso i collegamenti possiamo spostarci tra i nodi</a:t>
            </a:r>
          </a:p>
          <a:p>
            <a:endParaRPr lang="it-IT" dirty="0">
              <a:cs typeface="Courier New" panose="02070309020205020404" pitchFamily="49" charset="0"/>
            </a:endParaRP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717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STL </a:t>
            </a:r>
            <a:r>
              <a:rPr lang="it-IT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 STL la classe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it-IT" dirty="0" smtClean="0"/>
              <a:t>implementa una lista </a:t>
            </a:r>
            <a:r>
              <a:rPr lang="it-IT" b="1" dirty="0" smtClean="0"/>
              <a:t>doppiamente concatenata</a:t>
            </a:r>
          </a:p>
          <a:p>
            <a:pPr lvl="1"/>
            <a:r>
              <a:rPr lang="it-IT" dirty="0" smtClean="0"/>
              <a:t>Ogni nodo è collegato al precedente e al successivo</a:t>
            </a:r>
          </a:p>
          <a:p>
            <a:pPr lvl="1"/>
            <a:r>
              <a:rPr lang="it-IT" dirty="0" smtClean="0"/>
              <a:t>Iterazione bidirezionale</a:t>
            </a:r>
          </a:p>
          <a:p>
            <a:r>
              <a:rPr lang="it-IT" dirty="0" smtClean="0"/>
              <a:t>Esempio: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LS;</a:t>
            </a:r>
          </a:p>
          <a:p>
            <a:endParaRPr lang="it-IT" b="1" dirty="0"/>
          </a:p>
        </p:txBody>
      </p:sp>
      <p:pic>
        <p:nvPicPr>
          <p:cNvPr id="5" name="Immagine 4" descr="Ritaglio schermat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25"/>
          <a:stretch/>
        </p:blipFill>
        <p:spPr>
          <a:xfrm>
            <a:off x="1208722" y="3857414"/>
            <a:ext cx="5029902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4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Iteratori e scansione di una lista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415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it-IT" smtClean="0"/>
              <a:t>Meccanismo per la scansione di una </a:t>
            </a:r>
            <a:r>
              <a:rPr lang="it-IT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it-IT" smtClean="0">
                <a:cs typeface="Courier New" panose="02070309020205020404" pitchFamily="49" charset="0"/>
              </a:rPr>
              <a:t>: </a:t>
            </a:r>
            <a:r>
              <a:rPr lang="it-IT" b="1" i="1" smtClean="0">
                <a:cs typeface="Courier New" panose="02070309020205020404" pitchFamily="49" charset="0"/>
              </a:rPr>
              <a:t>Iteratori bidirezionali</a:t>
            </a:r>
            <a:endParaRPr lang="it-IT" b="1" i="1" dirty="0" smtClean="0">
              <a:cs typeface="Courier New" panose="02070309020205020404" pitchFamily="49" charset="0"/>
            </a:endParaRPr>
          </a:p>
          <a:p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for(list&lt;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it-IT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it-IT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iter=LS.begin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();iter!=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LS.end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();iter++){</a:t>
            </a:r>
          </a:p>
          <a:p>
            <a:pPr marL="201168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&lt;&lt;(*iter)&lt;&lt;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 smtClean="0"/>
          </a:p>
          <a:p>
            <a:pPr marL="201168" lvl="1" indent="0">
              <a:buNone/>
            </a:pPr>
            <a:r>
              <a:rPr lang="it-IT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it-IT" smtClean="0"/>
              <a:t> per impedire la modifica </a:t>
            </a:r>
            <a:endParaRPr lang="it-IT" dirty="0" smtClean="0"/>
          </a:p>
          <a:p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for(list&lt;</a:t>
            </a:r>
            <a:r>
              <a:rPr lang="it-I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it-IT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it-IT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iter=LS.begin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();iter!=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LS.end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();iter++){</a:t>
            </a:r>
          </a:p>
          <a:p>
            <a:pPr marL="201168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&lt;&lt;(*iter)&lt;&lt;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800" dirty="0"/>
          </a:p>
          <a:p>
            <a:endParaRPr lang="it-IT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magine 3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29" y="4619934"/>
            <a:ext cx="502990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650147"/>
            <a:ext cx="10058400" cy="677681"/>
          </a:xfrm>
        </p:spPr>
        <p:txBody>
          <a:bodyPr>
            <a:normAutofit fontScale="90000"/>
          </a:bodyPr>
          <a:lstStyle/>
          <a:p>
            <a:r>
              <a:rPr lang="it-IT" smtClean="0"/>
              <a:t>Principali metodi in </a:t>
            </a:r>
            <a:r>
              <a:rPr lang="it-IT" sz="5400" smtClean="0"/>
              <a:t>STL </a:t>
            </a:r>
            <a:r>
              <a:rPr lang="it-IT" sz="530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327828"/>
            <a:ext cx="8099042" cy="4023360"/>
          </a:xfrm>
        </p:spPr>
        <p:txBody>
          <a:bodyPr/>
          <a:lstStyle/>
          <a:p>
            <a:r>
              <a:rPr lang="it-IT" smtClean="0"/>
              <a:t>Consultare la documentazione: </a:t>
            </a:r>
            <a:r>
              <a:rPr lang="it-IT" smtClean="0">
                <a:hlinkClick r:id="rId2"/>
              </a:rPr>
              <a:t>http</a:t>
            </a:r>
            <a:r>
              <a:rPr lang="it-IT" dirty="0">
                <a:hlinkClick r:id="rId2"/>
              </a:rPr>
              <a:t>://www.cplusplus.com/reference/list/list/</a:t>
            </a:r>
            <a:endParaRPr lang="it-IT" dirty="0"/>
          </a:p>
          <a:p>
            <a:endParaRPr lang="it-IT" b="1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756068"/>
              </p:ext>
            </p:extLst>
          </p:nvPr>
        </p:nvGraphicFramePr>
        <p:xfrm>
          <a:off x="2062480" y="1837346"/>
          <a:ext cx="8128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45">
                  <a:extLst>
                    <a:ext uri="{9D8B030D-6E8A-4147-A177-3AD203B41FA5}">
                      <a16:colId xmlns:a16="http://schemas.microsoft.com/office/drawing/2014/main" val="2705185814"/>
                    </a:ext>
                  </a:extLst>
                </a:gridCol>
                <a:gridCol w="7145355">
                  <a:extLst>
                    <a:ext uri="{9D8B030D-6E8A-4147-A177-3AD203B41FA5}">
                      <a16:colId xmlns:a16="http://schemas.microsoft.com/office/drawing/2014/main" val="187568838"/>
                    </a:ext>
                  </a:extLst>
                </a:gridCol>
              </a:tblGrid>
              <a:tr h="247174">
                <a:tc>
                  <a:txBody>
                    <a:bodyPr/>
                    <a:lstStyle/>
                    <a:p>
                      <a:r>
                        <a:rPr lang="it-IT" sz="1200" b="1" dirty="0" smtClean="0"/>
                        <a:t>Metodo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Descrizione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429349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begin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Restituisce un iteratore</a:t>
                      </a:r>
                      <a:r>
                        <a:rPr lang="it-IT" sz="1200" baseline="0" smtClean="0"/>
                        <a:t> che «punta» al primo nodo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608177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smtClean="0"/>
                        <a:t>end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smtClean="0"/>
                        <a:t>Restituisce un iteratore</a:t>
                      </a:r>
                      <a:r>
                        <a:rPr lang="it-IT" sz="1200" baseline="0" smtClean="0"/>
                        <a:t> che «punta» ad un nodo </a:t>
                      </a:r>
                      <a:r>
                        <a:rPr lang="it-IT" sz="1200" i="1" baseline="0" smtClean="0"/>
                        <a:t>FITTIZIO</a:t>
                      </a:r>
                      <a:r>
                        <a:rPr lang="it-IT" sz="1200" baseline="0" smtClean="0"/>
                        <a:t> finale</a:t>
                      </a:r>
                      <a:endParaRPr lang="en-GB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815831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 err="1" smtClean="0"/>
                        <a:t>size</a:t>
                      </a:r>
                      <a:endParaRPr lang="en-GB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Restituisce</a:t>
                      </a:r>
                      <a:r>
                        <a:rPr lang="it-IT" sz="1200" baseline="0" smtClean="0"/>
                        <a:t> la dimensione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46048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empty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Restituisce</a:t>
                      </a:r>
                      <a:r>
                        <a:rPr lang="it-IT" sz="1200" baseline="0" smtClean="0"/>
                        <a:t> </a:t>
                      </a:r>
                      <a:r>
                        <a:rPr lang="it-IT" sz="1200" i="1" baseline="0" smtClean="0"/>
                        <a:t>true </a:t>
                      </a:r>
                      <a:r>
                        <a:rPr lang="it-IT" sz="1200" i="0" baseline="0" smtClean="0"/>
                        <a:t>se la lista è vuota</a:t>
                      </a:r>
                      <a:endParaRPr lang="en-GB" sz="12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760910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smtClean="0"/>
                        <a:t>front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Restituisce il primo elemento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706793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smtClean="0"/>
                        <a:t>back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Restituisce l’ultimo elemento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573815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push_back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Inserisce un elemento alla fine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99645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push_front</a:t>
                      </a:r>
                      <a:endParaRPr lang="it-IT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Inserisce un elemento</a:t>
                      </a:r>
                      <a:r>
                        <a:rPr lang="it-IT" sz="1200" baseline="0" smtClean="0"/>
                        <a:t> all’inizio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801143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insert</a:t>
                      </a:r>
                      <a:endParaRPr lang="it-IT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Permette di inserire</a:t>
                      </a:r>
                      <a:r>
                        <a:rPr lang="it-IT" sz="1200" baseline="0" smtClean="0"/>
                        <a:t> un elemento in una posizione arbitraria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777915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pop_back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Rimuove l’ultimo elemento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462450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pop_front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Rimuove</a:t>
                      </a:r>
                      <a:r>
                        <a:rPr lang="it-IT" sz="1200" baseline="0" smtClean="0"/>
                        <a:t> il primo elemento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921060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smtClean="0"/>
                        <a:t>erase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Dato un iteratore che «punta» ad un nodo (o un range</a:t>
                      </a:r>
                      <a:r>
                        <a:rPr lang="it-IT" sz="1200" baseline="0" smtClean="0"/>
                        <a:t>) </a:t>
                      </a:r>
                      <a:r>
                        <a:rPr lang="it-IT" sz="1200" smtClean="0"/>
                        <a:t>elimina l’elemento corrispondente (o gli</a:t>
                      </a:r>
                      <a:r>
                        <a:rPr lang="it-IT" sz="1200" baseline="0" smtClean="0"/>
                        <a:t> elementi corrispondenti</a:t>
                      </a:r>
                      <a:r>
                        <a:rPr lang="it-IT" sz="1200" baseline="0" dirty="0" smtClean="0"/>
                        <a:t>)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948043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remove</a:t>
                      </a:r>
                      <a:endParaRPr lang="it-IT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Dato un elemento, lo cerca e rimuove tutte</a:t>
                      </a:r>
                      <a:r>
                        <a:rPr lang="it-IT" sz="1200" baseline="0" smtClean="0"/>
                        <a:t> le sue occorrenze (Usa l’operatore ==)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131762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clear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Rimuove tutti gli elementi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433931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unique</a:t>
                      </a:r>
                      <a:endParaRPr lang="it-IT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Rimuove gli elementi duplicati</a:t>
                      </a:r>
                      <a:r>
                        <a:rPr lang="it-IT" sz="1200" baseline="0" smtClean="0"/>
                        <a:t> </a:t>
                      </a:r>
                      <a:r>
                        <a:rPr lang="it-IT" sz="1200" i="1" baseline="0" smtClean="0"/>
                        <a:t>CONSECUTIVI</a:t>
                      </a:r>
                      <a:r>
                        <a:rPr lang="it-IT" sz="1200" baseline="0" smtClean="0"/>
                        <a:t> (Usa l’operatore ==)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28207"/>
                  </a:ext>
                </a:extLst>
              </a:tr>
              <a:tr h="247174"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sort</a:t>
                      </a:r>
                      <a:endParaRPr lang="it-IT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smtClean="0"/>
                        <a:t>Ordina la</a:t>
                      </a:r>
                      <a:r>
                        <a:rPr lang="it-IT" sz="1200" baseline="0" smtClean="0"/>
                        <a:t> lista (Usa l’operatore &lt;)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4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6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Vettori VS Liste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smtClean="0">
                <a:cs typeface="Courier New" panose="02070309020205020404" pitchFamily="49" charset="0"/>
              </a:rPr>
              <a:t>Da preferire i vettori quando</a:t>
            </a:r>
            <a:r>
              <a:rPr lang="it-IT" sz="2400" dirty="0" smtClean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2400" smtClean="0">
                <a:cs typeface="Courier New" panose="02070309020205020404" pitchFamily="49" charset="0"/>
              </a:rPr>
              <a:t>È necessario avere accesso diretto agli elementi</a:t>
            </a:r>
            <a:endParaRPr lang="it-IT" sz="2400" dirty="0" smtClean="0">
              <a:cs typeface="Courier New" panose="02070309020205020404" pitchFamily="49" charset="0"/>
            </a:endParaRPr>
          </a:p>
          <a:p>
            <a:pPr lvl="1"/>
            <a:r>
              <a:rPr lang="it-IT" sz="2400" smtClean="0">
                <a:cs typeface="Courier New" panose="02070309020205020404" pitchFamily="49" charset="0"/>
              </a:rPr>
              <a:t>È sufficiente inserire ed eliminare elementi alla fine del vettore</a:t>
            </a:r>
            <a:endParaRPr lang="it-IT" sz="2400" dirty="0" smtClean="0">
              <a:cs typeface="Courier New" panose="02070309020205020404" pitchFamily="49" charset="0"/>
            </a:endParaRPr>
          </a:p>
          <a:p>
            <a:endParaRPr lang="it-IT" sz="2400" dirty="0" smtClean="0">
              <a:cs typeface="Courier New" panose="02070309020205020404" pitchFamily="49" charset="0"/>
            </a:endParaRPr>
          </a:p>
          <a:p>
            <a:r>
              <a:rPr lang="it-IT" sz="2400" smtClean="0">
                <a:cs typeface="Courier New" panose="02070309020205020404" pitchFamily="49" charset="0"/>
              </a:rPr>
              <a:t>Da preferire le liste quando</a:t>
            </a:r>
            <a:r>
              <a:rPr lang="it-IT" sz="2400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2400" smtClean="0">
                <a:cs typeface="Courier New" panose="02070309020205020404" pitchFamily="49" charset="0"/>
              </a:rPr>
              <a:t>Non è necessario avere accesso diretto agli elementi</a:t>
            </a:r>
            <a:endParaRPr lang="it-IT" sz="2400" dirty="0">
              <a:cs typeface="Courier New" panose="02070309020205020404" pitchFamily="49" charset="0"/>
            </a:endParaRPr>
          </a:p>
          <a:p>
            <a:pPr lvl="1"/>
            <a:r>
              <a:rPr lang="it-IT" sz="2400" smtClean="0">
                <a:cs typeface="Courier New" panose="02070309020205020404" pitchFamily="49" charset="0"/>
              </a:rPr>
              <a:t>Non è sufficiente inserire ed eliminare elementi alla fine del vettore</a:t>
            </a:r>
            <a:endParaRPr lang="it-IT" sz="2400" dirty="0" smtClean="0">
              <a:cs typeface="Courier New" panose="02070309020205020404" pitchFamily="49" charset="0"/>
            </a:endParaRPr>
          </a:p>
          <a:p>
            <a:pPr lvl="1"/>
            <a:r>
              <a:rPr lang="it-IT" sz="2400" smtClean="0">
                <a:cs typeface="Courier New" panose="02070309020205020404" pitchFamily="49" charset="0"/>
              </a:rPr>
              <a:t>Non è noto a priori quanti elementi dovranno essere inseriti</a:t>
            </a:r>
            <a:endParaRPr lang="it-IT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4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 la prossima lezione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Consultare Lezione 4 e MaterialeLezione4 per ulteriore materiale sui </a:t>
            </a:r>
            <a:r>
              <a:rPr lang="it-IT" dirty="0" err="1" smtClean="0"/>
              <a:t>template</a:t>
            </a:r>
            <a:endParaRPr lang="it-IT" dirty="0" smtClean="0"/>
          </a:p>
          <a:p>
            <a:r>
              <a:rPr lang="it-IT" dirty="0" smtClean="0"/>
              <a:t>Consultare la documentazione su vettori e liste STL</a:t>
            </a:r>
          </a:p>
          <a:p>
            <a:pPr lvl="1"/>
            <a:r>
              <a:rPr lang="it-IT" dirty="0">
                <a:cs typeface="Courier New" panose="02070309020205020404" pitchFamily="49" charset="0"/>
                <a:hlinkClick r:id="rId2"/>
              </a:rPr>
              <a:t>http://www.cplusplus.com/reference/vector/vector/</a:t>
            </a:r>
            <a:endParaRPr lang="it-IT" dirty="0"/>
          </a:p>
          <a:p>
            <a:pPr lvl="1"/>
            <a:r>
              <a:rPr lang="it-IT" dirty="0">
                <a:cs typeface="Courier New" panose="02070309020205020404" pitchFamily="49" charset="0"/>
                <a:hlinkClick r:id="rId2"/>
              </a:rPr>
              <a:t>http://</a:t>
            </a:r>
            <a:r>
              <a:rPr lang="it-IT" dirty="0" smtClean="0">
                <a:cs typeface="Courier New" panose="02070309020205020404" pitchFamily="49" charset="0"/>
                <a:hlinkClick r:id="rId2"/>
              </a:rPr>
              <a:t>www.cplusplus.com/reference/list/list/</a:t>
            </a:r>
            <a:endParaRPr lang="it-IT" dirty="0"/>
          </a:p>
          <a:p>
            <a:r>
              <a:rPr lang="it-IT" dirty="0" smtClean="0"/>
              <a:t>Per esercitarsi:</a:t>
            </a:r>
          </a:p>
          <a:p>
            <a:pPr lvl="1"/>
            <a:r>
              <a:rPr lang="it-IT" dirty="0" smtClean="0"/>
              <a:t>esercizi 1, 2 e 3 entro il 21 Aprile</a:t>
            </a:r>
          </a:p>
          <a:p>
            <a:pPr lvl="1"/>
            <a:r>
              <a:rPr lang="it-IT" dirty="0" smtClean="0"/>
              <a:t>prova di laboratorio Gestore </a:t>
            </a:r>
            <a:r>
              <a:rPr lang="it-IT" dirty="0" err="1" smtClean="0"/>
              <a:t>Computers</a:t>
            </a:r>
            <a:r>
              <a:rPr lang="it-IT" dirty="0" smtClean="0"/>
              <a:t> entro il 28 Aprile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38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Template</a:t>
            </a:r>
            <a:endParaRPr lang="en-GB" dirty="0"/>
          </a:p>
        </p:txBody>
      </p:sp>
      <p:sp>
        <p:nvSpPr>
          <p:cNvPr id="10" name="Sottotitolo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0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Template: cosa sono</a:t>
            </a:r>
            <a:r>
              <a:rPr lang="it-IT" dirty="0" smtClean="0"/>
              <a:t>?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C++ consente l’implementazione di:</a:t>
            </a:r>
          </a:p>
          <a:p>
            <a:pPr lvl="1"/>
            <a:r>
              <a:rPr lang="it-IT" dirty="0" smtClean="0"/>
              <a:t>Funzioni </a:t>
            </a:r>
            <a:r>
              <a:rPr lang="it-IT" dirty="0" err="1" smtClean="0"/>
              <a:t>template</a:t>
            </a:r>
            <a:endParaRPr lang="it-IT" dirty="0" smtClean="0"/>
          </a:p>
          <a:p>
            <a:pPr lvl="1"/>
            <a:r>
              <a:rPr lang="it-IT" dirty="0" smtClean="0"/>
              <a:t>Classi </a:t>
            </a:r>
            <a:r>
              <a:rPr lang="it-IT" dirty="0" err="1" smtClean="0"/>
              <a:t>template</a:t>
            </a:r>
            <a:endParaRPr lang="it-IT" dirty="0" smtClean="0"/>
          </a:p>
          <a:p>
            <a:r>
              <a:rPr lang="it-IT" dirty="0" err="1" smtClean="0"/>
              <a:t>Template</a:t>
            </a:r>
            <a:r>
              <a:rPr lang="it-IT" dirty="0" smtClean="0"/>
              <a:t> vuol dire «modello»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87" y="2152612"/>
            <a:ext cx="3409604" cy="340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funzione </a:t>
            </a:r>
            <a:r>
              <a:rPr lang="it-IT" dirty="0" err="1" smtClean="0"/>
              <a:t>template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pt-B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printArrayInt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∗ array, int size){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for(int i = 0; i &lt; size;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array[i] &lt;&lt; endl;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printArrayDouble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∗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array, int size){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for(int i = 0; i &lt; size;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array[i] &lt;&lt; endl;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printArrayString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∗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array, int size){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for(int i = 0; i &lt; size;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array[i] &lt;&lt; endl;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funzione </a:t>
            </a:r>
            <a:r>
              <a:rPr lang="it-IT" dirty="0" err="1" smtClean="0"/>
              <a:t>template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99469" cy="40233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smtClean="0"/>
              <a:t>Rendiamo la funzione template </a:t>
            </a:r>
            <a:r>
              <a:rPr lang="pt-BR" dirty="0" smtClean="0">
                <a:sym typeface="Wingdings" panose="05000000000000000000" pitchFamily="2" charset="2"/>
              </a:rPr>
              <a:t> Otteniamo una funzione </a:t>
            </a:r>
            <a:r>
              <a:rPr lang="pt-BR" dirty="0" smtClean="0"/>
              <a:t>generica</a:t>
            </a:r>
            <a:r>
              <a:rPr lang="pt-BR" dirty="0"/>
              <a:t>, valida </a:t>
            </a:r>
            <a:r>
              <a:rPr lang="pt-BR" dirty="0" smtClean="0"/>
              <a:t>qualunque sia il tipo </a:t>
            </a:r>
            <a:r>
              <a:rPr lang="pt-BR" dirty="0"/>
              <a:t>C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template&lt;class C&gt;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pt-B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pt-B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∗ array, int size){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for(int i = 0; i &lt; size;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array[i] &lt;&lt; endl;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 di classe </a:t>
            </a:r>
            <a:r>
              <a:rPr lang="it-IT" dirty="0" err="1" smtClean="0"/>
              <a:t>template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Importante ricordare che:</a:t>
            </a:r>
          </a:p>
          <a:p>
            <a:pPr lvl="1"/>
            <a:r>
              <a:rPr lang="it-IT" i="1" dirty="0" smtClean="0"/>
              <a:t>La maggior parte dei compilatori C++ richiede che la definizione completa all’interno di un unico file, per cui </a:t>
            </a:r>
            <a:r>
              <a:rPr lang="it-IT" b="1" i="1" u="sng" dirty="0" smtClean="0"/>
              <a:t>implementeremo le classi </a:t>
            </a:r>
            <a:r>
              <a:rPr lang="it-IT" b="1" i="1" u="sng" dirty="0" err="1" smtClean="0"/>
              <a:t>template</a:t>
            </a:r>
            <a:r>
              <a:rPr lang="it-IT" b="1" i="1" u="sng" dirty="0" smtClean="0"/>
              <a:t> completamente all’interno dell’</a:t>
            </a:r>
            <a:r>
              <a:rPr lang="it-IT" b="1" i="1" u="sng" dirty="0" err="1" smtClean="0"/>
              <a:t>header</a:t>
            </a:r>
            <a:r>
              <a:rPr lang="it-IT" b="1" i="1" u="sng" dirty="0" smtClean="0"/>
              <a:t> file</a:t>
            </a:r>
            <a:endParaRPr lang="it-IT" i="1" dirty="0" smtClean="0"/>
          </a:p>
          <a:p>
            <a:pPr marL="90000" lvl="1" indent="-90000">
              <a:spcBef>
                <a:spcPts val="1200"/>
              </a:spcBef>
              <a:buNone/>
            </a:pPr>
            <a:r>
              <a:rPr lang="it-IT" sz="2000" dirty="0" smtClean="0"/>
              <a:t>  Consultare sul sito del corso:</a:t>
            </a:r>
          </a:p>
          <a:p>
            <a:pPr lvl="1"/>
            <a:r>
              <a:rPr lang="it-IT" dirty="0" smtClean="0"/>
              <a:t>MaterialeLezione4.zip</a:t>
            </a:r>
          </a:p>
          <a:p>
            <a:pPr lvl="1"/>
            <a:r>
              <a:rPr lang="it-IT" dirty="0" smtClean="0"/>
              <a:t>Lezione4</a:t>
            </a:r>
          </a:p>
          <a:p>
            <a:r>
              <a:rPr lang="it-IT" dirty="0"/>
              <a:t> </a:t>
            </a:r>
            <a:r>
              <a:rPr lang="it-IT" dirty="0" smtClean="0"/>
              <a:t>Partiamo da </a:t>
            </a:r>
            <a:r>
              <a:rPr lang="it-IT" b="1" dirty="0" err="1"/>
              <a:t>VectorString</a:t>
            </a:r>
            <a:r>
              <a:rPr lang="it-IT" dirty="0"/>
              <a:t> </a:t>
            </a:r>
            <a:r>
              <a:rPr lang="it-IT" dirty="0" smtClean="0"/>
              <a:t> e realizziamo una classe </a:t>
            </a:r>
            <a:r>
              <a:rPr lang="it-IT" b="1" dirty="0" err="1" smtClean="0"/>
              <a:t>Vector</a:t>
            </a:r>
            <a:r>
              <a:rPr lang="it-IT" dirty="0" smtClean="0"/>
              <a:t> </a:t>
            </a:r>
            <a:r>
              <a:rPr lang="it-IT" dirty="0" err="1" smtClean="0"/>
              <a:t>template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6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Vettori e Liste STL</a:t>
            </a:r>
            <a:endParaRPr lang="en-GB" dirty="0"/>
          </a:p>
        </p:txBody>
      </p:sp>
      <p:sp>
        <p:nvSpPr>
          <p:cNvPr id="10" name="Sottotitolo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STL </a:t>
            </a:r>
            <a:r>
              <a:rPr lang="it-IT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Occorre</a:t>
            </a:r>
            <a:r>
              <a:rPr lang="it-IT" dirty="0" smtClean="0"/>
              <a:t>: 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dirty="0" smtClean="0"/>
              <a:t>(e </a:t>
            </a:r>
            <a:r>
              <a:rPr lang="it-IT" b="1" dirty="0" err="1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using</a:t>
            </a:r>
            <a:r>
              <a:rPr lang="it-IT" b="1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it-IT" b="1" dirty="0" err="1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namespace</a:t>
            </a:r>
            <a:r>
              <a:rPr lang="it-IT" b="1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it-IT" b="1" dirty="0" err="1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std</a:t>
            </a:r>
            <a:r>
              <a:rPr lang="it-IT" dirty="0"/>
              <a:t>)</a:t>
            </a:r>
          </a:p>
          <a:p>
            <a:r>
              <a:rPr lang="it-IT" dirty="0" smtClean="0"/>
              <a:t>È una classe </a:t>
            </a:r>
            <a:r>
              <a:rPr lang="it-IT" i="1" dirty="0" err="1" smtClean="0"/>
              <a:t>template</a:t>
            </a:r>
            <a:r>
              <a:rPr lang="it-IT" dirty="0"/>
              <a:t>:</a:t>
            </a:r>
          </a:p>
          <a:p>
            <a:pPr lvl="1"/>
            <a:r>
              <a:rPr lang="it-I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integer_vector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string_vector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&lt;Contatto&gt; </a:t>
            </a:r>
            <a:r>
              <a:rPr lang="it-I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contatti_vector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dirty="0" smtClean="0">
                <a:cs typeface="Courier New" panose="02070309020205020404" pitchFamily="49" charset="0"/>
              </a:rPr>
              <a:t>Locazioni di memoria contigue</a:t>
            </a:r>
          </a:p>
          <a:p>
            <a:pPr lvl="1"/>
            <a:r>
              <a:rPr lang="it-IT" dirty="0" smtClean="0">
                <a:cs typeface="Courier New" panose="02070309020205020404" pitchFamily="49" charset="0"/>
              </a:rPr>
              <a:t>Accesso casuale (diretto, «random»)</a:t>
            </a:r>
          </a:p>
          <a:p>
            <a:pPr lvl="1"/>
            <a:r>
              <a:rPr lang="it-IT" dirty="0" smtClean="0"/>
              <a:t>Gestione automatica della memoria dinamica allocata</a:t>
            </a:r>
          </a:p>
          <a:p>
            <a:pPr lvl="2"/>
            <a:r>
              <a:rPr lang="it-IT" dirty="0" smtClean="0"/>
              <a:t>Quando non c’è sufficiente memoria a disposizione, viene allocata un’area di memoria contigua più grande, ricopiati gli elementi originali e deallocata la vecchia memoria</a:t>
            </a:r>
            <a:endParaRPr lang="it-IT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Scansione di un vettore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  <a:endParaRPr lang="it-IT" sz="1800" dirty="0"/>
          </a:p>
          <a:p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it-I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();i++){</a:t>
            </a:r>
          </a:p>
          <a:p>
            <a:pPr marL="201168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&lt;&lt;V[i]&lt;&lt;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097280" y="3762264"/>
            <a:ext cx="2883244" cy="1374348"/>
            <a:chOff x="1482814" y="2323072"/>
            <a:chExt cx="2883244" cy="1374348"/>
          </a:xfrm>
        </p:grpSpPr>
        <p:sp>
          <p:nvSpPr>
            <p:cNvPr id="5" name="Rettangolo 4"/>
            <p:cNvSpPr/>
            <p:nvPr/>
          </p:nvSpPr>
          <p:spPr>
            <a:xfrm>
              <a:off x="2059462" y="2323072"/>
              <a:ext cx="576649" cy="535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V[0]</a:t>
              </a:r>
              <a:endParaRPr lang="it-IT" dirty="0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2636111" y="2323072"/>
              <a:ext cx="576649" cy="535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V[1]</a:t>
              </a:r>
              <a:endParaRPr lang="it-IT" dirty="0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3212760" y="2323072"/>
              <a:ext cx="576649" cy="535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V[2]</a:t>
              </a:r>
              <a:endParaRPr lang="it-IT" dirty="0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3789409" y="2323072"/>
              <a:ext cx="576649" cy="535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V[3]</a:t>
              </a:r>
              <a:endParaRPr lang="it-IT" dirty="0"/>
            </a:p>
          </p:txBody>
        </p:sp>
        <p:cxnSp>
          <p:nvCxnSpPr>
            <p:cNvPr id="9" name="Connettore 2 8"/>
            <p:cNvCxnSpPr/>
            <p:nvPr/>
          </p:nvCxnSpPr>
          <p:spPr>
            <a:xfrm flipV="1">
              <a:off x="2347786" y="2858532"/>
              <a:ext cx="1" cy="4777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asellaDiTesto 9"/>
            <p:cNvSpPr txBox="1"/>
            <p:nvPr/>
          </p:nvSpPr>
          <p:spPr>
            <a:xfrm>
              <a:off x="2125365" y="3328088"/>
              <a:ext cx="510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i=0</a:t>
              </a:r>
              <a:endParaRPr lang="it-IT" dirty="0"/>
            </a:p>
          </p:txBody>
        </p:sp>
        <p:cxnSp>
          <p:nvCxnSpPr>
            <p:cNvPr id="11" name="Connettore 2 10"/>
            <p:cNvCxnSpPr/>
            <p:nvPr/>
          </p:nvCxnSpPr>
          <p:spPr>
            <a:xfrm>
              <a:off x="2636110" y="3512754"/>
              <a:ext cx="4324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sellaDiTesto 11"/>
            <p:cNvSpPr txBox="1"/>
            <p:nvPr/>
          </p:nvSpPr>
          <p:spPr>
            <a:xfrm>
              <a:off x="2560940" y="3143421"/>
              <a:ext cx="582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i++</a:t>
              </a: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1482814" y="2406135"/>
              <a:ext cx="6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V: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9197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8E8AE64F80E34F80C6963078F19D5F" ma:contentTypeVersion="2" ma:contentTypeDescription="Creare un nuovo documento." ma:contentTypeScope="" ma:versionID="ddf9c5b4d0d9c7b94fa0aa7a8843ac03">
  <xsd:schema xmlns:xsd="http://www.w3.org/2001/XMLSchema" xmlns:xs="http://www.w3.org/2001/XMLSchema" xmlns:p="http://schemas.microsoft.com/office/2006/metadata/properties" xmlns:ns2="46658670-2a15-4d6b-8682-76b38f6c69b4" targetNamespace="http://schemas.microsoft.com/office/2006/metadata/properties" ma:root="true" ma:fieldsID="e065dfc496dad478cc0c63a0b14c33e3" ns2:_="">
    <xsd:import namespace="46658670-2a15-4d6b-8682-76b38f6c69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658670-2a15-4d6b-8682-76b38f6c69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D18A1D-D28D-4271-AAD4-32A57569D177}"/>
</file>

<file path=customXml/itemProps2.xml><?xml version="1.0" encoding="utf-8"?>
<ds:datastoreItem xmlns:ds="http://schemas.openxmlformats.org/officeDocument/2006/customXml" ds:itemID="{B70D60C7-8A76-4139-8B46-7566B9B104C8}"/>
</file>

<file path=customXml/itemProps3.xml><?xml version="1.0" encoding="utf-8"?>
<ds:datastoreItem xmlns:ds="http://schemas.openxmlformats.org/officeDocument/2006/customXml" ds:itemID="{8C32FC0E-8384-4E6C-A47E-789A22A3CFCC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1105</Words>
  <Application>Microsoft Office PowerPoint</Application>
  <PresentationFormat>Widescreen</PresentationFormat>
  <Paragraphs>206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Arial Unicode MS</vt:lpstr>
      <vt:lpstr>Calibri</vt:lpstr>
      <vt:lpstr>Calibri Light</vt:lpstr>
      <vt:lpstr>Courier New</vt:lpstr>
      <vt:lpstr>Wingdings</vt:lpstr>
      <vt:lpstr>Retrospettivo</vt:lpstr>
      <vt:lpstr>Template, Vettori e Liste STL </vt:lpstr>
      <vt:lpstr>Template</vt:lpstr>
      <vt:lpstr>Template: cosa sono?</vt:lpstr>
      <vt:lpstr>Esempio di funzione template</vt:lpstr>
      <vt:lpstr>Esempio di funzione template</vt:lpstr>
      <vt:lpstr>Esempi di classe template</vt:lpstr>
      <vt:lpstr>Vettori e Liste STL</vt:lpstr>
      <vt:lpstr>STL vector</vt:lpstr>
      <vt:lpstr>Scansione di un vettore</vt:lpstr>
      <vt:lpstr>Iteratori</vt:lpstr>
      <vt:lpstr>Scansione di un vettore tramite iteratori</vt:lpstr>
      <vt:lpstr>Principali metodi in STL vector</vt:lpstr>
      <vt:lpstr>STL list</vt:lpstr>
      <vt:lpstr>STL list</vt:lpstr>
      <vt:lpstr>Iteratori e scansione di una lista</vt:lpstr>
      <vt:lpstr>Principali metodi in STL list</vt:lpstr>
      <vt:lpstr>Vettori VS Liste</vt:lpstr>
      <vt:lpstr>Per la prossima lezione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Libreria STL</dc:title>
  <dc:creator>Jessica</dc:creator>
  <cp:lastModifiedBy>Jessica Zangari</cp:lastModifiedBy>
  <cp:revision>92</cp:revision>
  <dcterms:created xsi:type="dcterms:W3CDTF">2015-04-16T08:28:31Z</dcterms:created>
  <dcterms:modified xsi:type="dcterms:W3CDTF">2020-04-07T12:59:35Z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0x010100BD8E8AE64F80E34F80C6963078F19D5F</vt:lpwstr>
  </property>
</Properties>
</file>