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8"/>
  </p:notesMasterIdLst>
  <p:sldIdLst>
    <p:sldId id="256" r:id="rId2"/>
    <p:sldId id="271" r:id="rId3"/>
    <p:sldId id="280" r:id="rId4"/>
    <p:sldId id="281" r:id="rId5"/>
    <p:sldId id="282" r:id="rId6"/>
    <p:sldId id="278" r:id="rId7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5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6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customXml" Target="../customXml/item3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openxmlformats.org/officeDocument/2006/relationships/customXml" Target="../customXml/item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36DB75-7F4A-48FC-8649-2349D9FFFDDE}" type="datetimeFigureOut">
              <a:rPr lang="en-GB" smtClean="0"/>
              <a:t>05/05/2020</a:t>
            </a:fld>
            <a:endParaRPr lang="en-GB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788F11-BE39-438F-B5B9-DA55377CC249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4468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CC8B3-4B6A-4BB2-B64B-C352641C46F2}" type="datetimeFigureOut">
              <a:rPr lang="it-IT" smtClean="0"/>
              <a:t>05/05/2020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33992-99B3-41D3-B65A-BE06BF7B6369}" type="slidenum">
              <a:rPr lang="it-IT" smtClean="0"/>
              <a:t>‹N›</a:t>
            </a:fld>
            <a:endParaRPr lang="it-I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2733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CC8B3-4B6A-4BB2-B64B-C352641C46F2}" type="datetimeFigureOut">
              <a:rPr lang="it-IT" smtClean="0"/>
              <a:t>05/05/2020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33992-99B3-41D3-B65A-BE06BF7B636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74940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CC8B3-4B6A-4BB2-B64B-C352641C46F2}" type="datetimeFigureOut">
              <a:rPr lang="it-IT" smtClean="0"/>
              <a:t>05/05/2020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33992-99B3-41D3-B65A-BE06BF7B636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05460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CC8B3-4B6A-4BB2-B64B-C352641C46F2}" type="datetimeFigureOut">
              <a:rPr lang="it-IT" smtClean="0"/>
              <a:t>05/05/2020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33992-99B3-41D3-B65A-BE06BF7B636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72861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CC8B3-4B6A-4BB2-B64B-C352641C46F2}" type="datetimeFigureOut">
              <a:rPr lang="it-IT" smtClean="0"/>
              <a:t>05/05/2020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33992-99B3-41D3-B65A-BE06BF7B6369}" type="slidenum">
              <a:rPr lang="it-IT" smtClean="0"/>
              <a:t>‹N›</a:t>
            </a:fld>
            <a:endParaRPr lang="it-I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4253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CC8B3-4B6A-4BB2-B64B-C352641C46F2}" type="datetimeFigureOut">
              <a:rPr lang="it-IT" smtClean="0"/>
              <a:t>05/05/2020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33992-99B3-41D3-B65A-BE06BF7B636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2816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CC8B3-4B6A-4BB2-B64B-C352641C46F2}" type="datetimeFigureOut">
              <a:rPr lang="it-IT" smtClean="0"/>
              <a:t>05/05/2020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33992-99B3-41D3-B65A-BE06BF7B636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64965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CC8B3-4B6A-4BB2-B64B-C352641C46F2}" type="datetimeFigureOut">
              <a:rPr lang="it-IT" smtClean="0"/>
              <a:t>05/05/2020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33992-99B3-41D3-B65A-BE06BF7B636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25699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CC8B3-4B6A-4BB2-B64B-C352641C46F2}" type="datetimeFigureOut">
              <a:rPr lang="it-IT" smtClean="0"/>
              <a:t>05/05/2020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33992-99B3-41D3-B65A-BE06BF7B636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12537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A9CC8B3-4B6A-4BB2-B64B-C352641C46F2}" type="datetimeFigureOut">
              <a:rPr lang="it-IT" smtClean="0"/>
              <a:t>05/05/2020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CF33992-99B3-41D3-B65A-BE06BF7B636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05340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CC8B3-4B6A-4BB2-B64B-C352641C46F2}" type="datetimeFigureOut">
              <a:rPr lang="it-IT" smtClean="0"/>
              <a:t>05/05/2020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33992-99B3-41D3-B65A-BE06BF7B636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02633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A9CC8B3-4B6A-4BB2-B64B-C352641C46F2}" type="datetimeFigureOut">
              <a:rPr lang="it-IT" smtClean="0"/>
              <a:t>05/05/2020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CF33992-99B3-41D3-B65A-BE06BF7B6369}" type="slidenum">
              <a:rPr lang="it-IT" smtClean="0"/>
              <a:t>‹N›</a:t>
            </a:fld>
            <a:endParaRPr lang="it-IT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3615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97280" y="1529699"/>
            <a:ext cx="10113645" cy="2351970"/>
          </a:xfrm>
        </p:spPr>
        <p:txBody>
          <a:bodyPr/>
          <a:lstStyle/>
          <a:p>
            <a:pPr algn="ctr"/>
            <a:r>
              <a:rPr lang="it-IT" sz="7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Code e Pile</a:t>
            </a:r>
            <a:r>
              <a:rPr lang="it-IT" sz="4800" b="1" dirty="0">
                <a:solidFill>
                  <a:schemeClr val="tx1"/>
                </a:solidFill>
              </a:rPr>
              <a:t/>
            </a:r>
            <a:br>
              <a:rPr lang="it-IT" sz="4800" b="1" dirty="0">
                <a:solidFill>
                  <a:schemeClr val="tx1"/>
                </a:solidFill>
              </a:rPr>
            </a:br>
            <a:endParaRPr lang="it-IT" sz="4800" b="1" i="1" dirty="0">
              <a:solidFill>
                <a:schemeClr val="tx1"/>
              </a:solidFill>
            </a:endParaRPr>
          </a:p>
        </p:txBody>
      </p:sp>
      <p:sp>
        <p:nvSpPr>
          <p:cNvPr id="7" name="Titolo 1"/>
          <p:cNvSpPr txBox="1">
            <a:spLocks/>
          </p:cNvSpPr>
          <p:nvPr/>
        </p:nvSpPr>
        <p:spPr>
          <a:xfrm>
            <a:off x="1097280" y="5376997"/>
            <a:ext cx="10047862" cy="1213508"/>
          </a:xfrm>
          <a:prstGeom prst="rect">
            <a:avLst/>
          </a:prstGeom>
        </p:spPr>
        <p:txBody>
          <a:bodyPr vert="horz" lIns="91440" tIns="0" rIns="91440" bIns="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600" b="0" kern="1200" spc="-5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2800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Corso di Programmazione ad Oggetti</a:t>
            </a:r>
          </a:p>
          <a:p>
            <a:pPr algn="ctr"/>
            <a:r>
              <a:rPr lang="it-IT" sz="2800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Corso di Laurea in Informatica</a:t>
            </a:r>
          </a:p>
          <a:p>
            <a:pPr algn="ctr"/>
            <a:r>
              <a:rPr lang="it-IT" sz="2800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Università della Calabria</a:t>
            </a:r>
          </a:p>
          <a:p>
            <a:pPr algn="ctr"/>
            <a:r>
              <a:rPr lang="it-IT" sz="2800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https://</a:t>
            </a:r>
            <a:r>
              <a:rPr lang="it-IT" sz="2800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www.mat.unical.it/informatica/ProgrammazioneAdOggetti</a:t>
            </a:r>
            <a:endParaRPr lang="it-IT" sz="2800" i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90652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Coda (Queue in inglese)</a:t>
            </a:r>
            <a:endParaRPr lang="en-GB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z="2400" dirty="0" smtClean="0"/>
              <a:t>È una struttura dati che segue una specifica politica di inserimento e rimozione detta </a:t>
            </a:r>
            <a:r>
              <a:rPr lang="it-IT" sz="2400" b="1" i="1" dirty="0" smtClean="0">
                <a:solidFill>
                  <a:srgbClr val="FF0000"/>
                </a:solidFill>
              </a:rPr>
              <a:t>FIFO</a:t>
            </a:r>
            <a:endParaRPr lang="it-IT" sz="2400" dirty="0" smtClean="0">
              <a:solidFill>
                <a:srgbClr val="FF0000"/>
              </a:solidFill>
            </a:endParaRPr>
          </a:p>
          <a:p>
            <a:pPr lvl="1"/>
            <a:r>
              <a:rPr lang="it-IT" sz="2200" b="1" dirty="0" smtClean="0">
                <a:solidFill>
                  <a:srgbClr val="FF0000"/>
                </a:solidFill>
              </a:rPr>
              <a:t>F</a:t>
            </a:r>
            <a:r>
              <a:rPr lang="it-IT" sz="2200" dirty="0" smtClean="0">
                <a:solidFill>
                  <a:srgbClr val="FF0000"/>
                </a:solidFill>
              </a:rPr>
              <a:t>irst </a:t>
            </a:r>
            <a:r>
              <a:rPr lang="it-IT" sz="2200" b="1" dirty="0" smtClean="0">
                <a:solidFill>
                  <a:srgbClr val="FF0000"/>
                </a:solidFill>
              </a:rPr>
              <a:t>I</a:t>
            </a:r>
            <a:r>
              <a:rPr lang="it-IT" sz="2200" dirty="0" smtClean="0">
                <a:solidFill>
                  <a:srgbClr val="FF0000"/>
                </a:solidFill>
              </a:rPr>
              <a:t>n </a:t>
            </a:r>
            <a:r>
              <a:rPr lang="it-IT" sz="2200" b="1" dirty="0">
                <a:solidFill>
                  <a:srgbClr val="FF0000"/>
                </a:solidFill>
              </a:rPr>
              <a:t>F</a:t>
            </a:r>
            <a:r>
              <a:rPr lang="it-IT" sz="2200" dirty="0">
                <a:solidFill>
                  <a:srgbClr val="FF0000"/>
                </a:solidFill>
              </a:rPr>
              <a:t>irst </a:t>
            </a:r>
            <a:r>
              <a:rPr lang="it-IT" sz="2200" b="1" dirty="0">
                <a:solidFill>
                  <a:srgbClr val="FF0000"/>
                </a:solidFill>
              </a:rPr>
              <a:t>O</a:t>
            </a:r>
            <a:r>
              <a:rPr lang="it-IT" sz="2200" dirty="0">
                <a:solidFill>
                  <a:srgbClr val="FF0000"/>
                </a:solidFill>
              </a:rPr>
              <a:t>ut</a:t>
            </a:r>
            <a:r>
              <a:rPr lang="it-IT" sz="2200" dirty="0"/>
              <a:t>: il primo dato inserito è il primo a essere </a:t>
            </a:r>
            <a:r>
              <a:rPr lang="it-IT" sz="2200" dirty="0" smtClean="0"/>
              <a:t>rimosso</a:t>
            </a:r>
          </a:p>
          <a:p>
            <a:pPr lvl="1"/>
            <a:r>
              <a:rPr lang="it-IT" sz="2200" dirty="0" smtClean="0"/>
              <a:t>Il verso di estrazione è opposto al verso di inserimento</a:t>
            </a:r>
            <a:endParaRPr lang="it-IT" sz="2200" dirty="0" smtClean="0"/>
          </a:p>
          <a:p>
            <a:endParaRPr lang="it-IT" dirty="0" smtClean="0"/>
          </a:p>
          <a:p>
            <a:pPr lvl="1"/>
            <a:endParaRPr lang="it-IT" dirty="0" smtClean="0"/>
          </a:p>
          <a:p>
            <a:pPr lvl="1"/>
            <a:endParaRPr lang="it-IT" dirty="0" smtClean="0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9745" y="3696471"/>
            <a:ext cx="2143125" cy="2143125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B0F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1832" y="3706742"/>
            <a:ext cx="2143125" cy="2143125"/>
          </a:xfrm>
          <a:prstGeom prst="rect">
            <a:avLst/>
          </a:prstGeom>
        </p:spPr>
      </p:pic>
      <p:pic>
        <p:nvPicPr>
          <p:cNvPr id="8" name="Immagine 7"/>
          <p:cNvPicPr>
            <a:picLocks noChangeAspect="1"/>
          </p:cNvPicPr>
          <p:nvPr/>
        </p:nvPicPr>
        <p:blipFill>
          <a:blip r:embed="rId5">
            <a:duotone>
              <a:prstClr val="black"/>
              <a:srgbClr val="FFFF99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971" y="3725969"/>
            <a:ext cx="2143125" cy="2143125"/>
          </a:xfrm>
          <a:prstGeom prst="rect">
            <a:avLst/>
          </a:prstGeom>
        </p:spPr>
      </p:pic>
      <p:pic>
        <p:nvPicPr>
          <p:cNvPr id="9" name="Immagine 8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9933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8070" y="3706742"/>
            <a:ext cx="2143125" cy="2143125"/>
          </a:xfrm>
          <a:prstGeom prst="rect">
            <a:avLst/>
          </a:prstGeom>
        </p:spPr>
      </p:pic>
      <p:pic>
        <p:nvPicPr>
          <p:cNvPr id="10" name="Immagine 9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9555" y="3725969"/>
            <a:ext cx="2143125" cy="2143125"/>
          </a:xfrm>
          <a:prstGeom prst="rect">
            <a:avLst/>
          </a:prstGeom>
        </p:spPr>
      </p:pic>
      <p:sp>
        <p:nvSpPr>
          <p:cNvPr id="14" name="Freccia a sinistra 13"/>
          <p:cNvSpPr/>
          <p:nvPr/>
        </p:nvSpPr>
        <p:spPr>
          <a:xfrm>
            <a:off x="364017" y="4500977"/>
            <a:ext cx="897308" cy="623843"/>
          </a:xfrm>
          <a:prstGeom prst="leftArrow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out</a:t>
            </a:r>
            <a:endParaRPr lang="en-GB" dirty="0"/>
          </a:p>
        </p:txBody>
      </p:sp>
      <p:sp>
        <p:nvSpPr>
          <p:cNvPr id="15" name="Freccia a sinistra 14"/>
          <p:cNvSpPr/>
          <p:nvPr/>
        </p:nvSpPr>
        <p:spPr>
          <a:xfrm>
            <a:off x="10689063" y="4485609"/>
            <a:ext cx="897308" cy="623843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in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59034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Pila </a:t>
            </a:r>
            <a:r>
              <a:rPr lang="it-IT" dirty="0" smtClean="0"/>
              <a:t>(</a:t>
            </a:r>
            <a:r>
              <a:rPr lang="it-IT" dirty="0" err="1" smtClean="0"/>
              <a:t>Stack</a:t>
            </a:r>
            <a:r>
              <a:rPr lang="it-IT" dirty="0" smtClean="0"/>
              <a:t> </a:t>
            </a:r>
            <a:r>
              <a:rPr lang="it-IT" dirty="0"/>
              <a:t>in inglese)</a:t>
            </a:r>
            <a:endParaRPr lang="en-GB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z="2400" dirty="0" smtClean="0"/>
              <a:t>È una struttura dati che segue una specifica politica di inserimento e rimozione detta </a:t>
            </a:r>
            <a:r>
              <a:rPr lang="it-IT" sz="2400" b="1" i="1" dirty="0" smtClean="0">
                <a:solidFill>
                  <a:srgbClr val="FF0000"/>
                </a:solidFill>
              </a:rPr>
              <a:t>LIFO</a:t>
            </a:r>
            <a:endParaRPr lang="it-IT" sz="2400" dirty="0" smtClean="0">
              <a:solidFill>
                <a:srgbClr val="FF0000"/>
              </a:solidFill>
            </a:endParaRPr>
          </a:p>
          <a:p>
            <a:pPr lvl="1"/>
            <a:r>
              <a:rPr lang="it-IT" sz="2200" b="1" dirty="0" smtClean="0">
                <a:solidFill>
                  <a:srgbClr val="FF0000"/>
                </a:solidFill>
              </a:rPr>
              <a:t>L</a:t>
            </a:r>
            <a:r>
              <a:rPr lang="it-IT" sz="2200" dirty="0" smtClean="0">
                <a:solidFill>
                  <a:srgbClr val="FF0000"/>
                </a:solidFill>
              </a:rPr>
              <a:t>ast </a:t>
            </a:r>
            <a:r>
              <a:rPr lang="it-IT" sz="2200" b="1" dirty="0" smtClean="0">
                <a:solidFill>
                  <a:srgbClr val="FF0000"/>
                </a:solidFill>
              </a:rPr>
              <a:t>I</a:t>
            </a:r>
            <a:r>
              <a:rPr lang="it-IT" sz="2200" dirty="0" smtClean="0">
                <a:solidFill>
                  <a:srgbClr val="FF0000"/>
                </a:solidFill>
              </a:rPr>
              <a:t>n </a:t>
            </a:r>
            <a:r>
              <a:rPr lang="it-IT" sz="2200" b="1" dirty="0">
                <a:solidFill>
                  <a:srgbClr val="FF0000"/>
                </a:solidFill>
              </a:rPr>
              <a:t>F</a:t>
            </a:r>
            <a:r>
              <a:rPr lang="it-IT" sz="2200" dirty="0">
                <a:solidFill>
                  <a:srgbClr val="FF0000"/>
                </a:solidFill>
              </a:rPr>
              <a:t>irst </a:t>
            </a:r>
            <a:r>
              <a:rPr lang="it-IT" sz="2200" b="1" dirty="0">
                <a:solidFill>
                  <a:srgbClr val="FF0000"/>
                </a:solidFill>
              </a:rPr>
              <a:t>O</a:t>
            </a:r>
            <a:r>
              <a:rPr lang="it-IT" sz="2200" dirty="0">
                <a:solidFill>
                  <a:srgbClr val="FF0000"/>
                </a:solidFill>
              </a:rPr>
              <a:t>ut</a:t>
            </a:r>
            <a:r>
              <a:rPr lang="it-IT" sz="2200" dirty="0"/>
              <a:t>: </a:t>
            </a:r>
            <a:r>
              <a:rPr lang="it-IT" sz="2200" dirty="0" smtClean="0"/>
              <a:t>l’ultimo dato </a:t>
            </a:r>
            <a:r>
              <a:rPr lang="it-IT" sz="2200" dirty="0"/>
              <a:t>inserito è il primo a essere </a:t>
            </a:r>
            <a:r>
              <a:rPr lang="it-IT" sz="2200" dirty="0" smtClean="0"/>
              <a:t>rimosso</a:t>
            </a:r>
          </a:p>
          <a:p>
            <a:pPr lvl="1"/>
            <a:r>
              <a:rPr lang="it-IT" sz="2200" dirty="0"/>
              <a:t>Il verso di estrazione è </a:t>
            </a:r>
            <a:r>
              <a:rPr lang="it-IT" sz="2200" dirty="0" smtClean="0"/>
              <a:t>uguale </a:t>
            </a:r>
            <a:r>
              <a:rPr lang="it-IT" sz="2200" dirty="0"/>
              <a:t>al verso di inserimento</a:t>
            </a:r>
          </a:p>
          <a:p>
            <a:pPr lvl="1"/>
            <a:endParaRPr lang="it-IT" sz="2200" dirty="0" smtClean="0"/>
          </a:p>
          <a:p>
            <a:endParaRPr lang="it-IT" dirty="0" smtClean="0"/>
          </a:p>
          <a:p>
            <a:pPr lvl="1"/>
            <a:endParaRPr lang="it-IT" sz="2000" dirty="0" smtClean="0"/>
          </a:p>
          <a:p>
            <a:pPr lvl="1"/>
            <a:endParaRPr lang="it-IT" sz="2000" dirty="0" smtClean="0"/>
          </a:p>
        </p:txBody>
      </p:sp>
      <p:sp>
        <p:nvSpPr>
          <p:cNvPr id="14" name="Freccia a sinistra 13"/>
          <p:cNvSpPr/>
          <p:nvPr/>
        </p:nvSpPr>
        <p:spPr>
          <a:xfrm rot="5400000">
            <a:off x="5259038" y="3455844"/>
            <a:ext cx="897308" cy="623843"/>
          </a:xfrm>
          <a:prstGeom prst="leftArrow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out</a:t>
            </a:r>
            <a:endParaRPr lang="en-GB" dirty="0"/>
          </a:p>
        </p:txBody>
      </p:sp>
      <p:sp>
        <p:nvSpPr>
          <p:cNvPr id="15" name="Freccia a sinistra 14"/>
          <p:cNvSpPr/>
          <p:nvPr/>
        </p:nvSpPr>
        <p:spPr>
          <a:xfrm rot="16200000">
            <a:off x="5929928" y="3455843"/>
            <a:ext cx="897308" cy="623843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in</a:t>
            </a:r>
            <a:endParaRPr lang="en-GB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5440" y="4270607"/>
            <a:ext cx="1466470" cy="2050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288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Code VS Pile</a:t>
            </a:r>
            <a:endParaRPr lang="en-GB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35425"/>
          </a:xfrm>
        </p:spPr>
        <p:txBody>
          <a:bodyPr/>
          <a:lstStyle/>
          <a:p>
            <a:r>
              <a:rPr lang="it-IT" sz="2400" b="1" dirty="0">
                <a:cs typeface="Courier New" panose="02070309020205020404" pitchFamily="49" charset="0"/>
              </a:rPr>
              <a:t>FIFO vs LIFO</a:t>
            </a:r>
          </a:p>
          <a:p>
            <a:pPr lvl="1"/>
            <a:r>
              <a:rPr lang="it-IT" sz="2200" dirty="0">
                <a:cs typeface="Courier New" panose="02070309020205020404" pitchFamily="49" charset="0"/>
              </a:rPr>
              <a:t>Nelle code si inserisce da un lato e si estrae dal lato opposto</a:t>
            </a:r>
          </a:p>
          <a:p>
            <a:pPr lvl="1"/>
            <a:r>
              <a:rPr lang="it-IT" sz="2200" dirty="0">
                <a:cs typeface="Courier New" panose="02070309020205020404" pitchFamily="49" charset="0"/>
              </a:rPr>
              <a:t>Nelle pile si inserisce e si estrae dallo stesso lato</a:t>
            </a:r>
          </a:p>
          <a:p>
            <a:r>
              <a:rPr lang="it-IT" sz="2400" dirty="0">
                <a:cs typeface="Courier New" panose="02070309020205020404" pitchFamily="49" charset="0"/>
              </a:rPr>
              <a:t>In generale, entrambe possono essere costruite usando </a:t>
            </a:r>
            <a:r>
              <a:rPr lang="it-IT" sz="2400" b="1" dirty="0">
                <a:cs typeface="Courier New" panose="02070309020205020404" pitchFamily="49" charset="0"/>
              </a:rPr>
              <a:t>diverse strutture dati di appoggio</a:t>
            </a:r>
            <a:r>
              <a:rPr lang="it-IT" sz="2400" dirty="0">
                <a:cs typeface="Courier New" panose="02070309020205020404" pitchFamily="49" charset="0"/>
              </a:rPr>
              <a:t>, come:</a:t>
            </a:r>
          </a:p>
          <a:p>
            <a:pPr lvl="1"/>
            <a:r>
              <a:rPr lang="it-IT" sz="2200" dirty="0">
                <a:cs typeface="Courier New" panose="02070309020205020404" pitchFamily="49" charset="0"/>
              </a:rPr>
              <a:t>List STL</a:t>
            </a:r>
          </a:p>
          <a:p>
            <a:pPr lvl="1"/>
            <a:r>
              <a:rPr lang="it-IT" sz="2200" dirty="0" err="1">
                <a:cs typeface="Courier New" panose="02070309020205020404" pitchFamily="49" charset="0"/>
              </a:rPr>
              <a:t>Vector</a:t>
            </a:r>
            <a:r>
              <a:rPr lang="it-IT" sz="2200" dirty="0">
                <a:cs typeface="Courier New" panose="02070309020205020404" pitchFamily="49" charset="0"/>
              </a:rPr>
              <a:t> STL</a:t>
            </a:r>
          </a:p>
          <a:p>
            <a:pPr lvl="1"/>
            <a:r>
              <a:rPr lang="it-IT" sz="2200" dirty="0">
                <a:cs typeface="Courier New" panose="02070309020205020404" pitchFamily="49" charset="0"/>
              </a:rPr>
              <a:t>Array dinamici</a:t>
            </a:r>
          </a:p>
          <a:p>
            <a:r>
              <a:rPr lang="it-IT" sz="2400" dirty="0">
                <a:cs typeface="Courier New" panose="02070309020205020404" pitchFamily="49" charset="0"/>
              </a:rPr>
              <a:t>Vediamo l’implementazione di una coda e di una pila tramite </a:t>
            </a:r>
            <a:r>
              <a:rPr lang="it-IT" sz="2400" dirty="0" smtClean="0">
                <a:cs typeface="Courier New" panose="02070309020205020404" pitchFamily="49" charset="0"/>
              </a:rPr>
              <a:t>List </a:t>
            </a:r>
            <a:r>
              <a:rPr lang="it-IT" sz="2400" dirty="0">
                <a:cs typeface="Courier New" panose="02070309020205020404" pitchFamily="49" charset="0"/>
              </a:rPr>
              <a:t>STL e tramite un array dinamico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09495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Esercizio</a:t>
            </a:r>
            <a:endParaRPr lang="en-GB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097280" y="1737360"/>
            <a:ext cx="10058400" cy="453797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it-IT" sz="2800" dirty="0"/>
              <a:t>Realizzare un programma </a:t>
            </a:r>
            <a:r>
              <a:rPr lang="it-IT" sz="2800" dirty="0" smtClean="0"/>
              <a:t>che: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sz="2400" dirty="0" smtClean="0"/>
              <a:t>legga da input una sequenza di caratteri </a:t>
            </a:r>
            <a:r>
              <a:rPr lang="it-IT" sz="2400" dirty="0"/>
              <a:t>terminata da punto </a:t>
            </a:r>
            <a:r>
              <a:rPr lang="it-IT" sz="2400" dirty="0" smtClean="0"/>
              <a:t>e contenente soltanto parentesi tonde (aperte e chiuse), numeri, lettere e i simboli + </a:t>
            </a:r>
            <a:r>
              <a:rPr lang="it-IT" sz="2400" dirty="0"/>
              <a:t>- </a:t>
            </a:r>
            <a:r>
              <a:rPr lang="it-IT" sz="2400" dirty="0" smtClean="0"/>
              <a:t>* /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sz="2400" dirty="0" smtClean="0"/>
              <a:t>Stampi OK se l’espressione è </a:t>
            </a:r>
            <a:r>
              <a:rPr lang="it-IT" sz="2400" b="1" i="1" dirty="0" smtClean="0"/>
              <a:t>ben </a:t>
            </a:r>
            <a:r>
              <a:rPr lang="it-IT" sz="2400" b="1" i="1" dirty="0" err="1" smtClean="0"/>
              <a:t>parentesizzata</a:t>
            </a:r>
            <a:r>
              <a:rPr lang="it-IT" sz="2400" dirty="0" smtClean="0"/>
              <a:t>, NO altrimenti: </a:t>
            </a:r>
            <a:r>
              <a:rPr lang="it-IT" sz="2400" i="1" dirty="0" smtClean="0"/>
              <a:t>ogni parentesi aperta ha una corrispondente parentesi chiusa e viceversa</a:t>
            </a:r>
          </a:p>
          <a:p>
            <a:pPr marL="0" indent="0">
              <a:buNone/>
            </a:pPr>
            <a:r>
              <a:rPr lang="it-IT" sz="2800" dirty="0" smtClean="0"/>
              <a:t>Ad esempio: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sz="2400" dirty="0" smtClean="0"/>
              <a:t>(2+a*(b+5)) OK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sz="2400" dirty="0"/>
              <a:t>(2+a*(</a:t>
            </a:r>
            <a:r>
              <a:rPr lang="it-IT" sz="2400" dirty="0" smtClean="0"/>
              <a:t>b+5) NO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sz="2400" dirty="0" smtClean="0"/>
              <a:t>()) NO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sz="2400" dirty="0" smtClean="0"/>
              <a:t>((</a:t>
            </a:r>
            <a:r>
              <a:rPr lang="it-IT" sz="2400" dirty="0" err="1" smtClean="0"/>
              <a:t>a+b</a:t>
            </a:r>
            <a:r>
              <a:rPr lang="it-IT" sz="2400" dirty="0" smtClean="0"/>
              <a:t>)) OK</a:t>
            </a:r>
            <a:endParaRPr lang="it-IT" sz="2400" dirty="0"/>
          </a:p>
          <a:p>
            <a:pPr marL="0" indent="0" algn="ctr">
              <a:buNone/>
            </a:pPr>
            <a:r>
              <a:rPr lang="it-IT" sz="2400" b="1" i="1" dirty="0" smtClean="0"/>
              <a:t>Possiamo sfruttare una coda o una pila per svolgere l’esercizio?</a:t>
            </a:r>
          </a:p>
        </p:txBody>
      </p:sp>
    </p:spTree>
    <p:extLst>
      <p:ext uri="{BB962C8B-B14F-4D97-AF65-F5344CB8AC3E}">
        <p14:creationId xmlns:p14="http://schemas.microsoft.com/office/powerpoint/2010/main" val="791843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Per la prossima lezione</a:t>
            </a:r>
            <a:endParaRPr lang="en-GB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097280" y="1737360"/>
            <a:ext cx="10058400" cy="4785803"/>
          </a:xfrm>
        </p:spPr>
        <p:txBody>
          <a:bodyPr>
            <a:normAutofit fontScale="92500" lnSpcReduction="20000"/>
          </a:bodyPr>
          <a:lstStyle/>
          <a:p>
            <a:r>
              <a:rPr lang="it-IT" dirty="0" smtClean="0"/>
              <a:t>1) Rendere </a:t>
            </a:r>
            <a:r>
              <a:rPr lang="it-IT" dirty="0" err="1" smtClean="0"/>
              <a:t>template</a:t>
            </a:r>
            <a:r>
              <a:rPr lang="it-IT" dirty="0" smtClean="0"/>
              <a:t> le classi:</a:t>
            </a:r>
          </a:p>
          <a:p>
            <a:pPr lvl="1"/>
            <a:r>
              <a:rPr lang="it-IT" dirty="0" err="1" smtClean="0"/>
              <a:t>CodaListInt</a:t>
            </a:r>
            <a:endParaRPr lang="it-IT" dirty="0" smtClean="0"/>
          </a:p>
          <a:p>
            <a:pPr lvl="1"/>
            <a:r>
              <a:rPr lang="it-IT" dirty="0" err="1" smtClean="0"/>
              <a:t>CodaArrayInt</a:t>
            </a:r>
            <a:endParaRPr lang="it-IT" dirty="0" smtClean="0"/>
          </a:p>
          <a:p>
            <a:pPr lvl="1"/>
            <a:r>
              <a:rPr lang="it-IT" dirty="0" err="1" smtClean="0"/>
              <a:t>PilaListInt</a:t>
            </a:r>
            <a:endParaRPr lang="it-IT" dirty="0" smtClean="0"/>
          </a:p>
          <a:p>
            <a:pPr lvl="1"/>
            <a:r>
              <a:rPr lang="it-IT" dirty="0" err="1" smtClean="0"/>
              <a:t>PilaArrayInt</a:t>
            </a:r>
            <a:endParaRPr lang="it-IT" dirty="0" smtClean="0"/>
          </a:p>
          <a:p>
            <a:pPr algn="just"/>
            <a:r>
              <a:rPr lang="it-IT" dirty="0" smtClean="0"/>
              <a:t>2) Realizzare </a:t>
            </a:r>
            <a:r>
              <a:rPr lang="it-IT" dirty="0"/>
              <a:t>la classe </a:t>
            </a:r>
            <a:r>
              <a:rPr lang="it-IT" b="1" i="1" dirty="0" err="1"/>
              <a:t>CodaConGentleman</a:t>
            </a:r>
            <a:r>
              <a:rPr lang="it-IT" b="1" i="1" dirty="0"/>
              <a:t> </a:t>
            </a:r>
            <a:r>
              <a:rPr lang="it-IT" dirty="0"/>
              <a:t>che </a:t>
            </a:r>
            <a:r>
              <a:rPr lang="it-IT" dirty="0" smtClean="0"/>
              <a:t>implementi </a:t>
            </a:r>
            <a:r>
              <a:rPr lang="it-IT" dirty="0"/>
              <a:t>una coda di persone in </a:t>
            </a:r>
            <a:r>
              <a:rPr lang="it-IT" dirty="0" smtClean="0"/>
              <a:t>cui gli uomini si comportano da «gentleman», ovvero, se la prossima persona da estrarre è un uomo e dopo di lui c’è una donna, l’uomo fa passare avanti la donna. </a:t>
            </a:r>
            <a:r>
              <a:rPr lang="it-IT" dirty="0"/>
              <a:t>Si progetti quindi la classe </a:t>
            </a:r>
            <a:r>
              <a:rPr lang="it-IT" b="1" i="1" dirty="0"/>
              <a:t>Persona</a:t>
            </a:r>
            <a:r>
              <a:rPr lang="it-IT" dirty="0"/>
              <a:t>, in modo tale che abbia un metodo che consenta di distinguere il </a:t>
            </a:r>
            <a:r>
              <a:rPr lang="it-IT" dirty="0" smtClean="0"/>
              <a:t>genere. </a:t>
            </a:r>
            <a:endParaRPr lang="it-IT" dirty="0"/>
          </a:p>
          <a:p>
            <a:pPr algn="just"/>
            <a:r>
              <a:rPr lang="it-IT" dirty="0" smtClean="0"/>
              <a:t>Ad esempio, se la coda contenesse UOMO1 DONNA1 DONNA2 UOMO2 UOMO3 DONNA3 e venisse invocato per 6 volte il metodo di estrazione, verrebbero estratti nell’ordine: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it-IT" dirty="0" smtClean="0"/>
              <a:t>DONNA1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it-IT" dirty="0" smtClean="0"/>
              <a:t>DONNA2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it-IT" dirty="0" smtClean="0"/>
              <a:t>UOMO1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it-IT" dirty="0" smtClean="0"/>
              <a:t>UOMO2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it-IT" dirty="0" smtClean="0"/>
              <a:t>DONNA3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it-IT" dirty="0" smtClean="0"/>
              <a:t>UOMO3</a:t>
            </a:r>
          </a:p>
        </p:txBody>
      </p:sp>
    </p:spTree>
    <p:extLst>
      <p:ext uri="{BB962C8B-B14F-4D97-AF65-F5344CB8AC3E}">
        <p14:creationId xmlns:p14="http://schemas.microsoft.com/office/powerpoint/2010/main" val="4265388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ttivo">
  <a:themeElements>
    <a:clrScheme name="Retrospettivo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ttiv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ttiv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BD8E8AE64F80E34F80C6963078F19D5F" ma:contentTypeVersion="2" ma:contentTypeDescription="Creare un nuovo documento." ma:contentTypeScope="" ma:versionID="ddf9c5b4d0d9c7b94fa0aa7a8843ac03">
  <xsd:schema xmlns:xsd="http://www.w3.org/2001/XMLSchema" xmlns:xs="http://www.w3.org/2001/XMLSchema" xmlns:p="http://schemas.microsoft.com/office/2006/metadata/properties" xmlns:ns2="46658670-2a15-4d6b-8682-76b38f6c69b4" targetNamespace="http://schemas.microsoft.com/office/2006/metadata/properties" ma:root="true" ma:fieldsID="e065dfc496dad478cc0c63a0b14c33e3" ns2:_="">
    <xsd:import namespace="46658670-2a15-4d6b-8682-76b38f6c69b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6658670-2a15-4d6b-8682-76b38f6c69b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FB64C87-BDA9-4977-A089-2D79383D6E5C}"/>
</file>

<file path=customXml/itemProps2.xml><?xml version="1.0" encoding="utf-8"?>
<ds:datastoreItem xmlns:ds="http://schemas.openxmlformats.org/officeDocument/2006/customXml" ds:itemID="{1483D072-4696-4F05-AAC3-71502B74F598}"/>
</file>

<file path=customXml/itemProps3.xml><?xml version="1.0" encoding="utf-8"?>
<ds:datastoreItem xmlns:ds="http://schemas.openxmlformats.org/officeDocument/2006/customXml" ds:itemID="{7E4B4D0D-B94E-454C-9FA6-23205AC6E8D1}"/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389</Words>
  <Application>Microsoft Office PowerPoint</Application>
  <PresentationFormat>Widescreen</PresentationFormat>
  <Paragraphs>53</Paragraphs>
  <Slides>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Courier New</vt:lpstr>
      <vt:lpstr>Retrospettivo</vt:lpstr>
      <vt:lpstr>Code e Pile </vt:lpstr>
      <vt:lpstr>Coda (Queue in inglese)</vt:lpstr>
      <vt:lpstr>Pila (Stack in inglese)</vt:lpstr>
      <vt:lpstr>Code VS Pile</vt:lpstr>
      <vt:lpstr>Esercizio</vt:lpstr>
      <vt:lpstr>Per la prossima lezione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Libreria STL</dc:title>
  <dc:creator>Jessica</dc:creator>
  <cp:lastModifiedBy>Jessica Zangari</cp:lastModifiedBy>
  <cp:revision>113</cp:revision>
  <dcterms:created xsi:type="dcterms:W3CDTF">2015-04-16T08:28:31Z</dcterms:created>
  <dcterms:modified xsi:type="dcterms:W3CDTF">2020-05-05T13:42:07Z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0x010100BD8E8AE64F80E34F80C6963078F19D5F</vt:lpwstr>
  </property>
</Properties>
</file>