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71" r:id="rId3"/>
    <p:sldId id="279" r:id="rId4"/>
    <p:sldId id="280" r:id="rId5"/>
    <p:sldId id="283" r:id="rId6"/>
    <p:sldId id="282" r:id="rId7"/>
    <p:sldId id="281" r:id="rId8"/>
    <p:sldId id="285" r:id="rId9"/>
    <p:sldId id="286" r:id="rId10"/>
    <p:sldId id="287" r:id="rId11"/>
    <p:sldId id="288" r:id="rId12"/>
    <p:sldId id="290" r:id="rId13"/>
    <p:sldId id="289" r:id="rId14"/>
    <p:sldId id="295" r:id="rId15"/>
    <p:sldId id="291" r:id="rId16"/>
    <p:sldId id="292" r:id="rId17"/>
    <p:sldId id="296" r:id="rId18"/>
    <p:sldId id="293" r:id="rId19"/>
    <p:sldId id="294" r:id="rId20"/>
    <p:sldId id="278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6DB75-7F4A-48FC-8649-2349D9FFFDDE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88F11-BE39-438F-B5B9-DA55377CC24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44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3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94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46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86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2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49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69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53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9CC8B3-4B6A-4BB2-B64B-C352641C46F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3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8B3-4B6A-4BB2-B64B-C352641C46F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263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9CC8B3-4B6A-4BB2-B64B-C352641C46F2}" type="datetimeFigureOut">
              <a:rPr lang="it-IT" smtClean="0"/>
              <a:t>12/05/2020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F33992-99B3-41D3-B65A-BE06BF7B6369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1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529699"/>
            <a:ext cx="10113645" cy="2351970"/>
          </a:xfrm>
        </p:spPr>
        <p:txBody>
          <a:bodyPr/>
          <a:lstStyle/>
          <a:p>
            <a:pPr algn="ctr"/>
            <a:r>
              <a:rPr lang="it-IT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Ereditarietà</a:t>
            </a:r>
            <a:r>
              <a:rPr lang="it-IT" sz="4800" b="1" dirty="0">
                <a:solidFill>
                  <a:schemeClr val="tx1"/>
                </a:solidFill>
              </a:rPr>
              <a:t/>
            </a:r>
            <a:br>
              <a:rPr lang="it-IT" sz="4800" b="1" dirty="0">
                <a:solidFill>
                  <a:schemeClr val="tx1"/>
                </a:solidFill>
              </a:rPr>
            </a:br>
            <a:endParaRPr lang="it-IT" sz="4800" b="1" i="1" dirty="0">
              <a:solidFill>
                <a:schemeClr val="tx1"/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097280" y="5376997"/>
            <a:ext cx="10047862" cy="1213508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Corso di Programmazione ad Oggetti</a:t>
            </a:r>
          </a:p>
          <a:p>
            <a:pPr algn="ctr"/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Corso di Laurea in Informatica</a:t>
            </a:r>
          </a:p>
          <a:p>
            <a:pPr algn="ctr"/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Università della Calabria</a:t>
            </a:r>
          </a:p>
          <a:p>
            <a:pPr algn="ctr"/>
            <a:r>
              <a:rPr lang="it-IT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https://</a:t>
            </a:r>
            <a:r>
              <a:rPr lang="it-IT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www.mat.unical.it/informatica/ProgrammazioneAdOggetti</a:t>
            </a:r>
            <a:endParaRPr lang="it-IT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6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Classe Persona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661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Estrapoliamo all’interno della classe Persona i dati e i metodi comuni tra le classi Studente e Professore.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Persona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Persona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getCodiceFiscale()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getNome()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getCognome</a:t>
            </a: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const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setCodiceFiscale(string);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setNome(string);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setCognome(string);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codiceFiscale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cognome;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8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358924" y="317320"/>
            <a:ext cx="11707738" cy="1450757"/>
          </a:xfrm>
        </p:spPr>
        <p:txBody>
          <a:bodyPr/>
          <a:lstStyle/>
          <a:p>
            <a:r>
              <a:rPr lang="it-IT" dirty="0" smtClean="0"/>
              <a:t>Classi Studente </a:t>
            </a:r>
            <a:r>
              <a:rPr lang="it-IT" dirty="0"/>
              <a:t>e </a:t>
            </a:r>
            <a:r>
              <a:rPr lang="it-IT" dirty="0" smtClean="0"/>
              <a:t>Professore tramite ereditarietà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1"/>
          </p:nvPr>
        </p:nvSpPr>
        <p:spPr>
          <a:xfrm>
            <a:off x="427290" y="1845734"/>
            <a:ext cx="5607750" cy="50122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Persona {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getIsee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setIsee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(float);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isee;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sz="half" idx="2"/>
          </p:nvPr>
        </p:nvSpPr>
        <p:spPr>
          <a:xfrm>
            <a:off x="6217919" y="1845734"/>
            <a:ext cx="5447089" cy="50122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Persona {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getStipendio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setStipendio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(float);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stipendio;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ttore diritto 5"/>
          <p:cNvCxnSpPr/>
          <p:nvPr/>
        </p:nvCxnSpPr>
        <p:spPr>
          <a:xfrm>
            <a:off x="5751320" y="1768077"/>
            <a:ext cx="25637" cy="2573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358924" y="4657046"/>
            <a:ext cx="115646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classi Professore e Studente ereditano da Persona. Questo significa che sugli oggetti delle classi Professore e Studente possiamo utilizzare i metodi della classe Persona.</a:t>
            </a:r>
          </a:p>
          <a:p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classe Persona è detta </a:t>
            </a:r>
            <a:r>
              <a:rPr lang="it-IT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superclasse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 </a:t>
            </a:r>
            <a:r>
              <a:rPr lang="it-IT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 genitore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 </a:t>
            </a:r>
            <a:r>
              <a:rPr lang="en-GB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classe</a:t>
            </a:r>
            <a:r>
              <a:rPr lang="en-GB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classi Studente e Professore sono dette </a:t>
            </a:r>
            <a:r>
              <a:rPr lang="it-IT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sottoclasse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 </a:t>
            </a:r>
            <a:r>
              <a:rPr lang="it-IT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 figlie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 </a:t>
            </a:r>
            <a:r>
              <a:rPr lang="it-IT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 derivate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di accesso ai dati e ai metodi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358775" indent="-17938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marL="651383" lvl="1" indent="-17938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accessibili all’interno </a:t>
            </a:r>
            <a:r>
              <a:rPr lang="it-IT" sz="2400" dirty="0"/>
              <a:t>della classe </a:t>
            </a:r>
            <a:r>
              <a:rPr lang="it-IT" sz="2400" dirty="0" smtClean="0"/>
              <a:t>stessa e all’esterno</a:t>
            </a:r>
            <a:endParaRPr lang="en-GB" sz="2000" dirty="0"/>
          </a:p>
          <a:p>
            <a:pPr marL="358775" indent="-17938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marL="651383" lvl="1" indent="-17938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ccessibili solo all’interno della classe stessa</a:t>
            </a:r>
          </a:p>
          <a:p>
            <a:pPr marL="358775" indent="-17938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1383" lvl="1" indent="-17938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accessibili </a:t>
            </a:r>
            <a:r>
              <a:rPr lang="it-IT" sz="2400" dirty="0"/>
              <a:t>solo all’interno della classe </a:t>
            </a:r>
            <a:r>
              <a:rPr lang="it-IT" sz="2400" dirty="0" smtClean="0"/>
              <a:t>stessa</a:t>
            </a:r>
            <a:r>
              <a:rPr lang="en-GB" sz="2400" dirty="0" smtClean="0"/>
              <a:t> e </a:t>
            </a:r>
            <a:r>
              <a:rPr lang="en-GB" sz="2400" dirty="0" err="1" smtClean="0"/>
              <a:t>delle</a:t>
            </a:r>
            <a:r>
              <a:rPr lang="en-GB" sz="2400" dirty="0" smtClean="0"/>
              <a:t> </a:t>
            </a:r>
            <a:r>
              <a:rPr lang="en-GB" sz="2400" dirty="0" err="1" smtClean="0"/>
              <a:t>classi</a:t>
            </a:r>
            <a:r>
              <a:rPr lang="en-GB" sz="2400" dirty="0" smtClean="0"/>
              <a:t> </a:t>
            </a:r>
            <a:r>
              <a:rPr lang="en-GB" sz="2400" dirty="0" err="1" smtClean="0"/>
              <a:t>che</a:t>
            </a:r>
            <a:r>
              <a:rPr lang="en-GB" sz="2400" dirty="0" smtClean="0"/>
              <a:t> </a:t>
            </a:r>
            <a:r>
              <a:rPr lang="en-GB" sz="2400" dirty="0" err="1" smtClean="0"/>
              <a:t>ereditano</a:t>
            </a:r>
            <a:r>
              <a:rPr lang="en-GB" sz="2400" dirty="0" smtClean="0"/>
              <a:t> da </a:t>
            </a:r>
            <a:r>
              <a:rPr lang="en-GB" sz="2400" dirty="0" err="1" smtClean="0"/>
              <a:t>essa</a:t>
            </a:r>
            <a:endParaRPr lang="it-IT" sz="24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233444" cy="47516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Persona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Persona();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getCodiceFiscale()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getNome()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getCognome()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setCodiceFiscale(string);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setNome(string);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setCognome(string);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pt-B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codiceFiscale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cognome;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lvl="1" indent="-9144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GB" sz="2400" b="1" dirty="0" smtClean="0"/>
              <a:t>Le </a:t>
            </a:r>
            <a:r>
              <a:rPr lang="en-GB" sz="2400" b="1" dirty="0" err="1" smtClean="0"/>
              <a:t>classi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Studente</a:t>
            </a:r>
            <a:r>
              <a:rPr lang="en-GB" sz="2400" b="1" dirty="0" smtClean="0"/>
              <a:t> e </a:t>
            </a:r>
            <a:r>
              <a:rPr lang="en-GB" sz="2400" b="1" dirty="0" err="1" smtClean="0"/>
              <a:t>Professore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hanno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accesso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ai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dati</a:t>
            </a:r>
            <a:r>
              <a:rPr lang="en-GB" sz="2400" b="1" dirty="0" smtClean="0"/>
              <a:t> </a:t>
            </a:r>
            <a:r>
              <a:rPr lang="en-GB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codiceFiscale</a:t>
            </a:r>
            <a:r>
              <a:rPr lang="en-GB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GB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cxnSp>
        <p:nvCxnSpPr>
          <p:cNvPr id="5" name="Connettore diritto 4"/>
          <p:cNvCxnSpPr/>
          <p:nvPr/>
        </p:nvCxnSpPr>
        <p:spPr>
          <a:xfrm>
            <a:off x="6212793" y="1768077"/>
            <a:ext cx="5127" cy="4521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Tipologie di ereditarietà in C++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59841"/>
          </a:xfrm>
        </p:spPr>
        <p:txBody>
          <a:bodyPr>
            <a:normAutofit fontScale="77500" lnSpcReduction="20000"/>
          </a:bodyPr>
          <a:lstStyle/>
          <a:p>
            <a:pPr marL="358775" indent="-17938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2900" dirty="0"/>
              <a:t>Ereditarietà pubblica </a:t>
            </a:r>
            <a:r>
              <a:rPr lang="it-IT" sz="2900" dirty="0" smtClean="0"/>
              <a:t>(o </a:t>
            </a:r>
            <a:r>
              <a:rPr lang="en-GB" sz="2900" dirty="0" smtClean="0"/>
              <a:t>public)</a:t>
            </a:r>
            <a:endParaRPr lang="en-GB" sz="29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  <a:p>
            <a:pPr marL="358775" indent="-17938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2900" dirty="0"/>
              <a:t>Ereditarietà protetta </a:t>
            </a:r>
            <a:r>
              <a:rPr lang="it-IT" sz="2900" dirty="0" smtClean="0"/>
              <a:t>(o </a:t>
            </a:r>
            <a:r>
              <a:rPr lang="en-GB" sz="2900" dirty="0" smtClean="0"/>
              <a:t>protected)</a:t>
            </a:r>
            <a:endParaRPr lang="en-GB" sz="29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protected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  <a:p>
            <a:pPr marL="358775" indent="-17938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3200" dirty="0"/>
              <a:t>Ereditarietà privata </a:t>
            </a:r>
            <a:r>
              <a:rPr lang="it-IT" sz="3200" dirty="0" smtClean="0"/>
              <a:t>(o </a:t>
            </a:r>
            <a:r>
              <a:rPr lang="en-GB" sz="3200" dirty="0" smtClean="0"/>
              <a:t>private)</a:t>
            </a:r>
            <a:endParaRPr lang="en-GB" sz="3200" dirty="0"/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B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di </a:t>
            </a:r>
            <a:r>
              <a:rPr lang="it-IT" dirty="0" smtClean="0"/>
              <a:t>ereditarietà </a:t>
            </a:r>
            <a:r>
              <a:rPr lang="it-IT" dirty="0"/>
              <a:t>in C++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179388">
              <a:buFont typeface="Arial" panose="020B0604020202020204" pitchFamily="34" charset="0"/>
              <a:buChar char="•"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B : public 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8605" lvl="2" indent="0">
              <a:buNone/>
            </a:pPr>
            <a:r>
              <a:rPr lang="it-IT" sz="1800" dirty="0" smtClean="0"/>
              <a:t>Tutto </a:t>
            </a:r>
            <a:r>
              <a:rPr lang="it-IT" sz="1800" dirty="0"/>
              <a:t>ciò che è public in A è public in B, tutto ciò che è </a:t>
            </a:r>
            <a:r>
              <a:rPr lang="en-US" sz="1800" dirty="0"/>
              <a:t>protected in A è protected in B</a:t>
            </a:r>
          </a:p>
          <a:p>
            <a:pPr marL="265113" indent="-179388">
              <a:buFont typeface="Arial" panose="020B0604020202020204" pitchFamily="34" charset="0"/>
              <a:buChar char="•"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B 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268605" lvl="2" indent="0">
              <a:buNone/>
            </a:pPr>
            <a:r>
              <a:rPr lang="it-IT" sz="1800" dirty="0" smtClean="0"/>
              <a:t>Tutto </a:t>
            </a:r>
            <a:r>
              <a:rPr lang="it-IT" sz="1800" dirty="0"/>
              <a:t>ciò che è public in A diventa </a:t>
            </a:r>
            <a:r>
              <a:rPr lang="it-IT" sz="1800" dirty="0" err="1"/>
              <a:t>protected</a:t>
            </a:r>
            <a:r>
              <a:rPr lang="it-IT" sz="1800" dirty="0"/>
              <a:t> in B, tutto ciò che è </a:t>
            </a:r>
            <a:r>
              <a:rPr lang="it-IT" sz="1800" dirty="0" err="1"/>
              <a:t>protected</a:t>
            </a:r>
            <a:r>
              <a:rPr lang="it-IT" sz="1800" dirty="0"/>
              <a:t> in A rimane </a:t>
            </a:r>
            <a:r>
              <a:rPr lang="it-IT" sz="1800" dirty="0" err="1"/>
              <a:t>protected</a:t>
            </a:r>
            <a:r>
              <a:rPr lang="it-IT" sz="1800" dirty="0"/>
              <a:t> in B</a:t>
            </a:r>
            <a:endParaRPr lang="it-IT" dirty="0"/>
          </a:p>
          <a:p>
            <a:pPr marL="265113" indent="-179388">
              <a:buFont typeface="Arial" panose="020B0604020202020204" pitchFamily="34" charset="0"/>
              <a:buChar char="•"/>
              <a:tabLst>
                <a:tab pos="717550" algn="l"/>
                <a:tab pos="803275" algn="l"/>
              </a:tabLst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B : private 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268605" lvl="2" indent="0">
              <a:buNone/>
            </a:pPr>
            <a:r>
              <a:rPr lang="it-IT" sz="1800" dirty="0"/>
              <a:t>T</a:t>
            </a:r>
            <a:r>
              <a:rPr lang="it-IT" sz="1800" dirty="0" smtClean="0"/>
              <a:t>utto </a:t>
            </a:r>
            <a:r>
              <a:rPr lang="it-IT" sz="1800" dirty="0"/>
              <a:t>ciò che è public e </a:t>
            </a:r>
            <a:r>
              <a:rPr lang="it-IT" sz="1800" dirty="0" err="1"/>
              <a:t>protected</a:t>
            </a:r>
            <a:r>
              <a:rPr lang="it-IT" sz="1800" dirty="0"/>
              <a:t> in A diventa private </a:t>
            </a:r>
            <a:r>
              <a:rPr lang="en-GB" sz="1800" dirty="0"/>
              <a:t>in </a:t>
            </a:r>
            <a:r>
              <a:rPr lang="en-GB" sz="1800" dirty="0" smtClean="0"/>
              <a:t>B</a:t>
            </a:r>
            <a:endParaRPr lang="it-IT" sz="1800" dirty="0"/>
          </a:p>
          <a:p>
            <a:pPr marL="85725" indent="0">
              <a:buNone/>
            </a:pPr>
            <a:r>
              <a:rPr lang="it-IT" b="1" dirty="0"/>
              <a:t>In tutti i casi, tutto ciò che è private in A non è visibile da B, ma è </a:t>
            </a:r>
            <a:r>
              <a:rPr lang="it-IT" b="1" dirty="0">
                <a:solidFill>
                  <a:srgbClr val="FF0000"/>
                </a:solidFill>
              </a:rPr>
              <a:t>comunque ereditato</a:t>
            </a:r>
            <a:r>
              <a:rPr lang="it-IT" b="1" dirty="0"/>
              <a:t>.</a:t>
            </a:r>
          </a:p>
          <a:p>
            <a:pPr marL="265113" indent="-179388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6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Tabella riassuntiva</a:t>
            </a:r>
            <a:endParaRPr lang="en-GB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584465"/>
              </p:ext>
            </p:extLst>
          </p:nvPr>
        </p:nvGraphicFramePr>
        <p:xfrm>
          <a:off x="1097281" y="2512463"/>
          <a:ext cx="10058398" cy="270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63">
                  <a:extLst>
                    <a:ext uri="{9D8B030D-6E8A-4147-A177-3AD203B41FA5}">
                      <a16:colId xmlns:a16="http://schemas.microsoft.com/office/drawing/2014/main" val="1711946543"/>
                    </a:ext>
                  </a:extLst>
                </a:gridCol>
                <a:gridCol w="1244228">
                  <a:extLst>
                    <a:ext uri="{9D8B030D-6E8A-4147-A177-3AD203B41FA5}">
                      <a16:colId xmlns:a16="http://schemas.microsoft.com/office/drawing/2014/main" val="4013036475"/>
                    </a:ext>
                  </a:extLst>
                </a:gridCol>
                <a:gridCol w="2779569">
                  <a:extLst>
                    <a:ext uri="{9D8B030D-6E8A-4147-A177-3AD203B41FA5}">
                      <a16:colId xmlns:a16="http://schemas.microsoft.com/office/drawing/2014/main" val="2568857508"/>
                    </a:ext>
                  </a:extLst>
                </a:gridCol>
                <a:gridCol w="2779569">
                  <a:extLst>
                    <a:ext uri="{9D8B030D-6E8A-4147-A177-3AD203B41FA5}">
                      <a16:colId xmlns:a16="http://schemas.microsoft.com/office/drawing/2014/main" val="790990973"/>
                    </a:ext>
                  </a:extLst>
                </a:gridCol>
                <a:gridCol w="2779569">
                  <a:extLst>
                    <a:ext uri="{9D8B030D-6E8A-4147-A177-3AD203B41FA5}">
                      <a16:colId xmlns:a16="http://schemas.microsoft.com/office/drawing/2014/main" val="2478758626"/>
                    </a:ext>
                  </a:extLst>
                </a:gridCol>
              </a:tblGrid>
              <a:tr h="377401">
                <a:tc rowSpan="5"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Visibilità classe base</a:t>
                      </a:r>
                      <a:endParaRPr lang="en-GB" dirty="0"/>
                    </a:p>
                  </a:txBody>
                  <a:tcPr vert="vert27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Tipo di ereditarietà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97454"/>
                  </a:ext>
                </a:extLst>
              </a:tr>
              <a:tr h="37740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/>
                        <a:t>Public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 smtClean="0"/>
                        <a:t>Protected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/>
                        <a:t>Private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35208"/>
                  </a:ext>
                </a:extLst>
              </a:tr>
              <a:tr h="65140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/>
                        <a:t>Public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494916"/>
                  </a:ext>
                </a:extLst>
              </a:tr>
              <a:tr h="65140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err="1" smtClean="0"/>
                        <a:t>Protected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604614"/>
                  </a:ext>
                </a:extLst>
              </a:tr>
              <a:tr h="65140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/>
                        <a:t>Private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visibile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visibile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visibile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derivata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27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5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 VS Composizione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5012266"/>
          </a:xfrm>
        </p:spPr>
        <p:txBody>
          <a:bodyPr>
            <a:normAutofit/>
          </a:bodyPr>
          <a:lstStyle/>
          <a:p>
            <a:r>
              <a:rPr lang="en-US" dirty="0" err="1" smtClean="0"/>
              <a:t>Molte</a:t>
            </a:r>
            <a:r>
              <a:rPr lang="en-US" dirty="0" smtClean="0"/>
              <a:t> </a:t>
            </a:r>
            <a:r>
              <a:rPr lang="en-US" dirty="0" err="1" smtClean="0"/>
              <a:t>classi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fanno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di </a:t>
            </a:r>
            <a:r>
              <a:rPr lang="en-US" dirty="0" err="1" smtClean="0"/>
              <a:t>composizione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modificati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erereditarietà</a:t>
            </a:r>
            <a:r>
              <a:rPr lang="en-US" dirty="0" smtClean="0"/>
              <a:t> e vice versa</a:t>
            </a:r>
          </a:p>
          <a:p>
            <a:r>
              <a:rPr lang="it-IT" dirty="0" smtClean="0"/>
              <a:t>Entrambe facilitano </a:t>
            </a:r>
            <a:r>
              <a:rPr lang="it-IT" dirty="0"/>
              <a:t>il riuso del codice e una progettazione migliore delle </a:t>
            </a:r>
            <a:r>
              <a:rPr lang="it-IT" dirty="0" smtClean="0"/>
              <a:t>classi</a:t>
            </a:r>
            <a:endParaRPr lang="en-US" dirty="0" smtClean="0"/>
          </a:p>
          <a:p>
            <a:r>
              <a:rPr lang="it-IT" dirty="0" smtClean="0"/>
              <a:t>Una </a:t>
            </a:r>
            <a:r>
              <a:rPr lang="it-IT" dirty="0"/>
              <a:t>relazione di </a:t>
            </a:r>
            <a:r>
              <a:rPr lang="it-IT" b="1" i="1" dirty="0"/>
              <a:t>composizione</a:t>
            </a:r>
            <a:r>
              <a:rPr lang="it-IT" dirty="0"/>
              <a:t> si definisce utilizzando il verbo </a:t>
            </a:r>
            <a:r>
              <a:rPr lang="it-IT" b="1" i="1" dirty="0" smtClean="0"/>
              <a:t>avere</a:t>
            </a:r>
            <a:endParaRPr lang="it-IT" dirty="0" smtClean="0"/>
          </a:p>
          <a:p>
            <a:r>
              <a:rPr lang="it-IT" dirty="0" smtClean="0"/>
              <a:t>Una relazione di </a:t>
            </a:r>
            <a:r>
              <a:rPr lang="it-IT" b="1" i="1" dirty="0" smtClean="0"/>
              <a:t>ereditarietà public </a:t>
            </a:r>
            <a:r>
              <a:rPr lang="it-IT" dirty="0" smtClean="0"/>
              <a:t>si definisce utilizzando il verbo </a:t>
            </a:r>
            <a:r>
              <a:rPr lang="it-IT" b="1" i="1" dirty="0" smtClean="0"/>
              <a:t>essere</a:t>
            </a:r>
          </a:p>
          <a:p>
            <a:r>
              <a:rPr lang="it-IT" dirty="0" smtClean="0"/>
              <a:t>A volte una delle due relazioni è più naturale dell’altra, ad esempio:</a:t>
            </a:r>
          </a:p>
          <a:p>
            <a:pPr marL="265113" indent="-179388">
              <a:buFont typeface="Arial" panose="020B0604020202020204" pitchFamily="34" charset="0"/>
              <a:buChar char="•"/>
            </a:pPr>
            <a:r>
              <a:rPr lang="it-IT" dirty="0" smtClean="0"/>
              <a:t>Uno Studente </a:t>
            </a:r>
            <a:r>
              <a:rPr lang="it-IT" b="1" i="1" dirty="0" smtClean="0"/>
              <a:t>è</a:t>
            </a:r>
            <a:r>
              <a:rPr lang="it-IT" dirty="0" smtClean="0"/>
              <a:t> una Persona non ha una Persona</a:t>
            </a:r>
          </a:p>
          <a:p>
            <a:pPr marL="265113" indent="-179388" algn="just">
              <a:buFont typeface="Arial" panose="020B0604020202020204" pitchFamily="34" charset="0"/>
              <a:buChar char="•"/>
            </a:pPr>
            <a:r>
              <a:rPr lang="it-IT" dirty="0" smtClean="0"/>
              <a:t>Un Professore </a:t>
            </a:r>
            <a:r>
              <a:rPr lang="it-IT" b="1" i="1" dirty="0" smtClean="0"/>
              <a:t>è</a:t>
            </a:r>
            <a:r>
              <a:rPr lang="it-IT" dirty="0" smtClean="0"/>
              <a:t> </a:t>
            </a:r>
            <a:r>
              <a:rPr lang="it-IT" dirty="0"/>
              <a:t>una Persona non ha una Persona</a:t>
            </a:r>
          </a:p>
          <a:p>
            <a:pPr marL="265113" indent="-179388" algn="just">
              <a:buFont typeface="Arial" panose="020B0604020202020204" pitchFamily="34" charset="0"/>
              <a:buChar char="•"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415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Scegliere la tipologia di ereditarietà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1" y="1845734"/>
            <a:ext cx="10058400" cy="5012266"/>
          </a:xfrm>
        </p:spPr>
        <p:txBody>
          <a:bodyPr>
            <a:normAutofit/>
          </a:bodyPr>
          <a:lstStyle/>
          <a:p>
            <a:pPr marL="85725" indent="0" algn="just">
              <a:buNone/>
            </a:pPr>
            <a:r>
              <a:rPr lang="it-IT" dirty="0" smtClean="0"/>
              <a:t>La relazione «è un/uno/una» non vale per le altre tipologie di ereditarietà: </a:t>
            </a:r>
            <a:r>
              <a:rPr lang="it-IT" i="1" dirty="0" smtClean="0"/>
              <a:t>ereditando in modo private o </a:t>
            </a:r>
            <a:r>
              <a:rPr lang="it-IT" i="1" dirty="0" err="1" smtClean="0"/>
              <a:t>protected</a:t>
            </a:r>
            <a:r>
              <a:rPr lang="it-IT" i="1" dirty="0" smtClean="0"/>
              <a:t> «filtriamo» dall’esterno alcuni attributi e comportamenti della classe base</a:t>
            </a:r>
          </a:p>
          <a:p>
            <a:pPr marL="85725" indent="0" algn="just">
              <a:buNone/>
            </a:pPr>
            <a:r>
              <a:rPr lang="it-IT" dirty="0" smtClean="0"/>
              <a:t>Per capire che tipologia di ereditarietà scegliere:</a:t>
            </a:r>
          </a:p>
          <a:p>
            <a:pPr marL="428625" indent="-342900" algn="just">
              <a:buFont typeface="+mj-lt"/>
              <a:buAutoNum type="arabicPeriod"/>
            </a:pPr>
            <a:r>
              <a:rPr lang="it-IT" dirty="0" smtClean="0"/>
              <a:t>Valutare se vale la relazione «è un/uno/una»: Un’automobile è un veicolo? Si Una coda è una lista? No</a:t>
            </a:r>
          </a:p>
          <a:p>
            <a:pPr marL="428625" indent="-342900" algn="just">
              <a:buFont typeface="+mj-lt"/>
              <a:buAutoNum type="arabicPeriod"/>
            </a:pPr>
            <a:r>
              <a:rPr lang="it-IT" dirty="0" smtClean="0"/>
              <a:t>Se non è così, optare per private o </a:t>
            </a:r>
            <a:r>
              <a:rPr lang="it-IT" dirty="0" err="1" smtClean="0"/>
              <a:t>protected</a:t>
            </a:r>
            <a:r>
              <a:rPr lang="it-IT" dirty="0" smtClean="0"/>
              <a:t>:</a:t>
            </a:r>
          </a:p>
          <a:p>
            <a:pPr marL="721233" lvl="1" indent="-342900" algn="just">
              <a:buFont typeface="+mj-lt"/>
              <a:buAutoNum type="alphaLcParenR"/>
            </a:pPr>
            <a:r>
              <a:rPr lang="it-IT" dirty="0" err="1" smtClean="0"/>
              <a:t>Protected</a:t>
            </a:r>
            <a:r>
              <a:rPr lang="it-IT" dirty="0" smtClean="0"/>
              <a:t> è preferibile se la classe derivata può avere a sua volta una delle classi derivate: Penso di creare altre classi in futuro che ereditino da coda?</a:t>
            </a:r>
          </a:p>
          <a:p>
            <a:pPr marL="721233" lvl="1" indent="-342900" algn="just">
              <a:buFont typeface="+mj-lt"/>
              <a:buAutoNum type="alphaLcParenR"/>
            </a:pPr>
            <a:r>
              <a:rPr lang="it-IT" dirty="0" smtClean="0"/>
              <a:t>Private altrimenti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8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 multipla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179388">
              <a:buFont typeface="Arial" panose="020B0604020202020204" pitchFamily="34" charset="0"/>
              <a:buChar char="•"/>
            </a:pPr>
            <a:r>
              <a:rPr lang="it-IT" dirty="0"/>
              <a:t>In C++ è possibile definire anche classi che ereditano da più classi. </a:t>
            </a:r>
          </a:p>
          <a:p>
            <a:pPr marL="265113" indent="-179388">
              <a:buFont typeface="Arial" panose="020B0604020202020204" pitchFamily="34" charset="0"/>
              <a:buChar char="•"/>
            </a:pPr>
            <a:r>
              <a:rPr lang="it-IT" dirty="0"/>
              <a:t>Ad esempio, la classe Professore può ereditare sia dalla classe Dipendente e sia dalla classe Scienziato.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Professore :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Dipendente, public Scienziato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-179388">
              <a:buFont typeface="Arial" panose="020B0604020202020204" pitchFamily="34" charset="0"/>
              <a:buChar char="•"/>
            </a:pPr>
            <a:r>
              <a:rPr lang="it-IT" dirty="0"/>
              <a:t>Un professore è un dipendente ed è uno scienziato.</a:t>
            </a:r>
          </a:p>
        </p:txBody>
      </p:sp>
    </p:spTree>
    <p:extLst>
      <p:ext uri="{BB962C8B-B14F-4D97-AF65-F5344CB8AC3E}">
        <p14:creationId xmlns:p14="http://schemas.microsoft.com/office/powerpoint/2010/main" val="37422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Conversioni di tipo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it-IT" dirty="0"/>
              <a:t>Si può fare nel caso in cui Studente e Professore ereditino da Persona in </a:t>
            </a:r>
            <a:r>
              <a:rPr lang="pl-PL" dirty="0"/>
              <a:t>modo public</a:t>
            </a:r>
            <a:r>
              <a:rPr lang="it-IT" dirty="0" smtClean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Persona*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 = new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 = 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it-IT" dirty="0"/>
              <a:t>Si può fare nel caso in cui </a:t>
            </a:r>
            <a:r>
              <a:rPr lang="it-IT" dirty="0" smtClean="0"/>
              <a:t>Studente e Professore ereditino </a:t>
            </a:r>
            <a:r>
              <a:rPr lang="it-IT" dirty="0"/>
              <a:t>da Persona in </a:t>
            </a:r>
            <a:r>
              <a:rPr lang="pl-PL" dirty="0"/>
              <a:t>modo </a:t>
            </a:r>
            <a:r>
              <a:rPr lang="pl-PL" dirty="0" smtClean="0"/>
              <a:t>public</a:t>
            </a:r>
            <a:r>
              <a:rPr lang="it-IT" dirty="0" smtClean="0"/>
              <a:t>:</a:t>
            </a:r>
            <a:endParaRPr lang="pl-PL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 &lt;Persona*&gt;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 = new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/>
              <a:t>In </a:t>
            </a:r>
            <a:r>
              <a:rPr lang="it-IT" dirty="0"/>
              <a:t>generale genera </a:t>
            </a:r>
            <a:r>
              <a:rPr lang="it-IT" dirty="0" smtClean="0"/>
              <a:t>errore, </a:t>
            </a:r>
            <a:r>
              <a:rPr lang="it-IT" dirty="0"/>
              <a:t>uno studente è una </a:t>
            </a:r>
            <a:r>
              <a:rPr lang="it-IT" dirty="0" smtClean="0"/>
              <a:t>persona, ma </a:t>
            </a:r>
            <a:r>
              <a:rPr lang="it-IT" b="1" dirty="0" smtClean="0"/>
              <a:t>una </a:t>
            </a:r>
            <a:r>
              <a:rPr lang="it-IT" b="1" dirty="0"/>
              <a:t>persona NON è per </a:t>
            </a:r>
            <a:r>
              <a:rPr lang="it-IT" b="1" dirty="0" smtClean="0"/>
              <a:t>forza </a:t>
            </a:r>
            <a:r>
              <a:rPr lang="it-IT" b="1" dirty="0"/>
              <a:t>uno studente</a:t>
            </a:r>
          </a:p>
          <a:p>
            <a:pPr>
              <a:spcAft>
                <a:spcPts val="0"/>
              </a:spcAft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= new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Persona();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4442" y="269511"/>
            <a:ext cx="11024075" cy="1450757"/>
          </a:xfrm>
        </p:spPr>
        <p:txBody>
          <a:bodyPr/>
          <a:lstStyle/>
          <a:p>
            <a:r>
              <a:rPr lang="it-IT" dirty="0" smtClean="0"/>
              <a:t>Programmazione orientata agli Oggetti (POO)</a:t>
            </a:r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173038">
              <a:buFont typeface="Arial" panose="020B0604020202020204" pitchFamily="34" charset="0"/>
              <a:buChar char="•"/>
            </a:pPr>
            <a:r>
              <a:rPr lang="it-IT" dirty="0" smtClean="0"/>
              <a:t>È un paradigma di programmazione basato sul concetto di </a:t>
            </a:r>
            <a:r>
              <a:rPr lang="it-IT" b="1" i="1" dirty="0" smtClean="0"/>
              <a:t>oggetto</a:t>
            </a:r>
            <a:endParaRPr lang="it-IT" b="1" dirty="0" smtClean="0"/>
          </a:p>
          <a:p>
            <a:pPr marL="268288" indent="-173038">
              <a:buFont typeface="Arial" panose="020B0604020202020204" pitchFamily="34" charset="0"/>
              <a:buChar char="•"/>
            </a:pPr>
            <a:r>
              <a:rPr lang="it-IT" dirty="0" smtClean="0"/>
              <a:t>Un </a:t>
            </a:r>
            <a:r>
              <a:rPr lang="it-IT" b="1" i="1" dirty="0" smtClean="0"/>
              <a:t>oggetto</a:t>
            </a:r>
            <a:r>
              <a:rPr lang="it-IT" i="1" dirty="0" smtClean="0"/>
              <a:t> </a:t>
            </a:r>
            <a:r>
              <a:rPr lang="it-IT" dirty="0" smtClean="0"/>
              <a:t>è un’istanza di una </a:t>
            </a:r>
            <a:r>
              <a:rPr lang="it-IT" b="1" i="1" dirty="0" smtClean="0"/>
              <a:t>classe</a:t>
            </a:r>
          </a:p>
          <a:p>
            <a:pPr marL="268288" indent="-173038">
              <a:buFont typeface="Arial" panose="020B0604020202020204" pitchFamily="34" charset="0"/>
              <a:buChar char="•"/>
              <a:tabLst>
                <a:tab pos="6102350" algn="l"/>
              </a:tabLst>
            </a:pPr>
            <a:r>
              <a:rPr lang="it-IT" dirty="0" smtClean="0"/>
              <a:t>Un classe definisce </a:t>
            </a:r>
            <a:r>
              <a:rPr lang="it-IT" b="1" i="1" dirty="0" smtClean="0"/>
              <a:t>attributi</a:t>
            </a:r>
            <a:r>
              <a:rPr lang="it-IT" i="1" dirty="0" smtClean="0"/>
              <a:t> </a:t>
            </a:r>
            <a:r>
              <a:rPr lang="it-IT" dirty="0" smtClean="0"/>
              <a:t>e </a:t>
            </a:r>
            <a:r>
              <a:rPr lang="it-IT" b="1" i="1" dirty="0" smtClean="0"/>
              <a:t>comportamenti</a:t>
            </a:r>
            <a:r>
              <a:rPr lang="it-IT" i="1" dirty="0" smtClean="0"/>
              <a:t> </a:t>
            </a:r>
            <a:r>
              <a:rPr lang="it-IT" dirty="0" smtClean="0"/>
              <a:t>degli oggetti appartenenti alla classe</a:t>
            </a:r>
          </a:p>
          <a:p>
            <a:pPr marL="268288" indent="-173038">
              <a:buFont typeface="Arial" panose="020B0604020202020204" pitchFamily="34" charset="0"/>
              <a:buChar char="•"/>
              <a:tabLst>
                <a:tab pos="6102350" algn="l"/>
              </a:tabLst>
            </a:pPr>
            <a:r>
              <a:rPr lang="it-IT" dirty="0" smtClean="0"/>
              <a:t>Gli </a:t>
            </a:r>
            <a:r>
              <a:rPr lang="it-IT" b="1" i="1" dirty="0" smtClean="0"/>
              <a:t>attributi</a:t>
            </a:r>
            <a:r>
              <a:rPr lang="it-IT" dirty="0" smtClean="0"/>
              <a:t> corrispondono ai </a:t>
            </a:r>
            <a:r>
              <a:rPr lang="it-IT" b="1" i="1" dirty="0" smtClean="0"/>
              <a:t>dati </a:t>
            </a:r>
            <a:r>
              <a:rPr lang="it-IT" dirty="0" smtClean="0"/>
              <a:t>(anche detti </a:t>
            </a:r>
            <a:r>
              <a:rPr lang="it-IT" b="1" i="1" dirty="0" smtClean="0"/>
              <a:t>dati membro</a:t>
            </a:r>
            <a:r>
              <a:rPr lang="it-IT" b="1" i="1" dirty="0"/>
              <a:t> </a:t>
            </a:r>
            <a:r>
              <a:rPr lang="it-IT" dirty="0" smtClean="0"/>
              <a:t>o </a:t>
            </a:r>
            <a:r>
              <a:rPr lang="it-IT" b="1" i="1" dirty="0" smtClean="0"/>
              <a:t>campi</a:t>
            </a:r>
            <a:r>
              <a:rPr lang="it-IT" dirty="0" smtClean="0"/>
              <a:t>)</a:t>
            </a:r>
          </a:p>
          <a:p>
            <a:pPr marL="268288" indent="-173038">
              <a:buFont typeface="Arial" panose="020B0604020202020204" pitchFamily="34" charset="0"/>
              <a:buChar char="•"/>
              <a:tabLst>
                <a:tab pos="6102350" algn="l"/>
              </a:tabLst>
            </a:pPr>
            <a:r>
              <a:rPr lang="it-IT" dirty="0" smtClean="0"/>
              <a:t>I </a:t>
            </a:r>
            <a:r>
              <a:rPr lang="it-IT" b="1" i="1" dirty="0" smtClean="0"/>
              <a:t>comportamenti</a:t>
            </a:r>
            <a:r>
              <a:rPr lang="it-IT" dirty="0" smtClean="0"/>
              <a:t> corrispondono </a:t>
            </a:r>
            <a:r>
              <a:rPr lang="it-IT" dirty="0"/>
              <a:t>ai </a:t>
            </a:r>
            <a:r>
              <a:rPr lang="it-IT" b="1" i="1" dirty="0" smtClean="0"/>
              <a:t>metodi </a:t>
            </a:r>
            <a:r>
              <a:rPr lang="it-IT" dirty="0" smtClean="0"/>
              <a:t>(anche </a:t>
            </a:r>
            <a:r>
              <a:rPr lang="it-IT" dirty="0"/>
              <a:t>detti </a:t>
            </a:r>
            <a:r>
              <a:rPr lang="it-IT" b="1" i="1" dirty="0" smtClean="0"/>
              <a:t>funzioni membro</a:t>
            </a:r>
            <a:r>
              <a:rPr lang="it-IT" dirty="0" smtClean="0"/>
              <a:t>)</a:t>
            </a:r>
            <a:endParaRPr lang="it-IT" dirty="0"/>
          </a:p>
          <a:p>
            <a:pPr marL="268288" indent="-173038">
              <a:buFont typeface="Arial" panose="020B0604020202020204" pitchFamily="34" charset="0"/>
              <a:buChar char="•"/>
              <a:tabLst>
                <a:tab pos="6102350" algn="l"/>
              </a:tabLst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0590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 la prossima lezione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785803"/>
          </a:xfrm>
        </p:spPr>
        <p:txBody>
          <a:bodyPr>
            <a:normAutofit/>
          </a:bodyPr>
          <a:lstStyle/>
          <a:p>
            <a:pPr marL="447675" indent="-266700" algn="just">
              <a:buFont typeface="+mj-lt"/>
              <a:buAutoNum type="arabicPeriod"/>
            </a:pPr>
            <a:r>
              <a:rPr lang="it-IT" dirty="0" smtClean="0"/>
              <a:t>Realizzare una semplice classe Punto2D che rappresenti il concetto di punto bidimensionale e abbia quindi come dati una coppia di interi rappresentanti la coordinata X e la coordinata Y</a:t>
            </a:r>
            <a:r>
              <a:rPr lang="it-IT" dirty="0"/>
              <a:t>. </a:t>
            </a:r>
            <a:r>
              <a:rPr lang="it-IT" dirty="0" smtClean="0"/>
              <a:t>Ereditando </a:t>
            </a:r>
            <a:r>
              <a:rPr lang="it-IT" dirty="0"/>
              <a:t>in modo public da Punto2D </a:t>
            </a:r>
            <a:r>
              <a:rPr lang="it-IT" dirty="0" smtClean="0"/>
              <a:t>realizzare un classe Punto3D che rappresenti il concetto di punto tridimensionale e che abbia in aggiunta la coordinata Z</a:t>
            </a:r>
            <a:r>
              <a:rPr lang="it-IT" dirty="0"/>
              <a:t>. Cosa cambierebbe se nella classe Point2D gli interi rappresentati le coordinate </a:t>
            </a:r>
            <a:r>
              <a:rPr lang="it-IT" dirty="0" smtClean="0"/>
              <a:t>fossero private</a:t>
            </a:r>
            <a:r>
              <a:rPr lang="it-IT" dirty="0"/>
              <a:t>? </a:t>
            </a:r>
            <a:r>
              <a:rPr lang="it-IT" dirty="0" smtClean="0"/>
              <a:t>Se invece fossero </a:t>
            </a:r>
            <a:r>
              <a:rPr lang="it-IT" dirty="0" err="1" smtClean="0"/>
              <a:t>protected</a:t>
            </a:r>
            <a:r>
              <a:rPr lang="it-IT" dirty="0" smtClean="0"/>
              <a:t>? </a:t>
            </a:r>
          </a:p>
          <a:p>
            <a:pPr marL="447675" indent="-266700" algn="just">
              <a:buNone/>
            </a:pPr>
            <a:r>
              <a:rPr lang="it-IT" dirty="0" smtClean="0"/>
              <a:t>	Utilizzare l’ereditarietà di tipo public e verificare in un </a:t>
            </a:r>
            <a:r>
              <a:rPr lang="it-IT" dirty="0" err="1" smtClean="0"/>
              <a:t>main</a:t>
            </a:r>
            <a:r>
              <a:rPr lang="it-IT" dirty="0" smtClean="0"/>
              <a:t> gli effetti di tale scelta: quali metodi sono visibili? Come vengono ereditati? Variare quindi, il tipo di ereditarietà, usando invece </a:t>
            </a:r>
            <a:r>
              <a:rPr lang="it-IT" dirty="0" err="1" smtClean="0"/>
              <a:t>protected</a:t>
            </a:r>
            <a:r>
              <a:rPr lang="it-IT" dirty="0"/>
              <a:t> </a:t>
            </a:r>
            <a:r>
              <a:rPr lang="it-IT" dirty="0" smtClean="0"/>
              <a:t>e verificare nuovamente gli effetti. Infine, usare invece private come tipologia di ereditarietà e </a:t>
            </a:r>
            <a:r>
              <a:rPr lang="it-IT" dirty="0"/>
              <a:t>verificare </a:t>
            </a:r>
            <a:r>
              <a:rPr lang="it-IT" dirty="0" smtClean="0"/>
              <a:t>nuovamente gli effetti. Quale tipologia di ereditarietà è più adatta per Point3D? </a:t>
            </a:r>
          </a:p>
          <a:p>
            <a:pPr marL="447675" indent="-266700" algn="just">
              <a:buFont typeface="+mj-lt"/>
              <a:buAutoNum type="arabicPeriod" startAt="2"/>
            </a:pPr>
            <a:r>
              <a:rPr lang="it-IT" dirty="0" smtClean="0"/>
              <a:t>Modificare le classi </a:t>
            </a:r>
            <a:r>
              <a:rPr lang="it-IT" dirty="0" err="1" smtClean="0"/>
              <a:t>CodaListInt</a:t>
            </a:r>
            <a:r>
              <a:rPr lang="it-IT" dirty="0" smtClean="0"/>
              <a:t> e </a:t>
            </a:r>
            <a:r>
              <a:rPr lang="it-IT" dirty="0" err="1" smtClean="0"/>
              <a:t>PilaListInt</a:t>
            </a:r>
            <a:r>
              <a:rPr lang="it-IT" dirty="0" smtClean="0"/>
              <a:t> usando l’ereditarietà al posto della composizione: quale tipologia di ereditarietà è più adatta?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653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Classe Studente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50122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getCodiceFiscale()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getNome()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getCognome()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setCodiceFiscale(string);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setNome(string);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setCognome(string);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getIsee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setIsee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codiceFiscale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cognome;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float isee;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5012265"/>
          </a:xfrm>
        </p:spPr>
        <p:txBody>
          <a:bodyPr>
            <a:normAutofit fontScale="92500" lnSpcReduction="20000"/>
          </a:bodyPr>
          <a:lstStyle/>
          <a:p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endParaRPr lang="en-GB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s1;</a:t>
            </a:r>
          </a:p>
          <a:p>
            <a:pPr marL="201168" lvl="1" indent="0">
              <a:buNone/>
            </a:pPr>
            <a:r>
              <a:rPr lang="it-IT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s1.setNome("Mario");</a:t>
            </a:r>
          </a:p>
          <a:p>
            <a:pPr marL="201168" lvl="1" indent="0">
              <a:buNone/>
            </a:pPr>
            <a:r>
              <a:rPr lang="it-IT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s1.setCognome("Rossi");</a:t>
            </a:r>
          </a:p>
          <a:p>
            <a:pPr marL="201168" lvl="1" indent="0">
              <a:buNone/>
            </a:pPr>
            <a:r>
              <a:rPr lang="it-IT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01168" lvl="1" indent="0">
              <a:buNone/>
            </a:pPr>
            <a:endParaRPr lang="it-IT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it-IT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s2;</a:t>
            </a:r>
          </a:p>
          <a:p>
            <a:pPr marL="201168" lvl="1" indent="0">
              <a:buNone/>
            </a:pP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s2.setNome("Luca");</a:t>
            </a:r>
            <a:endParaRPr lang="it-IT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s2.setCognome("Bianchi");</a:t>
            </a:r>
            <a:endParaRPr lang="it-IT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900" dirty="0"/>
          </a:p>
        </p:txBody>
      </p:sp>
      <p:sp>
        <p:nvSpPr>
          <p:cNvPr id="7" name="Fumetto 3 6"/>
          <p:cNvSpPr/>
          <p:nvPr/>
        </p:nvSpPr>
        <p:spPr>
          <a:xfrm flipH="1">
            <a:off x="3719130" y="1914101"/>
            <a:ext cx="1743342" cy="752030"/>
          </a:xfrm>
          <a:prstGeom prst="wedgeEllipseCallout">
            <a:avLst>
              <a:gd name="adj1" fmla="val 75725"/>
              <a:gd name="adj2" fmla="val -2504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ysClr val="windowText" lastClr="000000"/>
                </a:solidFill>
              </a:rPr>
              <a:t>Classe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Fumetto 3 8"/>
          <p:cNvSpPr/>
          <p:nvPr/>
        </p:nvSpPr>
        <p:spPr>
          <a:xfrm flipH="1">
            <a:off x="8711583" y="3208494"/>
            <a:ext cx="1451076" cy="820397"/>
          </a:xfrm>
          <a:prstGeom prst="wedgeEllipseCallout">
            <a:avLst>
              <a:gd name="adj1" fmla="val 84572"/>
              <a:gd name="adj2" fmla="val 3868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ysClr val="windowText" lastClr="000000"/>
                </a:solidFill>
              </a:rPr>
              <a:t>Oggetto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Fumetto 3 9"/>
          <p:cNvSpPr/>
          <p:nvPr/>
        </p:nvSpPr>
        <p:spPr>
          <a:xfrm>
            <a:off x="-1709" y="3712390"/>
            <a:ext cx="1379291" cy="1362230"/>
          </a:xfrm>
          <a:prstGeom prst="wedgeEllipseCallout">
            <a:avLst>
              <a:gd name="adj1" fmla="val 48273"/>
              <a:gd name="adj2" fmla="val -6547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ysClr val="windowText" lastClr="000000"/>
                </a:solidFill>
              </a:rPr>
              <a:t>Metodi = Comportamenti</a:t>
            </a:r>
          </a:p>
        </p:txBody>
      </p:sp>
      <p:sp>
        <p:nvSpPr>
          <p:cNvPr id="12" name="Fumetto 3 11"/>
          <p:cNvSpPr/>
          <p:nvPr/>
        </p:nvSpPr>
        <p:spPr>
          <a:xfrm flipH="1">
            <a:off x="4383138" y="5134441"/>
            <a:ext cx="1743342" cy="898890"/>
          </a:xfrm>
          <a:prstGeom prst="wedgeEllipseCallout">
            <a:avLst>
              <a:gd name="adj1" fmla="val 70822"/>
              <a:gd name="adj2" fmla="val 431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ysClr val="windowText" lastClr="000000"/>
                </a:solidFill>
              </a:rPr>
              <a:t>Dati </a:t>
            </a:r>
          </a:p>
          <a:p>
            <a:pPr algn="ctr"/>
            <a:r>
              <a:rPr lang="it-IT" dirty="0" smtClean="0">
                <a:solidFill>
                  <a:sysClr val="windowText" lastClr="000000"/>
                </a:solidFill>
              </a:rPr>
              <a:t>= </a:t>
            </a:r>
          </a:p>
          <a:p>
            <a:pPr algn="ctr"/>
            <a:r>
              <a:rPr lang="it-IT" dirty="0" smtClean="0">
                <a:solidFill>
                  <a:sysClr val="windowText" lastClr="000000"/>
                </a:solidFill>
              </a:rPr>
              <a:t>Attributi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ttore diritto 13"/>
          <p:cNvCxnSpPr/>
          <p:nvPr/>
        </p:nvCxnSpPr>
        <p:spPr>
          <a:xfrm>
            <a:off x="6212793" y="1768077"/>
            <a:ext cx="5127" cy="4521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umetto 3 16"/>
          <p:cNvSpPr/>
          <p:nvPr/>
        </p:nvSpPr>
        <p:spPr>
          <a:xfrm flipH="1">
            <a:off x="8711583" y="1845734"/>
            <a:ext cx="1451076" cy="820397"/>
          </a:xfrm>
          <a:prstGeom prst="wedgeEllipseCallout">
            <a:avLst>
              <a:gd name="adj1" fmla="val 84572"/>
              <a:gd name="adj2" fmla="val 3868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ysClr val="windowText" lastClr="000000"/>
                </a:solidFill>
              </a:rPr>
              <a:t>Oggetto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Concetti fondamentali della POO</a:t>
            </a:r>
            <a:endParaRPr lang="en-GB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1097280" y="1838325"/>
            <a:ext cx="10058400" cy="4410076"/>
          </a:xfrm>
        </p:spPr>
        <p:txBody>
          <a:bodyPr>
            <a:normAutofit/>
          </a:bodyPr>
          <a:lstStyle/>
          <a:p>
            <a:pPr marL="358775" indent="-179388" algn="just">
              <a:buFont typeface="Arial" panose="020B0604020202020204" pitchFamily="34" charset="0"/>
              <a:buChar char="•"/>
            </a:pPr>
            <a:r>
              <a:rPr lang="it-IT" sz="2400" dirty="0" smtClean="0"/>
              <a:t>Incapsulamento 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it-IT" sz="2400" dirty="0" smtClean="0"/>
              <a:t>Composizione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it-IT" sz="2400" dirty="0" smtClean="0"/>
              <a:t>Ereditarietà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it-IT" sz="2400" dirty="0" smtClean="0"/>
              <a:t>Polimorfismo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479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Incapsulamento</a:t>
            </a:r>
            <a:endParaRPr lang="en-GB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1097280" y="1847850"/>
            <a:ext cx="10058400" cy="4901776"/>
          </a:xfrm>
        </p:spPr>
        <p:txBody>
          <a:bodyPr>
            <a:normAutofit/>
          </a:bodyPr>
          <a:lstStyle/>
          <a:p>
            <a:pPr marL="179387" indent="0">
              <a:buNone/>
            </a:pPr>
            <a:r>
              <a:rPr lang="it-IT" sz="2400" dirty="0" smtClean="0"/>
              <a:t>Anche </a:t>
            </a:r>
            <a:r>
              <a:rPr lang="it-IT" sz="2400" dirty="0"/>
              <a:t>detto </a:t>
            </a:r>
            <a:r>
              <a:rPr lang="it-IT" sz="2400" b="1" i="1" dirty="0"/>
              <a:t>Information </a:t>
            </a:r>
            <a:r>
              <a:rPr lang="it-IT" sz="2400" b="1" i="1" dirty="0" err="1"/>
              <a:t>Hiding</a:t>
            </a:r>
            <a:r>
              <a:rPr lang="it-IT" sz="2400" b="1" dirty="0"/>
              <a:t> </a:t>
            </a:r>
            <a:r>
              <a:rPr lang="it-IT" sz="2400" dirty="0"/>
              <a:t>significa letteralmente «nascondere le </a:t>
            </a:r>
            <a:r>
              <a:rPr lang="it-IT" sz="2400" dirty="0" smtClean="0"/>
              <a:t>informazioni»</a:t>
            </a:r>
          </a:p>
          <a:p>
            <a:pPr marL="179387" indent="0">
              <a:buNone/>
            </a:pPr>
            <a:r>
              <a:rPr lang="it-IT" sz="2400" dirty="0" smtClean="0"/>
              <a:t>Nascondere </a:t>
            </a:r>
            <a:r>
              <a:rPr lang="it-IT" sz="2400" dirty="0"/>
              <a:t>all’esterno i dettagli implementativi di una </a:t>
            </a:r>
            <a:r>
              <a:rPr lang="it-IT" sz="2400" dirty="0" smtClean="0"/>
              <a:t>classe</a:t>
            </a:r>
          </a:p>
          <a:p>
            <a:pPr marL="179387" indent="0">
              <a:buNone/>
            </a:pPr>
            <a:r>
              <a:rPr lang="it-IT" sz="2400" dirty="0" smtClean="0"/>
              <a:t>Ogni classe deve essere «responsabile»</a:t>
            </a:r>
            <a:r>
              <a:rPr lang="it-IT" sz="2400" dirty="0" smtClean="0"/>
              <a:t> dei propri dai</a:t>
            </a:r>
            <a:endParaRPr lang="it-IT" sz="2400" dirty="0"/>
          </a:p>
          <a:p>
            <a:pPr marL="179387" indent="0">
              <a:buNone/>
            </a:pPr>
            <a:r>
              <a:rPr lang="it-IT" sz="2400" dirty="0"/>
              <a:t>I metodi della classe pur consentendo l’accesso ai dati possono controllarne l’uso e l’aggiornamento</a:t>
            </a:r>
          </a:p>
          <a:p>
            <a:pPr marL="179387" indent="0">
              <a:buNone/>
            </a:pPr>
            <a:r>
              <a:rPr lang="it-IT" sz="2400" dirty="0"/>
              <a:t>Ad </a:t>
            </a:r>
            <a:r>
              <a:rPr lang="it-IT" sz="2400" dirty="0" smtClean="0"/>
              <a:t>esempio:</a:t>
            </a:r>
          </a:p>
          <a:p>
            <a:pPr marL="447675" indent="-180975">
              <a:buFont typeface="Arial" panose="020B0604020202020204" pitchFamily="34" charset="0"/>
              <a:buChar char="•"/>
            </a:pPr>
            <a:r>
              <a:rPr lang="it-IT" sz="2200" dirty="0" smtClean="0"/>
              <a:t>Il </a:t>
            </a:r>
            <a:r>
              <a:rPr lang="it-IT" sz="2200" dirty="0"/>
              <a:t>metodo </a:t>
            </a:r>
            <a:r>
              <a:rPr lang="it-IT" sz="2200" dirty="0" err="1"/>
              <a:t>setCodiceFiscale</a:t>
            </a:r>
            <a:r>
              <a:rPr lang="it-IT" sz="2200" dirty="0"/>
              <a:t> della classe Studente può essere implementato controllando che venga impostato un codice fiscale </a:t>
            </a:r>
            <a:r>
              <a:rPr lang="it-IT" sz="2200" dirty="0" smtClean="0"/>
              <a:t>valido</a:t>
            </a:r>
          </a:p>
        </p:txBody>
      </p:sp>
    </p:spTree>
    <p:extLst>
      <p:ext uri="{BB962C8B-B14F-4D97-AF65-F5344CB8AC3E}">
        <p14:creationId xmlns:p14="http://schemas.microsoft.com/office/powerpoint/2010/main" val="15571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Composizione</a:t>
            </a:r>
            <a:endParaRPr lang="en-GB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1097280" y="1876424"/>
            <a:ext cx="10058400" cy="4873201"/>
          </a:xfrm>
        </p:spPr>
        <p:txBody>
          <a:bodyPr>
            <a:normAutofit/>
          </a:bodyPr>
          <a:lstStyle/>
          <a:p>
            <a:pPr marL="179387" indent="0">
              <a:buNone/>
            </a:pPr>
            <a:r>
              <a:rPr lang="it-IT" sz="2400" dirty="0"/>
              <a:t>È naturale pensare ad oggetti che contengono altri </a:t>
            </a:r>
            <a:r>
              <a:rPr lang="it-IT" sz="2400" dirty="0" smtClean="0"/>
              <a:t>oggetti  </a:t>
            </a:r>
          </a:p>
          <a:p>
            <a:pPr marL="179387" indent="0">
              <a:buNone/>
            </a:pPr>
            <a:r>
              <a:rPr lang="it-IT" sz="2400" dirty="0" smtClean="0"/>
              <a:t>Ad esempio: </a:t>
            </a:r>
          </a:p>
          <a:p>
            <a:pPr marL="447675" lvl="1" indent="-180975">
              <a:buFont typeface="Arial" panose="020B0604020202020204" pitchFamily="34" charset="0"/>
              <a:buChar char="•"/>
            </a:pPr>
            <a:r>
              <a:rPr lang="it-IT" sz="2000" dirty="0" smtClean="0"/>
              <a:t>Un’automobile </a:t>
            </a:r>
            <a:r>
              <a:rPr lang="it-IT" sz="2000" dirty="0"/>
              <a:t>è composta da un motore, delle ruote, </a:t>
            </a:r>
            <a:r>
              <a:rPr lang="it-IT" sz="2000" dirty="0" smtClean="0"/>
              <a:t>etc.</a:t>
            </a:r>
            <a:endParaRPr lang="it-IT" sz="2000" dirty="0"/>
          </a:p>
          <a:p>
            <a:pPr marL="179387" indent="0">
              <a:buNone/>
            </a:pPr>
            <a:r>
              <a:rPr lang="it-IT" sz="2400" dirty="0" smtClean="0"/>
              <a:t>In programmazione, si verifica quando un classe ha come dati degli oggetti di altre classi</a:t>
            </a:r>
          </a:p>
          <a:p>
            <a:pPr marL="179387" indent="0">
              <a:buNone/>
            </a:pPr>
            <a:r>
              <a:rPr lang="it-IT" sz="2400" dirty="0" smtClean="0"/>
              <a:t>Una </a:t>
            </a:r>
            <a:r>
              <a:rPr lang="it-IT" sz="2400" dirty="0"/>
              <a:t>relazione di composizione </a:t>
            </a:r>
            <a:r>
              <a:rPr lang="it-IT" sz="2400" dirty="0" smtClean="0"/>
              <a:t>si definisce utilizzando </a:t>
            </a:r>
            <a:r>
              <a:rPr lang="it-IT" sz="2400" dirty="0"/>
              <a:t>il </a:t>
            </a:r>
            <a:r>
              <a:rPr lang="it-IT" sz="2400" dirty="0" smtClean="0"/>
              <a:t>verbo </a:t>
            </a:r>
            <a:r>
              <a:rPr lang="it-IT" sz="2400" b="1" i="1" dirty="0" smtClean="0"/>
              <a:t>avere</a:t>
            </a:r>
            <a:r>
              <a:rPr lang="it-IT" sz="2400" dirty="0" smtClean="0"/>
              <a:t> </a:t>
            </a:r>
          </a:p>
          <a:p>
            <a:pPr marL="179387" indent="0">
              <a:buNone/>
            </a:pPr>
            <a:r>
              <a:rPr lang="it-IT" sz="2400" dirty="0" smtClean="0"/>
              <a:t>Esempi:</a:t>
            </a:r>
          </a:p>
          <a:p>
            <a:pPr marL="447675" lvl="1" indent="-180975">
              <a:buFont typeface="Arial" panose="020B0604020202020204" pitchFamily="34" charset="0"/>
              <a:buChar char="•"/>
            </a:pPr>
            <a:r>
              <a:rPr lang="it-IT" sz="2000" dirty="0" smtClean="0"/>
              <a:t>Un’automobile </a:t>
            </a:r>
            <a:r>
              <a:rPr lang="it-IT" sz="2000" b="1" i="1" dirty="0" smtClean="0"/>
              <a:t>ha </a:t>
            </a:r>
            <a:r>
              <a:rPr lang="it-IT" sz="2000" dirty="0" smtClean="0"/>
              <a:t>un </a:t>
            </a:r>
            <a:r>
              <a:rPr lang="it-IT" sz="2000" dirty="0"/>
              <a:t>motore, </a:t>
            </a:r>
            <a:r>
              <a:rPr lang="it-IT" sz="2000" b="1" i="1" dirty="0"/>
              <a:t>ha </a:t>
            </a:r>
            <a:r>
              <a:rPr lang="it-IT" sz="2000" dirty="0"/>
              <a:t>delle ruote, </a:t>
            </a:r>
            <a:r>
              <a:rPr lang="it-IT" sz="2000" dirty="0" smtClean="0"/>
              <a:t>etc.</a:t>
            </a:r>
          </a:p>
          <a:p>
            <a:pPr marL="447675" lvl="1" indent="-180975">
              <a:buFont typeface="Arial" panose="020B0604020202020204" pitchFamily="34" charset="0"/>
              <a:buChar char="•"/>
            </a:pPr>
            <a:r>
              <a:rPr lang="it-IT" sz="2000" dirty="0" smtClean="0"/>
              <a:t>Nella traccia di laboratorio </a:t>
            </a:r>
            <a:r>
              <a:rPr lang="it-IT" sz="2000" i="1" dirty="0" err="1" smtClean="0"/>
              <a:t>GestoreComputer</a:t>
            </a:r>
            <a:r>
              <a:rPr lang="it-IT" sz="2000" i="1" dirty="0" smtClean="0"/>
              <a:t>: </a:t>
            </a:r>
            <a:r>
              <a:rPr lang="it-IT" sz="2000" dirty="0" smtClean="0"/>
              <a:t>un </a:t>
            </a:r>
            <a:r>
              <a:rPr lang="it-IT" sz="2000" i="1" dirty="0" err="1" smtClean="0"/>
              <a:t>GestoreComputer</a:t>
            </a:r>
            <a:r>
              <a:rPr lang="it-IT" sz="2000" i="1" dirty="0" smtClean="0"/>
              <a:t> </a:t>
            </a:r>
            <a:r>
              <a:rPr lang="it-IT" sz="2000" b="1" i="1" dirty="0" smtClean="0"/>
              <a:t>ha </a:t>
            </a:r>
            <a:r>
              <a:rPr lang="it-IT" sz="2000" dirty="0" smtClean="0"/>
              <a:t>una lista di </a:t>
            </a:r>
            <a:r>
              <a:rPr lang="it-IT" sz="2000" i="1" dirty="0" smtClean="0"/>
              <a:t>Computer</a:t>
            </a:r>
          </a:p>
          <a:p>
            <a:pPr marL="447675" lvl="1" indent="-180975">
              <a:buFont typeface="Arial" panose="020B0604020202020204" pitchFamily="34" charset="0"/>
              <a:buChar char="•"/>
            </a:pPr>
            <a:r>
              <a:rPr lang="it-IT" sz="2000" dirty="0" smtClean="0"/>
              <a:t>Nella classe </a:t>
            </a:r>
            <a:r>
              <a:rPr lang="it-IT" sz="2000" i="1" dirty="0" err="1" smtClean="0"/>
              <a:t>CodaListInt</a:t>
            </a:r>
            <a:r>
              <a:rPr lang="it-IT" sz="2000" dirty="0" smtClean="0"/>
              <a:t>: una </a:t>
            </a:r>
            <a:r>
              <a:rPr lang="it-IT" sz="2000" i="1" dirty="0" err="1" smtClean="0"/>
              <a:t>CodaListInt</a:t>
            </a:r>
            <a:r>
              <a:rPr lang="it-IT" sz="2000" i="1" dirty="0" smtClean="0"/>
              <a:t> </a:t>
            </a:r>
            <a:r>
              <a:rPr lang="it-IT" sz="2000" b="1" i="1" dirty="0" smtClean="0"/>
              <a:t>ha </a:t>
            </a:r>
            <a:r>
              <a:rPr lang="it-IT" sz="2000" dirty="0" smtClean="0"/>
              <a:t>una lista di interi</a:t>
            </a:r>
            <a:endParaRPr lang="it-IT" sz="2000" i="1" dirty="0" smtClean="0"/>
          </a:p>
          <a:p>
            <a:pPr marL="358775" indent="-179388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52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7" indent="0">
              <a:buNone/>
            </a:pPr>
            <a:r>
              <a:rPr lang="it-IT" sz="2400" dirty="0" smtClean="0"/>
              <a:t>Si basa sul concetto di «estensione» tra classi</a:t>
            </a:r>
          </a:p>
          <a:p>
            <a:pPr marL="179387" indent="0">
              <a:buNone/>
            </a:pPr>
            <a:r>
              <a:rPr lang="it-IT" sz="2400" dirty="0"/>
              <a:t>Ad esempio: </a:t>
            </a:r>
          </a:p>
          <a:p>
            <a:pPr marL="447675" lvl="1" indent="-180975">
              <a:buFont typeface="Arial" panose="020B0604020202020204" pitchFamily="34" charset="0"/>
              <a:buChar char="•"/>
            </a:pPr>
            <a:r>
              <a:rPr lang="it-IT" sz="2000" dirty="0" smtClean="0"/>
              <a:t>Un’automobile </a:t>
            </a:r>
            <a:r>
              <a:rPr lang="it-IT" sz="2000" dirty="0" smtClean="0"/>
              <a:t>«estende» il concetto più generico di veicolo: ne eredità le proprietà e ne aggiunge delle altre</a:t>
            </a:r>
          </a:p>
          <a:p>
            <a:pPr marL="179387" indent="0">
              <a:buNone/>
            </a:pPr>
            <a:r>
              <a:rPr lang="it-IT" sz="2400" dirty="0"/>
              <a:t>L’ereditarietà permette ad una classe di ereditare, </a:t>
            </a:r>
            <a:r>
              <a:rPr lang="it-IT" sz="2400" dirty="0" smtClean="0"/>
              <a:t>cioè acquisire</a:t>
            </a:r>
            <a:r>
              <a:rPr lang="it-IT" sz="2400" dirty="0"/>
              <a:t>, </a:t>
            </a:r>
            <a:r>
              <a:rPr lang="it-IT" sz="2400" dirty="0" smtClean="0"/>
              <a:t>attributi e comportamenti </a:t>
            </a:r>
            <a:r>
              <a:rPr lang="it-IT" sz="2400" dirty="0" smtClean="0"/>
              <a:t>di </a:t>
            </a:r>
            <a:r>
              <a:rPr lang="it-IT" sz="2400" dirty="0"/>
              <a:t>un’altra </a:t>
            </a:r>
            <a:r>
              <a:rPr lang="it-IT" sz="2400" dirty="0" smtClean="0"/>
              <a:t>classe</a:t>
            </a:r>
            <a:r>
              <a:rPr lang="it-IT" sz="2400" dirty="0"/>
              <a:t> </a:t>
            </a:r>
            <a:r>
              <a:rPr lang="it-IT" sz="2400" dirty="0" smtClean="0"/>
              <a:t>e questo permette </a:t>
            </a:r>
            <a:r>
              <a:rPr lang="it-IT" sz="2400" dirty="0"/>
              <a:t>di creare nuove classi che </a:t>
            </a:r>
            <a:r>
              <a:rPr lang="it-IT" sz="2400" dirty="0" smtClean="0"/>
              <a:t>hanno in comune gli </a:t>
            </a:r>
            <a:r>
              <a:rPr lang="it-IT" sz="2400" dirty="0" smtClean="0"/>
              <a:t>stessi attributi </a:t>
            </a:r>
            <a:r>
              <a:rPr lang="it-IT" sz="2400" dirty="0"/>
              <a:t>e </a:t>
            </a:r>
            <a:r>
              <a:rPr lang="it-IT" sz="2400" dirty="0" smtClean="0"/>
              <a:t>comportamenti</a:t>
            </a:r>
          </a:p>
          <a:p>
            <a:pPr marL="179387" indent="0">
              <a:buNone/>
            </a:pPr>
            <a:r>
              <a:rPr lang="it-IT" sz="2400" dirty="0" smtClean="0"/>
              <a:t>Per capire meglio di cosa si tratta, vediamo con un esempio e immaginiamo di voler realizzare una classe Professore</a:t>
            </a:r>
            <a:endParaRPr lang="it-IT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041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Classe Professore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50122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getCodiceFiscale()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getNome()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getCognome()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setCodiceFiscale(string);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setNome(string);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setCognome(string);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getStipendio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setStipendio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codiceFiscale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cognome;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float stipendio;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La classe Professore e la classe Studente </a:t>
            </a:r>
            <a:r>
              <a:rPr lang="it-IT" sz="2400" dirty="0"/>
              <a:t>condividono sia </a:t>
            </a:r>
            <a:r>
              <a:rPr lang="it-IT" sz="2400" dirty="0" smtClean="0"/>
              <a:t>dati </a:t>
            </a:r>
            <a:r>
              <a:rPr lang="it-IT" sz="2400" dirty="0"/>
              <a:t>e </a:t>
            </a:r>
            <a:r>
              <a:rPr lang="it-IT" sz="2400" dirty="0" smtClean="0"/>
              <a:t>sia metodi.</a:t>
            </a:r>
          </a:p>
          <a:p>
            <a:r>
              <a:rPr lang="it-IT" sz="2400" dirty="0" smtClean="0"/>
              <a:t>I dati:</a:t>
            </a:r>
          </a:p>
          <a:p>
            <a:pPr lvl="1"/>
            <a:r>
              <a:rPr lang="it-IT" sz="2000" dirty="0" err="1" smtClean="0"/>
              <a:t>codiceFiscale</a:t>
            </a:r>
            <a:endParaRPr lang="it-IT" sz="2000" dirty="0" smtClean="0"/>
          </a:p>
          <a:p>
            <a:pPr lvl="1"/>
            <a:r>
              <a:rPr lang="it-IT" sz="2000" dirty="0" smtClean="0"/>
              <a:t>nome</a:t>
            </a:r>
          </a:p>
          <a:p>
            <a:pPr lvl="1"/>
            <a:r>
              <a:rPr lang="it-IT" sz="2000" dirty="0" smtClean="0"/>
              <a:t>cognome </a:t>
            </a:r>
          </a:p>
          <a:p>
            <a:r>
              <a:rPr lang="it-IT" sz="2400" dirty="0" smtClean="0"/>
              <a:t>sono in comune </a:t>
            </a:r>
            <a:r>
              <a:rPr lang="it-IT" sz="2400" dirty="0"/>
              <a:t>perché entrambi professori e studenti condividono </a:t>
            </a:r>
            <a:r>
              <a:rPr lang="it-IT" sz="2400" dirty="0" smtClean="0"/>
              <a:t>il </a:t>
            </a:r>
            <a:r>
              <a:rPr lang="en-GB" sz="2400" dirty="0" err="1" smtClean="0"/>
              <a:t>fatto</a:t>
            </a:r>
            <a:r>
              <a:rPr lang="en-GB" sz="2400" dirty="0" smtClean="0"/>
              <a:t> </a:t>
            </a:r>
            <a:r>
              <a:rPr lang="en-GB" sz="2400" dirty="0"/>
              <a:t>di </a:t>
            </a:r>
            <a:r>
              <a:rPr lang="en-GB" sz="2400" dirty="0" err="1"/>
              <a:t>essere</a:t>
            </a:r>
            <a:r>
              <a:rPr lang="en-GB" sz="2400" dirty="0"/>
              <a:t> </a:t>
            </a:r>
            <a:r>
              <a:rPr lang="en-GB" sz="2400" dirty="0" err="1" smtClean="0"/>
              <a:t>persone</a:t>
            </a:r>
            <a:r>
              <a:rPr lang="en-GB" sz="2400" dirty="0" smtClean="0"/>
              <a:t>.</a:t>
            </a:r>
            <a:endParaRPr lang="it-IT" sz="2400" dirty="0" smtClean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005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Studente e Professore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50122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getCodiceFiscale()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getNome()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getCognome</a:t>
            </a: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const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setCodiceFiscale(string);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setNome(string);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setCognome(string);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getIsee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setIsee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(float);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codiceFiscale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cognome;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float isee;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50122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getCodiceFiscale()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getNome() const;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getCognome</a:t>
            </a:r>
            <a:r>
              <a:rPr lang="pt-B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const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setCodiceFiscale(string);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setNome(string);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setCognome(string);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getStipendio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setStipendio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(float);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codiceFiscale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cognome;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float stipendio;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Connettore diritto 5"/>
          <p:cNvCxnSpPr/>
          <p:nvPr/>
        </p:nvCxnSpPr>
        <p:spPr>
          <a:xfrm>
            <a:off x="6212793" y="1768077"/>
            <a:ext cx="5127" cy="4521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8E8AE64F80E34F80C6963078F19D5F" ma:contentTypeVersion="2" ma:contentTypeDescription="Creare un nuovo documento." ma:contentTypeScope="" ma:versionID="ddf9c5b4d0d9c7b94fa0aa7a8843ac03">
  <xsd:schema xmlns:xsd="http://www.w3.org/2001/XMLSchema" xmlns:xs="http://www.w3.org/2001/XMLSchema" xmlns:p="http://schemas.microsoft.com/office/2006/metadata/properties" xmlns:ns2="46658670-2a15-4d6b-8682-76b38f6c69b4" targetNamespace="http://schemas.microsoft.com/office/2006/metadata/properties" ma:root="true" ma:fieldsID="e065dfc496dad478cc0c63a0b14c33e3" ns2:_="">
    <xsd:import namespace="46658670-2a15-4d6b-8682-76b38f6c69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658670-2a15-4d6b-8682-76b38f6c69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81B31F-29D7-4516-97B2-C71F4D217CA2}"/>
</file>

<file path=customXml/itemProps2.xml><?xml version="1.0" encoding="utf-8"?>
<ds:datastoreItem xmlns:ds="http://schemas.openxmlformats.org/officeDocument/2006/customXml" ds:itemID="{E88532C6-29D0-43A6-BFA4-CFD2470DDD34}"/>
</file>

<file path=customXml/itemProps3.xml><?xml version="1.0" encoding="utf-8"?>
<ds:datastoreItem xmlns:ds="http://schemas.openxmlformats.org/officeDocument/2006/customXml" ds:itemID="{7618BEC0-BE32-4CF4-B9DA-BF5809D7B96F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1620</Words>
  <Application>Microsoft Office PowerPoint</Application>
  <PresentationFormat>Widescreen</PresentationFormat>
  <Paragraphs>273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Retrospettivo</vt:lpstr>
      <vt:lpstr>Ereditarietà </vt:lpstr>
      <vt:lpstr>Programmazione orientata agli Oggetti (POO)</vt:lpstr>
      <vt:lpstr>Classe Studente</vt:lpstr>
      <vt:lpstr>Concetti fondamentali della POO</vt:lpstr>
      <vt:lpstr>Incapsulamento</vt:lpstr>
      <vt:lpstr>Composizione</vt:lpstr>
      <vt:lpstr>Ereditarietà</vt:lpstr>
      <vt:lpstr>Classe Professore</vt:lpstr>
      <vt:lpstr>Classi Studente e Professore</vt:lpstr>
      <vt:lpstr>Classe Persona</vt:lpstr>
      <vt:lpstr>Classi Studente e Professore tramite ereditarietà</vt:lpstr>
      <vt:lpstr>Tipi di accesso ai dati e ai metodi</vt:lpstr>
      <vt:lpstr>Tipologie di ereditarietà in C++</vt:lpstr>
      <vt:lpstr>Tipologie di ereditarietà in C++</vt:lpstr>
      <vt:lpstr>Tabella riassuntiva</vt:lpstr>
      <vt:lpstr>Ereditarietà VS Composizione</vt:lpstr>
      <vt:lpstr>Scegliere la tipologia di ereditarietà</vt:lpstr>
      <vt:lpstr>Ereditarietà multipla</vt:lpstr>
      <vt:lpstr>Conversioni di tipo</vt:lpstr>
      <vt:lpstr>Per la prossima lezione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Libreria STL</dc:title>
  <dc:creator>Jessica</dc:creator>
  <cp:lastModifiedBy>Jessica Zangari</cp:lastModifiedBy>
  <cp:revision>202</cp:revision>
  <dcterms:created xsi:type="dcterms:W3CDTF">2015-04-16T08:28:31Z</dcterms:created>
  <dcterms:modified xsi:type="dcterms:W3CDTF">2020-05-12T16:04:29Z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0x010100BD8E8AE64F80E34F80C6963078F19D5F</vt:lpwstr>
  </property>
</Properties>
</file>