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7" r:id="rId3"/>
    <p:sldId id="300" r:id="rId4"/>
    <p:sldId id="298" r:id="rId5"/>
    <p:sldId id="299" r:id="rId6"/>
    <p:sldId id="303" r:id="rId7"/>
    <p:sldId id="301" r:id="rId8"/>
    <p:sldId id="302" r:id="rId9"/>
    <p:sldId id="291" r:id="rId10"/>
    <p:sldId id="305" r:id="rId11"/>
    <p:sldId id="304" r:id="rId12"/>
    <p:sldId id="307" r:id="rId13"/>
    <p:sldId id="306" r:id="rId14"/>
    <p:sldId id="315" r:id="rId15"/>
    <p:sldId id="308" r:id="rId16"/>
    <p:sldId id="314" r:id="rId17"/>
    <p:sldId id="309" r:id="rId18"/>
    <p:sldId id="310" r:id="rId19"/>
    <p:sldId id="311" r:id="rId20"/>
    <p:sldId id="312" r:id="rId21"/>
    <p:sldId id="313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DB75-7F4A-48FC-8649-2349D9FFFDDE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F11-BE39-438F-B5B9-DA55377CC2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8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CC8B3-4B6A-4BB2-B64B-C352641C46F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623701"/>
            <a:ext cx="10113645" cy="2992906"/>
          </a:xfrm>
        </p:spPr>
        <p:txBody>
          <a:bodyPr/>
          <a:lstStyle/>
          <a:p>
            <a:pPr algn="ctr"/>
            <a:r>
              <a:rPr lang="it-IT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Ereditarietà e Code con Priorità</a:t>
            </a:r>
            <a:r>
              <a:rPr lang="it-IT" sz="4800" b="1" dirty="0">
                <a:solidFill>
                  <a:schemeClr val="tx1"/>
                </a:solidFill>
              </a:rPr>
              <a:t/>
            </a:r>
            <a:br>
              <a:rPr lang="it-IT" sz="4800" b="1" dirty="0">
                <a:solidFill>
                  <a:schemeClr val="tx1"/>
                </a:solidFill>
              </a:rPr>
            </a:br>
            <a:endParaRPr lang="it-IT" sz="4800" b="1" i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097280" y="5376997"/>
            <a:ext cx="10047862" cy="121350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Programmazione ad Oggetti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Laurea in Informatica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Università della Calabria</a:t>
            </a:r>
          </a:p>
          <a:p>
            <a:pPr algn="ctr"/>
            <a:r>
              <a:rPr lang="it-IT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https://</a:t>
            </a:r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www.mat.unical.it/informatica/ProgrammazioneAdOggetti</a:t>
            </a:r>
            <a:endParaRPr lang="it-IT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semplice esempio di coda con priorità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2394397" y="2798638"/>
            <a:ext cx="7464165" cy="1014465"/>
            <a:chOff x="0" y="0"/>
            <a:chExt cx="5197486" cy="605700"/>
          </a:xfrm>
        </p:grpSpPr>
        <p:sp>
          <p:nvSpPr>
            <p:cNvPr id="5" name="Rettangolo 4"/>
            <p:cNvSpPr/>
            <p:nvPr/>
          </p:nvSpPr>
          <p:spPr>
            <a:xfrm>
              <a:off x="0" y="5957"/>
              <a:ext cx="629392" cy="587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2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628464" y="17871"/>
              <a:ext cx="914400" cy="587829"/>
              <a:chOff x="0" y="0"/>
              <a:chExt cx="914400" cy="587829"/>
            </a:xfrm>
          </p:grpSpPr>
          <p:sp>
            <p:nvSpPr>
              <p:cNvPr id="23" name="Rettangolo 22"/>
              <p:cNvSpPr/>
              <p:nvPr/>
            </p:nvSpPr>
            <p:spPr>
              <a:xfrm>
                <a:off x="285008" y="0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nettore 2 23"/>
              <p:cNvCxnSpPr/>
              <p:nvPr/>
            </p:nvCxnSpPr>
            <p:spPr>
              <a:xfrm flipH="1" flipV="1">
                <a:off x="0" y="356260"/>
                <a:ext cx="273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ttore 2 24"/>
              <p:cNvCxnSpPr/>
              <p:nvPr/>
            </p:nvCxnSpPr>
            <p:spPr>
              <a:xfrm>
                <a:off x="5938" y="219694"/>
                <a:ext cx="273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o 6"/>
            <p:cNvGrpSpPr/>
            <p:nvPr/>
          </p:nvGrpSpPr>
          <p:grpSpPr>
            <a:xfrm>
              <a:off x="1545843" y="14892"/>
              <a:ext cx="914400" cy="587829"/>
              <a:chOff x="0" y="0"/>
              <a:chExt cx="914400" cy="587829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285008" y="0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Connettore 2 20"/>
              <p:cNvCxnSpPr/>
              <p:nvPr/>
            </p:nvCxnSpPr>
            <p:spPr>
              <a:xfrm flipH="1" flipV="1">
                <a:off x="0" y="356260"/>
                <a:ext cx="273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ttore 2 21"/>
              <p:cNvCxnSpPr/>
              <p:nvPr/>
            </p:nvCxnSpPr>
            <p:spPr>
              <a:xfrm>
                <a:off x="5938" y="219694"/>
                <a:ext cx="273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o 7"/>
            <p:cNvGrpSpPr/>
            <p:nvPr/>
          </p:nvGrpSpPr>
          <p:grpSpPr>
            <a:xfrm>
              <a:off x="2460243" y="5957"/>
              <a:ext cx="914400" cy="587829"/>
              <a:chOff x="0" y="0"/>
              <a:chExt cx="914400" cy="587829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285008" y="0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Connettore 2 17"/>
              <p:cNvCxnSpPr/>
              <p:nvPr/>
            </p:nvCxnSpPr>
            <p:spPr>
              <a:xfrm flipH="1" flipV="1">
                <a:off x="0" y="356260"/>
                <a:ext cx="273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8"/>
              <p:cNvCxnSpPr/>
              <p:nvPr/>
            </p:nvCxnSpPr>
            <p:spPr>
              <a:xfrm>
                <a:off x="5938" y="219694"/>
                <a:ext cx="273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/>
            <p:cNvGrpSpPr/>
            <p:nvPr/>
          </p:nvGrpSpPr>
          <p:grpSpPr>
            <a:xfrm>
              <a:off x="3368686" y="8935"/>
              <a:ext cx="914400" cy="587829"/>
              <a:chOff x="0" y="0"/>
              <a:chExt cx="914400" cy="587829"/>
            </a:xfrm>
          </p:grpSpPr>
          <p:sp>
            <p:nvSpPr>
              <p:cNvPr id="14" name="Rettangolo 13"/>
              <p:cNvSpPr/>
              <p:nvPr/>
            </p:nvSpPr>
            <p:spPr>
              <a:xfrm>
                <a:off x="285008" y="0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Connettore 2 14"/>
              <p:cNvCxnSpPr/>
              <p:nvPr/>
            </p:nvCxnSpPr>
            <p:spPr>
              <a:xfrm flipH="1" flipV="1">
                <a:off x="0" y="356260"/>
                <a:ext cx="273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/>
              <p:cNvCxnSpPr/>
              <p:nvPr/>
            </p:nvCxnSpPr>
            <p:spPr>
              <a:xfrm>
                <a:off x="5938" y="219694"/>
                <a:ext cx="273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o 9"/>
            <p:cNvGrpSpPr/>
            <p:nvPr/>
          </p:nvGrpSpPr>
          <p:grpSpPr>
            <a:xfrm>
              <a:off x="4283086" y="0"/>
              <a:ext cx="914400" cy="587829"/>
              <a:chOff x="0" y="0"/>
              <a:chExt cx="914400" cy="587829"/>
            </a:xfrm>
          </p:grpSpPr>
          <p:sp>
            <p:nvSpPr>
              <p:cNvPr id="11" name="Rettangolo 10"/>
              <p:cNvSpPr/>
              <p:nvPr/>
            </p:nvSpPr>
            <p:spPr>
              <a:xfrm>
                <a:off x="285008" y="0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END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Connettore 2 11"/>
              <p:cNvCxnSpPr/>
              <p:nvPr/>
            </p:nvCxnSpPr>
            <p:spPr>
              <a:xfrm flipH="1" flipV="1">
                <a:off x="0" y="356260"/>
                <a:ext cx="273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/>
              <p:cNvCxnSpPr/>
              <p:nvPr/>
            </p:nvCxnSpPr>
            <p:spPr>
              <a:xfrm>
                <a:off x="5938" y="219694"/>
                <a:ext cx="273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semplice esempio di coda con priorità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394397" y="2762072"/>
            <a:ext cx="7464165" cy="2473610"/>
            <a:chOff x="0" y="0"/>
            <a:chExt cx="5197486" cy="1526083"/>
          </a:xfrm>
        </p:grpSpPr>
        <p:sp>
          <p:nvSpPr>
            <p:cNvPr id="27" name="Rettangolo 26"/>
            <p:cNvSpPr/>
            <p:nvPr/>
          </p:nvSpPr>
          <p:spPr>
            <a:xfrm>
              <a:off x="3252083" y="938254"/>
              <a:ext cx="629392" cy="587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2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uppo 27"/>
            <p:cNvGrpSpPr/>
            <p:nvPr/>
          </p:nvGrpSpPr>
          <p:grpSpPr>
            <a:xfrm>
              <a:off x="0" y="0"/>
              <a:ext cx="5197486" cy="605700"/>
              <a:chOff x="0" y="0"/>
              <a:chExt cx="5197486" cy="605700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0" y="5957"/>
                <a:ext cx="629392" cy="587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t-IT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uppo 33"/>
              <p:cNvGrpSpPr/>
              <p:nvPr/>
            </p:nvGrpSpPr>
            <p:grpSpPr>
              <a:xfrm>
                <a:off x="628464" y="17871"/>
                <a:ext cx="914400" cy="587829"/>
                <a:chOff x="0" y="0"/>
                <a:chExt cx="914400" cy="587829"/>
              </a:xfrm>
            </p:grpSpPr>
            <p:sp>
              <p:nvSpPr>
                <p:cNvPr id="48" name="Rettangolo 47"/>
                <p:cNvSpPr/>
                <p:nvPr/>
              </p:nvSpPr>
              <p:spPr>
                <a:xfrm>
                  <a:off x="285008" y="0"/>
                  <a:ext cx="629392" cy="587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t-IT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GB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9" name="Connettore 2 48"/>
                <p:cNvCxnSpPr/>
                <p:nvPr/>
              </p:nvCxnSpPr>
              <p:spPr>
                <a:xfrm flipH="1" flipV="1">
                  <a:off x="0" y="356260"/>
                  <a:ext cx="2731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2 49"/>
                <p:cNvCxnSpPr/>
                <p:nvPr/>
              </p:nvCxnSpPr>
              <p:spPr>
                <a:xfrm>
                  <a:off x="5938" y="219694"/>
                  <a:ext cx="273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/>
              <p:cNvGrpSpPr/>
              <p:nvPr/>
            </p:nvGrpSpPr>
            <p:grpSpPr>
              <a:xfrm>
                <a:off x="1545843" y="14892"/>
                <a:ext cx="914400" cy="587829"/>
                <a:chOff x="0" y="0"/>
                <a:chExt cx="914400" cy="587829"/>
              </a:xfrm>
            </p:grpSpPr>
            <p:sp>
              <p:nvSpPr>
                <p:cNvPr id="45" name="Rettangolo 44"/>
                <p:cNvSpPr/>
                <p:nvPr/>
              </p:nvSpPr>
              <p:spPr>
                <a:xfrm>
                  <a:off x="285008" y="0"/>
                  <a:ext cx="629392" cy="587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t-IT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GB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Connettore 2 45"/>
                <p:cNvCxnSpPr/>
                <p:nvPr/>
              </p:nvCxnSpPr>
              <p:spPr>
                <a:xfrm flipH="1" flipV="1">
                  <a:off x="0" y="356260"/>
                  <a:ext cx="2731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2 46"/>
                <p:cNvCxnSpPr/>
                <p:nvPr/>
              </p:nvCxnSpPr>
              <p:spPr>
                <a:xfrm>
                  <a:off x="5938" y="219694"/>
                  <a:ext cx="273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uppo 35"/>
              <p:cNvGrpSpPr/>
              <p:nvPr/>
            </p:nvGrpSpPr>
            <p:grpSpPr>
              <a:xfrm>
                <a:off x="2460243" y="5957"/>
                <a:ext cx="914400" cy="587829"/>
                <a:chOff x="0" y="0"/>
                <a:chExt cx="914400" cy="587829"/>
              </a:xfrm>
            </p:grpSpPr>
            <p:sp>
              <p:nvSpPr>
                <p:cNvPr id="42" name="Rettangolo 41"/>
                <p:cNvSpPr/>
                <p:nvPr/>
              </p:nvSpPr>
              <p:spPr>
                <a:xfrm>
                  <a:off x="285008" y="0"/>
                  <a:ext cx="629392" cy="587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t-IT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GB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Connettore 2 42"/>
                <p:cNvCxnSpPr/>
                <p:nvPr/>
              </p:nvCxnSpPr>
              <p:spPr>
                <a:xfrm flipH="1" flipV="1">
                  <a:off x="0" y="356260"/>
                  <a:ext cx="2731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ttore 2 43"/>
                <p:cNvCxnSpPr/>
                <p:nvPr/>
              </p:nvCxnSpPr>
              <p:spPr>
                <a:xfrm>
                  <a:off x="5938" y="219694"/>
                  <a:ext cx="273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uppo 37"/>
              <p:cNvGrpSpPr/>
              <p:nvPr/>
            </p:nvGrpSpPr>
            <p:grpSpPr>
              <a:xfrm>
                <a:off x="4283086" y="0"/>
                <a:ext cx="914400" cy="587829"/>
                <a:chOff x="0" y="0"/>
                <a:chExt cx="914400" cy="587829"/>
              </a:xfrm>
            </p:grpSpPr>
            <p:sp>
              <p:nvSpPr>
                <p:cNvPr id="39" name="Rettangolo 38"/>
                <p:cNvSpPr/>
                <p:nvPr/>
              </p:nvSpPr>
              <p:spPr>
                <a:xfrm>
                  <a:off x="285008" y="0"/>
                  <a:ext cx="629392" cy="587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t-IT" sz="18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END</a:t>
                  </a:r>
                  <a:endParaRPr lang="en-GB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Connettore 2 39"/>
                <p:cNvCxnSpPr/>
                <p:nvPr/>
              </p:nvCxnSpPr>
              <p:spPr>
                <a:xfrm flipH="1" flipV="1">
                  <a:off x="0" y="356260"/>
                  <a:ext cx="2731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2 40"/>
                <p:cNvCxnSpPr/>
                <p:nvPr/>
              </p:nvCxnSpPr>
              <p:spPr>
                <a:xfrm>
                  <a:off x="5938" y="219694"/>
                  <a:ext cx="273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Connettore 7 28"/>
            <p:cNvCxnSpPr/>
            <p:nvPr/>
          </p:nvCxnSpPr>
          <p:spPr>
            <a:xfrm>
              <a:off x="2878372" y="596348"/>
              <a:ext cx="362841" cy="66554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7 29"/>
            <p:cNvCxnSpPr/>
            <p:nvPr/>
          </p:nvCxnSpPr>
          <p:spPr>
            <a:xfrm flipH="1" flipV="1">
              <a:off x="3061252" y="596348"/>
              <a:ext cx="180536" cy="48191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7 30"/>
            <p:cNvCxnSpPr/>
            <p:nvPr/>
          </p:nvCxnSpPr>
          <p:spPr>
            <a:xfrm flipV="1">
              <a:off x="3872285" y="596348"/>
              <a:ext cx="154789" cy="4735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7 31"/>
            <p:cNvCxnSpPr/>
            <p:nvPr/>
          </p:nvCxnSpPr>
          <p:spPr>
            <a:xfrm flipH="1">
              <a:off x="3880236" y="596348"/>
              <a:ext cx="336570" cy="67706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3" name="Rettangolo 52"/>
          <p:cNvSpPr/>
          <p:nvPr/>
        </p:nvSpPr>
        <p:spPr>
          <a:xfrm>
            <a:off x="7650033" y="2771727"/>
            <a:ext cx="903877" cy="95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t-IT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Un’altra possibile implementazione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58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CodaPrioritaIntVersione2 : 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list&lt;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GB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&gt;::empty();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GB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&gt;::size();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front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&gt;::front();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&gt;::back();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if(!empty())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GB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for(list&lt;</a:t>
            </a:r>
            <a:r>
              <a:rPr lang="en-GB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it=begin();it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!=end();it++)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&lt;&lt;*it&lt;&lt;" 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list&lt;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it != this-&gt;end() &amp;&amp; n &lt;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 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ttangolo 5"/>
          <p:cNvSpPr/>
          <p:nvPr/>
        </p:nvSpPr>
        <p:spPr>
          <a:xfrm>
            <a:off x="9009831" y="2963936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list&lt;</a:t>
            </a:r>
            <a:r>
              <a:rPr lang="it-IT" dirty="0" err="1" smtClean="0">
                <a:solidFill>
                  <a:schemeClr val="tx1"/>
                </a:solidFill>
              </a:rPr>
              <a:t>int</a:t>
            </a:r>
            <a:r>
              <a:rPr lang="it-IT" dirty="0" smtClean="0">
                <a:solidFill>
                  <a:schemeClr val="tx1"/>
                </a:solidFill>
              </a:rPr>
              <a:t>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699619" y="3944581"/>
            <a:ext cx="2529555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CodaPrioritaIntVersione2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Freccia in su 8"/>
          <p:cNvSpPr/>
          <p:nvPr/>
        </p:nvSpPr>
        <p:spPr>
          <a:xfrm>
            <a:off x="9886202" y="3566510"/>
            <a:ext cx="156388" cy="37807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/>
          <p:cNvSpPr txBox="1"/>
          <p:nvPr/>
        </p:nvSpPr>
        <p:spPr>
          <a:xfrm>
            <a:off x="10080191" y="3560817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protected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71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dirty="0" err="1" smtClean="0"/>
              <a:t>Scrivere</a:t>
            </a:r>
            <a:r>
              <a:rPr lang="en-GB" dirty="0" smtClean="0"/>
              <a:t> un </a:t>
            </a:r>
            <a:r>
              <a:rPr lang="en-GB" dirty="0" err="1" smtClean="0"/>
              <a:t>programma</a:t>
            </a:r>
            <a:r>
              <a:rPr lang="en-GB" dirty="0" smtClean="0"/>
              <a:t> C++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consenta</a:t>
            </a:r>
            <a:r>
              <a:rPr lang="en-GB" dirty="0" smtClean="0"/>
              <a:t> di </a:t>
            </a:r>
            <a:r>
              <a:rPr lang="en-GB" dirty="0" err="1" smtClean="0"/>
              <a:t>gestire</a:t>
            </a:r>
            <a:r>
              <a:rPr lang="en-GB" dirty="0" smtClean="0"/>
              <a:t> un pronto </a:t>
            </a:r>
            <a:r>
              <a:rPr lang="en-GB" dirty="0" err="1" smtClean="0"/>
              <a:t>soccorso</a:t>
            </a:r>
            <a:r>
              <a:rPr lang="en-GB" dirty="0" smtClean="0"/>
              <a:t>. </a:t>
            </a:r>
            <a:r>
              <a:rPr lang="it-IT" dirty="0" smtClean="0"/>
              <a:t>Al </a:t>
            </a:r>
            <a:r>
              <a:rPr lang="it-IT" dirty="0"/>
              <a:t>pronto soccorso, i pazienti vengono registrati e gli viene fornito un codice di </a:t>
            </a:r>
            <a:r>
              <a:rPr lang="it-IT" dirty="0" smtClean="0"/>
              <a:t>gravità. In ordine di gravità decrescente, i codici possibili sono: ROSSO, GIALLO, VERDE, BIANCO. Si richiede che i pazienti al pronto soccorso siano serviti </a:t>
            </a:r>
            <a:r>
              <a:rPr lang="it-IT" dirty="0"/>
              <a:t>in base al codice di </a:t>
            </a:r>
            <a:r>
              <a:rPr lang="it-IT" dirty="0" smtClean="0"/>
              <a:t>gravità (da ROSSO a BIANCO) </a:t>
            </a:r>
            <a:r>
              <a:rPr lang="it-IT" dirty="0"/>
              <a:t>e, a parità di </a:t>
            </a:r>
            <a:r>
              <a:rPr lang="it-IT" dirty="0" smtClean="0"/>
              <a:t>gravità, </a:t>
            </a:r>
            <a:r>
              <a:rPr lang="it-IT" dirty="0"/>
              <a:t>nel consueto ordine FIFO (First In First Out).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565735" y="4015069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list&lt;Paziente&gt;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255523" y="4995714"/>
            <a:ext cx="2529555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ProntoSoccorso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ccia in su 10"/>
          <p:cNvSpPr/>
          <p:nvPr/>
        </p:nvSpPr>
        <p:spPr>
          <a:xfrm>
            <a:off x="7442106" y="4617643"/>
            <a:ext cx="156388" cy="37807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/>
          <p:cNvSpPr txBox="1"/>
          <p:nvPr/>
        </p:nvSpPr>
        <p:spPr>
          <a:xfrm>
            <a:off x="7636095" y="4611950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private</a:t>
            </a:r>
            <a:endParaRPr lang="en-GB" b="1" i="1" dirty="0"/>
          </a:p>
        </p:txBody>
      </p:sp>
      <p:sp>
        <p:nvSpPr>
          <p:cNvPr id="18" name="Rettangolo 17"/>
          <p:cNvSpPr/>
          <p:nvPr/>
        </p:nvSpPr>
        <p:spPr>
          <a:xfrm>
            <a:off x="2568442" y="4013744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Persona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258230" y="4994389"/>
            <a:ext cx="2529555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Paziente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reccia in su 19"/>
          <p:cNvSpPr/>
          <p:nvPr/>
        </p:nvSpPr>
        <p:spPr>
          <a:xfrm>
            <a:off x="3444813" y="4616318"/>
            <a:ext cx="156388" cy="37807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3638802" y="4610625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public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957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8" grpId="0" animBg="1"/>
      <p:bldP spid="19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Nuove funzionalità di C++11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14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C++0x/C++11/C++14/C++17 : Cosa sono?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3000" y="2115589"/>
            <a:ext cx="9954493" cy="4038600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C++ ha subito </a:t>
            </a:r>
            <a:r>
              <a:rPr lang="en-US" dirty="0" err="1" smtClean="0">
                <a:solidFill>
                  <a:schemeClr val="tx1"/>
                </a:solidFill>
              </a:rPr>
              <a:t>molti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miglioramenti</a:t>
            </a:r>
            <a:r>
              <a:rPr lang="en-US" dirty="0" smtClean="0">
                <a:solidFill>
                  <a:schemeClr val="tx1"/>
                </a:solidFill>
              </a:rPr>
              <a:t> da </a:t>
            </a:r>
            <a:r>
              <a:rPr lang="en-US" dirty="0" err="1" smtClean="0">
                <a:solidFill>
                  <a:schemeClr val="tx1"/>
                </a:solidFill>
              </a:rPr>
              <a:t>quando</a:t>
            </a:r>
            <a:r>
              <a:rPr lang="en-US" dirty="0" smtClean="0">
                <a:solidFill>
                  <a:schemeClr val="tx1"/>
                </a:solidFill>
              </a:rPr>
              <a:t> è </a:t>
            </a:r>
            <a:r>
              <a:rPr lang="en-US" dirty="0" err="1" smtClean="0">
                <a:solidFill>
                  <a:schemeClr val="tx1"/>
                </a:solidFill>
              </a:rPr>
              <a:t>stato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creato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Diverse </a:t>
            </a:r>
            <a:r>
              <a:rPr lang="en-US" dirty="0" err="1" smtClean="0">
                <a:solidFill>
                  <a:schemeClr val="tx1"/>
                </a:solidFill>
              </a:rPr>
              <a:t>revisioni</a:t>
            </a:r>
            <a:r>
              <a:rPr lang="en-US" dirty="0" smtClean="0">
                <a:solidFill>
                  <a:schemeClr val="tx1"/>
                </a:solidFill>
              </a:rPr>
              <a:t> al </a:t>
            </a:r>
            <a:r>
              <a:rPr lang="en-US" dirty="0" err="1" smtClean="0">
                <a:solidFill>
                  <a:schemeClr val="tx1"/>
                </a:solidFill>
              </a:rPr>
              <a:t>linguaggio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sono</a:t>
            </a:r>
            <a:r>
              <a:rPr lang="en-US" dirty="0" smtClean="0">
                <a:solidFill>
                  <a:schemeClr val="tx1"/>
                </a:solidFill>
              </a:rPr>
              <a:t> state </a:t>
            </a:r>
            <a:r>
              <a:rPr lang="en-US" dirty="0" err="1" smtClean="0">
                <a:solidFill>
                  <a:schemeClr val="tx1"/>
                </a:solidFill>
              </a:rPr>
              <a:t>apportate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negli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anni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Nel</a:t>
            </a:r>
            <a:r>
              <a:rPr lang="en-US" dirty="0" smtClean="0">
                <a:solidFill>
                  <a:schemeClr val="tx1"/>
                </a:solidFill>
              </a:rPr>
              <a:t> 2011 è </a:t>
            </a:r>
            <a:r>
              <a:rPr lang="en-US" dirty="0" err="1" smtClean="0">
                <a:solidFill>
                  <a:schemeClr val="tx1"/>
                </a:solidFill>
              </a:rPr>
              <a:t>stata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ufficialmente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rilasciata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un’importante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revisione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linguaggio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it-IT" dirty="0" smtClean="0">
                <a:solidFill>
                  <a:schemeClr val="tx1"/>
                </a:solidFill>
              </a:rPr>
              <a:t> chiamata C++11 o anche C++0x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C++11 </a:t>
            </a:r>
            <a:r>
              <a:rPr lang="en-US" dirty="0" err="1" smtClean="0">
                <a:solidFill>
                  <a:schemeClr val="tx1"/>
                </a:solidFill>
              </a:rPr>
              <a:t>rappresenta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punto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svolta</a:t>
            </a:r>
            <a:r>
              <a:rPr lang="en-US" dirty="0" smtClean="0">
                <a:solidFill>
                  <a:schemeClr val="tx1"/>
                </a:solidFill>
              </a:rPr>
              <a:t> per C++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Aggiunge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molte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nuove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funzionalità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salva</a:t>
            </a:r>
            <a:r>
              <a:rPr lang="en-US" dirty="0" smtClean="0">
                <a:solidFill>
                  <a:schemeClr val="tx1"/>
                </a:solidFill>
              </a:rPr>
              <a:t>-tempo”, </a:t>
            </a:r>
            <a:r>
              <a:rPr lang="en-US" dirty="0" err="1" smtClean="0">
                <a:solidFill>
                  <a:schemeClr val="tx1"/>
                </a:solidFill>
              </a:rPr>
              <a:t>richieste</a:t>
            </a:r>
            <a:r>
              <a:rPr lang="en-US" dirty="0" smtClean="0">
                <a:solidFill>
                  <a:schemeClr val="tx1"/>
                </a:solidFill>
              </a:rPr>
              <a:t> da </a:t>
            </a:r>
            <a:r>
              <a:rPr lang="en-US" dirty="0" err="1" smtClean="0">
                <a:solidFill>
                  <a:schemeClr val="tx1"/>
                </a:solidFill>
              </a:rPr>
              <a:t>anni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programmatori</a:t>
            </a:r>
            <a:r>
              <a:rPr lang="en-US" dirty="0" smtClean="0">
                <a:solidFill>
                  <a:schemeClr val="tx1"/>
                </a:solidFill>
              </a:rPr>
              <a:t> C++</a:t>
            </a:r>
          </a:p>
          <a:p>
            <a:r>
              <a:rPr lang="it-IT" dirty="0">
                <a:solidFill>
                  <a:schemeClr val="tx1"/>
                </a:solidFill>
              </a:rPr>
              <a:t>Ulteriori revisioni sono state fatte più recentemente con C++14 e C++</a:t>
            </a:r>
            <a:r>
              <a:rPr lang="it-IT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vedremo?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760165"/>
          </a:xfrm>
        </p:spPr>
        <p:txBody>
          <a:bodyPr>
            <a:normAutofit fontScale="92500" lnSpcReduction="10000"/>
          </a:bodyPr>
          <a:lstStyle/>
          <a:p>
            <a:r>
              <a:rPr lang="it-IT" sz="2600" dirty="0" smtClean="0">
                <a:solidFill>
                  <a:schemeClr val="tx1"/>
                </a:solidFill>
              </a:rPr>
              <a:t>Alcune funzionalità aggiunta a partire da C++11</a:t>
            </a:r>
          </a:p>
          <a:p>
            <a:pPr lvl="1"/>
            <a:r>
              <a:rPr lang="it-IT" sz="2400" b="1" dirty="0" smtClean="0">
                <a:solidFill>
                  <a:schemeClr val="tx1"/>
                </a:solidFill>
              </a:rPr>
              <a:t>For </a:t>
            </a:r>
            <a:r>
              <a:rPr lang="it-IT" sz="2400" b="1" dirty="0" err="1" smtClean="0">
                <a:solidFill>
                  <a:schemeClr val="tx1"/>
                </a:solidFill>
              </a:rPr>
              <a:t>each</a:t>
            </a:r>
            <a:endParaRPr lang="it-IT" sz="2400" b="1" dirty="0" smtClean="0">
              <a:solidFill>
                <a:schemeClr val="tx1"/>
              </a:solidFill>
            </a:endParaRPr>
          </a:p>
          <a:p>
            <a:pPr lvl="1"/>
            <a:r>
              <a:rPr lang="it-IT" sz="2400" dirty="0" smtClean="0">
                <a:solidFill>
                  <a:schemeClr val="tx1"/>
                </a:solidFill>
              </a:rPr>
              <a:t>La parola chiave </a:t>
            </a:r>
            <a:r>
              <a:rPr lang="it-IT" sz="2400" b="1" dirty="0" smtClean="0">
                <a:solidFill>
                  <a:schemeClr val="tx1"/>
                </a:solidFill>
              </a:rPr>
              <a:t>auto</a:t>
            </a:r>
          </a:p>
          <a:p>
            <a:pPr lvl="1"/>
            <a:r>
              <a:rPr lang="it-IT" sz="2400" dirty="0" smtClean="0">
                <a:solidFill>
                  <a:schemeClr val="tx1"/>
                </a:solidFill>
              </a:rPr>
              <a:t>La parola chiave </a:t>
            </a:r>
            <a:r>
              <a:rPr lang="it-IT" sz="2400" b="1" dirty="0" err="1" smtClean="0">
                <a:solidFill>
                  <a:schemeClr val="tx1"/>
                </a:solidFill>
              </a:rPr>
              <a:t>override</a:t>
            </a:r>
            <a:r>
              <a:rPr lang="it-IT" sz="2400" b="1" dirty="0" smtClean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(nella prossima lezione)</a:t>
            </a:r>
          </a:p>
          <a:p>
            <a:r>
              <a:rPr lang="it-IT" sz="2600" dirty="0" smtClean="0">
                <a:solidFill>
                  <a:schemeClr val="tx1"/>
                </a:solidFill>
              </a:rPr>
              <a:t>Per approfondire:</a:t>
            </a:r>
          </a:p>
          <a:p>
            <a:pPr lvl="1"/>
            <a:r>
              <a:rPr lang="it-IT" sz="22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it-IT" sz="2200" dirty="0">
                <a:solidFill>
                  <a:schemeClr val="tx1"/>
                </a:solidFill>
                <a:hlinkClick r:id="rId2"/>
              </a:rPr>
              <a:t>://www.cplusplus.com/reference</a:t>
            </a:r>
            <a:r>
              <a:rPr lang="it-IT" sz="2200" dirty="0" smtClean="0">
                <a:solidFill>
                  <a:schemeClr val="tx1"/>
                </a:solidFill>
                <a:hlinkClick r:id="rId2"/>
              </a:rPr>
              <a:t>/</a:t>
            </a:r>
            <a:endParaRPr lang="it-IT" sz="2200" dirty="0" smtClean="0">
              <a:solidFill>
                <a:schemeClr val="tx1"/>
              </a:solidFill>
            </a:endParaRPr>
          </a:p>
          <a:p>
            <a:pPr lvl="1"/>
            <a:r>
              <a:rPr lang="it-IT" sz="2200" dirty="0" smtClean="0">
                <a:solidFill>
                  <a:schemeClr val="tx1"/>
                </a:solidFill>
              </a:rPr>
              <a:t>Il libro «</a:t>
            </a:r>
            <a:r>
              <a:rPr lang="it-IT" sz="2200" b="1" dirty="0" smtClean="0">
                <a:solidFill>
                  <a:schemeClr val="tx1"/>
                </a:solidFill>
              </a:rPr>
              <a:t>C++ </a:t>
            </a:r>
            <a:r>
              <a:rPr lang="it-IT" sz="2200" b="1" dirty="0" err="1" smtClean="0">
                <a:solidFill>
                  <a:schemeClr val="tx1"/>
                </a:solidFill>
              </a:rPr>
              <a:t>Without</a:t>
            </a:r>
            <a:r>
              <a:rPr lang="it-IT" sz="2200" b="1" dirty="0" smtClean="0">
                <a:solidFill>
                  <a:schemeClr val="tx1"/>
                </a:solidFill>
              </a:rPr>
              <a:t> </a:t>
            </a:r>
            <a:r>
              <a:rPr lang="it-IT" sz="2200" b="1" dirty="0" err="1" smtClean="0">
                <a:solidFill>
                  <a:schemeClr val="tx1"/>
                </a:solidFill>
              </a:rPr>
              <a:t>Fear</a:t>
            </a:r>
            <a:r>
              <a:rPr lang="it-IT" sz="2200" dirty="0" smtClean="0">
                <a:solidFill>
                  <a:schemeClr val="tx1"/>
                </a:solidFill>
              </a:rPr>
              <a:t>» Terza </a:t>
            </a:r>
            <a:r>
              <a:rPr lang="it-IT" sz="2200" dirty="0">
                <a:solidFill>
                  <a:schemeClr val="tx1"/>
                </a:solidFill>
              </a:rPr>
              <a:t>Edizione </a:t>
            </a:r>
            <a:r>
              <a:rPr lang="it-IT" sz="2200" dirty="0" smtClean="0">
                <a:solidFill>
                  <a:schemeClr val="tx1"/>
                </a:solidFill>
              </a:rPr>
              <a:t>- Brian </a:t>
            </a:r>
            <a:r>
              <a:rPr lang="it-IT" sz="2200" dirty="0" err="1" smtClean="0">
                <a:solidFill>
                  <a:schemeClr val="tx1"/>
                </a:solidFill>
              </a:rPr>
              <a:t>Overland</a:t>
            </a:r>
            <a:r>
              <a:rPr lang="it-IT" sz="2200" dirty="0" smtClean="0">
                <a:solidFill>
                  <a:schemeClr val="tx1"/>
                </a:solidFill>
              </a:rPr>
              <a:t> - </a:t>
            </a:r>
            <a:r>
              <a:rPr lang="it-IT" sz="2200" dirty="0" err="1" smtClean="0">
                <a:solidFill>
                  <a:schemeClr val="tx1"/>
                </a:solidFill>
              </a:rPr>
              <a:t>Prentice</a:t>
            </a:r>
            <a:r>
              <a:rPr lang="it-IT" sz="2200" dirty="0" smtClean="0">
                <a:solidFill>
                  <a:schemeClr val="tx1"/>
                </a:solidFill>
              </a:rPr>
              <a:t> Hall</a:t>
            </a:r>
          </a:p>
          <a:p>
            <a:pPr lvl="1"/>
            <a:r>
              <a:rPr lang="it-IT" sz="2200" dirty="0" smtClean="0">
                <a:solidFill>
                  <a:schemeClr val="tx1"/>
                </a:solidFill>
              </a:rPr>
              <a:t>Il libro «</a:t>
            </a:r>
            <a:r>
              <a:rPr lang="it-IT" sz="2400" b="1" dirty="0">
                <a:solidFill>
                  <a:schemeClr val="tx1"/>
                </a:solidFill>
              </a:rPr>
              <a:t>C++. Linguaggio, libreria standard, principi di </a:t>
            </a:r>
            <a:r>
              <a:rPr lang="it-IT" sz="2400" b="1" dirty="0" smtClean="0">
                <a:solidFill>
                  <a:schemeClr val="tx1"/>
                </a:solidFill>
              </a:rPr>
              <a:t>programmazione</a:t>
            </a:r>
            <a:r>
              <a:rPr lang="it-IT" sz="2200" dirty="0" smtClean="0">
                <a:solidFill>
                  <a:schemeClr val="tx1"/>
                </a:solidFill>
              </a:rPr>
              <a:t>» Quarta Edizione - </a:t>
            </a:r>
            <a:r>
              <a:rPr lang="it-IT" sz="2400" dirty="0" err="1">
                <a:solidFill>
                  <a:schemeClr val="tx1"/>
                </a:solidFill>
              </a:rPr>
              <a:t>Bjarne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Stroustrup</a:t>
            </a:r>
            <a:r>
              <a:rPr lang="it-IT" sz="2400" dirty="0" smtClean="0">
                <a:solidFill>
                  <a:schemeClr val="tx1"/>
                </a:solidFill>
              </a:rPr>
              <a:t> - </a:t>
            </a:r>
            <a:r>
              <a:rPr lang="it-IT" sz="2400" dirty="0" err="1" smtClean="0">
                <a:solidFill>
                  <a:schemeClr val="tx1"/>
                </a:solidFill>
              </a:rPr>
              <a:t>Pearson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6267612" y="1737360"/>
            <a:ext cx="4754880" cy="4636546"/>
          </a:xfrm>
        </p:spPr>
        <p:txBody>
          <a:bodyPr>
            <a:no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Per </a:t>
            </a:r>
            <a:r>
              <a:rPr lang="it-IT" dirty="0">
                <a:solidFill>
                  <a:schemeClr val="tx1"/>
                </a:solidFill>
              </a:rPr>
              <a:t>usare queste nuove caratteristiche </a:t>
            </a:r>
            <a:r>
              <a:rPr lang="it-IT" dirty="0" smtClean="0">
                <a:solidFill>
                  <a:schemeClr val="tx1"/>
                </a:solidFill>
              </a:rPr>
              <a:t>occorre compilare </a:t>
            </a:r>
            <a:r>
              <a:rPr lang="it-IT" dirty="0">
                <a:solidFill>
                  <a:schemeClr val="tx1"/>
                </a:solidFill>
              </a:rPr>
              <a:t>usando l’opzione: </a:t>
            </a:r>
            <a:endParaRPr lang="it-IT" dirty="0" smtClean="0">
              <a:solidFill>
                <a:schemeClr val="tx1"/>
              </a:solidFill>
            </a:endParaRPr>
          </a:p>
          <a:p>
            <a:pPr lvl="2"/>
            <a:r>
              <a:rPr lang="it-IT" b="1" dirty="0" smtClean="0">
                <a:solidFill>
                  <a:schemeClr val="tx1"/>
                </a:solidFill>
              </a:rPr>
              <a:t>--</a:t>
            </a:r>
            <a:r>
              <a:rPr lang="it-IT" b="1" dirty="0" err="1">
                <a:solidFill>
                  <a:schemeClr val="tx1"/>
                </a:solidFill>
              </a:rPr>
              <a:t>std</a:t>
            </a:r>
            <a:r>
              <a:rPr lang="it-IT" b="1" dirty="0">
                <a:solidFill>
                  <a:schemeClr val="tx1"/>
                </a:solidFill>
              </a:rPr>
              <a:t>=</a:t>
            </a:r>
            <a:r>
              <a:rPr lang="it-IT" b="1" dirty="0" err="1">
                <a:solidFill>
                  <a:schemeClr val="tx1"/>
                </a:solidFill>
              </a:rPr>
              <a:t>c</a:t>
            </a:r>
            <a:r>
              <a:rPr lang="it-IT" b="1" dirty="0" err="1" smtClean="0">
                <a:solidFill>
                  <a:schemeClr val="tx1"/>
                </a:solidFill>
              </a:rPr>
              <a:t>++</a:t>
            </a:r>
            <a:r>
              <a:rPr lang="it-IT" b="1" dirty="0" smtClean="0">
                <a:solidFill>
                  <a:schemeClr val="tx1"/>
                </a:solidFill>
              </a:rPr>
              <a:t>11 </a:t>
            </a:r>
            <a:r>
              <a:rPr lang="it-IT" dirty="0" smtClean="0">
                <a:solidFill>
                  <a:schemeClr val="tx1"/>
                </a:solidFill>
              </a:rPr>
              <a:t>(oppure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--</a:t>
            </a:r>
            <a:r>
              <a:rPr lang="it-IT" b="1" dirty="0" err="1">
                <a:solidFill>
                  <a:schemeClr val="tx1"/>
                </a:solidFill>
              </a:rPr>
              <a:t>std</a:t>
            </a:r>
            <a:r>
              <a:rPr lang="it-IT" b="1" dirty="0">
                <a:solidFill>
                  <a:schemeClr val="tx1"/>
                </a:solidFill>
              </a:rPr>
              <a:t>=</a:t>
            </a:r>
            <a:r>
              <a:rPr lang="it-IT" b="1" dirty="0" err="1">
                <a:solidFill>
                  <a:schemeClr val="tx1"/>
                </a:solidFill>
              </a:rPr>
              <a:t>c</a:t>
            </a:r>
            <a:r>
              <a:rPr lang="it-IT" b="1" dirty="0" err="1" smtClean="0">
                <a:solidFill>
                  <a:schemeClr val="tx1"/>
                </a:solidFill>
              </a:rPr>
              <a:t>++</a:t>
            </a:r>
            <a:r>
              <a:rPr lang="it-IT" b="1" dirty="0" smtClean="0">
                <a:solidFill>
                  <a:schemeClr val="tx1"/>
                </a:solidFill>
              </a:rPr>
              <a:t>0x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La </a:t>
            </a:r>
            <a:r>
              <a:rPr lang="it-IT" b="1" dirty="0" smtClean="0">
                <a:solidFill>
                  <a:schemeClr val="tx1"/>
                </a:solidFill>
              </a:rPr>
              <a:t>versione</a:t>
            </a:r>
            <a:r>
              <a:rPr lang="it-IT" dirty="0" smtClean="0">
                <a:solidFill>
                  <a:schemeClr val="tx1"/>
                </a:solidFill>
              </a:rPr>
              <a:t> del compilatore </a:t>
            </a:r>
            <a:r>
              <a:rPr lang="it-IT" b="1" dirty="0" smtClean="0">
                <a:solidFill>
                  <a:schemeClr val="tx1"/>
                </a:solidFill>
              </a:rPr>
              <a:t>g++ </a:t>
            </a:r>
            <a:r>
              <a:rPr lang="it-IT" dirty="0" smtClean="0">
                <a:solidFill>
                  <a:schemeClr val="tx1"/>
                </a:solidFill>
              </a:rPr>
              <a:t>deve essere </a:t>
            </a:r>
            <a:r>
              <a:rPr lang="it-IT" b="1" dirty="0" smtClean="0">
                <a:solidFill>
                  <a:schemeClr val="tx1"/>
                </a:solidFill>
              </a:rPr>
              <a:t>4.6 o superiore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Per verificare la versione di g++ installata:</a:t>
            </a:r>
          </a:p>
          <a:p>
            <a:pPr lvl="1"/>
            <a:r>
              <a:rPr lang="it-IT" b="1" dirty="0" smtClean="0">
                <a:solidFill>
                  <a:schemeClr val="tx1"/>
                </a:solidFill>
              </a:rPr>
              <a:t>g++ -v</a:t>
            </a:r>
            <a:endParaRPr lang="it-IT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Ad esempio:</a:t>
            </a:r>
          </a:p>
          <a:p>
            <a:pPr lvl="1"/>
            <a:r>
              <a:rPr lang="it-IT" b="1" dirty="0" smtClean="0">
                <a:solidFill>
                  <a:schemeClr val="tx1"/>
                </a:solidFill>
              </a:rPr>
              <a:t>g++ </a:t>
            </a:r>
            <a:r>
              <a:rPr lang="it-IT" b="1" dirty="0">
                <a:solidFill>
                  <a:schemeClr val="tx1"/>
                </a:solidFill>
              </a:rPr>
              <a:t>--</a:t>
            </a:r>
            <a:r>
              <a:rPr lang="it-IT" b="1" dirty="0" err="1">
                <a:solidFill>
                  <a:schemeClr val="tx1"/>
                </a:solidFill>
              </a:rPr>
              <a:t>std</a:t>
            </a:r>
            <a:r>
              <a:rPr lang="it-IT" b="1" dirty="0">
                <a:solidFill>
                  <a:schemeClr val="tx1"/>
                </a:solidFill>
              </a:rPr>
              <a:t>=</a:t>
            </a:r>
            <a:r>
              <a:rPr lang="it-IT" b="1" dirty="0" err="1">
                <a:solidFill>
                  <a:schemeClr val="tx1"/>
                </a:solidFill>
              </a:rPr>
              <a:t>c++</a:t>
            </a:r>
            <a:r>
              <a:rPr lang="it-IT" b="1" dirty="0" smtClean="0">
                <a:solidFill>
                  <a:schemeClr val="tx1"/>
                </a:solidFill>
              </a:rPr>
              <a:t>11 main.cpp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Oppure:</a:t>
            </a:r>
          </a:p>
          <a:p>
            <a:pPr lvl="1"/>
            <a:r>
              <a:rPr lang="it-IT" b="1" dirty="0">
                <a:solidFill>
                  <a:schemeClr val="tx1"/>
                </a:solidFill>
              </a:rPr>
              <a:t>g++ --</a:t>
            </a:r>
            <a:r>
              <a:rPr lang="it-IT" b="1" dirty="0" err="1">
                <a:solidFill>
                  <a:schemeClr val="tx1"/>
                </a:solidFill>
              </a:rPr>
              <a:t>std</a:t>
            </a:r>
            <a:r>
              <a:rPr lang="it-IT" b="1" dirty="0">
                <a:solidFill>
                  <a:schemeClr val="tx1"/>
                </a:solidFill>
              </a:rPr>
              <a:t>=</a:t>
            </a:r>
            <a:r>
              <a:rPr lang="it-IT" b="1" dirty="0" err="1">
                <a:solidFill>
                  <a:schemeClr val="tx1"/>
                </a:solidFill>
              </a:rPr>
              <a:t>c++</a:t>
            </a:r>
            <a:r>
              <a:rPr lang="it-IT" b="1" dirty="0">
                <a:solidFill>
                  <a:schemeClr val="tx1"/>
                </a:solidFill>
              </a:rPr>
              <a:t>0x main.cpp </a:t>
            </a:r>
          </a:p>
          <a:p>
            <a:pPr lvl="1"/>
            <a:endParaRPr lang="it-IT" b="1" dirty="0">
              <a:solidFill>
                <a:schemeClr val="tx1"/>
              </a:solidFill>
            </a:endParaRPr>
          </a:p>
          <a:p>
            <a:endParaRPr lang="it-IT" b="1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 descr="Clipart - Architetto -- &lt;strong&gt;Attenzione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14" y="4055633"/>
            <a:ext cx="828276" cy="7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e auto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80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273465" y="141570"/>
            <a:ext cx="11562460" cy="6259230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it=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();it!=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();it++)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&lt;&lt;(*it)&lt;&lt;"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it=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();it!=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();it++){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(*it)++;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&lt;&lt;(*it)&lt;&lt;"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Fumetto 3 4"/>
          <p:cNvSpPr/>
          <p:nvPr/>
        </p:nvSpPr>
        <p:spPr>
          <a:xfrm>
            <a:off x="8186871" y="1768979"/>
            <a:ext cx="2768836" cy="782505"/>
          </a:xfrm>
          <a:prstGeom prst="wedgeEllipseCallout">
            <a:avLst>
              <a:gd name="adj1" fmla="val -55663"/>
              <a:gd name="adj2" fmla="val 124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0 1 2 3 4 5 6 7 8 9</a:t>
            </a:r>
            <a:endParaRPr lang="en-GB" dirty="0"/>
          </a:p>
        </p:txBody>
      </p:sp>
      <p:sp>
        <p:nvSpPr>
          <p:cNvPr id="6" name="Fumetto 3 5"/>
          <p:cNvSpPr/>
          <p:nvPr/>
        </p:nvSpPr>
        <p:spPr>
          <a:xfrm>
            <a:off x="8186870" y="3273039"/>
            <a:ext cx="2768837" cy="777667"/>
          </a:xfrm>
          <a:prstGeom prst="wedgeEllipseCallout">
            <a:avLst>
              <a:gd name="adj1" fmla="val -57225"/>
              <a:gd name="adj2" fmla="val 108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1 2 3 4 5 6 7 8 9 10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6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1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continuando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nostro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 array[4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]={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1.2, 2.3, 3, 4};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for(float f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&lt;&lt;f&lt;&lt;"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Iterazione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for each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per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n: l)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Iterazione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assegnamento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for each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per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riferimento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n: l){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n++;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umetto 3 3"/>
          <p:cNvSpPr/>
          <p:nvPr/>
        </p:nvSpPr>
        <p:spPr>
          <a:xfrm>
            <a:off x="2879931" y="2687649"/>
            <a:ext cx="2768837" cy="777667"/>
          </a:xfrm>
          <a:prstGeom prst="wedgeEllipseCallout">
            <a:avLst>
              <a:gd name="adj1" fmla="val -69879"/>
              <a:gd name="adj2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1 2 3 4 5 6 7 8 9 10</a:t>
            </a:r>
            <a:endParaRPr lang="en-GB" dirty="0"/>
          </a:p>
        </p:txBody>
      </p:sp>
      <p:sp>
        <p:nvSpPr>
          <p:cNvPr id="5" name="Fumetto 3 4"/>
          <p:cNvSpPr/>
          <p:nvPr/>
        </p:nvSpPr>
        <p:spPr>
          <a:xfrm>
            <a:off x="3103547" y="4369037"/>
            <a:ext cx="2992453" cy="777667"/>
          </a:xfrm>
          <a:prstGeom prst="wedgeEllipseCallout">
            <a:avLst>
              <a:gd name="adj1" fmla="val -69879"/>
              <a:gd name="adj2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2 3 4 5 6 7 8 9 10 11</a:t>
            </a:r>
            <a:endParaRPr lang="en-GB" dirty="0"/>
          </a:p>
        </p:txBody>
      </p:sp>
      <p:sp>
        <p:nvSpPr>
          <p:cNvPr id="6" name="Fumetto 3 5"/>
          <p:cNvSpPr/>
          <p:nvPr/>
        </p:nvSpPr>
        <p:spPr>
          <a:xfrm>
            <a:off x="3656175" y="954991"/>
            <a:ext cx="2768837" cy="777667"/>
          </a:xfrm>
          <a:prstGeom prst="wedgeEllipseCallout">
            <a:avLst>
              <a:gd name="adj1" fmla="val -69879"/>
              <a:gd name="adj2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1.2 2.3 3 4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9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e Pile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5425"/>
          </a:xfrm>
        </p:spPr>
        <p:txBody>
          <a:bodyPr/>
          <a:lstStyle/>
          <a:p>
            <a:r>
              <a:rPr lang="it-IT" sz="2400" b="1" dirty="0">
                <a:cs typeface="Courier New" panose="02070309020205020404" pitchFamily="49" charset="0"/>
              </a:rPr>
              <a:t>FIFO vs LIFO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Nelle code si inserisce da un lato e si estrae dal lato opposto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Nelle pile si inserisce e si estrae dallo stesso lato</a:t>
            </a:r>
          </a:p>
          <a:p>
            <a:r>
              <a:rPr lang="it-IT" sz="2400" dirty="0">
                <a:cs typeface="Courier New" panose="02070309020205020404" pitchFamily="49" charset="0"/>
              </a:rPr>
              <a:t>In generale, entrambe possono essere costruite usando </a:t>
            </a:r>
            <a:r>
              <a:rPr lang="it-IT" sz="2400" b="1" dirty="0">
                <a:cs typeface="Courier New" panose="02070309020205020404" pitchFamily="49" charset="0"/>
              </a:rPr>
              <a:t>diverse strutture dati di appoggio</a:t>
            </a:r>
            <a:r>
              <a:rPr lang="it-IT" sz="2400" dirty="0">
                <a:cs typeface="Courier New" panose="02070309020205020404" pitchFamily="49" charset="0"/>
              </a:rPr>
              <a:t>, come: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List STL</a:t>
            </a:r>
          </a:p>
          <a:p>
            <a:pPr lvl="1"/>
            <a:r>
              <a:rPr lang="it-IT" sz="2200" dirty="0" err="1">
                <a:cs typeface="Courier New" panose="02070309020205020404" pitchFamily="49" charset="0"/>
              </a:rPr>
              <a:t>Vector</a:t>
            </a:r>
            <a:r>
              <a:rPr lang="it-IT" sz="2200" dirty="0">
                <a:cs typeface="Courier New" panose="02070309020205020404" pitchFamily="49" charset="0"/>
              </a:rPr>
              <a:t> STL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Array dinamici</a:t>
            </a:r>
          </a:p>
          <a:p>
            <a:r>
              <a:rPr lang="it-IT" dirty="0" smtClean="0"/>
              <a:t>Per implementare una coda o una pila possiamo usare:</a:t>
            </a:r>
          </a:p>
          <a:p>
            <a:pPr lvl="1"/>
            <a:r>
              <a:rPr lang="it-IT" dirty="0" smtClean="0"/>
              <a:t>Composizione</a:t>
            </a:r>
          </a:p>
          <a:p>
            <a:pPr lvl="1"/>
            <a:r>
              <a:rPr lang="it-IT" dirty="0" smtClean="0"/>
              <a:t>Ereditarietà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8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continuando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nostro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5;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Iterazione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for each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e auto per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:"&lt;&lt;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n:l)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Iterazione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assegnamento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for each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e auto per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riferimento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:"&lt;&lt;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auto&amp;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n:l){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n++;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&lt;&lt;n&lt;&lt;"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umetto 3 4"/>
          <p:cNvSpPr/>
          <p:nvPr/>
        </p:nvSpPr>
        <p:spPr>
          <a:xfrm>
            <a:off x="2906993" y="1865120"/>
            <a:ext cx="2992453" cy="777667"/>
          </a:xfrm>
          <a:prstGeom prst="wedgeEllipseCallout">
            <a:avLst>
              <a:gd name="adj1" fmla="val -69879"/>
              <a:gd name="adj2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2 3 4 5 6 7 8 9 10 11</a:t>
            </a:r>
            <a:endParaRPr lang="en-GB" dirty="0"/>
          </a:p>
        </p:txBody>
      </p:sp>
      <p:sp>
        <p:nvSpPr>
          <p:cNvPr id="6" name="Fumetto 3 5"/>
          <p:cNvSpPr/>
          <p:nvPr/>
        </p:nvSpPr>
        <p:spPr>
          <a:xfrm>
            <a:off x="3103547" y="3583893"/>
            <a:ext cx="2992453" cy="777667"/>
          </a:xfrm>
          <a:prstGeom prst="wedgeEllipseCallout">
            <a:avLst>
              <a:gd name="adj1" fmla="val -69879"/>
              <a:gd name="adj2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Stampa:</a:t>
            </a:r>
          </a:p>
          <a:p>
            <a:pPr algn="ctr"/>
            <a:r>
              <a:rPr lang="it-IT" dirty="0" smtClean="0"/>
              <a:t>3 4 5 6 7 8 9 10 12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5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Riassumendo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9872871" cy="4437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Il «for </a:t>
            </a:r>
            <a:r>
              <a:rPr lang="it-IT" sz="20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each</a:t>
            </a:r>
            <a:r>
              <a:rPr lang="it-IT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» rappresenta una nuova tipologia di for più compatta che permette di iterare su array, liste, vettori, altre strutture dati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tipo_base</a:t>
            </a: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variabile: </a:t>
            </a:r>
            <a:r>
              <a:rPr lang="it-IT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struttura_dati</a:t>
            </a: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// Per riferimento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istruzioni</a:t>
            </a:r>
          </a:p>
          <a:p>
            <a:pPr marL="265113" lvl="2" indent="0" defTabSz="265113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tipo_base</a:t>
            </a: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variabile: </a:t>
            </a: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struttura_dati</a:t>
            </a: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// Per valore (o copia)</a:t>
            </a:r>
            <a:endParaRPr lang="it-IT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istruzioni</a:t>
            </a:r>
          </a:p>
          <a:p>
            <a:pPr marL="265113" lvl="2" indent="0" defTabSz="265113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sz="1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Indica al compilatore di determinare «automaticamente» il tipo di una variabile in base al contesto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sz="1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Il tipo viene scelto al momento dell’inizializzazione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sz="1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Può essere utilizzato in un «for </a:t>
            </a:r>
            <a:r>
              <a:rPr lang="it-IT" sz="18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each</a:t>
            </a:r>
            <a:r>
              <a:rPr lang="it-IT" sz="1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61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 la prossima lezione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39895"/>
            <a:ext cx="10058400" cy="3255948"/>
          </a:xfrm>
        </p:spPr>
        <p:txBody>
          <a:bodyPr>
            <a:normAutofit/>
          </a:bodyPr>
          <a:lstStyle/>
          <a:p>
            <a:pPr marL="447675" indent="-266700" algn="just">
              <a:buFont typeface="+mj-lt"/>
              <a:buAutoNum type="arabicPeriod"/>
            </a:pPr>
            <a:r>
              <a:rPr lang="it-IT" dirty="0" smtClean="0"/>
              <a:t>Realizzare una terza versione di coda con priorità di interi senza uso di ereditarietà ma utilizzando come struttura di appoggio </a:t>
            </a:r>
            <a:r>
              <a:rPr lang="it-IT" dirty="0" err="1" smtClean="0"/>
              <a:t>un’array</a:t>
            </a:r>
            <a:r>
              <a:rPr lang="it-IT" dirty="0" smtClean="0"/>
              <a:t> dinamico di interi.</a:t>
            </a:r>
            <a:endParaRPr lang="it-IT" dirty="0"/>
          </a:p>
          <a:p>
            <a:pPr marL="447675" indent="-266700" algn="just">
              <a:buFont typeface="+mj-lt"/>
              <a:buAutoNum type="arabicPeriod"/>
            </a:pPr>
            <a:r>
              <a:rPr lang="it-IT" dirty="0" smtClean="0"/>
              <a:t>Utilizzare </a:t>
            </a:r>
            <a:r>
              <a:rPr lang="it-IT" dirty="0"/>
              <a:t>l’ereditarietà per realizzare la classe </a:t>
            </a:r>
            <a:r>
              <a:rPr lang="it-IT" dirty="0" err="1"/>
              <a:t>ListaOrdinataStringhe</a:t>
            </a:r>
            <a:r>
              <a:rPr lang="it-IT" dirty="0"/>
              <a:t> che implementa una lista di stringhe in cui gli elementi sono rigorosamente ordinati in ordine lessicografico. </a:t>
            </a:r>
            <a:r>
              <a:rPr lang="it-IT" dirty="0" smtClean="0"/>
              <a:t>NB</a:t>
            </a:r>
            <a:r>
              <a:rPr lang="it-IT" dirty="0"/>
              <a:t>: evitare l’uso </a:t>
            </a:r>
            <a:r>
              <a:rPr lang="it-IT" dirty="0" smtClean="0"/>
              <a:t>delle funzioni di ordinamento messe a disposizione dalla libreria STL.</a:t>
            </a:r>
          </a:p>
          <a:p>
            <a:pPr marL="447675" indent="-266700" algn="just">
              <a:buFont typeface="+mj-lt"/>
              <a:buAutoNum type="arabicPeriod"/>
            </a:pPr>
            <a:r>
              <a:rPr lang="it-IT" dirty="0"/>
              <a:t>Utilizzare l’ereditarietà per realizzare la classe </a:t>
            </a:r>
            <a:r>
              <a:rPr lang="it-IT" dirty="0" err="1"/>
              <a:t>CodaMedicoDiFamiglia</a:t>
            </a:r>
            <a:r>
              <a:rPr lang="it-IT" dirty="0"/>
              <a:t> che implementa una speciale coda di persone in cui gli informatori del farmaco hanno diritto di precedenza sui pazienti. Un informatore può passare quando davanti a lui ci siano meno di 10 persone, altrimenti deve attendere che questa condizione si verifichi.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5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Scelta del tipo di ereditarietà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5012266"/>
          </a:xfrm>
        </p:spPr>
        <p:txBody>
          <a:bodyPr>
            <a:normAutofit/>
          </a:bodyPr>
          <a:lstStyle/>
          <a:p>
            <a:r>
              <a:rPr lang="it-IT" dirty="0" smtClean="0"/>
              <a:t>Supponiamo di voler implementare una coda di interi e una pila di interi ereditando da list&lt;</a:t>
            </a:r>
            <a:r>
              <a:rPr lang="it-IT" dirty="0" err="1" smtClean="0"/>
              <a:t>int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Una coda </a:t>
            </a:r>
            <a:r>
              <a:rPr lang="it-IT" b="1" i="1" dirty="0" smtClean="0"/>
              <a:t>è </a:t>
            </a:r>
            <a:r>
              <a:rPr lang="it-IT" dirty="0" smtClean="0"/>
              <a:t>una lista? </a:t>
            </a:r>
            <a:r>
              <a:rPr lang="it-IT" i="1" dirty="0" smtClean="0"/>
              <a:t>No, segue la politica FIFO!</a:t>
            </a:r>
          </a:p>
          <a:p>
            <a:pPr lvl="1"/>
            <a:r>
              <a:rPr lang="it-IT" dirty="0" smtClean="0"/>
              <a:t>Una pila </a:t>
            </a:r>
            <a:r>
              <a:rPr lang="it-IT" b="1" i="1" dirty="0" smtClean="0"/>
              <a:t>è </a:t>
            </a:r>
            <a:r>
              <a:rPr lang="it-IT" dirty="0" smtClean="0"/>
              <a:t>una lista? </a:t>
            </a:r>
            <a:r>
              <a:rPr lang="it-IT" i="1" dirty="0" smtClean="0"/>
              <a:t>No, segue la politica LIFO!</a:t>
            </a:r>
          </a:p>
          <a:p>
            <a:pPr lvl="1"/>
            <a:endParaRPr lang="it-IT" i="1" dirty="0"/>
          </a:p>
          <a:p>
            <a:pPr lvl="1"/>
            <a:endParaRPr lang="it-IT" i="1" dirty="0" smtClean="0"/>
          </a:p>
          <a:p>
            <a:pPr lvl="1"/>
            <a:endParaRPr lang="it-IT" i="1" dirty="0"/>
          </a:p>
          <a:p>
            <a:pPr marL="201168" lvl="1" indent="0">
              <a:buNone/>
            </a:pPr>
            <a:endParaRPr lang="it-IT" i="1" dirty="0" smtClean="0"/>
          </a:p>
          <a:p>
            <a:r>
              <a:rPr lang="it-IT" dirty="0" smtClean="0"/>
              <a:t>Escludiamo l’ereditarietà public, </a:t>
            </a:r>
            <a:r>
              <a:rPr lang="it-IT" dirty="0" err="1" smtClean="0"/>
              <a:t>protected</a:t>
            </a:r>
            <a:r>
              <a:rPr lang="it-IT" dirty="0" smtClean="0"/>
              <a:t> o private?</a:t>
            </a:r>
          </a:p>
          <a:p>
            <a:pPr lvl="1"/>
            <a:r>
              <a:rPr lang="it-IT" b="1" dirty="0" err="1"/>
              <a:t>Protected</a:t>
            </a:r>
            <a:r>
              <a:rPr lang="it-IT" dirty="0"/>
              <a:t> è preferibile se la classe derivata può avere a sua volta una delle classi derivate: </a:t>
            </a:r>
            <a:r>
              <a:rPr lang="it-IT" i="1" dirty="0"/>
              <a:t>Penso di creare altre classi in futuro che ereditino da coda</a:t>
            </a:r>
            <a:r>
              <a:rPr lang="it-IT" i="1" dirty="0" smtClean="0"/>
              <a:t>? Nella lezione di oggi SI!</a:t>
            </a:r>
            <a:endParaRPr lang="it-IT" i="1" dirty="0"/>
          </a:p>
          <a:p>
            <a:pPr lvl="1"/>
            <a:r>
              <a:rPr lang="it-IT" b="1" dirty="0" smtClean="0"/>
              <a:t>Private</a:t>
            </a:r>
            <a:r>
              <a:rPr lang="it-IT" dirty="0" smtClean="0"/>
              <a:t> </a:t>
            </a:r>
            <a:r>
              <a:rPr lang="it-IT" dirty="0"/>
              <a:t>altrimenti</a:t>
            </a:r>
          </a:p>
          <a:p>
            <a:pPr marL="384048" lvl="2" indent="0">
              <a:buNone/>
            </a:pP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1451929" y="3104259"/>
            <a:ext cx="9349099" cy="79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Ereditando in modo public i metodo per l’inserimento e la rimozione da posizioni arbitrarie che mette a disposizione list STL sarebbero utilizzabili dall’esterno, ad esempio in un </a:t>
            </a:r>
            <a:r>
              <a:rPr lang="it-IT" dirty="0" err="1" smtClean="0">
                <a:solidFill>
                  <a:sysClr val="windowText" lastClr="000000"/>
                </a:solidFill>
              </a:rPr>
              <a:t>main</a:t>
            </a:r>
            <a:r>
              <a:rPr lang="it-IT" dirty="0" smtClean="0">
                <a:solidFill>
                  <a:sysClr val="windowText" lastClr="000000"/>
                </a:solidFill>
              </a:rPr>
              <a:t>!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Coda: Composizione VS Ereditarietà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1097280" y="1737202"/>
            <a:ext cx="4937760" cy="50122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CodaListInt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empty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{return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elements.empty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elements.size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front()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elements.front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back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elements.push_back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pop()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(!empty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elements.pop_front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for(list&lt;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it=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elements.begin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();it++)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&lt;&lt;*it&lt;&lt;" 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>
          <a:xfrm>
            <a:off x="6217920" y="1737202"/>
            <a:ext cx="4937760" cy="5012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CodaEreditaListInt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protected 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empty()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front()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back()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back();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pop()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if(!empty())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for(list&lt;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it=begin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();it++)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&lt;&lt;*it&lt;&lt;" 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6212793" y="1768077"/>
            <a:ext cx="5127" cy="45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Pila: Composizione VS Ereditarietà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1097280" y="1737202"/>
            <a:ext cx="4937760" cy="50122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PilaListInt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empty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{return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elements.empty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elements.size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front()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elements.front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back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elements.push_back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pop()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(!empty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elements.pop_back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for(list&lt;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it=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elements.begin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();it++)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&lt;&lt;*it&lt;&lt;" 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>
          <a:xfrm>
            <a:off x="6217920" y="1737202"/>
            <a:ext cx="4937760" cy="5012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PilaEreditaListInt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protected 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empty()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front()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back()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back();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pop()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if(!empty())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for(list&lt;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it=begin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();it++)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&lt;&lt;*it&lt;&lt;" 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6212793" y="1768077"/>
            <a:ext cx="5127" cy="45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Attenzione a…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5012266"/>
          </a:xfrm>
        </p:spPr>
        <p:txBody>
          <a:bodyPr>
            <a:normAutofit/>
          </a:bodyPr>
          <a:lstStyle/>
          <a:p>
            <a:r>
              <a:rPr lang="it-IT" dirty="0" smtClean="0"/>
              <a:t>Quando in una classe derivata ridefiniamo un metodo della classe base e nella classe derivata vogliamo invocare il metodo della classe base dobbiamo specificarlo attraverso l’operatore </a:t>
            </a:r>
            <a:r>
              <a:rPr lang="it-IT" dirty="0"/>
              <a:t>:: </a:t>
            </a:r>
          </a:p>
          <a:p>
            <a:r>
              <a:rPr lang="it-IT" dirty="0" smtClean="0"/>
              <a:t>Ad esempio: </a:t>
            </a:r>
          </a:p>
          <a:p>
            <a:pPr lvl="1"/>
            <a:r>
              <a:rPr lang="it-IT" dirty="0" smtClean="0"/>
              <a:t>Nella classe </a:t>
            </a:r>
            <a:r>
              <a:rPr lang="it-IT" dirty="0" err="1" smtClean="0"/>
              <a:t>CodaEreditaCodaInt</a:t>
            </a:r>
            <a:r>
              <a:rPr lang="it-IT" dirty="0" smtClean="0"/>
              <a:t>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{return 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smtClean="0"/>
              <a:t>Nella classe Studente: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Persona::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fiscale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”&lt;&lt;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  <a:p>
            <a:pPr marL="384048" lvl="2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848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con Priorità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tratta di una forma speciale di coda:</a:t>
            </a:r>
          </a:p>
          <a:p>
            <a:pPr lvl="1"/>
            <a:r>
              <a:rPr lang="it-IT" dirty="0" smtClean="0"/>
              <a:t>Una coda con priorità implementa una variante della politica FIFO basata su una politica di priorità tra gli elementi in coda</a:t>
            </a:r>
          </a:p>
          <a:p>
            <a:r>
              <a:rPr lang="it-IT" dirty="0" smtClean="0"/>
              <a:t>Ad esempio:</a:t>
            </a:r>
          </a:p>
          <a:p>
            <a:pPr lvl="1"/>
            <a:r>
              <a:rPr lang="it-IT" dirty="0" smtClean="0"/>
              <a:t>Nell’esercizio «coda con gentleman» era come se le donne avessero priorità nella coda rispetto agli uomini</a:t>
            </a:r>
          </a:p>
          <a:p>
            <a:r>
              <a:rPr lang="it-IT" dirty="0" smtClean="0"/>
              <a:t>Implementiamo una coda con priorità di interi in </a:t>
            </a:r>
            <a:r>
              <a:rPr lang="it-IT" dirty="0"/>
              <a:t>cui </a:t>
            </a:r>
            <a:r>
              <a:rPr lang="it-IT" dirty="0" smtClean="0"/>
              <a:t>i numeri più alti hanno maggiore priorità e dunque siano estratti per primi</a:t>
            </a:r>
          </a:p>
        </p:txBody>
      </p:sp>
    </p:spTree>
    <p:extLst>
      <p:ext uri="{BB962C8B-B14F-4D97-AF65-F5344CB8AC3E}">
        <p14:creationId xmlns:p14="http://schemas.microsoft.com/office/powerpoint/2010/main" val="32622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semplice esempio di coda </a:t>
            </a:r>
            <a:r>
              <a:rPr lang="it-IT" dirty="0"/>
              <a:t>con </a:t>
            </a:r>
            <a:r>
              <a:rPr lang="it-IT" dirty="0" smtClean="0"/>
              <a:t>priorità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CodaPrioritaInt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CodaEreditaListInt</a:t>
            </a:r>
            <a:r>
              <a:rPr lang="en-GB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it != this-&gt;end() &amp;&amp; n 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(*it) 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 list STL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smtClean="0"/>
              <a:t> Perché ereditiamo in modo public da </a:t>
            </a:r>
            <a:r>
              <a:rPr lang="it-IT" sz="1800" dirty="0" err="1" smtClean="0"/>
              <a:t>CodaEreditaListInt</a:t>
            </a:r>
            <a:r>
              <a:rPr lang="it-IT" sz="1800" dirty="0" smtClean="0"/>
              <a:t>?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 </a:t>
            </a:r>
            <a:r>
              <a:rPr lang="it-IT" sz="1800" dirty="0" smtClean="0"/>
              <a:t>Perché il metodo </a:t>
            </a:r>
            <a:r>
              <a:rPr lang="it-IT" sz="1800" dirty="0" err="1" smtClean="0"/>
              <a:t>insert</a:t>
            </a:r>
            <a:r>
              <a:rPr lang="it-IT" sz="1800" dirty="0" smtClean="0"/>
              <a:t> di list può essere invocato da dentro </a:t>
            </a:r>
            <a:r>
              <a:rPr lang="it-IT" sz="1800" dirty="0" err="1" smtClean="0"/>
              <a:t>CodaPrioritaInt</a:t>
            </a:r>
            <a:r>
              <a:rPr lang="it-IT" sz="1800" dirty="0" smtClean="0"/>
              <a:t>?</a:t>
            </a:r>
            <a:endParaRPr lang="it-IT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049997" y="2144995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list&lt;</a:t>
            </a:r>
            <a:r>
              <a:rPr lang="it-IT" dirty="0" err="1" smtClean="0">
                <a:solidFill>
                  <a:schemeClr val="tx1"/>
                </a:solidFill>
              </a:rPr>
              <a:t>int</a:t>
            </a:r>
            <a:r>
              <a:rPr lang="it-IT" dirty="0" smtClean="0">
                <a:solidFill>
                  <a:schemeClr val="tx1"/>
                </a:solidFill>
              </a:rPr>
              <a:t>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049997" y="3121272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CodaEreditaListInt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049997" y="4072768"/>
            <a:ext cx="1909130" cy="598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CodaPrioritaInt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Freccia in su 2"/>
          <p:cNvSpPr/>
          <p:nvPr/>
        </p:nvSpPr>
        <p:spPr>
          <a:xfrm>
            <a:off x="9919105" y="2743201"/>
            <a:ext cx="156388" cy="37807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ccia in su 7"/>
          <p:cNvSpPr/>
          <p:nvPr/>
        </p:nvSpPr>
        <p:spPr>
          <a:xfrm>
            <a:off x="9926368" y="3707247"/>
            <a:ext cx="156388" cy="37807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9997299" y="2743201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protected</a:t>
            </a:r>
            <a:endParaRPr lang="en-GB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75493" y="3726084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public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9121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Tabella riassuntiva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584465"/>
              </p:ext>
            </p:extLst>
          </p:nvPr>
        </p:nvGraphicFramePr>
        <p:xfrm>
          <a:off x="1097281" y="2512463"/>
          <a:ext cx="10058398" cy="27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63">
                  <a:extLst>
                    <a:ext uri="{9D8B030D-6E8A-4147-A177-3AD203B41FA5}">
                      <a16:colId xmlns:a16="http://schemas.microsoft.com/office/drawing/2014/main" val="1711946543"/>
                    </a:ext>
                  </a:extLst>
                </a:gridCol>
                <a:gridCol w="1244228">
                  <a:extLst>
                    <a:ext uri="{9D8B030D-6E8A-4147-A177-3AD203B41FA5}">
                      <a16:colId xmlns:a16="http://schemas.microsoft.com/office/drawing/2014/main" val="4013036475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2568857508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790990973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2478758626"/>
                    </a:ext>
                  </a:extLst>
                </a:gridCol>
              </a:tblGrid>
              <a:tr h="377401">
                <a:tc rowSpan="5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Visibilità classe base</a:t>
                      </a:r>
                      <a:endParaRPr lang="en-GB" dirty="0"/>
                    </a:p>
                  </a:txBody>
                  <a:tcPr vert="vert27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Tipo di ereditarietà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97454"/>
                  </a:ext>
                </a:extLst>
              </a:tr>
              <a:tr h="37740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Public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Protected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Private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35208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Public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494916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Protected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604614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Private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7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DA154B-9FF2-4FF6-8A1A-9C77B1F2C8EE}"/>
</file>

<file path=customXml/itemProps2.xml><?xml version="1.0" encoding="utf-8"?>
<ds:datastoreItem xmlns:ds="http://schemas.openxmlformats.org/officeDocument/2006/customXml" ds:itemID="{80F551A6-FD08-4BCB-8AC5-7026D7D3A4F7}"/>
</file>

<file path=customXml/itemProps3.xml><?xml version="1.0" encoding="utf-8"?>
<ds:datastoreItem xmlns:ds="http://schemas.openxmlformats.org/officeDocument/2006/customXml" ds:itemID="{79CD870B-D227-4A7A-BA3F-BDC4D264DD80}"/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0</TotalTime>
  <Words>1838</Words>
  <Application>Microsoft Office PowerPoint</Application>
  <PresentationFormat>Widescreen</PresentationFormat>
  <Paragraphs>326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Times New Roman</vt:lpstr>
      <vt:lpstr>Retrospettivo</vt:lpstr>
      <vt:lpstr>Ereditarietà e Code con Priorità </vt:lpstr>
      <vt:lpstr>Code e Pile</vt:lpstr>
      <vt:lpstr>Scelta del tipo di ereditarietà</vt:lpstr>
      <vt:lpstr>Coda: Composizione VS Ereditarietà</vt:lpstr>
      <vt:lpstr>Pila: Composizione VS Ereditarietà</vt:lpstr>
      <vt:lpstr>Attenzione a…</vt:lpstr>
      <vt:lpstr>Code con Priorità</vt:lpstr>
      <vt:lpstr>Un semplice esempio di coda con priorità</vt:lpstr>
      <vt:lpstr>Tabella riassuntiva</vt:lpstr>
      <vt:lpstr>Un semplice esempio di coda con priorità</vt:lpstr>
      <vt:lpstr>Un semplice esempio di coda con priorità</vt:lpstr>
      <vt:lpstr>Un’altra possibile implementazione</vt:lpstr>
      <vt:lpstr>Esercizio</vt:lpstr>
      <vt:lpstr>Nuove funzionalità di C++11</vt:lpstr>
      <vt:lpstr>C++0x/C++11/C++14/C++17 : Cosa sono?</vt:lpstr>
      <vt:lpstr>Cosa vedremo?</vt:lpstr>
      <vt:lpstr>For each e auto</vt:lpstr>
      <vt:lpstr>Presentazione standard di PowerPoint</vt:lpstr>
      <vt:lpstr>Presentazione standard di PowerPoint</vt:lpstr>
      <vt:lpstr>Presentazione standard di PowerPoint</vt:lpstr>
      <vt:lpstr>Riassumendo</vt:lpstr>
      <vt:lpstr>Per la prossima lezione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STL</dc:title>
  <dc:creator>Jessica</dc:creator>
  <cp:lastModifiedBy>Jessica Zangari</cp:lastModifiedBy>
  <cp:revision>254</cp:revision>
  <dcterms:created xsi:type="dcterms:W3CDTF">2015-04-16T08:28:31Z</dcterms:created>
  <dcterms:modified xsi:type="dcterms:W3CDTF">2020-05-19T13:18:16Z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