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56" r:id="rId2"/>
    <p:sldId id="316" r:id="rId3"/>
    <p:sldId id="317" r:id="rId4"/>
    <p:sldId id="320" r:id="rId5"/>
    <p:sldId id="321" r:id="rId6"/>
    <p:sldId id="322" r:id="rId7"/>
    <p:sldId id="323" r:id="rId8"/>
    <p:sldId id="324" r:id="rId9"/>
    <p:sldId id="325" r:id="rId10"/>
    <p:sldId id="328" r:id="rId11"/>
    <p:sldId id="330" r:id="rId12"/>
    <p:sldId id="331" r:id="rId13"/>
    <p:sldId id="327" r:id="rId14"/>
    <p:sldId id="332" r:id="rId15"/>
    <p:sldId id="334" r:id="rId16"/>
    <p:sldId id="335" r:id="rId17"/>
    <p:sldId id="336" r:id="rId18"/>
    <p:sldId id="338" r:id="rId19"/>
    <p:sldId id="340" r:id="rId20"/>
    <p:sldId id="339" r:id="rId21"/>
    <p:sldId id="344" r:id="rId22"/>
    <p:sldId id="343" r:id="rId23"/>
    <p:sldId id="345" r:id="rId24"/>
    <p:sldId id="315" r:id="rId25"/>
    <p:sldId id="348" r:id="rId26"/>
    <p:sldId id="347" r:id="rId27"/>
    <p:sldId id="278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6DB75-7F4A-48FC-8649-2349D9FFFDDE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88F11-BE39-438F-B5B9-DA55377CC24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44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C8B3-4B6A-4BB2-B64B-C352641C46F2}" type="datetimeFigureOut">
              <a:rPr lang="it-IT" smtClean="0"/>
              <a:t>26/05/2020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73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C8B3-4B6A-4BB2-B64B-C352641C46F2}" type="datetimeFigureOut">
              <a:rPr lang="it-IT" smtClean="0"/>
              <a:t>26/05/2020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494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C8B3-4B6A-4BB2-B64B-C352641C46F2}" type="datetimeFigureOut">
              <a:rPr lang="it-IT" smtClean="0"/>
              <a:t>26/05/2020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546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C8B3-4B6A-4BB2-B64B-C352641C46F2}" type="datetimeFigureOut">
              <a:rPr lang="it-IT" smtClean="0"/>
              <a:t>26/05/2020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286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C8B3-4B6A-4BB2-B64B-C352641C46F2}" type="datetimeFigureOut">
              <a:rPr lang="it-IT" smtClean="0"/>
              <a:t>26/05/2020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25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C8B3-4B6A-4BB2-B64B-C352641C46F2}" type="datetimeFigureOut">
              <a:rPr lang="it-IT" smtClean="0"/>
              <a:t>26/05/2020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81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C8B3-4B6A-4BB2-B64B-C352641C46F2}" type="datetimeFigureOut">
              <a:rPr lang="it-IT" smtClean="0"/>
              <a:t>26/05/2020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496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C8B3-4B6A-4BB2-B64B-C352641C46F2}" type="datetimeFigureOut">
              <a:rPr lang="it-IT" smtClean="0"/>
              <a:t>26/05/2020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569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C8B3-4B6A-4BB2-B64B-C352641C46F2}" type="datetimeFigureOut">
              <a:rPr lang="it-IT" smtClean="0"/>
              <a:t>26/05/2020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253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9CC8B3-4B6A-4BB2-B64B-C352641C46F2}" type="datetimeFigureOut">
              <a:rPr lang="it-IT" smtClean="0"/>
              <a:t>26/05/2020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534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C8B3-4B6A-4BB2-B64B-C352641C46F2}" type="datetimeFigureOut">
              <a:rPr lang="it-IT" smtClean="0"/>
              <a:t>26/05/2020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263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9CC8B3-4B6A-4BB2-B64B-C352641C46F2}" type="datetimeFigureOut">
              <a:rPr lang="it-IT" smtClean="0"/>
              <a:t>26/05/2020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61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.unical.it/~dodaro/po/2020/Simulazione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1623701"/>
            <a:ext cx="10113645" cy="2992906"/>
          </a:xfrm>
        </p:spPr>
        <p:txBody>
          <a:bodyPr anchor="ctr"/>
          <a:lstStyle/>
          <a:p>
            <a:pPr algn="ctr"/>
            <a:r>
              <a:rPr lang="it-IT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Polimorfismo</a:t>
            </a:r>
            <a:endParaRPr lang="it-IT" sz="4800" b="1" i="1" dirty="0">
              <a:solidFill>
                <a:schemeClr val="tx1"/>
              </a:solidFill>
            </a:endParaRP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1097280" y="5376997"/>
            <a:ext cx="10047862" cy="1213508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Corso di Programmazione ad Oggetti</a:t>
            </a:r>
          </a:p>
          <a:p>
            <a:pPr algn="ctr"/>
            <a:r>
              <a:rPr lang="it-IT" sz="28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Corso di Laurea in Informatica</a:t>
            </a:r>
          </a:p>
          <a:p>
            <a:pPr algn="ctr"/>
            <a:r>
              <a:rPr lang="it-IT" sz="28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Università della Calabria</a:t>
            </a:r>
          </a:p>
          <a:p>
            <a:pPr algn="ctr"/>
            <a:r>
              <a:rPr lang="it-IT" sz="28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https://</a:t>
            </a:r>
            <a:r>
              <a:rPr lang="it-IT" sz="28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www.mat.unical.it/informatica/ProgrammazioneAdOggetti</a:t>
            </a:r>
            <a:endParaRPr lang="it-IT" sz="28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065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4"/>
          <p:cNvSpPr>
            <a:spLocks noGrp="1"/>
          </p:cNvSpPr>
          <p:nvPr>
            <p:ph sz="half" idx="4294967295"/>
          </p:nvPr>
        </p:nvSpPr>
        <p:spPr>
          <a:xfrm>
            <a:off x="0" y="1"/>
            <a:ext cx="6104485" cy="6858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 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l-PL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Persona();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getCodiceFiscale() const;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getNome() const;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getCognome() const;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setCodiceFiscale(string);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setNome(string);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setCognome(string</a:t>
            </a:r>
            <a:r>
              <a:rPr lang="pt-B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pt-BR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stampa() const;</a:t>
            </a:r>
            <a:endParaRPr lang="pt-BR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pt-B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</a:t>
            </a: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codiceFiscale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nome;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cognome;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egnaposto contenuto 1"/>
          <p:cNvSpPr>
            <a:spLocks noGrp="1"/>
          </p:cNvSpPr>
          <p:nvPr>
            <p:ph sz="half" idx="4294967295"/>
          </p:nvPr>
        </p:nvSpPr>
        <p:spPr>
          <a:xfrm>
            <a:off x="6113031" y="1"/>
            <a:ext cx="6078969" cy="6858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Studente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Persona </a:t>
            </a: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it-IT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it-IT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Studente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float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getIsee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setIsee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(float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pt-BR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pt-BR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stampa() const;</a:t>
            </a:r>
            <a:endParaRPr lang="pt-BR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private</a:t>
            </a: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float </a:t>
            </a: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isee</a:t>
            </a:r>
            <a:r>
              <a:rPr lang="pt-B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it-IT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_________________________________________________________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Professore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Persona 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l-PL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it-IT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Professore</a:t>
            </a: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float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getStipendio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setStipendio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(float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pt-BR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pt-BR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stampa() const; </a:t>
            </a:r>
            <a:endParaRPr lang="pt-BR" sz="19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private</a:t>
            </a: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float </a:t>
            </a: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stipendio</a:t>
            </a:r>
            <a:r>
              <a:rPr lang="pt-B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sz="1900" dirty="0"/>
          </a:p>
        </p:txBody>
      </p:sp>
      <p:cxnSp>
        <p:nvCxnSpPr>
          <p:cNvPr id="12" name="Connettore diritto 11"/>
          <p:cNvCxnSpPr/>
          <p:nvPr/>
        </p:nvCxnSpPr>
        <p:spPr>
          <a:xfrm>
            <a:off x="6113031" y="0"/>
            <a:ext cx="65578" cy="6858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umetto 4 15"/>
          <p:cNvSpPr/>
          <p:nvPr/>
        </p:nvSpPr>
        <p:spPr>
          <a:xfrm>
            <a:off x="2709018" y="4683095"/>
            <a:ext cx="3725965" cy="1922804"/>
          </a:xfrm>
          <a:prstGeom prst="cloudCallout">
            <a:avLst>
              <a:gd name="adj1" fmla="val -19395"/>
              <a:gd name="adj2" fmla="val -955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Rendere virtuale il metodo stampa di Persona rende virtuali anche i metodi stampa delle sue sottoclassi</a:t>
            </a:r>
            <a:endParaRPr lang="en-GB" dirty="0"/>
          </a:p>
        </p:txBody>
      </p:sp>
      <p:sp>
        <p:nvSpPr>
          <p:cNvPr id="6" name="Fumetto 4 5"/>
          <p:cNvSpPr/>
          <p:nvPr/>
        </p:nvSpPr>
        <p:spPr>
          <a:xfrm>
            <a:off x="9118362" y="2087310"/>
            <a:ext cx="3073637" cy="1341690"/>
          </a:xfrm>
          <a:prstGeom prst="cloudCallout">
            <a:avLst>
              <a:gd name="adj1" fmla="val -90965"/>
              <a:gd name="adj2" fmla="val -580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Riportare il </a:t>
            </a:r>
            <a:r>
              <a:rPr lang="it-IT" dirty="0" err="1" smtClean="0"/>
              <a:t>virtual</a:t>
            </a:r>
            <a:r>
              <a:rPr lang="it-IT" dirty="0" smtClean="0"/>
              <a:t> qui è superfluo ma consigliato!</a:t>
            </a:r>
            <a:endParaRPr lang="en-GB" dirty="0"/>
          </a:p>
        </p:txBody>
      </p:sp>
      <p:sp>
        <p:nvSpPr>
          <p:cNvPr id="7" name="Fumetto 4 6"/>
          <p:cNvSpPr/>
          <p:nvPr/>
        </p:nvSpPr>
        <p:spPr>
          <a:xfrm>
            <a:off x="9051421" y="5264209"/>
            <a:ext cx="3073637" cy="1341690"/>
          </a:xfrm>
          <a:prstGeom prst="cloudCallout">
            <a:avLst>
              <a:gd name="adj1" fmla="val -90965"/>
              <a:gd name="adj2" fmla="val -580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Riportare il </a:t>
            </a:r>
            <a:r>
              <a:rPr lang="it-IT" dirty="0" err="1" smtClean="0"/>
              <a:t>virtual</a:t>
            </a:r>
            <a:r>
              <a:rPr lang="it-IT" dirty="0" smtClean="0"/>
              <a:t> qui è superfluo ma consigliato!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721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1097280" y="1737360"/>
            <a:ext cx="100584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pPr>
              <a:lnSpc>
                <a:spcPct val="110000"/>
              </a:lnSpc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Persona* p1 = new Persona;</a:t>
            </a:r>
          </a:p>
          <a:p>
            <a:pPr>
              <a:lnSpc>
                <a:spcPct val="110000"/>
              </a:lnSpc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p1-&gt;stampa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Persona* p2 = new Studente;</a:t>
            </a:r>
          </a:p>
          <a:p>
            <a:pPr>
              <a:lnSpc>
                <a:spcPct val="110000"/>
              </a:lnSpc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p2-&gt;stampa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Persona* p3 = new Professore;</a:t>
            </a:r>
          </a:p>
          <a:p>
            <a:pPr>
              <a:lnSpc>
                <a:spcPct val="110000"/>
              </a:lnSpc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p3-&gt;stampa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delete p1;</a:t>
            </a:r>
          </a:p>
          <a:p>
            <a:pPr>
              <a:lnSpc>
                <a:spcPct val="110000"/>
              </a:lnSpc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delete p2;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delete p3;</a:t>
            </a:r>
          </a:p>
          <a:p>
            <a:pPr>
              <a:lnSpc>
                <a:spcPct val="110000"/>
              </a:lnSpc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110000"/>
              </a:lnSpc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Cosa viene stampato?</a:t>
            </a:r>
            <a:endParaRPr lang="en-GB" dirty="0"/>
          </a:p>
        </p:txBody>
      </p:sp>
      <p:sp>
        <p:nvSpPr>
          <p:cNvPr id="5" name="Fumetto 4 4"/>
          <p:cNvSpPr/>
          <p:nvPr/>
        </p:nvSpPr>
        <p:spPr>
          <a:xfrm>
            <a:off x="5546220" y="1877328"/>
            <a:ext cx="3273039" cy="1076770"/>
          </a:xfrm>
          <a:prstGeom prst="cloudCallout">
            <a:avLst>
              <a:gd name="adj1" fmla="val -118599"/>
              <a:gd name="adj2" fmla="val 134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Ora invoca il metodo stampa di Persona</a:t>
            </a:r>
            <a:endParaRPr lang="en-GB" dirty="0"/>
          </a:p>
        </p:txBody>
      </p:sp>
      <p:sp>
        <p:nvSpPr>
          <p:cNvPr id="10" name="Fumetto 4 9"/>
          <p:cNvSpPr/>
          <p:nvPr/>
        </p:nvSpPr>
        <p:spPr>
          <a:xfrm>
            <a:off x="5546220" y="3134047"/>
            <a:ext cx="3273039" cy="1076770"/>
          </a:xfrm>
          <a:prstGeom prst="cloudCallout">
            <a:avLst>
              <a:gd name="adj1" fmla="val -118077"/>
              <a:gd name="adj2" fmla="val -190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Ora invoca il metodo stampa di Studente</a:t>
            </a:r>
            <a:endParaRPr lang="en-GB" dirty="0"/>
          </a:p>
        </p:txBody>
      </p:sp>
      <p:sp>
        <p:nvSpPr>
          <p:cNvPr id="12" name="Fumetto 4 11"/>
          <p:cNvSpPr/>
          <p:nvPr/>
        </p:nvSpPr>
        <p:spPr>
          <a:xfrm>
            <a:off x="5546220" y="4409309"/>
            <a:ext cx="3273039" cy="1076770"/>
          </a:xfrm>
          <a:prstGeom prst="cloudCallout">
            <a:avLst>
              <a:gd name="adj1" fmla="val -118338"/>
              <a:gd name="adj2" fmla="val -547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Ora invoca il metodo stampa di Professore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098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1097280" y="1737360"/>
            <a:ext cx="100584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pPr>
              <a:lnSpc>
                <a:spcPct val="110000"/>
              </a:lnSpc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Persona* p1 = new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Persona;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p1-&gt;stampa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p1;</a:t>
            </a:r>
          </a:p>
          <a:p>
            <a:pPr>
              <a:lnSpc>
                <a:spcPct val="110000"/>
              </a:lnSpc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p1 = new Studente;</a:t>
            </a:r>
          </a:p>
          <a:p>
            <a:pPr>
              <a:lnSpc>
                <a:spcPct val="110000"/>
              </a:lnSpc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p1-&gt;stampa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p1;</a:t>
            </a:r>
          </a:p>
          <a:p>
            <a:pPr>
              <a:lnSpc>
                <a:spcPct val="110000"/>
              </a:lnSpc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lnSpc>
                <a:spcPct val="110000"/>
              </a:lnSpc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p1 = new Professore;</a:t>
            </a:r>
          </a:p>
          <a:p>
            <a:pPr>
              <a:lnSpc>
                <a:spcPct val="110000"/>
              </a:lnSpc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p1-&gt;stampa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delete p1;</a:t>
            </a:r>
          </a:p>
          <a:p>
            <a:pPr>
              <a:lnSpc>
                <a:spcPct val="110000"/>
              </a:lnSpc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lnSpc>
                <a:spcPct val="110000"/>
              </a:lnSpc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110000"/>
              </a:lnSpc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Cosa viene stampato?</a:t>
            </a:r>
            <a:endParaRPr lang="en-GB" dirty="0"/>
          </a:p>
        </p:txBody>
      </p:sp>
      <p:sp>
        <p:nvSpPr>
          <p:cNvPr id="5" name="Fumetto 4 4"/>
          <p:cNvSpPr/>
          <p:nvPr/>
        </p:nvSpPr>
        <p:spPr>
          <a:xfrm>
            <a:off x="5546219" y="1683289"/>
            <a:ext cx="4435269" cy="1450758"/>
          </a:xfrm>
          <a:prstGeom prst="cloudCallout">
            <a:avLst>
              <a:gd name="adj1" fmla="val -101157"/>
              <a:gd name="adj2" fmla="val 106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p1 punta ad un oggetto di tipo Persona quindi invoca il metodo stampa di Persona</a:t>
            </a:r>
            <a:endParaRPr lang="en-GB" dirty="0"/>
          </a:p>
        </p:txBody>
      </p:sp>
      <p:sp>
        <p:nvSpPr>
          <p:cNvPr id="10" name="Fumetto 4 9"/>
          <p:cNvSpPr/>
          <p:nvPr/>
        </p:nvSpPr>
        <p:spPr>
          <a:xfrm>
            <a:off x="5546219" y="3134046"/>
            <a:ext cx="4435269" cy="1450757"/>
          </a:xfrm>
          <a:prstGeom prst="cloudCallout">
            <a:avLst>
              <a:gd name="adj1" fmla="val -101021"/>
              <a:gd name="adj2" fmla="val -60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p1 punta ad un oggetto di tipo </a:t>
            </a:r>
            <a:r>
              <a:rPr lang="it-IT" dirty="0" smtClean="0"/>
              <a:t>Studente </a:t>
            </a:r>
            <a:r>
              <a:rPr lang="it-IT" dirty="0"/>
              <a:t>quindi invoca il metodo stampa di Studente</a:t>
            </a:r>
            <a:endParaRPr lang="en-GB" dirty="0"/>
          </a:p>
        </p:txBody>
      </p:sp>
      <p:sp>
        <p:nvSpPr>
          <p:cNvPr id="7" name="Fumetto 4 6"/>
          <p:cNvSpPr/>
          <p:nvPr/>
        </p:nvSpPr>
        <p:spPr>
          <a:xfrm>
            <a:off x="5546219" y="4584803"/>
            <a:ext cx="4435269" cy="1450757"/>
          </a:xfrm>
          <a:prstGeom prst="cloudCallout">
            <a:avLst>
              <a:gd name="adj1" fmla="val -101672"/>
              <a:gd name="adj2" fmla="val -2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p1 punta ad un oggetto di tipo </a:t>
            </a:r>
            <a:r>
              <a:rPr lang="it-IT" dirty="0" smtClean="0"/>
              <a:t>Professore </a:t>
            </a:r>
            <a:r>
              <a:rPr lang="it-IT" dirty="0"/>
              <a:t>quindi invoca il metodo stampa di Professore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47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Polimorfismo</a:t>
            </a:r>
            <a:endParaRPr lang="en-GB" dirty="0"/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1097280" y="1834781"/>
            <a:ext cx="10058400" cy="4873667"/>
          </a:xfrm>
        </p:spPr>
        <p:txBody>
          <a:bodyPr>
            <a:noAutofit/>
          </a:bodyPr>
          <a:lstStyle/>
          <a:p>
            <a:r>
              <a:rPr lang="it-IT" sz="2200" dirty="0"/>
              <a:t>Il polimorfismo indica la capacità di richiamare su </a:t>
            </a:r>
            <a:r>
              <a:rPr lang="it-IT" sz="2200" dirty="0" smtClean="0"/>
              <a:t>oggetti di tipo diverso uno </a:t>
            </a:r>
            <a:r>
              <a:rPr lang="it-IT" sz="2200" dirty="0"/>
              <a:t>stesso metodo che agisce in modo diverso in base al </a:t>
            </a:r>
            <a:r>
              <a:rPr lang="it-IT" sz="2200" dirty="0" smtClean="0"/>
              <a:t>tipo di </a:t>
            </a:r>
            <a:r>
              <a:rPr lang="it-IT" sz="2200" dirty="0"/>
              <a:t>oggetto su cui è </a:t>
            </a:r>
            <a:r>
              <a:rPr lang="it-IT" sz="2200" dirty="0" smtClean="0"/>
              <a:t>richiamato</a:t>
            </a:r>
          </a:p>
          <a:p>
            <a:r>
              <a:rPr lang="it-IT" sz="2200" dirty="0" smtClean="0"/>
              <a:t>Il polimorfismo:</a:t>
            </a:r>
          </a:p>
          <a:p>
            <a:pPr lvl="1"/>
            <a:r>
              <a:rPr lang="it-IT" sz="2000" dirty="0" smtClean="0"/>
              <a:t>viene </a:t>
            </a:r>
            <a:r>
              <a:rPr lang="it-IT" sz="2000" dirty="0"/>
              <a:t>realizzato per mezzo di funzioni virtuali</a:t>
            </a:r>
            <a:endParaRPr lang="it-IT" sz="2000" dirty="0" smtClean="0"/>
          </a:p>
          <a:p>
            <a:pPr lvl="1"/>
            <a:r>
              <a:rPr lang="it-IT" sz="2000" dirty="0" smtClean="0"/>
              <a:t>consente ad oggetti di tipi diversi di rispondere in maniera diversa alla stessa chiamata di funzione</a:t>
            </a:r>
          </a:p>
          <a:p>
            <a:pPr lvl="1"/>
            <a:r>
              <a:rPr lang="it-IT" sz="2000" dirty="0" smtClean="0"/>
              <a:t>ciò è </a:t>
            </a:r>
            <a:r>
              <a:rPr lang="it-IT" sz="2000" dirty="0"/>
              <a:t>possibile </a:t>
            </a:r>
            <a:r>
              <a:rPr lang="it-IT" sz="2000" dirty="0" smtClean="0"/>
              <a:t>grazie al fatto che un </a:t>
            </a:r>
            <a:r>
              <a:rPr lang="it-IT" sz="2000" dirty="0"/>
              <a:t>puntatore alla classe base può puntare ad </a:t>
            </a:r>
            <a:r>
              <a:rPr lang="it-IT" sz="2000" dirty="0" smtClean="0"/>
              <a:t>un oggetto di una sua sottoclasse</a:t>
            </a:r>
          </a:p>
          <a:p>
            <a:pPr marL="85725" indent="0">
              <a:buNone/>
            </a:pPr>
            <a:r>
              <a:rPr lang="it-IT" sz="2200" dirty="0"/>
              <a:t>La dichiarazione della funzione come </a:t>
            </a:r>
            <a:r>
              <a:rPr lang="it-IT" sz="2200" b="1" dirty="0" err="1"/>
              <a:t>virtual</a:t>
            </a:r>
            <a:r>
              <a:rPr lang="it-IT" sz="2200" dirty="0"/>
              <a:t> permette di </a:t>
            </a:r>
            <a:r>
              <a:rPr lang="it-IT" sz="2200" b="1" dirty="0"/>
              <a:t>eludere la regola che il tipo del puntatore definito staticamente determina la funzione da eseguire</a:t>
            </a:r>
            <a:endParaRPr lang="en-GB" sz="2200" dirty="0"/>
          </a:p>
          <a:p>
            <a:pPr marL="85725" indent="0">
              <a:buNone/>
            </a:pPr>
            <a:r>
              <a:rPr lang="it-IT" sz="2200" dirty="0" smtClean="0"/>
              <a:t>Si parla di «late </a:t>
            </a:r>
            <a:r>
              <a:rPr lang="it-IT" sz="2200" dirty="0" err="1"/>
              <a:t>binding</a:t>
            </a:r>
            <a:r>
              <a:rPr lang="it-IT" sz="2200" dirty="0"/>
              <a:t>» o «</a:t>
            </a:r>
            <a:r>
              <a:rPr lang="it-IT" sz="2200" dirty="0" err="1"/>
              <a:t>dynamic</a:t>
            </a:r>
            <a:r>
              <a:rPr lang="it-IT" sz="2200" dirty="0"/>
              <a:t> </a:t>
            </a:r>
            <a:r>
              <a:rPr lang="it-IT" sz="2200" dirty="0" err="1" smtClean="0"/>
              <a:t>binding</a:t>
            </a:r>
            <a:r>
              <a:rPr lang="it-IT" sz="2200" dirty="0" smtClean="0"/>
              <a:t>» </a:t>
            </a:r>
            <a:r>
              <a:rPr lang="it-IT" sz="2200" dirty="0" err="1" smtClean="0"/>
              <a:t>perchè</a:t>
            </a:r>
            <a:r>
              <a:rPr lang="it-IT" sz="2200" dirty="0" smtClean="0"/>
              <a:t> </a:t>
            </a:r>
            <a:r>
              <a:rPr lang="it-IT" sz="2200" dirty="0"/>
              <a:t>l'associazione della chiamata </a:t>
            </a:r>
            <a:r>
              <a:rPr lang="it-IT" sz="2200" dirty="0" smtClean="0"/>
              <a:t>al metodo col </a:t>
            </a:r>
            <a:r>
              <a:rPr lang="it-IT" sz="2200" dirty="0"/>
              <a:t>codice da </a:t>
            </a:r>
            <a:r>
              <a:rPr lang="it-IT" sz="2200" dirty="0" smtClean="0"/>
              <a:t>invocare realmente </a:t>
            </a:r>
            <a:r>
              <a:rPr lang="it-IT" sz="2200" dirty="0"/>
              <a:t>viene </a:t>
            </a:r>
            <a:r>
              <a:rPr lang="it-IT" sz="2200" b="1" dirty="0"/>
              <a:t>rimandata al momento </a:t>
            </a:r>
            <a:r>
              <a:rPr lang="it-IT" sz="2200" b="1" dirty="0" smtClean="0"/>
              <a:t>dell'esecuzione</a:t>
            </a:r>
            <a:endParaRPr lang="en-GB" sz="2200" dirty="0"/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1532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Classi e metodi astratti</a:t>
            </a:r>
            <a:endParaRPr lang="en-GB" dirty="0"/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1097280" y="1834781"/>
            <a:ext cx="10058400" cy="4873667"/>
          </a:xfrm>
        </p:spPr>
        <p:txBody>
          <a:bodyPr>
            <a:noAutofit/>
          </a:bodyPr>
          <a:lstStyle/>
          <a:p>
            <a:r>
              <a:rPr lang="it-IT" dirty="0" smtClean="0"/>
              <a:t>Perché usare una classe astratta?</a:t>
            </a:r>
          </a:p>
          <a:p>
            <a:pPr lvl="1"/>
            <a:r>
              <a:rPr lang="it-IT" dirty="0" smtClean="0"/>
              <a:t>Lo </a:t>
            </a:r>
            <a:r>
              <a:rPr lang="it-IT" dirty="0"/>
              <a:t>scopo di una classe astratta è quello di essere </a:t>
            </a:r>
            <a:r>
              <a:rPr lang="it-IT" dirty="0" smtClean="0"/>
              <a:t>usata come </a:t>
            </a:r>
            <a:r>
              <a:rPr lang="it-IT" dirty="0"/>
              <a:t>classe base di qualche altra </a:t>
            </a:r>
            <a:r>
              <a:rPr lang="it-IT" dirty="0" smtClean="0"/>
              <a:t>classe</a:t>
            </a:r>
          </a:p>
          <a:p>
            <a:pPr lvl="1"/>
            <a:r>
              <a:rPr lang="it-IT" dirty="0" smtClean="0"/>
              <a:t>Non si possono creare oggetti </a:t>
            </a:r>
            <a:r>
              <a:rPr lang="it-IT" dirty="0"/>
              <a:t>della classe </a:t>
            </a:r>
            <a:r>
              <a:rPr lang="it-IT" dirty="0" smtClean="0"/>
              <a:t>astratta </a:t>
            </a:r>
          </a:p>
          <a:p>
            <a:pPr lvl="1"/>
            <a:r>
              <a:rPr lang="it-IT" dirty="0" smtClean="0"/>
              <a:t>Si possono usare soltanto puntatori e riferimenti</a:t>
            </a:r>
          </a:p>
          <a:p>
            <a:pPr lvl="1"/>
            <a:r>
              <a:rPr lang="it-IT" dirty="0" smtClean="0"/>
              <a:t>Una </a:t>
            </a:r>
            <a:r>
              <a:rPr lang="it-IT" dirty="0"/>
              <a:t>classe è astratta se almeno uno dei suoi metodi </a:t>
            </a:r>
            <a:r>
              <a:rPr lang="it-IT" dirty="0" smtClean="0"/>
              <a:t>è astratto </a:t>
            </a:r>
            <a:r>
              <a:rPr lang="it-IT" dirty="0"/>
              <a:t>(o virtuale puro</a:t>
            </a:r>
            <a:r>
              <a:rPr lang="it-IT" dirty="0" smtClean="0"/>
              <a:t>)</a:t>
            </a:r>
            <a:endParaRPr lang="pt-BR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10000"/>
              </a:lnSpc>
            </a:pPr>
            <a:r>
              <a:rPr lang="pt-BR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FiguraGeometrica {</a:t>
            </a:r>
          </a:p>
          <a:p>
            <a:pPr marL="0">
              <a:lnSpc>
                <a:spcPct val="110000"/>
              </a:lnSpc>
            </a:pP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>
              <a:lnSpc>
                <a:spcPct val="110000"/>
              </a:lnSpc>
            </a:pP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FiguraGeometrica(){}</a:t>
            </a:r>
            <a:endParaRPr lang="pt-BR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10000"/>
              </a:lnSpc>
            </a:pP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pt-B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area();</a:t>
            </a:r>
          </a:p>
          <a:p>
            <a:pPr marL="0">
              <a:lnSpc>
                <a:spcPct val="110000"/>
              </a:lnSpc>
            </a:pP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pt-B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perimetro() </a:t>
            </a: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>
              <a:lnSpc>
                <a:spcPct val="110000"/>
              </a:lnSpc>
            </a:pP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pt-BR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umetto 4 4"/>
          <p:cNvSpPr/>
          <p:nvPr/>
        </p:nvSpPr>
        <p:spPr>
          <a:xfrm>
            <a:off x="5546219" y="4101981"/>
            <a:ext cx="4435269" cy="1933579"/>
          </a:xfrm>
          <a:prstGeom prst="cloudCallout">
            <a:avLst>
              <a:gd name="adj1" fmla="val -71229"/>
              <a:gd name="adj2" fmla="val -648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La classe rappresenta il concetto di figura geometrica generica, per cui non sapremmo come calcolare area e perimetro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00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Classi e metodi astratti</a:t>
            </a:r>
            <a:endParaRPr lang="en-GB" dirty="0"/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1097280" y="1834781"/>
            <a:ext cx="10058400" cy="4873667"/>
          </a:xfrm>
        </p:spPr>
        <p:txBody>
          <a:bodyPr>
            <a:noAutofit/>
          </a:bodyPr>
          <a:lstStyle/>
          <a:p>
            <a:r>
              <a:rPr lang="it-IT" dirty="0" smtClean="0"/>
              <a:t>Perché usare una classe astratta?</a:t>
            </a:r>
          </a:p>
          <a:p>
            <a:pPr lvl="1"/>
            <a:r>
              <a:rPr lang="it-IT" dirty="0" smtClean="0"/>
              <a:t>Lo </a:t>
            </a:r>
            <a:r>
              <a:rPr lang="it-IT" dirty="0"/>
              <a:t>scopo di una classe astratta è quello di essere </a:t>
            </a:r>
            <a:r>
              <a:rPr lang="it-IT" dirty="0" smtClean="0"/>
              <a:t>usata come </a:t>
            </a:r>
            <a:r>
              <a:rPr lang="it-IT" dirty="0"/>
              <a:t>classe base di qualche altra </a:t>
            </a:r>
            <a:r>
              <a:rPr lang="it-IT" dirty="0" smtClean="0"/>
              <a:t>classe</a:t>
            </a:r>
          </a:p>
          <a:p>
            <a:pPr lvl="1"/>
            <a:r>
              <a:rPr lang="it-IT" dirty="0" smtClean="0"/>
              <a:t>Non si possono creare oggetti </a:t>
            </a:r>
            <a:r>
              <a:rPr lang="it-IT" dirty="0"/>
              <a:t>della classe </a:t>
            </a:r>
            <a:r>
              <a:rPr lang="it-IT" dirty="0" smtClean="0"/>
              <a:t>astratta </a:t>
            </a:r>
          </a:p>
          <a:p>
            <a:pPr lvl="1"/>
            <a:r>
              <a:rPr lang="it-IT" dirty="0" smtClean="0"/>
              <a:t>Si possono usare soltanto puntatori e riferimenti</a:t>
            </a:r>
          </a:p>
          <a:p>
            <a:pPr lvl="1"/>
            <a:r>
              <a:rPr lang="it-IT" dirty="0" smtClean="0"/>
              <a:t>Una </a:t>
            </a:r>
            <a:r>
              <a:rPr lang="it-IT" dirty="0"/>
              <a:t>classe è astratta se almeno uno dei suoi metodi </a:t>
            </a:r>
            <a:r>
              <a:rPr lang="it-IT" dirty="0" smtClean="0"/>
              <a:t>è astratto </a:t>
            </a:r>
            <a:r>
              <a:rPr lang="it-IT" dirty="0"/>
              <a:t>(o virtuale puro</a:t>
            </a:r>
            <a:r>
              <a:rPr lang="it-IT" dirty="0" smtClean="0"/>
              <a:t>)</a:t>
            </a:r>
            <a:endParaRPr lang="pt-BR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10000"/>
              </a:lnSpc>
            </a:pPr>
            <a:r>
              <a:rPr lang="pt-BR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FiguraGeometrica {</a:t>
            </a:r>
          </a:p>
          <a:p>
            <a:pPr marL="0">
              <a:lnSpc>
                <a:spcPct val="110000"/>
              </a:lnSpc>
            </a:pP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>
              <a:lnSpc>
                <a:spcPct val="110000"/>
              </a:lnSpc>
            </a:pP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FiguraGeometrica</a:t>
            </a: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(....){}</a:t>
            </a:r>
            <a:endParaRPr lang="pt-BR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10000"/>
              </a:lnSpc>
            </a:pP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unsigned </a:t>
            </a:r>
            <a:r>
              <a:rPr lang="pt-B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area</a:t>
            </a: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 0;</a:t>
            </a:r>
            <a:endParaRPr lang="pt-BR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10000"/>
              </a:lnSpc>
            </a:pP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unsigned </a:t>
            </a:r>
            <a:r>
              <a:rPr lang="pt-B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perimetro() </a:t>
            </a: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1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10000"/>
              </a:lnSpc>
            </a:pP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pt-BR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umetto 4 4"/>
          <p:cNvSpPr/>
          <p:nvPr/>
        </p:nvSpPr>
        <p:spPr>
          <a:xfrm>
            <a:off x="6887910" y="3555051"/>
            <a:ext cx="3896030" cy="1831029"/>
          </a:xfrm>
          <a:prstGeom prst="cloudCallout">
            <a:avLst>
              <a:gd name="adj1" fmla="val -66734"/>
              <a:gd name="adj2" fmla="val 234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L’implementazione dei metodi virtuali puri è demandata alla sottoclassi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40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4"/>
          <p:cNvSpPr>
            <a:spLocks noGrp="1"/>
          </p:cNvSpPr>
          <p:nvPr>
            <p:ph idx="4294967295"/>
          </p:nvPr>
        </p:nvSpPr>
        <p:spPr>
          <a:xfrm>
            <a:off x="-1" y="0"/>
            <a:ext cx="12192001" cy="68580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Quadrato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FiguraGeometrica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it-IT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Quadrato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(unsigned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lato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{};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unsigned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area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 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unsigned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perimetro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 return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lato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*4; }</a:t>
            </a:r>
            <a:endParaRPr lang="pt-B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int lato;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it-IT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____________________________________________________________________________________________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GB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Rettangolo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FiguraGeometrica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it-IT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Rettangolo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(unsigned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b, unsigned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a):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FiguraGeometrica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base(b),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altezza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 {};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unsigned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area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 return base*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altezza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unsigned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perimetro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 return base*2+altezza*2; }</a:t>
            </a:r>
            <a:endParaRPr lang="pt-B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int 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unsigned 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altezza;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it-IT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23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Classi e metodi astratti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it-IT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FiguraGeometrica</a:t>
            </a:r>
            <a:r>
              <a:rPr 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f1;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FiguraGeometrica</a:t>
            </a:r>
            <a:r>
              <a:rPr 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f2=new </a:t>
            </a:r>
            <a:r>
              <a:rPr lang="it-I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FiguraGeometrica</a:t>
            </a:r>
            <a:r>
              <a:rPr 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FiguraGeometrica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f3=new Rettangolo(2,4);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delete f3;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Rettangolo r(3,5);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FiguraGeometrica</a:t>
            </a:r>
            <a:r>
              <a:rPr 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f4=r;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it-IT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17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Classi e metodi astratti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800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FiguraGeometrica</a:t>
            </a:r>
            <a:r>
              <a:rPr lang="it-IT" sz="1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f1;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800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FiguraGeometrica</a:t>
            </a:r>
            <a:r>
              <a:rPr lang="it-IT" sz="1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* f2=new </a:t>
            </a:r>
            <a:r>
              <a:rPr lang="it-IT" sz="1800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FiguraGeometrica</a:t>
            </a:r>
            <a:r>
              <a:rPr lang="it-IT" sz="1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FiguraGeometrica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 f3=new Rettangolo(2,4);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delete f3;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Rettangolo r(3,5);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FiguraGeometrica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&amp; f4=r;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umetto 4 5"/>
          <p:cNvSpPr/>
          <p:nvPr/>
        </p:nvSpPr>
        <p:spPr>
          <a:xfrm>
            <a:off x="6238430" y="1845734"/>
            <a:ext cx="3025211" cy="1301347"/>
          </a:xfrm>
          <a:prstGeom prst="cloudCallout">
            <a:avLst>
              <a:gd name="adj1" fmla="val -103417"/>
              <a:gd name="adj2" fmla="val 29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Non possiamo creare oggetti di una classe astratta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487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Classi e metodi astratti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800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FiguraGeometrica</a:t>
            </a:r>
            <a:r>
              <a:rPr lang="it-IT" sz="1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f1;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800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FiguraGeometrica</a:t>
            </a:r>
            <a:r>
              <a:rPr lang="it-IT" sz="1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* f2=new </a:t>
            </a:r>
            <a:r>
              <a:rPr lang="it-IT" sz="1800" strike="sngStrik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FiguraGeometrica</a:t>
            </a:r>
            <a:r>
              <a:rPr lang="it-IT" sz="1800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FiguraGeometrica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 f3=new Rettangolo(2,4);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delete f3;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Rettangolo r(3,5);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FiguraGeometrica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&amp; f4=r;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umetto 4 5"/>
          <p:cNvSpPr/>
          <p:nvPr/>
        </p:nvSpPr>
        <p:spPr>
          <a:xfrm>
            <a:off x="7785219" y="3857414"/>
            <a:ext cx="3025211" cy="1301347"/>
          </a:xfrm>
          <a:prstGeom prst="cloudCallout">
            <a:avLst>
              <a:gd name="adj1" fmla="val -87033"/>
              <a:gd name="adj2" fmla="val -36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Corretto! I puntatori sono ammessi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01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Concetti fondamentali della POO</a:t>
            </a:r>
            <a:endParaRPr lang="en-GB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1097280" y="1838325"/>
            <a:ext cx="10058400" cy="4410076"/>
          </a:xfrm>
        </p:spPr>
        <p:txBody>
          <a:bodyPr>
            <a:normAutofit/>
          </a:bodyPr>
          <a:lstStyle/>
          <a:p>
            <a:pPr marL="358775" indent="-179388" algn="just">
              <a:buFont typeface="Arial" panose="020B0604020202020204" pitchFamily="34" charset="0"/>
              <a:buChar char="•"/>
            </a:pPr>
            <a:r>
              <a:rPr lang="it-IT" sz="2400" dirty="0" smtClean="0"/>
              <a:t>Incapsulamento </a:t>
            </a:r>
          </a:p>
          <a:p>
            <a:pPr marL="358775" indent="-179388">
              <a:buFont typeface="Arial" panose="020B0604020202020204" pitchFamily="34" charset="0"/>
              <a:buChar char="•"/>
            </a:pPr>
            <a:r>
              <a:rPr lang="it-IT" sz="2400" dirty="0" smtClean="0"/>
              <a:t>Composizione</a:t>
            </a:r>
          </a:p>
          <a:p>
            <a:pPr marL="358775" indent="-179388">
              <a:buFont typeface="Arial" panose="020B0604020202020204" pitchFamily="34" charset="0"/>
              <a:buChar char="•"/>
            </a:pPr>
            <a:r>
              <a:rPr lang="it-IT" sz="2400" dirty="0" smtClean="0"/>
              <a:t>Ereditarietà</a:t>
            </a:r>
          </a:p>
          <a:p>
            <a:pPr marL="358775" indent="-179388">
              <a:buFont typeface="Arial" panose="020B0604020202020204" pitchFamily="34" charset="0"/>
              <a:buChar char="•"/>
            </a:pPr>
            <a:r>
              <a:rPr lang="it-IT" sz="2400" b="1" dirty="0" smtClean="0"/>
              <a:t>Polimorfismo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66793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Classi e metodi astratti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800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FiguraGeometrica</a:t>
            </a:r>
            <a:r>
              <a:rPr lang="it-IT" sz="1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f1;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800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FiguraGeometrica</a:t>
            </a:r>
            <a:r>
              <a:rPr lang="it-IT" sz="1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* f2=new </a:t>
            </a:r>
            <a:r>
              <a:rPr lang="it-IT" sz="1800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FiguraGeometrica</a:t>
            </a:r>
            <a:r>
              <a:rPr lang="it-IT" sz="1800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FiguraGeometrica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 f3=new Rettangolo(2,4);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delete f3;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Rettangolo r(3,5);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FiguraGeometrica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&amp; f4=r;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umetto 4 5"/>
          <p:cNvSpPr/>
          <p:nvPr/>
        </p:nvSpPr>
        <p:spPr>
          <a:xfrm>
            <a:off x="7785219" y="3857414"/>
            <a:ext cx="3025211" cy="1301347"/>
          </a:xfrm>
          <a:prstGeom prst="cloudCallout">
            <a:avLst>
              <a:gd name="adj1" fmla="val -142400"/>
              <a:gd name="adj2" fmla="val 42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Corretto! I riferimenti sono ammessi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720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Distruttori virtuali</a:t>
            </a:r>
            <a:endParaRPr lang="en-GB" dirty="0"/>
          </a:p>
        </p:txBody>
      </p:sp>
      <p:sp>
        <p:nvSpPr>
          <p:cNvPr id="2" name="Segnaposto contenuto 1"/>
          <p:cNvSpPr>
            <a:spLocks noGrp="1"/>
          </p:cNvSpPr>
          <p:nvPr>
            <p:ph sz="half" idx="1"/>
          </p:nvPr>
        </p:nvSpPr>
        <p:spPr>
          <a:xfrm>
            <a:off x="1097280" y="1737360"/>
            <a:ext cx="4937760" cy="5012266"/>
          </a:xfrm>
        </p:spPr>
        <p:txBody>
          <a:bodyPr>
            <a:noAutofit/>
          </a:bodyPr>
          <a:lstStyle/>
          <a:p>
            <a: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{</a:t>
            </a:r>
            <a:endParaRPr lang="pt-BR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pt-BR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number;</a:t>
            </a:r>
            <a:endParaRPr lang="pt-BR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  </a:t>
            </a:r>
          </a:p>
          <a:p>
            <a: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A(){number = </a:t>
            </a:r>
            <a:r>
              <a:rPr lang="pt-BR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(1);}</a:t>
            </a:r>
          </a:p>
          <a:p>
            <a: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~A(){</a:t>
            </a:r>
            <a:r>
              <a:rPr lang="pt-BR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number;}</a:t>
            </a:r>
          </a:p>
          <a:p>
            <a: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pt-BR" sz="11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____________________________________________</a:t>
            </a:r>
          </a:p>
          <a:p>
            <a: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pt-BR" sz="105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: </a:t>
            </a:r>
            <a:r>
              <a:rPr lang="pt-BR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pt-B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str;</a:t>
            </a:r>
            <a:endParaRPr lang="pt-BR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  </a:t>
            </a:r>
          </a:p>
          <a:p>
            <a: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B(){</a:t>
            </a: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 = </a:t>
            </a:r>
            <a:r>
              <a:rPr lang="pt-BR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char</a:t>
            </a: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[10];}</a:t>
            </a:r>
          </a:p>
          <a:p>
            <a: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~B(){</a:t>
            </a:r>
            <a:r>
              <a:rPr lang="pt-BR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pt-B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str;}</a:t>
            </a:r>
            <a:endParaRPr lang="pt-BR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>
              <a:lnSpc>
                <a:spcPct val="110000"/>
              </a:lnSpc>
            </a:pPr>
            <a:endParaRPr lang="pt-B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5012265"/>
          </a:xfrm>
        </p:spPr>
        <p:txBody>
          <a:bodyPr>
            <a:normAutofit/>
          </a:bodyPr>
          <a:lstStyle/>
          <a:p>
            <a: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A* a = </a:t>
            </a:r>
            <a:r>
              <a:rPr lang="pt-B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pt-B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it-IT" dirty="0" smtClean="0">
                <a:solidFill>
                  <a:schemeClr val="tx1"/>
                </a:solidFill>
              </a:rPr>
              <a:t>In fase di compilazione viene invocato il distruttore della classe A soltanto.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it-IT" dirty="0" smtClean="0">
                <a:solidFill>
                  <a:schemeClr val="tx1"/>
                </a:solidFill>
              </a:rPr>
              <a:t>L’oggetto puntato però è di tipo B: l’intero viene </a:t>
            </a:r>
            <a:r>
              <a:rPr lang="it-IT" dirty="0" err="1" smtClean="0">
                <a:solidFill>
                  <a:schemeClr val="tx1"/>
                </a:solidFill>
              </a:rPr>
              <a:t>dellocato</a:t>
            </a:r>
            <a:r>
              <a:rPr lang="it-IT" dirty="0" smtClean="0">
                <a:solidFill>
                  <a:schemeClr val="tx1"/>
                </a:solidFill>
              </a:rPr>
              <a:t>, l’array di </a:t>
            </a:r>
            <a:r>
              <a:rPr lang="it-IT" dirty="0" err="1" smtClean="0">
                <a:solidFill>
                  <a:schemeClr val="tx1"/>
                </a:solidFill>
              </a:rPr>
              <a:t>char</a:t>
            </a:r>
            <a:r>
              <a:rPr lang="it-IT" dirty="0" smtClean="0">
                <a:solidFill>
                  <a:schemeClr val="tx1"/>
                </a:solidFill>
              </a:rPr>
              <a:t> no!</a:t>
            </a:r>
            <a:endParaRPr lang="pt-BR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54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Distruttori virtuali</a:t>
            </a:r>
            <a:endParaRPr lang="en-GB" dirty="0"/>
          </a:p>
        </p:txBody>
      </p:sp>
      <p:sp>
        <p:nvSpPr>
          <p:cNvPr id="2" name="Segnaposto contenuto 1"/>
          <p:cNvSpPr>
            <a:spLocks noGrp="1"/>
          </p:cNvSpPr>
          <p:nvPr>
            <p:ph sz="half" idx="1"/>
          </p:nvPr>
        </p:nvSpPr>
        <p:spPr>
          <a:xfrm>
            <a:off x="1097280" y="1737360"/>
            <a:ext cx="4937760" cy="5012266"/>
          </a:xfrm>
        </p:spPr>
        <p:txBody>
          <a:bodyPr>
            <a:noAutofit/>
          </a:bodyPr>
          <a:lstStyle/>
          <a:p>
            <a: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{</a:t>
            </a:r>
            <a:endParaRPr lang="pt-BR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pt-BR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number;</a:t>
            </a:r>
            <a:endParaRPr lang="pt-BR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  </a:t>
            </a:r>
          </a:p>
          <a:p>
            <a: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A(){number = </a:t>
            </a:r>
            <a:r>
              <a:rPr lang="pt-BR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(1);}</a:t>
            </a:r>
          </a:p>
          <a:p>
            <a: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~A(){</a:t>
            </a:r>
            <a:r>
              <a:rPr lang="pt-BR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number;}</a:t>
            </a:r>
          </a:p>
          <a:p>
            <a: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pt-BR" sz="11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____________________________________________</a:t>
            </a:r>
          </a:p>
          <a:p>
            <a: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pt-BR" sz="105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: </a:t>
            </a:r>
            <a:r>
              <a:rPr lang="pt-BR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pt-B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str;</a:t>
            </a:r>
            <a:endParaRPr lang="pt-BR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  </a:t>
            </a:r>
          </a:p>
          <a:p>
            <a: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B(){</a:t>
            </a: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 = </a:t>
            </a:r>
            <a:r>
              <a:rPr lang="pt-BR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char</a:t>
            </a: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[10];}</a:t>
            </a:r>
          </a:p>
          <a:p>
            <a: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~B(){</a:t>
            </a:r>
            <a:r>
              <a:rPr lang="pt-BR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pt-B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str;}</a:t>
            </a:r>
            <a:endParaRPr lang="pt-BR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>
              <a:lnSpc>
                <a:spcPct val="110000"/>
              </a:lnSpc>
            </a:pPr>
            <a:endParaRPr lang="pt-B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5012265"/>
          </a:xfrm>
        </p:spPr>
        <p:txBody>
          <a:bodyPr>
            <a:normAutofit/>
          </a:bodyPr>
          <a:lstStyle/>
          <a:p>
            <a: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A* a = </a:t>
            </a:r>
            <a:r>
              <a:rPr lang="pt-B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pt-B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it-IT" dirty="0" smtClean="0">
                <a:solidFill>
                  <a:schemeClr val="tx1"/>
                </a:solidFill>
              </a:rPr>
              <a:t>Rendendo virtuale il distruttore di A la scelta su come </a:t>
            </a:r>
            <a:r>
              <a:rPr lang="it-IT" dirty="0" err="1" smtClean="0">
                <a:solidFill>
                  <a:schemeClr val="tx1"/>
                </a:solidFill>
              </a:rPr>
              <a:t>deallocare</a:t>
            </a:r>
            <a:r>
              <a:rPr lang="it-IT" dirty="0" smtClean="0">
                <a:solidFill>
                  <a:schemeClr val="tx1"/>
                </a:solidFill>
              </a:rPr>
              <a:t> l’oggetto viene rimandata in fase di esecuzione, in base all’oggetto puntato.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it-IT" dirty="0" smtClean="0">
                <a:solidFill>
                  <a:schemeClr val="tx1"/>
                </a:solidFill>
              </a:rPr>
              <a:t>Verrà quindi </a:t>
            </a:r>
            <a:r>
              <a:rPr lang="it-IT" dirty="0">
                <a:solidFill>
                  <a:schemeClr val="tx1"/>
                </a:solidFill>
              </a:rPr>
              <a:t>correttamente </a:t>
            </a:r>
            <a:r>
              <a:rPr lang="it-IT" dirty="0" smtClean="0">
                <a:solidFill>
                  <a:schemeClr val="tx1"/>
                </a:solidFill>
              </a:rPr>
              <a:t>invocato prima il distruttore della classe B e poi quello della classe A.</a:t>
            </a:r>
            <a:endParaRPr lang="pt-BR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it-IT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86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Distruttori virtuali</a:t>
            </a:r>
            <a:endParaRPr lang="en-GB" dirty="0"/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it-IT" sz="1800" dirty="0" smtClean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Quando una gerarchia di classi fa uso di memoria dinamica: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è importante rendere virtuali i distruttori per evitare «</a:t>
            </a:r>
            <a:r>
              <a:rPr lang="it-IT" dirty="0" err="1" smtClean="0">
                <a:solidFill>
                  <a:schemeClr val="tx1"/>
                </a:solidFill>
              </a:rPr>
              <a:t>memory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leak</a:t>
            </a:r>
            <a:r>
              <a:rPr lang="it-IT" dirty="0" smtClean="0">
                <a:solidFill>
                  <a:schemeClr val="tx1"/>
                </a:solidFill>
              </a:rPr>
              <a:t>» ovvero errori logici relativi a mancate </a:t>
            </a:r>
            <a:r>
              <a:rPr lang="it-IT" dirty="0" err="1" smtClean="0">
                <a:solidFill>
                  <a:schemeClr val="tx1"/>
                </a:solidFill>
              </a:rPr>
              <a:t>deallocazioni</a:t>
            </a:r>
            <a:endParaRPr lang="it-IT" dirty="0" smtClean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ciò è necessario quando si fa uso di puntatori o riferimenti della classe base indipendentemente dalla presenza di metodi virtuali o meno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it-IT" dirty="0" smtClean="0">
                <a:solidFill>
                  <a:schemeClr val="tx1"/>
                </a:solidFill>
              </a:rPr>
              <a:t> Non è necessario quando si tratta di una gerarchia che non fa uso di memoria dinamica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Ad esempio, nel caso di Persona, Studente, Professore oppure nel caso di </a:t>
            </a:r>
            <a:r>
              <a:rPr lang="it-IT" dirty="0" err="1" smtClean="0">
                <a:solidFill>
                  <a:schemeClr val="tx1"/>
                </a:solidFill>
              </a:rPr>
              <a:t>FiguraGeometrica</a:t>
            </a:r>
            <a:r>
              <a:rPr lang="it-IT" dirty="0" smtClean="0">
                <a:solidFill>
                  <a:schemeClr val="tx1"/>
                </a:solidFill>
              </a:rPr>
              <a:t>, Rettangolo e Quadrato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Alcuni editor impostano per default i distruttori come virtuali</a:t>
            </a:r>
          </a:p>
          <a:p>
            <a:pPr marL="0" indent="0">
              <a:lnSpc>
                <a:spcPct val="110000"/>
              </a:lnSpc>
              <a:buNone/>
            </a:pPr>
            <a:endParaRPr lang="it-IT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91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Nuove funzionalità di C++11: </a:t>
            </a:r>
            <a:r>
              <a:rPr lang="it-IT" dirty="0" err="1" smtClean="0"/>
              <a:t>override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143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4"/>
          <p:cNvSpPr>
            <a:spLocks noGrp="1"/>
          </p:cNvSpPr>
          <p:nvPr>
            <p:ph sz="half" idx="4294967295"/>
          </p:nvPr>
        </p:nvSpPr>
        <p:spPr>
          <a:xfrm>
            <a:off x="0" y="1"/>
            <a:ext cx="6104485" cy="6858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 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l-PL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Persona();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getCodiceFiscale() const;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getNome() const;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getCognome() const;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setCodiceFiscale(string);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setNome(string);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setCognome(string</a:t>
            </a:r>
            <a:r>
              <a:rPr lang="pt-B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pt-B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stampa() const;</a:t>
            </a:r>
            <a:endParaRPr lang="pt-BR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pt-B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</a:t>
            </a: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codiceFiscale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nome;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cognome;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egnaposto contenuto 1"/>
          <p:cNvSpPr>
            <a:spLocks noGrp="1"/>
          </p:cNvSpPr>
          <p:nvPr>
            <p:ph sz="half" idx="4294967295"/>
          </p:nvPr>
        </p:nvSpPr>
        <p:spPr>
          <a:xfrm>
            <a:off x="6113031" y="1"/>
            <a:ext cx="6078969" cy="6858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Studente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Persona </a:t>
            </a: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it-IT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it-IT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Studente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float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getIsee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setIsee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(float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pt-BR" sz="1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pt-BR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stampa() </a:t>
            </a:r>
            <a:r>
              <a:rPr lang="pt-BR" sz="1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pt-BR" sz="1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pt-BR" sz="1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19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private</a:t>
            </a: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float </a:t>
            </a: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isee</a:t>
            </a:r>
            <a:r>
              <a:rPr lang="pt-B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it-IT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_________________________________________________________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Professore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Persona 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l-PL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it-IT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Professore</a:t>
            </a: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float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getStipendio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setStipendio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(float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pt-BR" sz="1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pt-BR" sz="1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stampa() const </a:t>
            </a:r>
            <a:r>
              <a:rPr lang="pt-BR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pt-BR" sz="1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private</a:t>
            </a: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float </a:t>
            </a: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stipendio</a:t>
            </a:r>
            <a:r>
              <a:rPr lang="pt-B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sz="1900" dirty="0"/>
          </a:p>
        </p:txBody>
      </p:sp>
      <p:cxnSp>
        <p:nvCxnSpPr>
          <p:cNvPr id="12" name="Connettore diritto 11"/>
          <p:cNvCxnSpPr/>
          <p:nvPr/>
        </p:nvCxnSpPr>
        <p:spPr>
          <a:xfrm>
            <a:off x="5762653" y="-1"/>
            <a:ext cx="65578" cy="6858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17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La parola chiave </a:t>
            </a:r>
            <a:r>
              <a:rPr lang="it-IT" dirty="0" err="1" smtClean="0"/>
              <a:t>override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it-IT" dirty="0" smtClean="0">
                <a:solidFill>
                  <a:schemeClr val="tx1"/>
                </a:solidFill>
                <a:cs typeface="Courier New" panose="02070309020205020404" pitchFamily="49" charset="0"/>
              </a:rPr>
              <a:t>E’ una funzionalità aggiunta a partire da C++11: serve l’opzione -</a:t>
            </a:r>
            <a:r>
              <a:rPr lang="it-IT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std</a:t>
            </a:r>
            <a:r>
              <a:rPr lang="it-IT" dirty="0" smtClean="0">
                <a:solidFill>
                  <a:schemeClr val="tx1"/>
                </a:solidFill>
                <a:cs typeface="Courier New" panose="02070309020205020404" pitchFamily="49" charset="0"/>
              </a:rPr>
              <a:t>=</a:t>
            </a:r>
            <a:r>
              <a:rPr lang="it-IT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c++</a:t>
            </a:r>
            <a:r>
              <a:rPr lang="it-IT" dirty="0" smtClean="0">
                <a:solidFill>
                  <a:schemeClr val="tx1"/>
                </a:solidFill>
                <a:cs typeface="Courier New" panose="02070309020205020404" pitchFamily="49" charset="0"/>
              </a:rPr>
              <a:t>11 (o </a:t>
            </a:r>
            <a:r>
              <a:rPr lang="it-IT" dirty="0">
                <a:solidFill>
                  <a:schemeClr val="tx1"/>
                </a:solidFill>
                <a:cs typeface="Courier New" panose="02070309020205020404" pitchFamily="49" charset="0"/>
              </a:rPr>
              <a:t>-</a:t>
            </a:r>
            <a:r>
              <a:rPr lang="it-IT" dirty="0" err="1">
                <a:solidFill>
                  <a:schemeClr val="tx1"/>
                </a:solidFill>
                <a:cs typeface="Courier New" panose="02070309020205020404" pitchFamily="49" charset="0"/>
              </a:rPr>
              <a:t>std</a:t>
            </a:r>
            <a:r>
              <a:rPr lang="it-IT" dirty="0">
                <a:solidFill>
                  <a:schemeClr val="tx1"/>
                </a:solidFill>
                <a:cs typeface="Courier New" panose="02070309020205020404" pitchFamily="49" charset="0"/>
              </a:rPr>
              <a:t>=</a:t>
            </a:r>
            <a:r>
              <a:rPr lang="it-IT" dirty="0" err="1">
                <a:solidFill>
                  <a:schemeClr val="tx1"/>
                </a:solidFill>
                <a:cs typeface="Courier New" panose="02070309020205020404" pitchFamily="49" charset="0"/>
              </a:rPr>
              <a:t>c</a:t>
            </a:r>
            <a:r>
              <a:rPr lang="it-IT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++</a:t>
            </a:r>
            <a:r>
              <a:rPr lang="it-IT" dirty="0" smtClean="0">
                <a:solidFill>
                  <a:schemeClr val="tx1"/>
                </a:solidFill>
                <a:cs typeface="Courier New" panose="02070309020205020404" pitchFamily="49" charset="0"/>
              </a:rPr>
              <a:t>0x)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it-IT" dirty="0" smtClean="0">
                <a:solidFill>
                  <a:schemeClr val="tx1"/>
                </a:solidFill>
                <a:cs typeface="Courier New" panose="02070309020205020404" pitchFamily="49" charset="0"/>
              </a:rPr>
              <a:t>Si </a:t>
            </a:r>
            <a:r>
              <a:rPr lang="it-IT" dirty="0" smtClean="0">
                <a:solidFill>
                  <a:schemeClr val="tx1"/>
                </a:solidFill>
                <a:cs typeface="Courier New" panose="02070309020205020404" pitchFamily="49" charset="0"/>
              </a:rPr>
              <a:t>aggiunge </a:t>
            </a:r>
            <a:r>
              <a:rPr lang="it-IT" dirty="0">
                <a:solidFill>
                  <a:schemeClr val="tx1"/>
                </a:solidFill>
                <a:cs typeface="Courier New" panose="02070309020205020404" pitchFamily="49" charset="0"/>
              </a:rPr>
              <a:t>alla fine della dichiarazione di una </a:t>
            </a:r>
            <a:r>
              <a:rPr lang="it-IT" b="1" dirty="0">
                <a:solidFill>
                  <a:schemeClr val="tx1"/>
                </a:solidFill>
                <a:cs typeface="Courier New" panose="02070309020205020404" pitchFamily="49" charset="0"/>
              </a:rPr>
              <a:t>funzione </a:t>
            </a:r>
            <a:r>
              <a:rPr lang="it-IT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virtuale </a:t>
            </a:r>
            <a:r>
              <a:rPr lang="it-IT" dirty="0" smtClean="0">
                <a:solidFill>
                  <a:schemeClr val="tx1"/>
                </a:solidFill>
                <a:cs typeface="Courier New" panose="02070309020205020404" pitchFamily="49" charset="0"/>
              </a:rPr>
              <a:t>(soltanto nel file di intestazione e nelle classi derivate)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it-IT" dirty="0" smtClean="0">
                <a:solidFill>
                  <a:schemeClr val="tx1"/>
                </a:solidFill>
                <a:cs typeface="Courier New" panose="02070309020205020404" pitchFamily="49" charset="0"/>
              </a:rPr>
              <a:t>Permette </a:t>
            </a:r>
            <a:r>
              <a:rPr lang="it-IT" dirty="0">
                <a:solidFill>
                  <a:schemeClr val="tx1"/>
                </a:solidFill>
                <a:cs typeface="Courier New" panose="02070309020205020404" pitchFamily="49" charset="0"/>
              </a:rPr>
              <a:t>di verificare la correttezza </a:t>
            </a:r>
            <a:r>
              <a:rPr lang="it-IT" dirty="0" smtClean="0">
                <a:solidFill>
                  <a:schemeClr val="tx1"/>
                </a:solidFill>
                <a:cs typeface="Courier New" panose="02070309020205020404" pitchFamily="49" charset="0"/>
              </a:rPr>
              <a:t>dell’</a:t>
            </a:r>
            <a:r>
              <a:rPr lang="it-IT" b="1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overriding</a:t>
            </a:r>
            <a:endParaRPr lang="it-IT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it-IT" dirty="0">
                <a:solidFill>
                  <a:schemeClr val="tx1"/>
                </a:solidFill>
                <a:cs typeface="Courier New" panose="02070309020205020404" pitchFamily="49" charset="0"/>
              </a:rPr>
              <a:t>S</a:t>
            </a:r>
            <a:r>
              <a:rPr lang="it-IT" dirty="0" smtClean="0">
                <a:solidFill>
                  <a:schemeClr val="tx1"/>
                </a:solidFill>
                <a:cs typeface="Courier New" panose="02070309020205020404" pitchFamily="49" charset="0"/>
              </a:rPr>
              <a:t>e </a:t>
            </a:r>
            <a:r>
              <a:rPr lang="it-IT" dirty="0">
                <a:solidFill>
                  <a:schemeClr val="tx1"/>
                </a:solidFill>
                <a:cs typeface="Courier New" panose="02070309020205020404" pitchFamily="49" charset="0"/>
              </a:rPr>
              <a:t>ciò non accadesse </a:t>
            </a:r>
            <a:r>
              <a:rPr lang="it-IT" dirty="0" smtClean="0">
                <a:solidFill>
                  <a:schemeClr val="tx1"/>
                </a:solidFill>
                <a:cs typeface="Courier New" panose="02070309020205020404" pitchFamily="49" charset="0"/>
              </a:rPr>
              <a:t>il </a:t>
            </a:r>
            <a:r>
              <a:rPr lang="it-IT" dirty="0">
                <a:solidFill>
                  <a:schemeClr val="tx1"/>
                </a:solidFill>
                <a:cs typeface="Courier New" panose="02070309020205020404" pitchFamily="49" charset="0"/>
              </a:rPr>
              <a:t>compilatore segnalerebbe un </a:t>
            </a:r>
            <a:r>
              <a:rPr lang="it-IT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errore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it-IT" dirty="0" smtClean="0">
                <a:solidFill>
                  <a:schemeClr val="tx1"/>
                </a:solidFill>
                <a:cs typeface="Courier New" panose="02070309020205020404" pitchFamily="49" charset="0"/>
              </a:rPr>
              <a:t>Ad </a:t>
            </a:r>
            <a:r>
              <a:rPr lang="it-IT" dirty="0">
                <a:solidFill>
                  <a:schemeClr val="tx1"/>
                </a:solidFill>
                <a:cs typeface="Courier New" panose="02070309020205020404" pitchFamily="49" charset="0"/>
              </a:rPr>
              <a:t>esempio, perché il nome della funzione è </a:t>
            </a:r>
            <a:r>
              <a:rPr lang="it-IT" dirty="0" smtClean="0">
                <a:solidFill>
                  <a:schemeClr val="tx1"/>
                </a:solidFill>
                <a:cs typeface="Courier New" panose="02070309020205020404" pitchFamily="49" charset="0"/>
              </a:rPr>
              <a:t>errato</a:t>
            </a:r>
            <a:endParaRPr lang="it-IT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513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Preparazione all’esame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939895"/>
            <a:ext cx="10058400" cy="3255948"/>
          </a:xfrm>
        </p:spPr>
        <p:txBody>
          <a:bodyPr>
            <a:normAutofit/>
          </a:bodyPr>
          <a:lstStyle/>
          <a:p>
            <a:pPr marL="447675" indent="-266700">
              <a:buFont typeface="+mj-lt"/>
              <a:buAutoNum type="arabicPeriod"/>
            </a:pPr>
            <a:r>
              <a:rPr lang="it-IT" dirty="0"/>
              <a:t>Svolgere la simulazione della prova scritta che sarà caricata </a:t>
            </a:r>
            <a:r>
              <a:rPr lang="it-IT" dirty="0" smtClean="0"/>
              <a:t>entro questa settimana nel </a:t>
            </a:r>
            <a:r>
              <a:rPr lang="it-IT" dirty="0"/>
              <a:t>canale </a:t>
            </a:r>
            <a:r>
              <a:rPr lang="it-IT" dirty="0" smtClean="0"/>
              <a:t>Generale </a:t>
            </a:r>
            <a:r>
              <a:rPr lang="it-IT" dirty="0" smtClean="0">
                <a:sym typeface="Wingdings" panose="05000000000000000000" pitchFamily="2" charset="2"/>
              </a:rPr>
              <a:t> nell’ultima lezione del 9 Giugno ne vedremo la soluzione.</a:t>
            </a:r>
            <a:endParaRPr lang="it-IT" dirty="0"/>
          </a:p>
          <a:p>
            <a:pPr marL="447675" indent="-266700">
              <a:buFont typeface="+mj-lt"/>
              <a:buAutoNum type="arabicPeriod"/>
            </a:pPr>
            <a:r>
              <a:rPr lang="it-IT" dirty="0" smtClean="0"/>
              <a:t>Svolgere l’esercizio «</a:t>
            </a:r>
            <a:r>
              <a:rPr lang="it-IT" dirty="0" err="1" smtClean="0"/>
              <a:t>Olliver</a:t>
            </a:r>
            <a:r>
              <a:rPr lang="it-IT" dirty="0" smtClean="0"/>
              <a:t> </a:t>
            </a:r>
            <a:r>
              <a:rPr lang="it-IT" dirty="0" err="1" smtClean="0"/>
              <a:t>Hint</a:t>
            </a:r>
            <a:r>
              <a:rPr lang="it-IT" dirty="0" smtClean="0"/>
              <a:t>»</a:t>
            </a:r>
          </a:p>
          <a:p>
            <a:pPr marL="447675" indent="-266700">
              <a:buFont typeface="+mj-lt"/>
              <a:buAutoNum type="arabicPeriod"/>
            </a:pPr>
            <a:r>
              <a:rPr lang="it-IT" dirty="0" smtClean="0"/>
              <a:t>Svolgere la simulazione della prova </a:t>
            </a:r>
            <a:r>
              <a:rPr lang="it-IT" dirty="0"/>
              <a:t>scritta </a:t>
            </a:r>
            <a:r>
              <a:rPr lang="it-IT" dirty="0" smtClean="0"/>
              <a:t>disponibile al seguente link: </a:t>
            </a:r>
            <a:r>
              <a:rPr lang="it-IT" dirty="0">
                <a:hlinkClick r:id="rId2"/>
              </a:rPr>
              <a:t>https://www.mat.unical.it/~</a:t>
            </a:r>
            <a:r>
              <a:rPr lang="it-IT" dirty="0" smtClean="0">
                <a:hlinkClick r:id="rId2"/>
              </a:rPr>
              <a:t>dodaro/po/2020/Simulazione.pdf</a:t>
            </a:r>
            <a:endParaRPr lang="it-IT" dirty="0" smtClean="0"/>
          </a:p>
          <a:p>
            <a:pPr marL="447675" indent="-266700">
              <a:buFont typeface="+mj-lt"/>
              <a:buAutoNum type="arabicPeriod"/>
            </a:pPr>
            <a:r>
              <a:rPr lang="it-IT" dirty="0" smtClean="0"/>
              <a:t>Svolgere le prove scritte e di laboratorio presenti sul sito del corso di Oggetti.</a:t>
            </a:r>
          </a:p>
        </p:txBody>
      </p:sp>
    </p:spTree>
    <p:extLst>
      <p:ext uri="{BB962C8B-B14F-4D97-AF65-F5344CB8AC3E}">
        <p14:creationId xmlns:p14="http://schemas.microsoft.com/office/powerpoint/2010/main" val="426538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4"/>
          <p:cNvSpPr>
            <a:spLocks noGrp="1"/>
          </p:cNvSpPr>
          <p:nvPr>
            <p:ph sz="half" idx="4294967295"/>
          </p:nvPr>
        </p:nvSpPr>
        <p:spPr>
          <a:xfrm>
            <a:off x="0" y="1"/>
            <a:ext cx="6104485" cy="6858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Persona 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l-PL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Persona();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string </a:t>
            </a: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getCodiceFiscale() const;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string </a:t>
            </a: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getNome() const;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string </a:t>
            </a: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getCognome</a:t>
            </a:r>
            <a:r>
              <a:rPr lang="pt-B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const</a:t>
            </a: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setCodiceFiscale(string);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setNome(string);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setCognome(string</a:t>
            </a:r>
            <a:r>
              <a:rPr lang="pt-B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pt-BR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pt-BR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</a:t>
            </a: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string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codiceFiscale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string </a:t>
            </a: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string </a:t>
            </a: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cognome;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GB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egnaposto contenuto 1"/>
          <p:cNvSpPr>
            <a:spLocks noGrp="1"/>
          </p:cNvSpPr>
          <p:nvPr>
            <p:ph sz="half" idx="4294967295"/>
          </p:nvPr>
        </p:nvSpPr>
        <p:spPr>
          <a:xfrm>
            <a:off x="6113031" y="1"/>
            <a:ext cx="6078969" cy="6858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Studente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Persona </a:t>
            </a: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it-IT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it-IT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Studente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float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getIsee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setIsee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(float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pt-BR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private</a:t>
            </a: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float </a:t>
            </a: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isee</a:t>
            </a:r>
            <a:r>
              <a:rPr lang="pt-B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it-IT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_________________________________________________________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Professore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Persona 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l-PL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it-IT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Professore</a:t>
            </a: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float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getStipendio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setStipendio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(float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pt-BR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private</a:t>
            </a: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float </a:t>
            </a: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stipendio</a:t>
            </a:r>
            <a:r>
              <a:rPr lang="pt-B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sz="1900" dirty="0"/>
          </a:p>
        </p:txBody>
      </p:sp>
      <p:cxnSp>
        <p:nvCxnSpPr>
          <p:cNvPr id="12" name="Connettore diritto 11"/>
          <p:cNvCxnSpPr/>
          <p:nvPr/>
        </p:nvCxnSpPr>
        <p:spPr>
          <a:xfrm>
            <a:off x="6113031" y="0"/>
            <a:ext cx="65578" cy="6858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umetto 4 15"/>
          <p:cNvSpPr/>
          <p:nvPr/>
        </p:nvSpPr>
        <p:spPr>
          <a:xfrm>
            <a:off x="3307221" y="68366"/>
            <a:ext cx="2615015" cy="1230596"/>
          </a:xfrm>
          <a:prstGeom prst="cloudCallout">
            <a:avLst>
              <a:gd name="adj1" fmla="val -78997"/>
              <a:gd name="adj2" fmla="val -35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Riprendiamo il nostro esempio!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320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4"/>
          <p:cNvSpPr>
            <a:spLocks noGrp="1"/>
          </p:cNvSpPr>
          <p:nvPr>
            <p:ph sz="half" idx="4294967295"/>
          </p:nvPr>
        </p:nvSpPr>
        <p:spPr>
          <a:xfrm>
            <a:off x="0" y="1"/>
            <a:ext cx="6104485" cy="6858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 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l-PL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Persona();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getCodiceFiscale() const;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getNome() const;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getCognome() const;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setCodiceFiscale(string);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setNome(string);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setCognome(string</a:t>
            </a:r>
            <a:r>
              <a:rPr lang="pt-B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stampa() const;</a:t>
            </a:r>
            <a:endParaRPr lang="pt-BR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pt-B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</a:t>
            </a: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codiceFiscale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nome;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cognome;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egnaposto contenuto 1"/>
          <p:cNvSpPr>
            <a:spLocks noGrp="1"/>
          </p:cNvSpPr>
          <p:nvPr>
            <p:ph sz="half" idx="4294967295"/>
          </p:nvPr>
        </p:nvSpPr>
        <p:spPr>
          <a:xfrm>
            <a:off x="6113031" y="1"/>
            <a:ext cx="6078969" cy="6858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Studente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Persona </a:t>
            </a: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it-IT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it-IT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Studente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float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getIsee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setIsee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(float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pt-BR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stampa() const;</a:t>
            </a:r>
            <a:endParaRPr lang="pt-BR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private</a:t>
            </a: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float </a:t>
            </a: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isee</a:t>
            </a:r>
            <a:r>
              <a:rPr lang="pt-B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it-IT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_________________________________________________________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Professore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Persona 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l-PL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it-IT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Professore</a:t>
            </a: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float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getStipendio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setStipendio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(float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pt-BR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stampa() const; </a:t>
            </a:r>
            <a:endParaRPr lang="pt-BR" sz="19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private</a:t>
            </a: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float </a:t>
            </a: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stipendio</a:t>
            </a:r>
            <a:r>
              <a:rPr lang="pt-B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sz="1900" dirty="0"/>
          </a:p>
        </p:txBody>
      </p:sp>
      <p:cxnSp>
        <p:nvCxnSpPr>
          <p:cNvPr id="12" name="Connettore diritto 11"/>
          <p:cNvCxnSpPr/>
          <p:nvPr/>
        </p:nvCxnSpPr>
        <p:spPr>
          <a:xfrm>
            <a:off x="6113031" y="0"/>
            <a:ext cx="65578" cy="6858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umetto 4 15"/>
          <p:cNvSpPr/>
          <p:nvPr/>
        </p:nvSpPr>
        <p:spPr>
          <a:xfrm>
            <a:off x="3179037" y="136733"/>
            <a:ext cx="2925448" cy="1222049"/>
          </a:xfrm>
          <a:prstGeom prst="cloudCallout">
            <a:avLst>
              <a:gd name="adj1" fmla="val -72151"/>
              <a:gd name="adj2" fmla="val -388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Aggiungiamo un metodo di stampa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107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1097280" y="1948284"/>
            <a:ext cx="10058400" cy="435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Persona::stampa() const {</a:t>
            </a:r>
          </a:p>
          <a:p>
            <a:pPr>
              <a:lnSpc>
                <a:spcPct val="110000"/>
              </a:lnSpc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cout&lt;&lt;codiceFiscale&lt;&lt;" "&lt;&lt;nome &lt;&lt;" "&lt;&lt;cognome;</a:t>
            </a:r>
          </a:p>
          <a:p>
            <a:pPr>
              <a:lnSpc>
                <a:spcPct val="110000"/>
              </a:lnSpc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Studente::stampa() const {</a:t>
            </a:r>
          </a:p>
          <a:p>
            <a:pPr>
              <a:lnSpc>
                <a:spcPct val="110000"/>
              </a:lnSpc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Persona::stampa();</a:t>
            </a:r>
          </a:p>
          <a:p>
            <a:pPr>
              <a:lnSpc>
                <a:spcPct val="110000"/>
              </a:lnSpc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cout&lt;&lt;isee;</a:t>
            </a:r>
          </a:p>
          <a:p>
            <a:pPr>
              <a:lnSpc>
                <a:spcPct val="110000"/>
              </a:lnSpc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Professore::stampa() const {</a:t>
            </a:r>
          </a:p>
          <a:p>
            <a:pPr>
              <a:lnSpc>
                <a:spcPct val="110000"/>
              </a:lnSpc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Persona::stampa();</a:t>
            </a:r>
          </a:p>
          <a:p>
            <a:pPr>
              <a:lnSpc>
                <a:spcPct val="110000"/>
              </a:lnSpc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cout&lt;&lt;stipendio;</a:t>
            </a:r>
          </a:p>
          <a:p>
            <a:pPr>
              <a:lnSpc>
                <a:spcPct val="110000"/>
              </a:lnSpc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Implementazione del metodo di stampa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228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1097280" y="1737360"/>
            <a:ext cx="10058400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pPr>
              <a:lnSpc>
                <a:spcPct val="110000"/>
              </a:lnSpc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Persona p1;</a:t>
            </a:r>
          </a:p>
          <a:p>
            <a:pPr>
              <a:lnSpc>
                <a:spcPct val="110000"/>
              </a:lnSpc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p1.stampa();</a:t>
            </a:r>
          </a:p>
          <a:p>
            <a:pPr>
              <a:lnSpc>
                <a:spcPct val="110000"/>
              </a:lnSpc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Studente p2;</a:t>
            </a:r>
          </a:p>
          <a:p>
            <a:pPr>
              <a:lnSpc>
                <a:spcPct val="110000"/>
              </a:lnSpc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p2.stampa();</a:t>
            </a:r>
          </a:p>
          <a:p>
            <a:pPr>
              <a:lnSpc>
                <a:spcPct val="110000"/>
              </a:lnSpc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Professore p3;</a:t>
            </a:r>
          </a:p>
          <a:p>
            <a:pPr>
              <a:lnSpc>
                <a:spcPct val="110000"/>
              </a:lnSpc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p3.stampa();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110000"/>
              </a:lnSpc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Cosa viene stampato?</a:t>
            </a:r>
            <a:endParaRPr lang="en-GB" dirty="0"/>
          </a:p>
        </p:txBody>
      </p:sp>
      <p:sp>
        <p:nvSpPr>
          <p:cNvPr id="5" name="Fumetto 4 4"/>
          <p:cNvSpPr/>
          <p:nvPr/>
        </p:nvSpPr>
        <p:spPr>
          <a:xfrm>
            <a:off x="3999431" y="1976800"/>
            <a:ext cx="3273039" cy="1076770"/>
          </a:xfrm>
          <a:prstGeom prst="cloudCallout">
            <a:avLst>
              <a:gd name="adj1" fmla="val -72124"/>
              <a:gd name="adj2" fmla="val 5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Invoca il metodo stampa di Persona</a:t>
            </a:r>
            <a:endParaRPr lang="en-GB" dirty="0"/>
          </a:p>
        </p:txBody>
      </p:sp>
      <p:sp>
        <p:nvSpPr>
          <p:cNvPr id="6" name="Fumetto 4 5"/>
          <p:cNvSpPr/>
          <p:nvPr/>
        </p:nvSpPr>
        <p:spPr>
          <a:xfrm>
            <a:off x="3999432" y="3094066"/>
            <a:ext cx="3273038" cy="1170774"/>
          </a:xfrm>
          <a:prstGeom prst="cloudCallout">
            <a:avLst>
              <a:gd name="adj1" fmla="val -71685"/>
              <a:gd name="adj2" fmla="val -166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Invoca il metodo stampa di Studente</a:t>
            </a:r>
            <a:endParaRPr lang="en-GB" dirty="0"/>
          </a:p>
        </p:txBody>
      </p:sp>
      <p:sp>
        <p:nvSpPr>
          <p:cNvPr id="8" name="Fumetto 4 7"/>
          <p:cNvSpPr/>
          <p:nvPr/>
        </p:nvSpPr>
        <p:spPr>
          <a:xfrm>
            <a:off x="3999431" y="4305336"/>
            <a:ext cx="3273039" cy="1180744"/>
          </a:xfrm>
          <a:prstGeom prst="cloudCallout">
            <a:avLst>
              <a:gd name="adj1" fmla="val -72229"/>
              <a:gd name="adj2" fmla="val -40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Invoca il metodo stampa di Professore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426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1097280" y="1737360"/>
            <a:ext cx="100584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pPr>
              <a:lnSpc>
                <a:spcPct val="110000"/>
              </a:lnSpc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Persona* p1 = new Persona;</a:t>
            </a:r>
          </a:p>
          <a:p>
            <a:pPr>
              <a:lnSpc>
                <a:spcPct val="110000"/>
              </a:lnSpc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p1-&gt;stampa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Persona* p2 = new Studente;</a:t>
            </a:r>
          </a:p>
          <a:p>
            <a:pPr>
              <a:lnSpc>
                <a:spcPct val="110000"/>
              </a:lnSpc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p2-&gt;stampa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Persona* p3 = new Professore;</a:t>
            </a:r>
          </a:p>
          <a:p>
            <a:pPr>
              <a:lnSpc>
                <a:spcPct val="110000"/>
              </a:lnSpc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p3-&gt;stampa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delete p1;</a:t>
            </a:r>
          </a:p>
          <a:p>
            <a:pPr>
              <a:lnSpc>
                <a:spcPct val="110000"/>
              </a:lnSpc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delete p2;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delete p3;</a:t>
            </a:r>
          </a:p>
          <a:p>
            <a:pPr>
              <a:lnSpc>
                <a:spcPct val="110000"/>
              </a:lnSpc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110000"/>
              </a:lnSpc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Cosa viene stampato?</a:t>
            </a:r>
            <a:endParaRPr lang="en-GB" dirty="0"/>
          </a:p>
        </p:txBody>
      </p:sp>
      <p:sp>
        <p:nvSpPr>
          <p:cNvPr id="5" name="Fumetto 4 4"/>
          <p:cNvSpPr/>
          <p:nvPr/>
        </p:nvSpPr>
        <p:spPr>
          <a:xfrm>
            <a:off x="5546220" y="1877328"/>
            <a:ext cx="3273039" cy="1076770"/>
          </a:xfrm>
          <a:prstGeom prst="cloudCallout">
            <a:avLst>
              <a:gd name="adj1" fmla="val -118599"/>
              <a:gd name="adj2" fmla="val 134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Invoca il metodo stampa di Persona</a:t>
            </a:r>
            <a:endParaRPr lang="en-GB" dirty="0"/>
          </a:p>
        </p:txBody>
      </p:sp>
      <p:sp>
        <p:nvSpPr>
          <p:cNvPr id="10" name="Fumetto 4 9"/>
          <p:cNvSpPr/>
          <p:nvPr/>
        </p:nvSpPr>
        <p:spPr>
          <a:xfrm>
            <a:off x="5546220" y="3134047"/>
            <a:ext cx="3273039" cy="1076770"/>
          </a:xfrm>
          <a:prstGeom prst="cloudCallout">
            <a:avLst>
              <a:gd name="adj1" fmla="val -118077"/>
              <a:gd name="adj2" fmla="val -190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Invoca il metodo stampa di Persona</a:t>
            </a:r>
            <a:endParaRPr lang="en-GB" dirty="0"/>
          </a:p>
        </p:txBody>
      </p:sp>
      <p:sp>
        <p:nvSpPr>
          <p:cNvPr id="12" name="Fumetto 4 11"/>
          <p:cNvSpPr/>
          <p:nvPr/>
        </p:nvSpPr>
        <p:spPr>
          <a:xfrm>
            <a:off x="5546220" y="4409309"/>
            <a:ext cx="3273039" cy="1076770"/>
          </a:xfrm>
          <a:prstGeom prst="cloudCallout">
            <a:avLst>
              <a:gd name="adj1" fmla="val -118338"/>
              <a:gd name="adj2" fmla="val -547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Invoca il metodo stampa di Persona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55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Perché?</a:t>
            </a:r>
            <a:endParaRPr lang="en-GB" dirty="0"/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1097280" y="1834782"/>
            <a:ext cx="10058400" cy="5023218"/>
          </a:xfrm>
        </p:spPr>
        <p:txBody>
          <a:bodyPr>
            <a:normAutofit/>
          </a:bodyPr>
          <a:lstStyle/>
          <a:p>
            <a:r>
              <a:rPr lang="it-IT" dirty="0" smtClean="0"/>
              <a:t>Nonostante gli oggetti puntati sono di tipo Studente o Professore, il metodo invocato è sempre quello della classe madre Persona</a:t>
            </a:r>
          </a:p>
          <a:p>
            <a:r>
              <a:rPr lang="it-IT" dirty="0" smtClean="0"/>
              <a:t>Il metodo da chiamare viene </a:t>
            </a:r>
            <a:r>
              <a:rPr lang="it-IT" b="1" dirty="0" smtClean="0"/>
              <a:t>scelto</a:t>
            </a:r>
            <a:r>
              <a:rPr lang="it-IT" dirty="0" smtClean="0"/>
              <a:t> </a:t>
            </a:r>
            <a:r>
              <a:rPr lang="it-IT" b="1" dirty="0" smtClean="0"/>
              <a:t>in fase di compilazione sulla base del tipo del puntatore </a:t>
            </a:r>
            <a:r>
              <a:rPr lang="it-IT" dirty="0" smtClean="0"/>
              <a:t>(Persona*) e non del tipo dell’oggetto puntato</a:t>
            </a:r>
          </a:p>
          <a:p>
            <a:r>
              <a:rPr lang="it-IT" dirty="0" smtClean="0"/>
              <a:t>In questo caso si parla di «</a:t>
            </a:r>
            <a:r>
              <a:rPr lang="it-IT" b="1" dirty="0" err="1" smtClean="0"/>
              <a:t>early</a:t>
            </a:r>
            <a:r>
              <a:rPr lang="it-IT" b="1" dirty="0" smtClean="0"/>
              <a:t> </a:t>
            </a:r>
            <a:r>
              <a:rPr lang="it-IT" b="1" dirty="0" err="1" smtClean="0"/>
              <a:t>binding</a:t>
            </a:r>
            <a:r>
              <a:rPr lang="it-IT" dirty="0" smtClean="0"/>
              <a:t>»  o «</a:t>
            </a:r>
            <a:r>
              <a:rPr lang="it-IT" b="1" dirty="0" err="1" smtClean="0"/>
              <a:t>static</a:t>
            </a:r>
            <a:r>
              <a:rPr lang="it-IT" b="1" dirty="0" smtClean="0"/>
              <a:t> </a:t>
            </a:r>
            <a:r>
              <a:rPr lang="it-IT" b="1" dirty="0" err="1" smtClean="0"/>
              <a:t>binding</a:t>
            </a:r>
            <a:r>
              <a:rPr lang="it-IT" dirty="0" smtClean="0"/>
              <a:t>»</a:t>
            </a:r>
          </a:p>
          <a:p>
            <a:pPr lvl="1"/>
            <a:r>
              <a:rPr lang="it-IT" dirty="0" err="1" smtClean="0"/>
              <a:t>Early</a:t>
            </a:r>
            <a:r>
              <a:rPr lang="it-IT" dirty="0" smtClean="0"/>
              <a:t> perché viene fatto «prima», già in fase di compilazione</a:t>
            </a:r>
          </a:p>
          <a:p>
            <a:pPr lvl="1"/>
            <a:r>
              <a:rPr lang="it-IT" dirty="0" err="1" smtClean="0"/>
              <a:t>Static</a:t>
            </a:r>
            <a:r>
              <a:rPr lang="it-IT" dirty="0" smtClean="0"/>
              <a:t> perché viene fatto sulla base di informazioni «statiche» già note in fase di compilazione, come la tipologia di puntatore</a:t>
            </a:r>
          </a:p>
          <a:p>
            <a:r>
              <a:rPr lang="it-IT" i="1" dirty="0" smtClean="0"/>
              <a:t>Come fare se volessimo invece invocare il metodo stampa di Studente quando l’oggetto puntato è di tipo Studente?</a:t>
            </a:r>
          </a:p>
          <a:p>
            <a:r>
              <a:rPr lang="it-IT" i="1" dirty="0"/>
              <a:t>Come fare se volessimo invece invocare il metodo stampa di </a:t>
            </a:r>
            <a:r>
              <a:rPr lang="it-IT" i="1" dirty="0" smtClean="0"/>
              <a:t>Professore </a:t>
            </a:r>
            <a:r>
              <a:rPr lang="it-IT" i="1" dirty="0"/>
              <a:t>quando l’oggetto puntato è di tipo </a:t>
            </a:r>
            <a:r>
              <a:rPr lang="it-IT" i="1" dirty="0" smtClean="0"/>
              <a:t>Professore?</a:t>
            </a:r>
            <a:endParaRPr lang="it-IT" i="1" dirty="0"/>
          </a:p>
          <a:p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518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Soluzione? Polimorfismo!</a:t>
            </a:r>
            <a:endParaRPr lang="en-GB" dirty="0"/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1097280" y="1834782"/>
            <a:ext cx="10058400" cy="4023360"/>
          </a:xfrm>
        </p:spPr>
        <p:txBody>
          <a:bodyPr>
            <a:normAutofit/>
          </a:bodyPr>
          <a:lstStyle/>
          <a:p>
            <a:r>
              <a:rPr lang="it-IT" dirty="0" smtClean="0"/>
              <a:t>Rendiamo il metodo stampa «</a:t>
            </a:r>
            <a:r>
              <a:rPr lang="it-IT" b="1" dirty="0" smtClean="0"/>
              <a:t>virtuale</a:t>
            </a:r>
            <a:r>
              <a:rPr lang="it-IT" dirty="0" smtClean="0"/>
              <a:t>»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it-IT" dirty="0"/>
              <a:t>Nel corso dell’esecuzione un puntatore alla classe base potrà puntare ad un oggetto di una sua sottoclasse ma in fase di compilazione questo non può essere </a:t>
            </a:r>
            <a:r>
              <a:rPr lang="it-IT" dirty="0" smtClean="0"/>
              <a:t>previsto</a:t>
            </a:r>
          </a:p>
          <a:p>
            <a:r>
              <a:rPr lang="it-IT" dirty="0" smtClean="0"/>
              <a:t>Abilitiamo così il </a:t>
            </a:r>
            <a:r>
              <a:rPr lang="it-IT" dirty="0" err="1" smtClean="0"/>
              <a:t>cosidetto</a:t>
            </a:r>
            <a:r>
              <a:rPr lang="it-IT" dirty="0" smtClean="0"/>
              <a:t> «</a:t>
            </a:r>
            <a:r>
              <a:rPr lang="it-IT" b="1" dirty="0" smtClean="0"/>
              <a:t>late </a:t>
            </a:r>
            <a:r>
              <a:rPr lang="it-IT" b="1" dirty="0" err="1" smtClean="0"/>
              <a:t>binding</a:t>
            </a:r>
            <a:r>
              <a:rPr lang="it-IT" dirty="0" smtClean="0"/>
              <a:t>» o «</a:t>
            </a:r>
            <a:r>
              <a:rPr lang="it-IT" b="1" dirty="0" err="1" smtClean="0"/>
              <a:t>dynamic</a:t>
            </a:r>
            <a:r>
              <a:rPr lang="it-IT" b="1" dirty="0" smtClean="0"/>
              <a:t> </a:t>
            </a:r>
            <a:r>
              <a:rPr lang="it-IT" b="1" dirty="0" err="1" smtClean="0"/>
              <a:t>binding</a:t>
            </a:r>
            <a:r>
              <a:rPr lang="it-IT" dirty="0" smtClean="0"/>
              <a:t>»:</a:t>
            </a:r>
          </a:p>
          <a:p>
            <a:pPr lvl="1"/>
            <a:r>
              <a:rPr lang="it-IT" dirty="0" smtClean="0"/>
              <a:t>Late perché </a:t>
            </a:r>
            <a:r>
              <a:rPr lang="it-IT" dirty="0"/>
              <a:t>viene fatto </a:t>
            </a:r>
            <a:r>
              <a:rPr lang="it-IT" dirty="0" smtClean="0"/>
              <a:t>«dopo», in </a:t>
            </a:r>
            <a:r>
              <a:rPr lang="it-IT" dirty="0"/>
              <a:t>fase di </a:t>
            </a:r>
            <a:r>
              <a:rPr lang="it-IT" dirty="0" smtClean="0"/>
              <a:t>esecuzione </a:t>
            </a:r>
            <a:r>
              <a:rPr lang="it-IT" dirty="0" smtClean="0">
                <a:sym typeface="Wingdings" panose="05000000000000000000" pitchFamily="2" charset="2"/>
              </a:rPr>
              <a:t> non è più il compilatore a decidere!</a:t>
            </a:r>
            <a:endParaRPr lang="it-IT" dirty="0"/>
          </a:p>
          <a:p>
            <a:pPr lvl="1"/>
            <a:r>
              <a:rPr lang="it-IT" dirty="0" err="1" smtClean="0"/>
              <a:t>Dynamic</a:t>
            </a:r>
            <a:r>
              <a:rPr lang="it-IT" dirty="0" smtClean="0"/>
              <a:t> perché </a:t>
            </a:r>
            <a:r>
              <a:rPr lang="it-IT" dirty="0"/>
              <a:t>viene fatto sulla base di informazioni </a:t>
            </a:r>
            <a:r>
              <a:rPr lang="it-IT" dirty="0" smtClean="0"/>
              <a:t>«dinamiche» non note </a:t>
            </a:r>
            <a:r>
              <a:rPr lang="it-IT" dirty="0"/>
              <a:t>in fase di </a:t>
            </a:r>
            <a:r>
              <a:rPr lang="it-IT" dirty="0" smtClean="0"/>
              <a:t>compilazione</a:t>
            </a:r>
            <a:endParaRPr lang="it-IT" dirty="0"/>
          </a:p>
          <a:p>
            <a:pPr lvl="1"/>
            <a:endParaRPr lang="it-IT" dirty="0"/>
          </a:p>
          <a:p>
            <a:pPr lvl="1"/>
            <a:endParaRPr lang="en-GB" dirty="0"/>
          </a:p>
          <a:p>
            <a:pPr lvl="1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88742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D8E8AE64F80E34F80C6963078F19D5F" ma:contentTypeVersion="2" ma:contentTypeDescription="Creare un nuovo documento." ma:contentTypeScope="" ma:versionID="ddf9c5b4d0d9c7b94fa0aa7a8843ac03">
  <xsd:schema xmlns:xsd="http://www.w3.org/2001/XMLSchema" xmlns:xs="http://www.w3.org/2001/XMLSchema" xmlns:p="http://schemas.microsoft.com/office/2006/metadata/properties" xmlns:ns2="46658670-2a15-4d6b-8682-76b38f6c69b4" targetNamespace="http://schemas.microsoft.com/office/2006/metadata/properties" ma:root="true" ma:fieldsID="e065dfc496dad478cc0c63a0b14c33e3" ns2:_="">
    <xsd:import namespace="46658670-2a15-4d6b-8682-76b38f6c69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658670-2a15-4d6b-8682-76b38f6c69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262B82-62E1-4624-92B5-BCBBD73EA0EF}"/>
</file>

<file path=customXml/itemProps2.xml><?xml version="1.0" encoding="utf-8"?>
<ds:datastoreItem xmlns:ds="http://schemas.openxmlformats.org/officeDocument/2006/customXml" ds:itemID="{08E44D83-8B27-4DBA-B0B1-34D884D6F11C}"/>
</file>

<file path=customXml/itemProps3.xml><?xml version="1.0" encoding="utf-8"?>
<ds:datastoreItem xmlns:ds="http://schemas.openxmlformats.org/officeDocument/2006/customXml" ds:itemID="{024183FB-02DD-4A90-905D-62ABC6B5AE04}"/>
</file>

<file path=docProps/app.xml><?xml version="1.0" encoding="utf-8"?>
<Properties xmlns="http://schemas.openxmlformats.org/officeDocument/2006/extended-properties" xmlns:vt="http://schemas.openxmlformats.org/officeDocument/2006/docPropsVTypes">
  <Template>Base</Template>
  <TotalTime>0</TotalTime>
  <Words>2333</Words>
  <Application>Microsoft Office PowerPoint</Application>
  <PresentationFormat>Widescreen</PresentationFormat>
  <Paragraphs>460</Paragraphs>
  <Slides>27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Wingdings</vt:lpstr>
      <vt:lpstr>Retrospettivo</vt:lpstr>
      <vt:lpstr>Polimorfismo</vt:lpstr>
      <vt:lpstr>Concetti fondamentali della POO</vt:lpstr>
      <vt:lpstr>Presentazione standard di PowerPoint</vt:lpstr>
      <vt:lpstr>Presentazione standard di PowerPoint</vt:lpstr>
      <vt:lpstr>Implementazione del metodo di stampa</vt:lpstr>
      <vt:lpstr>Cosa viene stampato?</vt:lpstr>
      <vt:lpstr>Cosa viene stampato?</vt:lpstr>
      <vt:lpstr>Perché?</vt:lpstr>
      <vt:lpstr>Soluzione? Polimorfismo!</vt:lpstr>
      <vt:lpstr>Presentazione standard di PowerPoint</vt:lpstr>
      <vt:lpstr>Cosa viene stampato?</vt:lpstr>
      <vt:lpstr>Cosa viene stampato?</vt:lpstr>
      <vt:lpstr>Polimorfismo</vt:lpstr>
      <vt:lpstr>Classi e metodi astratti</vt:lpstr>
      <vt:lpstr>Classi e metodi astratti</vt:lpstr>
      <vt:lpstr>Presentazione standard di PowerPoint</vt:lpstr>
      <vt:lpstr>Classi e metodi astratti</vt:lpstr>
      <vt:lpstr>Classi e metodi astratti</vt:lpstr>
      <vt:lpstr>Classi e metodi astratti</vt:lpstr>
      <vt:lpstr>Classi e metodi astratti</vt:lpstr>
      <vt:lpstr>Distruttori virtuali</vt:lpstr>
      <vt:lpstr>Distruttori virtuali</vt:lpstr>
      <vt:lpstr>Distruttori virtuali</vt:lpstr>
      <vt:lpstr>Nuove funzionalità di C++11: override</vt:lpstr>
      <vt:lpstr>Presentazione standard di PowerPoint</vt:lpstr>
      <vt:lpstr>La parola chiave override</vt:lpstr>
      <vt:lpstr>Preparazione all’esame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Libreria STL</dc:title>
  <dc:creator>Jessica</dc:creator>
  <cp:lastModifiedBy>Jessica Zangari</cp:lastModifiedBy>
  <cp:revision>303</cp:revision>
  <dcterms:created xsi:type="dcterms:W3CDTF">2015-04-16T08:28:31Z</dcterms:created>
  <dcterms:modified xsi:type="dcterms:W3CDTF">2020-05-26T16:10:22Z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0x010100BD8E8AE64F80E34F80C6963078F19D5F</vt:lpwstr>
  </property>
</Properties>
</file>