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62" r:id="rId3"/>
    <p:sldId id="338" r:id="rId4"/>
    <p:sldId id="341" r:id="rId5"/>
    <p:sldId id="263" r:id="rId6"/>
    <p:sldId id="257" r:id="rId7"/>
    <p:sldId id="265" r:id="rId8"/>
    <p:sldId id="336" r:id="rId9"/>
    <p:sldId id="33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264" r:id="rId19"/>
    <p:sldId id="259" r:id="rId20"/>
    <p:sldId id="266" r:id="rId21"/>
    <p:sldId id="270" r:id="rId22"/>
    <p:sldId id="271" r:id="rId23"/>
    <p:sldId id="268" r:id="rId24"/>
    <p:sldId id="272" r:id="rId25"/>
    <p:sldId id="273" r:id="rId26"/>
    <p:sldId id="274" r:id="rId27"/>
    <p:sldId id="275" r:id="rId28"/>
    <p:sldId id="276" r:id="rId29"/>
    <p:sldId id="277" r:id="rId30"/>
    <p:sldId id="342" r:id="rId31"/>
    <p:sldId id="343" r:id="rId32"/>
    <p:sldId id="280" r:id="rId33"/>
    <p:sldId id="281" r:id="rId34"/>
    <p:sldId id="282" r:id="rId35"/>
    <p:sldId id="283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19" r:id="rId47"/>
    <p:sldId id="320" r:id="rId48"/>
    <p:sldId id="321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269" r:id="rId63"/>
    <p:sldId id="260" r:id="rId64"/>
    <p:sldId id="324" r:id="rId65"/>
    <p:sldId id="329" r:id="rId66"/>
    <p:sldId id="330" r:id="rId67"/>
    <p:sldId id="345" r:id="rId68"/>
    <p:sldId id="332" r:id="rId69"/>
    <p:sldId id="334" r:id="rId70"/>
    <p:sldId id="335" r:id="rId71"/>
    <p:sldId id="318" r:id="rId72"/>
    <p:sldId id="278" r:id="rId73"/>
    <p:sldId id="344" r:id="rId74"/>
    <p:sldId id="340" r:id="rId75"/>
    <p:sldId id="317" r:id="rId76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615" autoAdjust="0"/>
  </p:normalViewPr>
  <p:slideViewPr>
    <p:cSldViewPr snapToGrid="0" snapToObjects="1">
      <p:cViewPr varScale="1">
        <p:scale>
          <a:sx n="179" d="100"/>
          <a:sy n="179" d="100"/>
        </p:scale>
        <p:origin x="1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3E0D17-5AFE-4461-BB84-6562DE8FE721}" type="datetimeFigureOut">
              <a:rPr lang="ja-JP" altLang="en-US"/>
              <a:pPr>
                <a:defRPr/>
              </a:pPr>
              <a:t>2018/2/2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2D1031-B8DC-4165-A2B7-99C6AC4685D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D1031-B8DC-4165-A2B7-99C6AC4685DF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00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>
              <a:ea typeface="ＭＳ Ｐ明朝" pitchFamily="18" charset="-128"/>
            </a:endParaRPr>
          </a:p>
        </p:txBody>
      </p:sp>
      <p:sp>
        <p:nvSpPr>
          <p:cNvPr id="17411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73125" fontAlgn="base">
              <a:spcBef>
                <a:spcPct val="0"/>
              </a:spcBef>
              <a:spcAft>
                <a:spcPct val="0"/>
              </a:spcAft>
              <a:defRPr/>
            </a:pPr>
            <a:fld id="{D40F7805-2482-4531-A6F2-305AF54F5DFE}" type="slidenum">
              <a:rPr lang="en-US" altLang="ja-JP">
                <a:solidFill>
                  <a:srgbClr val="000000"/>
                </a:solidFill>
                <a:latin typeface="Arial" charset="0"/>
              </a:rPr>
              <a:pPr defTabSz="873125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ja-JP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59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73125" fontAlgn="base">
              <a:spcBef>
                <a:spcPct val="0"/>
              </a:spcBef>
              <a:spcAft>
                <a:spcPct val="0"/>
              </a:spcAft>
              <a:defRPr/>
            </a:pPr>
            <a:fld id="{F7457FD7-216B-432A-BFA3-120550320F76}" type="slidenum">
              <a:rPr lang="ja-JP" altLang="en-US">
                <a:solidFill>
                  <a:srgbClr val="000000"/>
                </a:solidFill>
                <a:latin typeface="Times New Roman" pitchFamily="18" charset="0"/>
              </a:rPr>
              <a:pPr defTabSz="873125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ja-JP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6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D1031-B8DC-4165-A2B7-99C6AC4685DF}" type="slidenum">
              <a:rPr lang="ja-JP" altLang="en-US" smtClean="0"/>
              <a:pPr>
                <a:defRPr/>
              </a:pPr>
              <a:t>66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7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D1031-B8DC-4165-A2B7-99C6AC4685DF}" type="slidenum">
              <a:rPr lang="ja-JP" altLang="en-US" smtClean="0"/>
              <a:pPr>
                <a:defRPr/>
              </a:pPr>
              <a:t>67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7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33346-4DAC-43CD-8CB8-DB8B4382A3A0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3715A-F829-43B1-BC7C-00B7D730779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04CB7-68C9-467C-908E-1BFD27E427C2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E22FD-6773-4F5D-A92C-37C2DBE9CC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1FC85-CCD9-45BB-82FC-5949E20A9E62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20EF-51A5-49E4-A7AE-D5814CE77C8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89348-2AAD-4342-BACD-F2CCADB49D38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E5CE-61A4-428C-8475-050640C7191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A5120-29EC-40CB-9063-DBA62492B96A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B5625-E22E-4C71-A16F-FD0B1EBAA79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BEDD3-E86F-4B6D-AD1C-95B6C5DFD6E1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12291-39B4-4668-A84E-6E3E242BDB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5E422-B933-4954-BC4A-540D9BE568F5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8DA59-45CF-471A-8F4D-E87E9D7DC4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AD742-E7DB-41DF-AF33-45045CFC04CB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04037-26F1-4059-B26B-8B2C6378F9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5BA2C-1D3F-4576-B015-A30097C2B884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AD71C-B640-4A69-AB8B-5922942DB59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E33FE-F480-401B-A6BE-184026932224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F62FC-1F36-41A4-85AA-CA1C11375C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74080-5002-4B3D-A691-6D5D7FB07255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36F21-0D2F-472E-828A-AE660E621ED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8FEB8D-BE7B-4794-BD1F-0E00EFDFC3BE}" type="datetime1">
              <a:rPr lang="ja-JP" altLang="en-US" smtClean="0"/>
              <a:t>2018/2/2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709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58CD85-09B3-43C9-B040-1A4669207B3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1433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/>
              <a:t>X10-based Agent Simulation on Distributed Infrastructure </a:t>
            </a:r>
            <a:r>
              <a:rPr lang="en-US" altLang="ja-JP" sz="4000" dirty="0" smtClean="0"/>
              <a:t>(XASDI)</a:t>
            </a:r>
            <a:br>
              <a:rPr lang="en-US" altLang="ja-JP" sz="4000" dirty="0" smtClean="0"/>
            </a:br>
            <a:r>
              <a:rPr lang="en-US" altLang="ja-JP" sz="4000" dirty="0" smtClean="0"/>
              <a:t>Application Development Guide</a:t>
            </a:r>
            <a:endParaRPr lang="ja-JP" altLang="en-US" sz="4000" dirty="0" smtClean="0"/>
          </a:p>
        </p:txBody>
      </p:sp>
      <p:sp>
        <p:nvSpPr>
          <p:cNvPr id="14339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rgbClr val="898989"/>
                </a:solidFill>
              </a:rPr>
              <a:t>v0.9.0</a:t>
            </a:r>
          </a:p>
        </p:txBody>
      </p:sp>
      <p:sp>
        <p:nvSpPr>
          <p:cNvPr id="14340" name="タイトル 1"/>
          <p:cNvSpPr>
            <a:spLocks/>
          </p:cNvSpPr>
          <p:nvPr/>
        </p:nvSpPr>
        <p:spPr bwMode="auto">
          <a:xfrm>
            <a:off x="685800" y="5059363"/>
            <a:ext cx="7772400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3200" dirty="0">
                <a:latin typeface="Calibri" pitchFamily="34" charset="0"/>
              </a:rPr>
              <a:t>IBM Research – Tokyo</a:t>
            </a:r>
            <a:br>
              <a:rPr lang="en-US" altLang="ja-JP" sz="3200" dirty="0">
                <a:latin typeface="Calibri" pitchFamily="34" charset="0"/>
              </a:rPr>
            </a:br>
            <a:r>
              <a:rPr lang="en-US" altLang="ja-JP" sz="3200" dirty="0" smtClean="0">
                <a:latin typeface="Calibri" pitchFamily="34" charset="0"/>
              </a:rPr>
              <a:t>2016/03/08</a:t>
            </a:r>
            <a:endParaRPr lang="en-US" altLang="ja-JP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Important Classes</a:t>
            </a:r>
            <a:endParaRPr lang="ja-JP" altLang="en-US" smtClean="0"/>
          </a:p>
        </p:txBody>
      </p:sp>
      <p:sp>
        <p:nvSpPr>
          <p:cNvPr id="25603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Running simulation</a:t>
            </a:r>
            <a:endParaRPr lang="ja-JP" altLang="en-US" smtClean="0"/>
          </a:p>
        </p:txBody>
      </p:sp>
      <p:sp>
        <p:nvSpPr>
          <p:cNvPr id="25604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LauncherProxy</a:t>
            </a:r>
          </a:p>
          <a:p>
            <a:pPr eaLnBrk="1" hangingPunct="1"/>
            <a:r>
              <a:rPr lang="en-US" altLang="ja-JP" smtClean="0"/>
              <a:t>Region</a:t>
            </a:r>
          </a:p>
          <a:p>
            <a:pPr eaLnBrk="1" hangingPunct="1"/>
            <a:r>
              <a:rPr lang="en-US" altLang="ja-JP" smtClean="0"/>
              <a:t>Driver</a:t>
            </a:r>
          </a:p>
          <a:p>
            <a:pPr eaLnBrk="1" hangingPunct="1"/>
            <a:r>
              <a:rPr lang="en-US" altLang="ja-JP" smtClean="0"/>
              <a:t>Place</a:t>
            </a:r>
          </a:p>
          <a:p>
            <a:pPr eaLnBrk="1" hangingPunct="1"/>
            <a:r>
              <a:rPr lang="en-US" altLang="ja-JP" smtClean="0"/>
              <a:t>CitizenProxy</a:t>
            </a:r>
            <a:r>
              <a:rPr lang="ja-JP" altLang="en-US" smtClean="0"/>
              <a:t>・</a:t>
            </a:r>
            <a:r>
              <a:rPr lang="en-US" altLang="ja-JP" smtClean="0"/>
              <a:t>Citizen</a:t>
            </a:r>
          </a:p>
          <a:p>
            <a:pPr eaLnBrk="1" hangingPunct="1"/>
            <a:r>
              <a:rPr lang="en-US" altLang="ja-JP" smtClean="0"/>
              <a:t>World</a:t>
            </a:r>
            <a:endParaRPr lang="ja-JP" altLang="en-US" smtClean="0"/>
          </a:p>
        </p:txBody>
      </p:sp>
      <p:sp>
        <p:nvSpPr>
          <p:cNvPr id="25605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Managing messages</a:t>
            </a:r>
            <a:endParaRPr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Message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MessageList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MessageQueue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MessageRepository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MessageResolver</a:t>
            </a: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LauncherProxy</a:t>
            </a:r>
            <a:endParaRPr lang="ja-JP" altLang="en-US" smtClean="0"/>
          </a:p>
        </p:txBody>
      </p:sp>
      <p:sp>
        <p:nvSpPr>
          <p:cNvPr id="26627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A class for launching an agent simulation itself after creating relevant Regions, Drivers, Places, Citizens, World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The first Java object to be created.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/>
              <a:t>Assign agent ID to agent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/>
              <a:t>Create important objects (Launcher and Region).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The created agents and message objects are provided to the runtime of XASDI through Java APIs (</a:t>
            </a:r>
            <a:r>
              <a:rPr lang="en-US" altLang="ja-JP" dirty="0" err="1" smtClean="0"/>
              <a:t>xasdi_bridge</a:t>
            </a:r>
            <a:r>
              <a:rPr lang="en-US" altLang="ja-JP" dirty="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Region</a:t>
            </a:r>
            <a:endParaRPr lang="ja-JP" altLang="en-US" smtClean="0"/>
          </a:p>
        </p:txBody>
      </p:sp>
      <p:sp>
        <p:nvSpPr>
          <p:cNvPr id="2765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838700" cy="4525963"/>
          </a:xfrm>
        </p:spPr>
        <p:txBody>
          <a:bodyPr/>
          <a:lstStyle/>
          <a:p>
            <a:pPr eaLnBrk="1" hangingPunct="1"/>
            <a:r>
              <a:rPr lang="en-US" altLang="ja-JP" smtClean="0"/>
              <a:t>Possess agents (CitizenProxy and Driver), groups of agents (Place), mapping about objects and these IDs.</a:t>
            </a:r>
          </a:p>
          <a:p>
            <a:pPr lvl="1" eaLnBrk="1" hangingPunct="1"/>
            <a:r>
              <a:rPr lang="en-US" altLang="ja-JP" smtClean="0"/>
              <a:t>These objects are added, removed, and referenced at this class.</a:t>
            </a:r>
            <a:endParaRPr lang="ja-JP" altLang="en-US" smtClean="0"/>
          </a:p>
        </p:txBody>
      </p:sp>
      <p:sp>
        <p:nvSpPr>
          <p:cNvPr id="4" name="円/楕円 3"/>
          <p:cNvSpPr/>
          <p:nvPr/>
        </p:nvSpPr>
        <p:spPr>
          <a:xfrm>
            <a:off x="5200650" y="1600200"/>
            <a:ext cx="3779838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5" name="円/楕円 4"/>
          <p:cNvSpPr/>
          <p:nvPr/>
        </p:nvSpPr>
        <p:spPr>
          <a:xfrm>
            <a:off x="5419725" y="2406650"/>
            <a:ext cx="2643188" cy="16144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6" name="円/楕円 5"/>
          <p:cNvSpPr/>
          <p:nvPr/>
        </p:nvSpPr>
        <p:spPr>
          <a:xfrm>
            <a:off x="6786563" y="2805113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7" name="円/楕円 6"/>
          <p:cNvSpPr/>
          <p:nvPr/>
        </p:nvSpPr>
        <p:spPr>
          <a:xfrm>
            <a:off x="6904038" y="317023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8" name="円/楕円 7"/>
          <p:cNvSpPr/>
          <p:nvPr/>
        </p:nvSpPr>
        <p:spPr>
          <a:xfrm>
            <a:off x="5581650" y="2805113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9" name="円/楕円 8"/>
          <p:cNvSpPr/>
          <p:nvPr/>
        </p:nvSpPr>
        <p:spPr>
          <a:xfrm>
            <a:off x="5718175" y="3176588"/>
            <a:ext cx="830263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27658" name="図形グループ 9"/>
          <p:cNvGrpSpPr>
            <a:grpSpLocks/>
          </p:cNvGrpSpPr>
          <p:nvPr/>
        </p:nvGrpSpPr>
        <p:grpSpPr bwMode="auto">
          <a:xfrm>
            <a:off x="6102350" y="3771900"/>
            <a:ext cx="2643188" cy="1612900"/>
            <a:chOff x="0" y="3053486"/>
            <a:chExt cx="2643177" cy="1613075"/>
          </a:xfrm>
        </p:grpSpPr>
        <p:sp>
          <p:nvSpPr>
            <p:cNvPr id="11" name="円/楕円 10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365244" y="3450404"/>
              <a:ext cx="1158870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84307" y="381556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61924" y="3450404"/>
              <a:ext cx="115728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96862" y="382191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Driver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148138" cy="45259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A Driver class triggers the behaviors of </a:t>
            </a:r>
            <a:r>
              <a:rPr lang="en-US" altLang="ja-JP" dirty="0" err="1" smtClean="0"/>
              <a:t>CitizenProxies</a:t>
            </a:r>
            <a:r>
              <a:rPr lang="en-US" altLang="ja-JP" dirty="0" smtClean="0"/>
              <a:t> and Places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Handle and execute Citizen objects.</a:t>
            </a:r>
            <a:endParaRPr lang="en-US" altLang="ja-JP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 smtClean="0"/>
              <a:t>At first handle Place objects, and then move </a:t>
            </a:r>
            <a:r>
              <a:rPr lang="en-US" altLang="ja-JP" b="1" dirty="0" err="1" smtClean="0"/>
              <a:t>CitizenProxy</a:t>
            </a:r>
            <a:r>
              <a:rPr lang="en-US" altLang="ja-JP" b="1" dirty="0" smtClean="0"/>
              <a:t> objects.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 smtClean="0"/>
              <a:t>Driver objects can send and receive messages between other Driver and </a:t>
            </a:r>
            <a:r>
              <a:rPr lang="en-US" altLang="ja-JP" dirty="0" err="1" smtClean="0"/>
              <a:t>CitizenProxy</a:t>
            </a:r>
            <a:r>
              <a:rPr lang="en-US" altLang="ja-JP" dirty="0" smtClean="0"/>
              <a:t> objects.</a:t>
            </a:r>
          </a:p>
        </p:txBody>
      </p:sp>
      <p:sp>
        <p:nvSpPr>
          <p:cNvPr id="4" name="円/楕円 3"/>
          <p:cNvSpPr/>
          <p:nvPr/>
        </p:nvSpPr>
        <p:spPr>
          <a:xfrm>
            <a:off x="5080000" y="1417638"/>
            <a:ext cx="3778250" cy="41386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5" name="円/楕円 4"/>
          <p:cNvSpPr/>
          <p:nvPr/>
        </p:nvSpPr>
        <p:spPr>
          <a:xfrm>
            <a:off x="5299075" y="2224088"/>
            <a:ext cx="2643188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6" name="円/楕円 5"/>
          <p:cNvSpPr/>
          <p:nvPr/>
        </p:nvSpPr>
        <p:spPr>
          <a:xfrm>
            <a:off x="6665913" y="2622550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7" name="円/楕円 6"/>
          <p:cNvSpPr/>
          <p:nvPr/>
        </p:nvSpPr>
        <p:spPr>
          <a:xfrm>
            <a:off x="6783388" y="2987675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8" name="円/楕円 7"/>
          <p:cNvSpPr/>
          <p:nvPr/>
        </p:nvSpPr>
        <p:spPr>
          <a:xfrm>
            <a:off x="5461000" y="2622550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9" name="円/楕円 8"/>
          <p:cNvSpPr/>
          <p:nvPr/>
        </p:nvSpPr>
        <p:spPr>
          <a:xfrm>
            <a:off x="5595938" y="2994025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28682" name="図形グループ 9"/>
          <p:cNvGrpSpPr>
            <a:grpSpLocks/>
          </p:cNvGrpSpPr>
          <p:nvPr/>
        </p:nvGrpSpPr>
        <p:grpSpPr bwMode="auto">
          <a:xfrm>
            <a:off x="5981700" y="3587750"/>
            <a:ext cx="2643188" cy="1612900"/>
            <a:chOff x="0" y="3053486"/>
            <a:chExt cx="2643177" cy="1613075"/>
          </a:xfrm>
        </p:grpSpPr>
        <p:sp>
          <p:nvSpPr>
            <p:cNvPr id="11" name="円/楕円 10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365244" y="3450404"/>
              <a:ext cx="1158870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84307" y="381556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61924" y="3450404"/>
              <a:ext cx="115728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96862" y="382191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  <p:sp>
        <p:nvSpPr>
          <p:cNvPr id="16" name="円/楕円 15"/>
          <p:cNvSpPr/>
          <p:nvPr/>
        </p:nvSpPr>
        <p:spPr>
          <a:xfrm>
            <a:off x="5248275" y="5110163"/>
            <a:ext cx="1947863" cy="682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3200" dirty="0"/>
              <a:t>Driver</a:t>
            </a:r>
            <a:endParaRPr lang="ja-JP" altLang="en-US" sz="3200" dirty="0"/>
          </a:p>
        </p:txBody>
      </p:sp>
      <p:sp>
        <p:nvSpPr>
          <p:cNvPr id="17" name="円/楕円 16"/>
          <p:cNvSpPr/>
          <p:nvPr/>
        </p:nvSpPr>
        <p:spPr>
          <a:xfrm>
            <a:off x="7673975" y="5200650"/>
            <a:ext cx="831850" cy="4968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18" name="上矢印 17"/>
          <p:cNvSpPr/>
          <p:nvPr/>
        </p:nvSpPr>
        <p:spPr>
          <a:xfrm>
            <a:off x="5822950" y="3665538"/>
            <a:ext cx="320675" cy="1535112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19" name="上矢印 18"/>
          <p:cNvSpPr/>
          <p:nvPr/>
        </p:nvSpPr>
        <p:spPr>
          <a:xfrm>
            <a:off x="7878763" y="5018088"/>
            <a:ext cx="319087" cy="33972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0" name="上矢印 19"/>
          <p:cNvSpPr/>
          <p:nvPr/>
        </p:nvSpPr>
        <p:spPr>
          <a:xfrm>
            <a:off x="5503863" y="3405188"/>
            <a:ext cx="319087" cy="1795462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1" name="上矢印 20"/>
          <p:cNvSpPr/>
          <p:nvPr/>
        </p:nvSpPr>
        <p:spPr>
          <a:xfrm>
            <a:off x="7602538" y="4846638"/>
            <a:ext cx="320675" cy="51117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96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Place</a:t>
            </a:r>
            <a:endParaRPr lang="ja-JP" altLang="en-US" smtClean="0"/>
          </a:p>
        </p:txBody>
      </p:sp>
      <p:sp>
        <p:nvSpPr>
          <p:cNvPr id="296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Group of CitizenProxy objects (Not X10 Place).</a:t>
            </a:r>
          </a:p>
          <a:p>
            <a:pPr lvl="1" eaLnBrk="1" hangingPunct="1"/>
            <a:r>
              <a:rPr lang="en-US" altLang="ja-JP" smtClean="0"/>
              <a:t>They have CitizenID and manage CitizenProxy objects.</a:t>
            </a:r>
          </a:p>
          <a:p>
            <a:pPr lvl="1" eaLnBrk="1" hangingPunct="1"/>
            <a:r>
              <a:rPr lang="en-US" altLang="ja-JP" smtClean="0"/>
              <a:t>CitizenID needs not to be a contiguous identifier.</a:t>
            </a:r>
          </a:p>
          <a:p>
            <a:pPr eaLnBrk="1" hangingPunct="1"/>
            <a:endParaRPr lang="en-US" altLang="ja-JP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524000" y="40909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CitizenID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CitizenProxy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obj1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obj2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objN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CitizenProxy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932363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sz="2800" dirty="0" smtClean="0"/>
              <a:t>An agent class for sending and receiving messages.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sz="2400" dirty="0" smtClean="0"/>
              <a:t>A list of messages with source and destination identifiers sent from this class will delivered to </a:t>
            </a:r>
            <a:r>
              <a:rPr lang="en-US" altLang="ja-JP" sz="2400" b="1" dirty="0" err="1" smtClean="0"/>
              <a:t>MessageResolver</a:t>
            </a:r>
            <a:endParaRPr lang="en-US" altLang="ja-JP" sz="2400" b="1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sz="2400" dirty="0" smtClean="0"/>
              <a:t>Behavior when receiving messages is defined at subclass (It can ignore received messages).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sz="2800" dirty="0" smtClean="0"/>
              <a:t>Each </a:t>
            </a:r>
            <a:r>
              <a:rPr lang="en-US" altLang="ja-JP" sz="2800" dirty="0" err="1" smtClean="0"/>
              <a:t>CitizenProxy</a:t>
            </a:r>
            <a:r>
              <a:rPr lang="en-US" altLang="ja-JP" sz="2800" dirty="0" smtClean="0"/>
              <a:t> object has one Citizen object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handling their agent behavior or business logic.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 smtClean="0"/>
          </a:p>
        </p:txBody>
      </p:sp>
      <p:sp>
        <p:nvSpPr>
          <p:cNvPr id="11" name="円/楕円 10"/>
          <p:cNvSpPr/>
          <p:nvPr/>
        </p:nvSpPr>
        <p:spPr>
          <a:xfrm>
            <a:off x="5278438" y="1590675"/>
            <a:ext cx="3779837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12" name="円/楕円 11"/>
          <p:cNvSpPr/>
          <p:nvPr/>
        </p:nvSpPr>
        <p:spPr>
          <a:xfrm>
            <a:off x="5497513" y="2397125"/>
            <a:ext cx="2643187" cy="16144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13" name="円/楕円 12"/>
          <p:cNvSpPr/>
          <p:nvPr/>
        </p:nvSpPr>
        <p:spPr>
          <a:xfrm>
            <a:off x="6864350" y="2795588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4" name="円/楕円 13"/>
          <p:cNvSpPr/>
          <p:nvPr/>
        </p:nvSpPr>
        <p:spPr>
          <a:xfrm>
            <a:off x="6981825" y="3160713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15" name="円/楕円 14"/>
          <p:cNvSpPr/>
          <p:nvPr/>
        </p:nvSpPr>
        <p:spPr>
          <a:xfrm>
            <a:off x="5659438" y="2795588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6" name="円/楕円 15"/>
          <p:cNvSpPr/>
          <p:nvPr/>
        </p:nvSpPr>
        <p:spPr>
          <a:xfrm>
            <a:off x="5795963" y="3167063"/>
            <a:ext cx="830262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30730" name="図形グループ 16"/>
          <p:cNvGrpSpPr>
            <a:grpSpLocks/>
          </p:cNvGrpSpPr>
          <p:nvPr/>
        </p:nvGrpSpPr>
        <p:grpSpPr bwMode="auto">
          <a:xfrm>
            <a:off x="6180138" y="3762375"/>
            <a:ext cx="2643187" cy="1612900"/>
            <a:chOff x="0" y="3053486"/>
            <a:chExt cx="2643177" cy="1613075"/>
          </a:xfrm>
        </p:grpSpPr>
        <p:sp>
          <p:nvSpPr>
            <p:cNvPr id="18" name="円/楕円 17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365245" y="3450404"/>
              <a:ext cx="1158871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484306" y="381556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161924" y="3450404"/>
              <a:ext cx="115728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296861" y="382191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17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Citizen</a:t>
            </a:r>
            <a:endParaRPr lang="ja-JP" altLang="en-US" smtClean="0"/>
          </a:p>
        </p:txBody>
      </p:sp>
      <p:sp>
        <p:nvSpPr>
          <p:cNvPr id="3174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808538" cy="45259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ja-JP" smtClean="0"/>
              <a:t>A CitizenProxy object passes messages to the corresponding Citizen object that executes their agent behavior via the “execute” method. </a:t>
            </a:r>
          </a:p>
          <a:p>
            <a:pPr eaLnBrk="1" hangingPunct="1"/>
            <a:r>
              <a:rPr lang="en-US" altLang="ja-JP" smtClean="0"/>
              <a:t>The “execute” method returns a “Message” as a response. </a:t>
            </a:r>
          </a:p>
        </p:txBody>
      </p:sp>
      <p:sp>
        <p:nvSpPr>
          <p:cNvPr id="4" name="円/楕円 3"/>
          <p:cNvSpPr/>
          <p:nvPr/>
        </p:nvSpPr>
        <p:spPr>
          <a:xfrm>
            <a:off x="5233988" y="1509713"/>
            <a:ext cx="3779837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5" name="円/楕円 4"/>
          <p:cNvSpPr/>
          <p:nvPr/>
        </p:nvSpPr>
        <p:spPr>
          <a:xfrm>
            <a:off x="5453063" y="2316163"/>
            <a:ext cx="2643187" cy="16144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6" name="円/楕円 5"/>
          <p:cNvSpPr/>
          <p:nvPr/>
        </p:nvSpPr>
        <p:spPr>
          <a:xfrm>
            <a:off x="6819900" y="2714625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7" name="円/楕円 6"/>
          <p:cNvSpPr/>
          <p:nvPr/>
        </p:nvSpPr>
        <p:spPr>
          <a:xfrm>
            <a:off x="6937375" y="3079750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8" name="円/楕円 7"/>
          <p:cNvSpPr/>
          <p:nvPr/>
        </p:nvSpPr>
        <p:spPr>
          <a:xfrm>
            <a:off x="5614988" y="2714625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9" name="円/楕円 8"/>
          <p:cNvSpPr/>
          <p:nvPr/>
        </p:nvSpPr>
        <p:spPr>
          <a:xfrm>
            <a:off x="5751513" y="3086100"/>
            <a:ext cx="830262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31754" name="図形グループ 9"/>
          <p:cNvGrpSpPr>
            <a:grpSpLocks/>
          </p:cNvGrpSpPr>
          <p:nvPr/>
        </p:nvGrpSpPr>
        <p:grpSpPr bwMode="auto">
          <a:xfrm>
            <a:off x="6135688" y="3681413"/>
            <a:ext cx="2643187" cy="1612900"/>
            <a:chOff x="0" y="3053486"/>
            <a:chExt cx="2643177" cy="1613075"/>
          </a:xfrm>
        </p:grpSpPr>
        <p:sp>
          <p:nvSpPr>
            <p:cNvPr id="11" name="円/楕円 10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365245" y="3450404"/>
              <a:ext cx="1158871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84306" y="381556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61924" y="3450404"/>
              <a:ext cx="115728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96861" y="382191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27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World</a:t>
            </a:r>
            <a:endParaRPr lang="ja-JP" altLang="en-US" smtClean="0"/>
          </a:p>
        </p:txBody>
      </p:sp>
      <p:sp>
        <p:nvSpPr>
          <p:cNvPr id="3277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It is used for maintaining global variables such as .. .</a:t>
            </a:r>
          </a:p>
          <a:p>
            <a:pPr lvl="1" eaLnBrk="1" hangingPunct="1"/>
            <a:r>
              <a:rPr lang="en-US" altLang="ja-JP" smtClean="0"/>
              <a:t>Set of log writers, simulation step counter, phase counter, mapping about agent and X10 Place ID...</a:t>
            </a:r>
          </a:p>
          <a:p>
            <a:pPr lvl="1" eaLnBrk="1" hangingPunct="1"/>
            <a:r>
              <a:rPr lang="en-US" altLang="ja-JP" smtClean="0"/>
              <a:t>Most variables can be referred using static methods.</a:t>
            </a:r>
          </a:p>
          <a:p>
            <a:pPr lvl="2" eaLnBrk="1" hangingPunct="1"/>
            <a:r>
              <a:rPr lang="en-US" altLang="ja-JP" smtClean="0"/>
              <a:t>e.g. World.world().getLogger();</a:t>
            </a:r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37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cap="none" dirty="0" smtClean="0"/>
              <a:t>DEVELOPING SAMPLE APPLICATION</a:t>
            </a:r>
            <a:br>
              <a:rPr lang="en-US" altLang="ja-JP" cap="none" dirty="0" smtClean="0"/>
            </a:br>
            <a:r>
              <a:rPr lang="en-US" altLang="ja-JP" cap="none" dirty="0" smtClean="0"/>
              <a:t>WITH </a:t>
            </a:r>
            <a:r>
              <a:rPr lang="en-US" altLang="en-US" cap="none" dirty="0" smtClean="0">
                <a:ea typeface="ＭＳ Ｐゴシック" charset="-128"/>
              </a:rPr>
              <a:t>XASDI</a:t>
            </a:r>
            <a:endParaRPr lang="ja-JP" altLang="en-US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48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 Program : MySample</a:t>
            </a:r>
            <a:endParaRPr lang="ja-JP" altLang="en-US" smtClean="0"/>
          </a:p>
        </p:txBody>
      </p:sp>
      <p:sp>
        <p:nvSpPr>
          <p:cNvPr id="3481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200" b="1" dirty="0" smtClean="0"/>
              <a:t>Overview of Sample Simulation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smtClean="0"/>
              <a:t>10 agents send messages to other agents with unicast (10x10 messages in total ) or broadcast (10 messages) style.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smtClean="0"/>
              <a:t>Simulation steps is 4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700" dirty="0" smtClean="0"/>
              <a:t>Step </a:t>
            </a:r>
            <a:r>
              <a:rPr lang="en-US" altLang="ja-JP" sz="1700" dirty="0"/>
              <a:t>0: Each agent sends an attribute message to the agent itself in order to change the attribute of the agent.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700" dirty="0" smtClean="0"/>
              <a:t>Step </a:t>
            </a:r>
            <a:r>
              <a:rPr lang="en-US" altLang="ja-JP" sz="1700" dirty="0"/>
              <a:t>1: Each agent sends an individual message to the agent itself in order to output the attribute value.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700" dirty="0" smtClean="0"/>
              <a:t>Step </a:t>
            </a:r>
            <a:r>
              <a:rPr lang="en-US" altLang="ja-JP" sz="1700" dirty="0"/>
              <a:t>2: The region sends broadcast messages to 10 agents (citizens).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700" dirty="0" smtClean="0"/>
              <a:t>Step </a:t>
            </a:r>
            <a:r>
              <a:rPr lang="en-US" altLang="ja-JP" sz="1700" dirty="0"/>
              <a:t>3: Each agent sends mutual messages to all the agents in an N to N manner. </a:t>
            </a:r>
            <a:r>
              <a:rPr lang="en-US" altLang="ja-JP" sz="1700" dirty="0" smtClean="0"/>
              <a:t/>
            </a:r>
            <a:br>
              <a:rPr lang="en-US" altLang="ja-JP" sz="1700" dirty="0" smtClean="0"/>
            </a:br>
            <a:endParaRPr lang="en-US" altLang="ja-JP" sz="17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ja-JP" sz="2200" dirty="0" smtClean="0"/>
              <a:t>Project directory can be found at </a:t>
            </a:r>
            <a:r>
              <a:rPr lang="en-US" altLang="ja-JP" sz="2200" dirty="0" err="1" smtClean="0"/>
              <a:t>xasdi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MySample</a:t>
            </a:r>
            <a:endParaRPr lang="en-US" altLang="ja-JP" sz="2200" dirty="0" smtClean="0"/>
          </a:p>
          <a:p>
            <a:pPr eaLnBrk="1" hangingPunct="1">
              <a:lnSpc>
                <a:spcPct val="80000"/>
              </a:lnSpc>
            </a:pPr>
            <a:endParaRPr lang="ja-JP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/>
              <a:t>What is </a:t>
            </a:r>
            <a:r>
              <a:rPr lang="en-US" altLang="ja-JP" sz="4000" dirty="0"/>
              <a:t>X10-based Agent Simulation on Distributed Infrastructure </a:t>
            </a:r>
            <a:r>
              <a:rPr lang="en-US" altLang="ja-JP" sz="4000" dirty="0" smtClean="0"/>
              <a:t>(XASDI)? </a:t>
            </a:r>
            <a:endParaRPr lang="ja-JP" altLang="en-US" sz="4000" dirty="0" smtClean="0"/>
          </a:p>
        </p:txBody>
      </p:sp>
      <p:sp>
        <p:nvSpPr>
          <p:cNvPr id="1536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 multi-agent agent simulation platform on top of the X10 language</a:t>
            </a:r>
          </a:p>
          <a:p>
            <a:pPr eaLnBrk="1" hangingPunct="1"/>
            <a:r>
              <a:rPr lang="en-US" altLang="ja-JP" dirty="0" smtClean="0"/>
              <a:t>Java applications connected to ZASE can also attach to this 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58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Create Eclipse Project</a:t>
            </a:r>
            <a:endParaRPr lang="ja-JP" altLang="en-US" smtClean="0"/>
          </a:p>
        </p:txBody>
      </p:sp>
      <p:sp>
        <p:nvSpPr>
          <p:cNvPr id="35843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Launch Eclipse</a:t>
            </a:r>
          </a:p>
          <a:p>
            <a:pPr eaLnBrk="1" hangingPunct="1"/>
            <a:r>
              <a:rPr lang="en-US" altLang="ja-JP" dirty="0" smtClean="0"/>
              <a:t>Locate the project directory to “</a:t>
            </a:r>
            <a:r>
              <a:rPr lang="en-US" altLang="ja-JP" dirty="0" err="1" smtClean="0"/>
              <a:t>xasdi</a:t>
            </a:r>
            <a:r>
              <a:rPr lang="en-US" altLang="ja-JP" dirty="0" smtClean="0"/>
              <a:t>” directory.</a:t>
            </a:r>
          </a:p>
          <a:p>
            <a:pPr lvl="1" eaLnBrk="1" hangingPunct="1"/>
            <a:r>
              <a:rPr lang="en-US" altLang="ja-JP" dirty="0" smtClean="0"/>
              <a:t>You should set work directory “</a:t>
            </a:r>
            <a:r>
              <a:rPr lang="en-US" altLang="ja-JP" dirty="0" err="1" smtClean="0"/>
              <a:t>xasdi</a:t>
            </a:r>
            <a:r>
              <a:rPr lang="en-US" altLang="ja-JP" dirty="0" smtClean="0"/>
              <a:t>” as well</a:t>
            </a:r>
          </a:p>
          <a:p>
            <a:pPr eaLnBrk="1" hangingPunct="1"/>
            <a:endParaRPr lang="ja-JP" altLang="en-US" dirty="0" smtClean="0"/>
          </a:p>
        </p:txBody>
      </p:sp>
      <p:pic>
        <p:nvPicPr>
          <p:cNvPr id="5" name="Content Placeholder 4" descr="Screen Shot 2016-03-02 at 14.12.51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6" b="286"/>
          <a:stretch/>
        </p:blipFill>
        <p:spPr>
          <a:xfrm>
            <a:off x="4648200" y="1299882"/>
            <a:ext cx="4038600" cy="50650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78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Required jar files</a:t>
            </a:r>
            <a:endParaRPr lang="ja-JP" altLang="en-US" smtClean="0"/>
          </a:p>
        </p:txBody>
      </p:sp>
      <p:sp>
        <p:nvSpPr>
          <p:cNvPr id="37891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(X10-2.5.4 install directory)/</a:t>
            </a:r>
            <a:r>
              <a:rPr lang="en-US" altLang="ja-JP" dirty="0" err="1" smtClean="0"/>
              <a:t>stdlib</a:t>
            </a:r>
            <a:r>
              <a:rPr lang="en-US" altLang="ja-JP" dirty="0" smtClean="0"/>
              <a:t>/x10.jar</a:t>
            </a:r>
          </a:p>
          <a:p>
            <a:pPr lvl="1" eaLnBrk="1" hangingPunct="1"/>
            <a:r>
              <a:rPr lang="en-US" altLang="ja-JP" dirty="0" smtClean="0"/>
              <a:t>X10 standard library for Java</a:t>
            </a:r>
          </a:p>
          <a:p>
            <a:pPr eaLnBrk="1" hangingPunct="1"/>
            <a:r>
              <a:rPr lang="en-US" altLang="ja-JP" dirty="0" err="1" smtClean="0"/>
              <a:t>xasdi</a:t>
            </a:r>
            <a:r>
              <a:rPr lang="en-US" altLang="ja-JP" dirty="0" smtClean="0"/>
              <a:t>/jar/</a:t>
            </a:r>
            <a:r>
              <a:rPr lang="en-US" altLang="ja-JP" dirty="0" err="1" smtClean="0"/>
              <a:t>xasdi.jar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Base library of XASDI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89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Import jar files</a:t>
            </a:r>
            <a:endParaRPr lang="ja-JP" altLang="en-US" smtClean="0"/>
          </a:p>
        </p:txBody>
      </p:sp>
      <p:sp>
        <p:nvSpPr>
          <p:cNvPr id="38915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Add required jar files into class path.</a:t>
            </a:r>
          </a:p>
          <a:p>
            <a:pPr eaLnBrk="1" hangingPunct="1"/>
            <a:r>
              <a:rPr lang="en-US" altLang="ja-JP" dirty="0" smtClean="0"/>
              <a:t>”Properties” → “Java Build Path” → ”Add External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JARs ...”</a:t>
            </a:r>
          </a:p>
          <a:p>
            <a:pPr eaLnBrk="1" hangingPunct="1"/>
            <a:r>
              <a:rPr lang="en-US" altLang="ja-JP" dirty="0" smtClean="0"/>
              <a:t>Add two jars in the previous slide.</a:t>
            </a:r>
            <a:endParaRPr lang="ja-JP" altLang="en-US" dirty="0" smtClean="0"/>
          </a:p>
        </p:txBody>
      </p:sp>
      <p:pic>
        <p:nvPicPr>
          <p:cNvPr id="5" name="Content Placeholder 4" descr="Screen Shot 2016-03-02 at 14.15.29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3" t="-28468" r="-5402" b="-28468"/>
          <a:stretch/>
        </p:blipFill>
        <p:spPr>
          <a:xfrm>
            <a:off x="4495799" y="1600200"/>
            <a:ext cx="4409141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99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Add Java packages</a:t>
            </a:r>
            <a:endParaRPr lang="ja-JP" altLang="en-US" smtClean="0"/>
          </a:p>
        </p:txBody>
      </p:sp>
      <p:sp>
        <p:nvSpPr>
          <p:cNvPr id="39939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Select “src” directory.</a:t>
            </a:r>
          </a:p>
          <a:p>
            <a:pPr eaLnBrk="1" hangingPunct="1"/>
            <a:r>
              <a:rPr lang="en-US" altLang="ja-JP" smtClean="0"/>
              <a:t>“new” → “Package”</a:t>
            </a:r>
          </a:p>
          <a:p>
            <a:pPr eaLnBrk="1" hangingPunct="1"/>
            <a:r>
              <a:rPr lang="en-US" altLang="ja-JP" smtClean="0"/>
              <a:t>Create 4 packages.</a:t>
            </a:r>
          </a:p>
          <a:p>
            <a:pPr lvl="1" eaLnBrk="1" hangingPunct="1"/>
            <a:r>
              <a:rPr lang="en-US" altLang="ja-JP" smtClean="0"/>
              <a:t>mysample</a:t>
            </a:r>
          </a:p>
          <a:p>
            <a:pPr lvl="1" eaLnBrk="1" hangingPunct="1"/>
            <a:r>
              <a:rPr lang="en-US" altLang="ja-JP" smtClean="0"/>
              <a:t>mysample.message</a:t>
            </a:r>
          </a:p>
          <a:p>
            <a:pPr lvl="1" eaLnBrk="1" hangingPunct="1"/>
            <a:r>
              <a:rPr lang="en-US" altLang="ja-JP" smtClean="0"/>
              <a:t>mysample.report</a:t>
            </a:r>
          </a:p>
          <a:p>
            <a:pPr lvl="1" eaLnBrk="1" hangingPunct="1"/>
            <a:r>
              <a:rPr lang="en-US" altLang="ja-JP" smtClean="0"/>
              <a:t>mysample.sim</a:t>
            </a:r>
          </a:p>
        </p:txBody>
      </p:sp>
      <p:pic>
        <p:nvPicPr>
          <p:cNvPr id="3" name="Content Placeholder 2" descr="Screen Shot 2016-03-02 at 14.17.58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3" t="-31665" r="-5771" b="-31665"/>
          <a:stretch/>
        </p:blipFill>
        <p:spPr>
          <a:xfrm>
            <a:off x="4495800" y="1600200"/>
            <a:ext cx="4424082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09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Add Java classes listed in p.27-p.29</a:t>
            </a:r>
            <a:endParaRPr lang="ja-JP" altLang="en-US" dirty="0" smtClean="0"/>
          </a:p>
        </p:txBody>
      </p:sp>
      <p:sp>
        <p:nvSpPr>
          <p:cNvPr id="4096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Add Java classes listed in p.27-p.29 into packages.</a:t>
            </a:r>
          </a:p>
          <a:p>
            <a:pPr eaLnBrk="1" hangingPunct="1"/>
            <a:r>
              <a:rPr lang="en-US" altLang="ja-JP" dirty="0" smtClean="0"/>
              <a:t>Select a package → “new” → “Class”</a:t>
            </a:r>
          </a:p>
          <a:p>
            <a:pPr eaLnBrk="1" hangingPunct="1"/>
            <a:r>
              <a:rPr lang="en-US" altLang="ja-JP" dirty="0" smtClean="0"/>
              <a:t>Input class name.</a:t>
            </a:r>
            <a:endParaRPr lang="ja-JP" altLang="en-US" dirty="0" smtClean="0"/>
          </a:p>
        </p:txBody>
      </p:sp>
      <p:pic>
        <p:nvPicPr>
          <p:cNvPr id="40964" name="コンテンツ プレースホルダー 4" descr="newCla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572" r="-3572"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Selecting appropriate </a:t>
            </a:r>
            <a:br>
              <a:rPr lang="en-US" altLang="ja-JP" dirty="0" smtClean="0"/>
            </a:br>
            <a:r>
              <a:rPr lang="en-US" altLang="ja-JP" dirty="0" smtClean="0"/>
              <a:t>Inheritance  classes</a:t>
            </a:r>
            <a:endParaRPr lang="ja-JP" altLang="en-US" dirty="0"/>
          </a:p>
        </p:txBody>
      </p:sp>
      <p:sp>
        <p:nvSpPr>
          <p:cNvPr id="41987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Some classes inherit parent class in XASDI.</a:t>
            </a:r>
          </a:p>
          <a:p>
            <a:pPr eaLnBrk="1" hangingPunct="1"/>
            <a:r>
              <a:rPr lang="en-US" altLang="ja-JP" dirty="0" smtClean="0"/>
              <a:t>Click “Browse...“ button, input super class and select proper class.</a:t>
            </a:r>
            <a:endParaRPr lang="ja-JP" altLang="en-US" dirty="0" smtClean="0"/>
          </a:p>
        </p:txBody>
      </p:sp>
      <p:pic>
        <p:nvPicPr>
          <p:cNvPr id="4" name="Content Placeholder 3" descr="Screen Shot 2016-03-02 at 14.19.59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562"/>
          <a:stretch/>
        </p:blipFill>
        <p:spPr>
          <a:xfrm>
            <a:off x="4318000" y="2146277"/>
            <a:ext cx="4826000" cy="298954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301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Write class content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After clicking the “Finish” button, a constructor and methods are automatically shown.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You have to add your source codes to these methods.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/>
              <a:t>After adding all Java classes, complement, add, and modify source code</a:t>
            </a:r>
            <a:r>
              <a:rPr lang="en-US" altLang="ja-JP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* You </a:t>
            </a:r>
            <a:r>
              <a:rPr lang="en-US" altLang="ja-JP" dirty="0"/>
              <a:t>can remove error marks </a:t>
            </a:r>
            <a:r>
              <a:rPr lang="en-US" altLang="ja-JP" dirty="0" smtClean="0"/>
              <a:t>alerted  </a:t>
            </a:r>
            <a:r>
              <a:rPr lang="en-US" altLang="ja-JP" dirty="0"/>
              <a:t>in Eclipse by importing classes in the simulation </a:t>
            </a:r>
            <a:r>
              <a:rPr lang="en-US" altLang="ja-JP" dirty="0" smtClean="0"/>
              <a:t>base (xasdi.jar and x10.jar).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ja-JP" altLang="en-US" dirty="0"/>
          </a:p>
        </p:txBody>
      </p:sp>
      <p:pic>
        <p:nvPicPr>
          <p:cNvPr id="4" name="Content Placeholder 3" descr="Screen Shot 2016-03-02 at 14.23.04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8" t="-32140" r="-3921" b="-32140"/>
          <a:stretch/>
        </p:blipFill>
        <p:spPr>
          <a:xfrm>
            <a:off x="4572000" y="1600200"/>
            <a:ext cx="4273176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4034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Classes for MySample Application</a:t>
            </a:r>
            <a:endParaRPr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25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SampleRegion</a:t>
            </a:r>
            <a:r>
              <a:rPr lang="en-US" altLang="ja-JP" dirty="0"/>
              <a:t> </a:t>
            </a:r>
            <a:r>
              <a:rPr lang="en-US" altLang="ja-JP" dirty="0" smtClean="0"/>
              <a:t>extends Region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SampleDriver</a:t>
            </a:r>
            <a:r>
              <a:rPr lang="en-US" altLang="ja-JP" dirty="0"/>
              <a:t> </a:t>
            </a:r>
            <a:r>
              <a:rPr lang="en-US" altLang="ja-JP" dirty="0" smtClean="0"/>
              <a:t>implements Driver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SamplePlace</a:t>
            </a:r>
            <a:r>
              <a:rPr lang="en-US" altLang="ja-JP" dirty="0"/>
              <a:t> </a:t>
            </a:r>
            <a:r>
              <a:rPr lang="en-US" altLang="ja-JP" dirty="0" smtClean="0"/>
              <a:t>extends Place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SampleCitizen</a:t>
            </a:r>
            <a:r>
              <a:rPr lang="en-US" altLang="ja-JP" dirty="0"/>
              <a:t> </a:t>
            </a:r>
            <a:r>
              <a:rPr lang="en-US" altLang="ja-JP" dirty="0" smtClean="0"/>
              <a:t>extends Citizen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SampleCitizenProxy</a:t>
            </a:r>
            <a:r>
              <a:rPr lang="en-US" altLang="ja-JP" dirty="0"/>
              <a:t> </a:t>
            </a:r>
            <a:r>
              <a:rPr lang="en-US" altLang="ja-JP" dirty="0" smtClean="0"/>
              <a:t>extends </a:t>
            </a:r>
            <a:r>
              <a:rPr lang="en-US" altLang="ja-JP" dirty="0" err="1" smtClean="0"/>
              <a:t>CitizenProxy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SampleCitizenFactory</a:t>
            </a:r>
            <a:r>
              <a:rPr lang="en-US" altLang="ja-JP" dirty="0"/>
              <a:t> </a:t>
            </a:r>
            <a:r>
              <a:rPr lang="en-US" altLang="ja-JP" dirty="0" smtClean="0"/>
              <a:t>implements </a:t>
            </a:r>
            <a:r>
              <a:rPr lang="en-US" altLang="ja-JP" dirty="0" err="1" smtClean="0"/>
              <a:t>CitizenFactory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SampleCitizenProxyFactory</a:t>
            </a:r>
            <a:r>
              <a:rPr lang="en-US" altLang="ja-JP" dirty="0"/>
              <a:t> </a:t>
            </a:r>
            <a:r>
              <a:rPr lang="en-US" altLang="ja-JP" dirty="0" smtClean="0"/>
              <a:t>implements </a:t>
            </a:r>
            <a:r>
              <a:rPr lang="en-US" altLang="ja-JP" dirty="0" err="1" smtClean="0"/>
              <a:t>CitizenProxyFactory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SampleResolver</a:t>
            </a:r>
            <a:r>
              <a:rPr lang="en-US" altLang="ja-JP" dirty="0"/>
              <a:t> </a:t>
            </a:r>
            <a:r>
              <a:rPr lang="en-US" altLang="ja-JP" dirty="0" smtClean="0"/>
              <a:t>implements </a:t>
            </a:r>
            <a:r>
              <a:rPr lang="en-US" altLang="ja-JP" dirty="0" err="1" smtClean="0"/>
              <a:t>MessageResolver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50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Classes (mysample.message)</a:t>
            </a:r>
            <a:endParaRPr lang="ja-JP" altLang="en-US" smtClean="0"/>
          </a:p>
        </p:txBody>
      </p:sp>
      <p:sp>
        <p:nvSpPr>
          <p:cNvPr id="4505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8125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ja-JP" smtClean="0"/>
              <a:t>SampleMessage extends Message</a:t>
            </a:r>
            <a:endParaRPr lang="ja-JP" altLang="ja-JP" smtClean="0"/>
          </a:p>
          <a:p>
            <a:pPr eaLnBrk="1" hangingPunct="1"/>
            <a:r>
              <a:rPr lang="en-US" altLang="ja-JP" smtClean="0"/>
              <a:t>SetAttributeMessage extends SampleMessage</a:t>
            </a:r>
            <a:endParaRPr lang="ja-JP" altLang="ja-JP" smtClean="0"/>
          </a:p>
          <a:p>
            <a:pPr eaLnBrk="1" hangingPunct="1"/>
            <a:r>
              <a:rPr lang="en-US" altLang="ja-JP" smtClean="0"/>
              <a:t>IndividualMessage extends SampleMessage</a:t>
            </a:r>
            <a:endParaRPr lang="ja-JP" altLang="ja-JP" smtClean="0"/>
          </a:p>
          <a:p>
            <a:pPr eaLnBrk="1" hangingPunct="1"/>
            <a:r>
              <a:rPr lang="en-US" altLang="ja-JP" smtClean="0"/>
              <a:t>BroadCastMessage extends SampleMessage</a:t>
            </a:r>
          </a:p>
          <a:p>
            <a:pPr eaLnBrk="1" hangingPunct="1"/>
            <a:r>
              <a:rPr lang="en-US" altLang="ja-JP" smtClean="0"/>
              <a:t>DirectionMessage extends SampleMessage</a:t>
            </a:r>
          </a:p>
          <a:p>
            <a:pPr eaLnBrk="1" hangingPunct="1"/>
            <a:r>
              <a:rPr lang="en-US" altLang="ja-JP" smtClean="0"/>
              <a:t>MutualMessage extends SampleMessage</a:t>
            </a:r>
            <a:endParaRPr lang="ja-JP" altLang="ja-JP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60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Classes (mysample.report, sim)</a:t>
            </a:r>
            <a:endParaRPr lang="ja-JP" altLang="en-US" smtClean="0"/>
          </a:p>
        </p:txBody>
      </p:sp>
      <p:sp>
        <p:nvSpPr>
          <p:cNvPr id="4608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package mysample.report</a:t>
            </a:r>
          </a:p>
          <a:p>
            <a:pPr lvl="1" eaLnBrk="1" hangingPunct="1"/>
            <a:r>
              <a:rPr lang="en-US" altLang="ja-JP" smtClean="0"/>
              <a:t>SampleLogConverter</a:t>
            </a:r>
          </a:p>
          <a:p>
            <a:pPr eaLnBrk="1" hangingPunct="1"/>
            <a:r>
              <a:rPr lang="en-US" altLang="ja-JP" smtClean="0"/>
              <a:t>package mysample.sim</a:t>
            </a:r>
          </a:p>
          <a:p>
            <a:pPr lvl="1" eaLnBrk="1" hangingPunct="1"/>
            <a:r>
              <a:rPr lang="en-US" altLang="ja-JP" smtClean="0"/>
              <a:t>SampleLauncher implements Launcher</a:t>
            </a:r>
            <a:endParaRPr lang="ja-JP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Arial" charset="0"/>
                <a:ea typeface="ヒラギノ丸ゴ ProN W4"/>
                <a:cs typeface="ヒラギノ丸ゴ ProN W4"/>
              </a:rPr>
              <a:t>XASDI</a:t>
            </a:r>
            <a:endParaRPr lang="ja-JP" altLang="en-US" sz="3600" dirty="0" smtClean="0">
              <a:latin typeface="Arial" charset="0"/>
              <a:ea typeface="ヒラギノ丸ゴ ProN W4"/>
              <a:cs typeface="ヒラギノ丸ゴ ProN W4"/>
            </a:endParaRPr>
          </a:p>
        </p:txBody>
      </p:sp>
      <p:sp>
        <p:nvSpPr>
          <p:cNvPr id="1638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38" y="1600200"/>
            <a:ext cx="8964612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ja-JP" sz="2400" dirty="0" smtClean="0"/>
              <a:t>X10-based Distributed Agent Simulation Platform </a:t>
            </a:r>
          </a:p>
          <a:p>
            <a:pPr lvl="1" eaLnBrk="1" hangingPunct="1"/>
            <a:r>
              <a:rPr lang="en-US" altLang="ja-JP" sz="2000" dirty="0" smtClean="0"/>
              <a:t>X10 is the state-of-the-art PGAS (Partitioned Global Address Space) language that brings high productivity when implementing highly parallel and distributed applications on post-</a:t>
            </a:r>
            <a:r>
              <a:rPr lang="en-US" altLang="ja-JP" sz="2000" dirty="0" err="1" smtClean="0"/>
              <a:t>peta</a:t>
            </a:r>
            <a:r>
              <a:rPr lang="en-US" altLang="ja-JP" sz="2000" dirty="0" smtClean="0"/>
              <a:t> or </a:t>
            </a:r>
            <a:r>
              <a:rPr lang="en-US" altLang="ja-JP" sz="2000" dirty="0" err="1" smtClean="0"/>
              <a:t>exascale</a:t>
            </a:r>
            <a:r>
              <a:rPr lang="en-US" altLang="ja-JP" sz="2000" dirty="0" smtClean="0"/>
              <a:t> machines</a:t>
            </a:r>
          </a:p>
          <a:p>
            <a:pPr lvl="2" eaLnBrk="1" hangingPunct="1"/>
            <a:r>
              <a:rPr lang="en-US" altLang="ja-JP" sz="1800" dirty="0" smtClean="0"/>
              <a:t>X10 provides the functionality that can seamlessly integrate with legacy applications written in Java or C++.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400" dirty="0" smtClean="0"/>
              <a:t>Programming Model</a:t>
            </a:r>
          </a:p>
          <a:p>
            <a:pPr lvl="1" eaLnBrk="1" hangingPunct="1"/>
            <a:r>
              <a:rPr lang="en-US" altLang="ja-JP" sz="2000" dirty="0" smtClean="0">
                <a:solidFill>
                  <a:srgbClr val="FF0000"/>
                </a:solidFill>
              </a:rPr>
              <a:t>The agent programming model of XASDI is derived from our ZASE [Yamamoto, AAMAS2007] simulation platform</a:t>
            </a:r>
          </a:p>
          <a:p>
            <a:pPr lvl="1" eaLnBrk="1" hangingPunct="1"/>
            <a:r>
              <a:rPr lang="en-US" altLang="ja-JP" sz="2000" dirty="0" smtClean="0">
                <a:solidFill>
                  <a:srgbClr val="FF0000"/>
                </a:solidFill>
              </a:rPr>
              <a:t>XASDI provides compatible API interface of ZASE to developers. </a:t>
            </a:r>
          </a:p>
        </p:txBody>
      </p:sp>
      <p:sp>
        <p:nvSpPr>
          <p:cNvPr id="16388" name="正方形/長方形 3"/>
          <p:cNvSpPr>
            <a:spLocks noChangeArrowheads="1"/>
          </p:cNvSpPr>
          <p:nvPr/>
        </p:nvSpPr>
        <p:spPr bwMode="auto">
          <a:xfrm>
            <a:off x="257175" y="6003925"/>
            <a:ext cx="8629650" cy="304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>
                <a:solidFill>
                  <a:srgbClr val="000000"/>
                </a:solidFill>
                <a:ea typeface="MS UI Gothic" pitchFamily="50" charset="-128"/>
              </a:rPr>
              <a:t>Gaku Yamamoto, et.al, “A Platform for Massive Agent-based Simulation and its Evaluation</a:t>
            </a:r>
            <a:r>
              <a:rPr lang="ja-JP" altLang="en-US" sz="1400">
                <a:solidFill>
                  <a:srgbClr val="000000"/>
                </a:solidFill>
                <a:ea typeface="MS UI Gothic" pitchFamily="50" charset="-128"/>
              </a:rPr>
              <a:t>” </a:t>
            </a:r>
            <a:r>
              <a:rPr lang="en-US" altLang="ja-JP" sz="1400">
                <a:solidFill>
                  <a:srgbClr val="000000"/>
                </a:solidFill>
                <a:ea typeface="MS UI Gothic" pitchFamily="50" charset="-128"/>
              </a:rPr>
              <a:t>, AAMAS 2007</a:t>
            </a:r>
            <a:endParaRPr lang="ja-JP" altLang="en-US" sz="1400">
              <a:solidFill>
                <a:srgbClr val="000000"/>
              </a:solidFill>
              <a:ea typeface="MS UI Gothic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7106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 Code</a:t>
            </a:r>
            <a:endParaRPr lang="ja-JP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984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Code Structure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74625" y="561975"/>
            <a:ext cx="3892550" cy="50387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74625" y="1460500"/>
            <a:ext cx="3778250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6" name="円/楕円 5"/>
          <p:cNvSpPr/>
          <p:nvPr/>
        </p:nvSpPr>
        <p:spPr>
          <a:xfrm>
            <a:off x="520700" y="706438"/>
            <a:ext cx="2840038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sp>
        <p:nvSpPr>
          <p:cNvPr id="7" name="円/楕円 6"/>
          <p:cNvSpPr/>
          <p:nvPr/>
        </p:nvSpPr>
        <p:spPr>
          <a:xfrm>
            <a:off x="393700" y="2266950"/>
            <a:ext cx="2643188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8" name="円/楕円 7"/>
          <p:cNvSpPr/>
          <p:nvPr/>
        </p:nvSpPr>
        <p:spPr>
          <a:xfrm>
            <a:off x="1758950" y="2665413"/>
            <a:ext cx="1158875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9" name="円/楕円 8"/>
          <p:cNvSpPr/>
          <p:nvPr/>
        </p:nvSpPr>
        <p:spPr>
          <a:xfrm>
            <a:off x="1878013" y="303053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10" name="円/楕円 9"/>
          <p:cNvSpPr/>
          <p:nvPr/>
        </p:nvSpPr>
        <p:spPr>
          <a:xfrm>
            <a:off x="554038" y="2665413"/>
            <a:ext cx="1158875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1" name="円/楕円 10"/>
          <p:cNvSpPr/>
          <p:nvPr/>
        </p:nvSpPr>
        <p:spPr>
          <a:xfrm>
            <a:off x="690563" y="303688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48139" name="図形グループ 11"/>
          <p:cNvGrpSpPr>
            <a:grpSpLocks/>
          </p:cNvGrpSpPr>
          <p:nvPr/>
        </p:nvGrpSpPr>
        <p:grpSpPr bwMode="auto">
          <a:xfrm>
            <a:off x="1076325" y="3632200"/>
            <a:ext cx="2643188" cy="1612900"/>
            <a:chOff x="0" y="3053486"/>
            <a:chExt cx="2643177" cy="1613075"/>
          </a:xfrm>
        </p:grpSpPr>
        <p:sp>
          <p:nvSpPr>
            <p:cNvPr id="13" name="円/楕円 12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365244" y="3450404"/>
              <a:ext cx="1158870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484307" y="381556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61924" y="3450404"/>
              <a:ext cx="115728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96862" y="382191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346075" y="5807075"/>
            <a:ext cx="3394075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754063" y="5135563"/>
            <a:ext cx="830262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20" name="円/楕円 19"/>
          <p:cNvSpPr/>
          <p:nvPr/>
        </p:nvSpPr>
        <p:spPr>
          <a:xfrm>
            <a:off x="2620963" y="5154613"/>
            <a:ext cx="831850" cy="4968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21" name="角丸四角形 20"/>
          <p:cNvSpPr/>
          <p:nvPr/>
        </p:nvSpPr>
        <p:spPr>
          <a:xfrm>
            <a:off x="5178425" y="612775"/>
            <a:ext cx="3892550" cy="50387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5178425" y="1511300"/>
            <a:ext cx="3779838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 err="1"/>
              <a:t>SampleRegion</a:t>
            </a: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23" name="円/楕円 22"/>
          <p:cNvSpPr/>
          <p:nvPr/>
        </p:nvSpPr>
        <p:spPr>
          <a:xfrm>
            <a:off x="5526088" y="757238"/>
            <a:ext cx="2840037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5853113" y="2665413"/>
            <a:ext cx="2643187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/>
              <a:t>SamplePlace</a:t>
            </a:r>
            <a:endParaRPr lang="en-US" altLang="ja-JP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25" name="円/楕円 24"/>
          <p:cNvSpPr/>
          <p:nvPr/>
        </p:nvSpPr>
        <p:spPr>
          <a:xfrm>
            <a:off x="7218363" y="3062288"/>
            <a:ext cx="1158875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26" name="円/楕円 25"/>
          <p:cNvSpPr/>
          <p:nvPr/>
        </p:nvSpPr>
        <p:spPr>
          <a:xfrm>
            <a:off x="7337425" y="3427413"/>
            <a:ext cx="904875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SampleCitizen</a:t>
            </a:r>
            <a:endParaRPr lang="ja-JP" altLang="en-US" sz="1100" dirty="0"/>
          </a:p>
        </p:txBody>
      </p:sp>
      <p:sp>
        <p:nvSpPr>
          <p:cNvPr id="27" name="円/楕円 26"/>
          <p:cNvSpPr/>
          <p:nvPr/>
        </p:nvSpPr>
        <p:spPr>
          <a:xfrm>
            <a:off x="6013450" y="3062288"/>
            <a:ext cx="1158875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SampleCitizenProxy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28" name="円/楕円 27"/>
          <p:cNvSpPr/>
          <p:nvPr/>
        </p:nvSpPr>
        <p:spPr>
          <a:xfrm>
            <a:off x="6149975" y="3433763"/>
            <a:ext cx="957263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SampleCitizen</a:t>
            </a:r>
            <a:endParaRPr lang="ja-JP" altLang="en-US" sz="1100" dirty="0"/>
          </a:p>
        </p:txBody>
      </p:sp>
      <p:sp>
        <p:nvSpPr>
          <p:cNvPr id="35" name="正方形/長方形 34"/>
          <p:cNvSpPr/>
          <p:nvPr/>
        </p:nvSpPr>
        <p:spPr>
          <a:xfrm>
            <a:off x="5351463" y="5857875"/>
            <a:ext cx="3394075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6802438" y="4600575"/>
            <a:ext cx="993775" cy="5349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 smtClean="0"/>
              <a:t>SampleDriver</a:t>
            </a:r>
            <a:endParaRPr lang="ja-JP" altLang="en-US" sz="1100" dirty="0"/>
          </a:p>
        </p:txBody>
      </p:sp>
      <p:sp>
        <p:nvSpPr>
          <p:cNvPr id="38" name="右矢印 37"/>
          <p:cNvSpPr/>
          <p:nvPr/>
        </p:nvSpPr>
        <p:spPr>
          <a:xfrm>
            <a:off x="3825875" y="2125663"/>
            <a:ext cx="1352550" cy="2268537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915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SampleRegion</a:t>
            </a:r>
            <a:endParaRPr lang="ja-JP" altLang="en-US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 rtlCol="0">
            <a:normAutofit fontScale="4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com.ibm.xasdi_bridge.citizen.CitizenFactory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com.ibm.xasdi_bridge.message.MessageQueue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SampleRegion</a:t>
            </a:r>
            <a:r>
              <a:rPr lang="en-US" altLang="ja-JP" dirty="0"/>
              <a:t> extends Region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Integer FACTORYID = new Integer(0);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SampleRegion</a:t>
            </a:r>
            <a:r>
              <a:rPr lang="en-US" altLang="ja-JP" dirty="0"/>
              <a:t>(long id)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super(id);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protected </a:t>
            </a:r>
            <a:r>
              <a:rPr lang="en-US" altLang="ja-JP" dirty="0" err="1"/>
              <a:t>CitizenFactory</a:t>
            </a:r>
            <a:r>
              <a:rPr lang="en-US" altLang="ja-JP" dirty="0"/>
              <a:t> </a:t>
            </a:r>
            <a:r>
              <a:rPr lang="en-US" altLang="ja-JP" dirty="0" err="1"/>
              <a:t>getCitizenFactory</a:t>
            </a:r>
            <a:r>
              <a:rPr lang="en-US" altLang="ja-JP" dirty="0"/>
              <a:t>()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return </a:t>
            </a:r>
            <a:r>
              <a:rPr lang="en-US" altLang="ja-JP" dirty="0" err="1"/>
              <a:t>super.getCitizenFactory</a:t>
            </a:r>
            <a:r>
              <a:rPr lang="en-US" altLang="ja-JP" dirty="0"/>
              <a:t>(</a:t>
            </a:r>
            <a:r>
              <a:rPr lang="en-US" altLang="ja-JP" dirty="0" err="1"/>
              <a:t>SampleRegion.FACTORYID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void </a:t>
            </a:r>
            <a:r>
              <a:rPr lang="en-US" altLang="ja-JP" dirty="0" err="1"/>
              <a:t>sendMsgQ</a:t>
            </a:r>
            <a:r>
              <a:rPr lang="en-US" altLang="ja-JP" dirty="0"/>
              <a:t>(</a:t>
            </a:r>
            <a:r>
              <a:rPr lang="en-US" altLang="ja-JP" dirty="0" err="1"/>
              <a:t>MessageQueue</a:t>
            </a:r>
            <a:r>
              <a:rPr lang="en-US" altLang="ja-JP" dirty="0"/>
              <a:t> </a:t>
            </a:r>
            <a:r>
              <a:rPr lang="en-US" altLang="ja-JP" dirty="0" err="1"/>
              <a:t>msgq</a:t>
            </a:r>
            <a:r>
              <a:rPr lang="en-US" altLang="ja-JP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// do nothing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4915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You have only to define a constructor and CitizenFactory.</a:t>
            </a:r>
          </a:p>
          <a:p>
            <a:pPr eaLnBrk="1" hangingPunct="1"/>
            <a:r>
              <a:rPr lang="en-US" altLang="ja-JP" smtClean="0"/>
              <a:t>Parent class (Region) will manage all Citizen, Place and Driver agents.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01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SampleDriver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60350" y="1600200"/>
            <a:ext cx="4495800" cy="4525963"/>
          </a:xfrm>
        </p:spPr>
        <p:txBody>
          <a:bodyPr rtlCol="0">
            <a:normAutofit fontScale="3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 smtClean="0"/>
              <a:t>package </a:t>
            </a:r>
            <a:r>
              <a:rPr lang="en-US" altLang="ja-JP" sz="3100" dirty="0" err="1" smtClean="0"/>
              <a:t>mysample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31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/>
              <a:t>java.util.HashMap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 smtClean="0"/>
              <a:t>import </a:t>
            </a:r>
            <a:r>
              <a:rPr lang="en-US" altLang="ja-JP" sz="3100" dirty="0" err="1" smtClean="0"/>
              <a:t>mysample.message</a:t>
            </a:r>
            <a:r>
              <a:rPr lang="en-US" altLang="ja-JP" sz="3100" dirty="0"/>
              <a:t>.*;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31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com.ibm.xasdi_bridge.CitizenID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com.ibm.xasdi_bridge.message.MessageList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com.ibm.xasdi_bridge.simulator.CitizenProxy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com.ibm.xasdi_bridge.simulator.Driver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com.ibm.xasdi_bridge.simulator.Region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31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public class </a:t>
            </a:r>
            <a:r>
              <a:rPr lang="en-US" altLang="ja-JP" sz="3100" dirty="0" err="1"/>
              <a:t>SampleDriver</a:t>
            </a:r>
            <a:r>
              <a:rPr lang="en-US" altLang="ja-JP" sz="3100" dirty="0"/>
              <a:t> implements Driver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31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</a:t>
            </a:r>
            <a:r>
              <a:rPr lang="en-US" altLang="ja-JP" sz="3100" dirty="0" err="1"/>
              <a:t>SamplePlace</a:t>
            </a:r>
            <a:r>
              <a:rPr lang="en-US" altLang="ja-JP" sz="3100" dirty="0"/>
              <a:t> place;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</a:t>
            </a:r>
            <a:r>
              <a:rPr lang="en-US" altLang="ja-JP" sz="3100" dirty="0" err="1"/>
              <a:t>SampleRegion</a:t>
            </a:r>
            <a:r>
              <a:rPr lang="en-US" altLang="ja-JP" sz="3100" dirty="0"/>
              <a:t> region 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public </a:t>
            </a:r>
            <a:r>
              <a:rPr lang="en-US" altLang="ja-JP" sz="3100" dirty="0" err="1"/>
              <a:t>SampleDriver</a:t>
            </a:r>
            <a:r>
              <a:rPr lang="en-US" altLang="ja-JP" sz="3100" dirty="0"/>
              <a:t>(</a:t>
            </a:r>
            <a:r>
              <a:rPr lang="en-US" altLang="ja-JP" sz="3100" dirty="0" err="1"/>
              <a:t>SamplePlace</a:t>
            </a:r>
            <a:r>
              <a:rPr lang="en-US" altLang="ja-JP" sz="3100" dirty="0"/>
              <a:t> place, </a:t>
            </a:r>
            <a:r>
              <a:rPr lang="en-US" altLang="ja-JP" sz="3100" dirty="0" err="1"/>
              <a:t>SampleRegion</a:t>
            </a:r>
            <a:r>
              <a:rPr lang="en-US" altLang="ja-JP" sz="3100" dirty="0"/>
              <a:t> region)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</a:t>
            </a:r>
            <a:r>
              <a:rPr lang="en-US" altLang="ja-JP" sz="3100" dirty="0" err="1"/>
              <a:t>this.place</a:t>
            </a:r>
            <a:r>
              <a:rPr lang="en-US" altLang="ja-JP" sz="3100" dirty="0"/>
              <a:t> = place;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</a:t>
            </a:r>
            <a:r>
              <a:rPr lang="en-US" altLang="ja-JP" sz="3100" dirty="0" err="1"/>
              <a:t>this.region</a:t>
            </a:r>
            <a:r>
              <a:rPr lang="en-US" altLang="ja-JP" sz="3100" dirty="0"/>
              <a:t> = region;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for(</a:t>
            </a:r>
            <a:r>
              <a:rPr lang="en-US" altLang="ja-JP" sz="3100" dirty="0" err="1"/>
              <a:t>int</a:t>
            </a:r>
            <a:r>
              <a:rPr lang="en-US" altLang="ja-JP" sz="3100" dirty="0"/>
              <a:t> </a:t>
            </a:r>
            <a:r>
              <a:rPr lang="en-US" altLang="ja-JP" sz="3100" dirty="0" err="1"/>
              <a:t>i</a:t>
            </a:r>
            <a:r>
              <a:rPr lang="en-US" altLang="ja-JP" sz="3100" dirty="0"/>
              <a:t>=0; </a:t>
            </a:r>
            <a:r>
              <a:rPr lang="en-US" altLang="ja-JP" sz="3100" dirty="0" err="1"/>
              <a:t>i</a:t>
            </a:r>
            <a:r>
              <a:rPr lang="en-US" altLang="ja-JP" sz="3100" dirty="0"/>
              <a:t>&lt;10; </a:t>
            </a:r>
            <a:r>
              <a:rPr lang="en-US" altLang="ja-JP" sz="3100" dirty="0" err="1"/>
              <a:t>i</a:t>
            </a:r>
            <a:r>
              <a:rPr lang="en-US" altLang="ja-JP" sz="3100" dirty="0"/>
              <a:t>++){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</a:t>
            </a:r>
            <a:r>
              <a:rPr lang="en-US" altLang="ja-JP" sz="3100" dirty="0" err="1"/>
              <a:t>int</a:t>
            </a:r>
            <a:r>
              <a:rPr lang="en-US" altLang="ja-JP" sz="3100" dirty="0"/>
              <a:t> </a:t>
            </a:r>
            <a:r>
              <a:rPr lang="en-US" altLang="ja-JP" sz="3100" dirty="0" err="1"/>
              <a:t>args</a:t>
            </a:r>
            <a:r>
              <a:rPr lang="en-US" altLang="ja-JP" sz="3100" dirty="0"/>
              <a:t> = 0;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</a:t>
            </a:r>
            <a:r>
              <a:rPr lang="en-US" altLang="ja-JP" sz="3100" dirty="0" err="1"/>
              <a:t>CitizenID</a:t>
            </a:r>
            <a:r>
              <a:rPr lang="en-US" altLang="ja-JP" sz="3100" dirty="0"/>
              <a:t> </a:t>
            </a:r>
            <a:r>
              <a:rPr lang="en-US" altLang="ja-JP" sz="3100" dirty="0" err="1"/>
              <a:t>cid</a:t>
            </a:r>
            <a:r>
              <a:rPr lang="en-US" altLang="ja-JP" sz="3100" dirty="0"/>
              <a:t> = new </a:t>
            </a:r>
            <a:r>
              <a:rPr lang="en-US" altLang="ja-JP" sz="3100" dirty="0" err="1"/>
              <a:t>CitizenID</a:t>
            </a:r>
            <a:r>
              <a:rPr lang="en-US" altLang="ja-JP" sz="3100" dirty="0"/>
              <a:t>(</a:t>
            </a:r>
            <a:r>
              <a:rPr lang="en-US" altLang="ja-JP" sz="3100" dirty="0" err="1"/>
              <a:t>i</a:t>
            </a:r>
            <a:r>
              <a:rPr lang="en-US" altLang="ja-JP" sz="31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</a:t>
            </a:r>
            <a:r>
              <a:rPr lang="en-US" altLang="ja-JP" sz="3100" dirty="0" err="1"/>
              <a:t>SampleCitizenProxy</a:t>
            </a:r>
            <a:r>
              <a:rPr lang="en-US" altLang="ja-JP" sz="3100" dirty="0"/>
              <a:t> proxy = (</a:t>
            </a:r>
            <a:r>
              <a:rPr lang="en-US" altLang="ja-JP" sz="3100" dirty="0" err="1"/>
              <a:t>SampleCitizenProxy</a:t>
            </a:r>
            <a:r>
              <a:rPr lang="en-US" altLang="ja-JP" sz="3100" dirty="0"/>
              <a:t>)</a:t>
            </a:r>
            <a:r>
              <a:rPr lang="en-US" altLang="ja-JP" sz="3100" dirty="0" err="1"/>
              <a:t>region.createCitizen</a:t>
            </a:r>
            <a:r>
              <a:rPr lang="en-US" altLang="ja-JP" sz="3100" dirty="0"/>
              <a:t>(</a:t>
            </a:r>
            <a:r>
              <a:rPr lang="en-US" altLang="ja-JP" sz="3100" dirty="0" err="1"/>
              <a:t>SampleRegion.FACTORYID</a:t>
            </a:r>
            <a:r>
              <a:rPr lang="en-US" altLang="ja-JP" sz="3100" dirty="0"/>
              <a:t>, </a:t>
            </a:r>
            <a:r>
              <a:rPr lang="en-US" altLang="ja-JP" sz="3100" dirty="0" err="1"/>
              <a:t>cid</a:t>
            </a:r>
            <a:r>
              <a:rPr lang="en-US" altLang="ja-JP" sz="3100" dirty="0"/>
              <a:t>, </a:t>
            </a:r>
            <a:r>
              <a:rPr lang="en-US" altLang="ja-JP" sz="3100" dirty="0" err="1"/>
              <a:t>args</a:t>
            </a:r>
            <a:r>
              <a:rPr lang="en-US" altLang="ja-JP" sz="31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if(proxy != null){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	</a:t>
            </a:r>
            <a:r>
              <a:rPr lang="en-US" altLang="ja-JP" sz="3100" dirty="0" err="1"/>
              <a:t>Region.getCitizenSet</a:t>
            </a:r>
            <a:r>
              <a:rPr lang="en-US" altLang="ja-JP" sz="3100" dirty="0"/>
              <a:t>(0).add(</a:t>
            </a:r>
            <a:r>
              <a:rPr lang="en-US" altLang="ja-JP" sz="3100" dirty="0" err="1"/>
              <a:t>cid</a:t>
            </a:r>
            <a:r>
              <a:rPr lang="en-US" altLang="ja-JP" sz="31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</a:t>
            </a:r>
            <a:r>
              <a:rPr lang="en-US" altLang="ja-JP" sz="3100" dirty="0" smtClean="0"/>
              <a:t>}</a:t>
            </a:r>
            <a:endParaRPr lang="en-US" altLang="ja-JP" sz="3100" dirty="0"/>
          </a:p>
        </p:txBody>
      </p:sp>
      <p:sp>
        <p:nvSpPr>
          <p:cNvPr id="5018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SampleDriver is responsible for creating 10 agent (SampleCitizenProxy) objects in a constructor. </a:t>
            </a:r>
          </a:p>
          <a:p>
            <a:pPr lvl="1" eaLnBrk="1" hangingPunct="1"/>
            <a:r>
              <a:rPr lang="en-US" altLang="ja-JP" smtClean="0"/>
              <a:t>Agent ID is from 0 to 9.</a:t>
            </a:r>
          </a:p>
          <a:p>
            <a:pPr eaLnBrk="1" hangingPunct="1"/>
            <a:r>
              <a:rPr lang="en-US" altLang="ja-JP" smtClean="0"/>
              <a:t>In the execute method, the SampleDriver object kick offs the behavior of the CitizenProxy object.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SampleDriver</a:t>
            </a:r>
            <a:endParaRPr lang="ja-JP" altLang="en-US" smtClean="0"/>
          </a:p>
        </p:txBody>
      </p:sp>
      <p:sp>
        <p:nvSpPr>
          <p:cNvPr id="5120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</a:t>
            </a:r>
            <a:r>
              <a:rPr lang="en-US" altLang="ja-JP" sz="1000" b="1" smtClean="0"/>
              <a:t>public void execute(long time)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HashMap&lt;Long, CitizenProxy&gt; proxies = region.getCitizenProxies();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</a:t>
            </a:r>
            <a:r>
              <a:rPr lang="en-US" altLang="ja-JP" sz="1000" b="1" smtClean="0"/>
              <a:t>if(time == 0){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</a:t>
            </a:r>
            <a:r>
              <a:rPr lang="en-US" altLang="ja-JP" sz="1000" b="1" smtClean="0"/>
              <a:t>for(long i=0; i&lt;proxies.size(); i++){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SampleCitizenProxy proxy = ((SampleCitizenProxy)proxies.get(i));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proxy.setAttribute(proxy.getID() , (</a:t>
            </a:r>
            <a:r>
              <a:rPr lang="en-US" altLang="ja-JP" sz="1000" b="1" smtClean="0"/>
              <a:t>int) i);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}</a:t>
            </a:r>
            <a:r>
              <a:rPr lang="da-DK" altLang="ja-JP" sz="1000" b="1" smtClean="0"/>
              <a:t>else if(time == 1){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</a:t>
            </a:r>
            <a:r>
              <a:rPr lang="da-DK" altLang="ja-JP" sz="1000" b="1" smtClean="0"/>
              <a:t>for(long i=0; i&lt;proxies.size(); i++){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SampleCitizenProxy proxy = (SampleCitizenProxy)proxies.get(i);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proxy.individual(proxy.getID());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}</a:t>
            </a:r>
            <a:r>
              <a:rPr lang="da-DK" altLang="ja-JP" sz="1000" b="1" smtClean="0"/>
              <a:t>else if(time == 2){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BroadCastMessage msg = </a:t>
            </a:r>
            <a:r>
              <a:rPr lang="da-DK" altLang="ja-JP" sz="1000" b="1" smtClean="0"/>
              <a:t>new BroadCastMessage(place.getID());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region.sendMessage(msg);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}</a:t>
            </a:r>
            <a:r>
              <a:rPr lang="da-DK" altLang="ja-JP" sz="1000" b="1" smtClean="0"/>
              <a:t>else if(time == 3){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</a:t>
            </a:r>
            <a:r>
              <a:rPr lang="da-DK" altLang="ja-JP" sz="1000" b="1" smtClean="0"/>
              <a:t>for(long i=0; i&lt;proxies.size(); i++){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SampleCitizenProxy from = (SampleCitizenProxy)proxies.get(i);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</a:t>
            </a:r>
            <a:r>
              <a:rPr lang="en-US" altLang="ja-JP" sz="1000" b="1" smtClean="0"/>
              <a:t>for(long j=0; j&lt;proxies.size(); j++){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SampleCitizenProxy to = (SampleCitizenProxy)proxies.get(j);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MutualMessage msg = </a:t>
            </a:r>
            <a:r>
              <a:rPr lang="en-US" altLang="ja-JP" sz="1000" b="1" smtClean="0"/>
              <a:t>new MutualMessage(from.getID(), to.getID());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from.mutual(msg);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  <a:endParaRPr lang="ja-JP" altLang="en-US" sz="10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3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The “execute” method in </a:t>
            </a:r>
            <a:r>
              <a:rPr lang="en-US" altLang="ja-JP" dirty="0" err="1" smtClean="0"/>
              <a:t>SampleDriver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Each </a:t>
            </a:r>
            <a:r>
              <a:rPr lang="en-US" altLang="ja-JP" dirty="0"/>
              <a:t>a</a:t>
            </a:r>
            <a:r>
              <a:rPr lang="en-US" altLang="ja-JP" dirty="0" smtClean="0"/>
              <a:t>gent (</a:t>
            </a:r>
            <a:r>
              <a:rPr lang="en-US" altLang="ja-JP" dirty="0" err="1" smtClean="0"/>
              <a:t>CitizenProxy</a:t>
            </a:r>
            <a:r>
              <a:rPr lang="en-US" altLang="ja-JP" dirty="0" smtClean="0"/>
              <a:t>) sends 4 types of messages at the “execute” method.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tep 0: Sends a message to itself and changes its attribute.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tep 1: Sends a message to itself, but only writes log file without changing its attribute.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tep 2: Broadcasts one message to all agents.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tep 3: Send different messages to each agent.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(Tips) It is not required to </a:t>
            </a:r>
            <a:r>
              <a:rPr lang="en-US" altLang="ja-JP" dirty="0"/>
              <a:t>change other methods than </a:t>
            </a:r>
            <a:r>
              <a:rPr lang="en-US" altLang="ja-JP" dirty="0" smtClean="0"/>
              <a:t>the “execute” method. </a:t>
            </a:r>
            <a:endParaRPr lang="en-US" altLang="ja-JP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32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SamplePlace</a:t>
            </a:r>
            <a:endParaRPr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219075" y="1600200"/>
            <a:ext cx="4549775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com.ibm.xasdi_bridge.simulator.Place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SamplePlace</a:t>
            </a:r>
            <a:r>
              <a:rPr lang="en-US" altLang="ja-JP" dirty="0"/>
              <a:t> extends Place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dirty="0" smtClean="0"/>
              <a:t>						</a:t>
            </a:r>
            <a:r>
              <a:rPr lang="en-US" altLang="ja-JP" dirty="0" err="1" smtClean="0"/>
              <a:t>serialVersionUID</a:t>
            </a:r>
            <a:r>
              <a:rPr lang="en-US" altLang="ja-JP" dirty="0" smtClean="0"/>
              <a:t> </a:t>
            </a:r>
            <a:r>
              <a:rPr lang="en-US" altLang="ja-JP" dirty="0"/>
              <a:t>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SamplePlace</a:t>
            </a:r>
            <a:r>
              <a:rPr lang="en-US" altLang="ja-JP" dirty="0"/>
              <a:t>(Region region, long id)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super(region, id);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53252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 this sample application, all agent are grouped into one Place so that the Place class is not used. </a:t>
            </a:r>
          </a:p>
          <a:p>
            <a:pPr eaLnBrk="1" hangingPunct="1"/>
            <a:r>
              <a:rPr lang="en-US" altLang="ja-JP" smtClean="0"/>
              <a:t>If you would like to use a Place class for grouping multiple places, you can have variables in the Place class.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42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27163"/>
            <a:ext cx="4038600" cy="52578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 smtClean="0"/>
              <a:t>package </a:t>
            </a:r>
            <a:r>
              <a:rPr lang="en-US" altLang="ja-JP" sz="1000" dirty="0" err="1" smtClean="0"/>
              <a:t>mysample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 smtClean="0"/>
              <a:t>import </a:t>
            </a:r>
            <a:r>
              <a:rPr lang="en-US" altLang="ja-JP" sz="1000" dirty="0" err="1" smtClean="0"/>
              <a:t>mysample.message</a:t>
            </a:r>
            <a:r>
              <a:rPr lang="en-US" altLang="ja-JP" sz="1000" dirty="0"/>
              <a:t>.*;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com.ibm.xasdi_bridge.CitizenID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com.ibm.xasdi_bridge.citizen.Citizen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com.ibm.xasdi_bridge.citizen.CitizenSet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com.ibm.xasdi_bridge.log.Log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com.ibm.xasdi_bridge.log.Logger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com.ibm.xasdi_bridge.Message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com.ibm.xasdi_bridge.simulator.Region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com.ibm.xasdi_bridge.simulator.World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public class </a:t>
            </a:r>
            <a:r>
              <a:rPr lang="en-US" altLang="ja-JP" sz="1000" dirty="0" err="1"/>
              <a:t>SampleCitizen</a:t>
            </a:r>
            <a:r>
              <a:rPr lang="en-US" altLang="ja-JP" sz="1000" dirty="0"/>
              <a:t> extends Citizen </a:t>
            </a:r>
            <a:r>
              <a:rPr lang="en-US" altLang="ja-JP" sz="1000" dirty="0" smtClean="0"/>
              <a:t>{</a:t>
            </a: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attribute;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public </a:t>
            </a:r>
            <a:r>
              <a:rPr lang="en-US" altLang="ja-JP" sz="1000" dirty="0" err="1"/>
              <a:t>SampleCitizen</a:t>
            </a:r>
            <a:r>
              <a:rPr lang="en-US" altLang="ja-JP" sz="1000" dirty="0"/>
              <a:t>(</a:t>
            </a:r>
            <a:r>
              <a:rPr lang="en-US" altLang="ja-JP" sz="1000" dirty="0" err="1"/>
              <a:t>CitizenID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cid</a:t>
            </a:r>
            <a:r>
              <a:rPr lang="en-US" altLang="ja-JP" sz="1000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	super(</a:t>
            </a:r>
            <a:r>
              <a:rPr lang="en-US" altLang="ja-JP" sz="1000" dirty="0" err="1"/>
              <a:t>cid</a:t>
            </a:r>
            <a:r>
              <a:rPr lang="en-US" altLang="ja-JP" sz="10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}</a:t>
            </a: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public void </a:t>
            </a:r>
            <a:r>
              <a:rPr lang="en-US" altLang="ja-JP" sz="1000" b="1" dirty="0" err="1"/>
              <a:t>onCreation</a:t>
            </a:r>
            <a:r>
              <a:rPr lang="en-US" altLang="ja-JP" sz="1000" dirty="0"/>
              <a:t>(Object </a:t>
            </a:r>
            <a:r>
              <a:rPr lang="en-US" altLang="ja-JP" sz="1000" dirty="0" err="1"/>
              <a:t>arg</a:t>
            </a:r>
            <a:r>
              <a:rPr lang="en-US" altLang="ja-JP" sz="1000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	attribute = 0;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	</a:t>
            </a:r>
            <a:r>
              <a:rPr lang="en-US" altLang="ja-JP" sz="1000" dirty="0" err="1"/>
              <a:t>CitizenSet</a:t>
            </a:r>
            <a:r>
              <a:rPr lang="en-US" altLang="ja-JP" sz="1000" dirty="0"/>
              <a:t> set = </a:t>
            </a:r>
            <a:r>
              <a:rPr lang="en-US" altLang="ja-JP" sz="1000" dirty="0" err="1"/>
              <a:t>Region.getCitizenSet</a:t>
            </a:r>
            <a:r>
              <a:rPr lang="en-US" altLang="ja-JP" sz="1000" dirty="0"/>
              <a:t>(0);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	</a:t>
            </a:r>
            <a:r>
              <a:rPr lang="en-US" altLang="ja-JP" sz="1000" dirty="0" err="1"/>
              <a:t>set.add</a:t>
            </a:r>
            <a:r>
              <a:rPr lang="en-US" altLang="ja-JP" sz="1000" dirty="0"/>
              <a:t>(</a:t>
            </a:r>
            <a:r>
              <a:rPr lang="en-US" altLang="ja-JP" sz="1000" dirty="0" err="1"/>
              <a:t>getID</a:t>
            </a:r>
            <a:r>
              <a:rPr lang="en-US" altLang="ja-JP" sz="1000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}</a:t>
            </a: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@</a:t>
            </a:r>
            <a:r>
              <a:rPr lang="en-US" altLang="ja-JP" sz="1000" dirty="0" smtClean="0"/>
              <a:t>Override -</a:t>
            </a:r>
            <a:r>
              <a:rPr lang="en-US" altLang="ja-JP" sz="1000" dirty="0" smtClean="0">
                <a:sym typeface="Wingdings"/>
              </a:rPr>
              <a:t> Obsolete </a:t>
            </a: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 smtClean="0"/>
              <a:t>	</a:t>
            </a:r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public void </a:t>
            </a:r>
            <a:r>
              <a:rPr lang="en-US" altLang="ja-JP" sz="1000" b="1" dirty="0" err="1" smtClean="0">
                <a:solidFill>
                  <a:schemeClr val="bg1">
                    <a:lumMod val="85000"/>
                  </a:schemeClr>
                </a:solidFill>
              </a:rPr>
              <a:t>onExecute</a:t>
            </a:r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(long time, </a:t>
            </a:r>
            <a:r>
              <a:rPr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 phase)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>
                <a:solidFill>
                  <a:schemeClr val="bg1">
                    <a:lumMod val="85000"/>
                  </a:schemeClr>
                </a:solidFill>
              </a:rPr>
              <a:t>		// do nothing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ja-JP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27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SampleCitizen objects execute its core agent behavior methods according to received messages’ types.</a:t>
            </a:r>
          </a:p>
          <a:p>
            <a:pPr lvl="1" eaLnBrk="1" hangingPunct="1"/>
            <a:r>
              <a:rPr lang="en-US" altLang="ja-JP" sz="2000" smtClean="0"/>
              <a:t>Create reply message</a:t>
            </a:r>
          </a:p>
          <a:p>
            <a:pPr lvl="1" eaLnBrk="1" hangingPunct="1"/>
            <a:r>
              <a:rPr lang="en-US" altLang="ja-JP" sz="2000" smtClean="0"/>
              <a:t>Write Log</a:t>
            </a:r>
          </a:p>
          <a:p>
            <a:pPr eaLnBrk="1" hangingPunct="1"/>
            <a:r>
              <a:rPr lang="en-US" altLang="ja-JP" sz="2400" smtClean="0"/>
              <a:t>(Tips) The “onExecute” method is now obsolete, instead you can write your agent behavior in the </a:t>
            </a:r>
            <a:r>
              <a:rPr lang="en-US" altLang="ja-JP" sz="2400" i="1" smtClean="0"/>
              <a:t>onMessage</a:t>
            </a:r>
            <a:r>
              <a:rPr lang="en-US" altLang="ja-JP" sz="2400" smtClean="0"/>
              <a:t> method. </a:t>
            </a:r>
          </a:p>
          <a:p>
            <a:pPr eaLnBrk="1" hangingPunct="1"/>
            <a:endParaRPr lang="en-US" altLang="ja-JP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52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</a:t>
            </a:r>
            <a:endParaRPr lang="ja-JP" altLang="en-US" smtClean="0"/>
          </a:p>
        </p:txBody>
      </p:sp>
      <p:sp>
        <p:nvSpPr>
          <p:cNvPr id="5529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1450" y="1600200"/>
            <a:ext cx="4495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public Message </a:t>
            </a:r>
            <a:r>
              <a:rPr lang="en-US" altLang="ja-JP" sz="1200" b="1" smtClean="0"/>
              <a:t>onMessage</a:t>
            </a:r>
            <a:r>
              <a:rPr lang="en-US" altLang="ja-JP" sz="1200" smtClean="0"/>
              <a:t>(Message msg)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SampleMessage reply = (SampleMessage)msg;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switch(msg.getType()){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SampleMessage.INDIVIDUAL: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individual((IndividualMessage)msg);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SampleMessage.BROADCAST: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broadCast((BroadCastMessage)msg);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SampleMessage.ATTRIBUTE: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null; attribute((SetAttributeMessage)msg);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SampleMessage.DIRECTION: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null; direction((DirectionMessage)msg);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SampleMessage.MUTUAL: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mutual((MutualMessage)msg);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return reply;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}</a:t>
            </a:r>
          </a:p>
          <a:p>
            <a:pPr marL="0" indent="0" eaLnBrk="1" hangingPunct="1">
              <a:buFont typeface="Arial" charset="0"/>
              <a:buNone/>
            </a:pPr>
            <a:endParaRPr lang="ja-JP" altLang="en-US" sz="1200" smtClean="0"/>
          </a:p>
        </p:txBody>
      </p:sp>
      <p:sp>
        <p:nvSpPr>
          <p:cNvPr id="5530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When a message is arrived, “onMessage” method is called.</a:t>
            </a:r>
          </a:p>
          <a:p>
            <a:pPr lvl="1" eaLnBrk="1" hangingPunct="1"/>
            <a:r>
              <a:rPr lang="en-US" altLang="ja-JP" smtClean="0"/>
              <a:t>This method is create a reply message (if any) and return.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63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</a:t>
            </a:r>
            <a:endParaRPr lang="ja-JP" altLang="en-US" smtClean="0"/>
          </a:p>
        </p:txBody>
      </p:sp>
      <p:sp>
        <p:nvSpPr>
          <p:cNvPr id="5632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IndividualMessage individual(IndividualMessage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IndividualMessage reply = new IndividualMessage(1);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int value = attribute;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reply.selected = value;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an individual message",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return reply;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BroadCastMessage broadCast(BroadCastMessage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BroadCastMessage reply = new 							BroadCastMessage(msg.getGroupID());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int value = BroadCastMessage.</a:t>
            </a:r>
            <a:r>
              <a:rPr lang="en-US" altLang="ja-JP" sz="1000" i="1" smtClean="0"/>
              <a:t>VALUE;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 broadcast message",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return reply;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void attribute(SetAttributeMessage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this.attribute = msg.attribute;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 setattribute message", attribute);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  <a:endParaRPr lang="ja-JP" altLang="en-US" sz="1000" smtClean="0"/>
          </a:p>
        </p:txBody>
      </p:sp>
      <p:sp>
        <p:nvSpPr>
          <p:cNvPr id="5632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The methods -  listed in the left hand demonstrate 3 different agent behaviors, unicast (individual), broadcast, and changing the agent attribute.  </a:t>
            </a:r>
          </a:p>
          <a:p>
            <a:pPr eaLnBrk="1" hangingPunct="1"/>
            <a:r>
              <a:rPr lang="en-US" altLang="ja-JP" sz="2400" smtClean="0"/>
              <a:t>You can use the proprietary logging methods, but it is optional.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18434" name="タイトル 1"/>
          <p:cNvSpPr>
            <a:spLocks noGrp="1"/>
          </p:cNvSpPr>
          <p:nvPr>
            <p:ph type="title"/>
          </p:nvPr>
        </p:nvSpPr>
        <p:spPr>
          <a:xfrm>
            <a:off x="287338" y="657225"/>
            <a:ext cx="8229600" cy="71913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Arial" charset="0"/>
                <a:ea typeface="ヒラギノ丸ゴ ProN W4"/>
                <a:cs typeface="ヒラギノ丸ゴ ProN W4"/>
              </a:rPr>
              <a:t>XASDI </a:t>
            </a:r>
            <a:r>
              <a:rPr lang="en-US" altLang="ja-JP" sz="3600" dirty="0" smtClean="0">
                <a:latin typeface="Arial" charset="0"/>
                <a:ea typeface="ヒラギノ丸ゴ ProN W4"/>
                <a:cs typeface="ヒラギノ丸ゴ ProN W4"/>
              </a:rPr>
              <a:t>Software Stack </a:t>
            </a:r>
            <a:endParaRPr lang="ja-JP" altLang="en-US" sz="3600" dirty="0" smtClean="0">
              <a:latin typeface="Arial" charset="0"/>
              <a:ea typeface="ヒラギノ丸ゴ ProN W4"/>
              <a:cs typeface="ヒラギノ丸ゴ ProN W4"/>
            </a:endParaRPr>
          </a:p>
        </p:txBody>
      </p:sp>
      <p:sp>
        <p:nvSpPr>
          <p:cNvPr id="18435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287338" y="1890713"/>
            <a:ext cx="8229600" cy="4524375"/>
          </a:xfrm>
        </p:spPr>
        <p:txBody>
          <a:bodyPr/>
          <a:lstStyle/>
          <a:p>
            <a:pPr eaLnBrk="1" hangingPunct="1"/>
            <a:r>
              <a:rPr lang="en-US" altLang="ja-JP" sz="2000" dirty="0" smtClean="0">
                <a:latin typeface="Arial" charset="0"/>
                <a:ea typeface="ヒラギノ丸ゴ ProN W4"/>
                <a:cs typeface="ヒラギノ丸ゴ ProN W4"/>
              </a:rPr>
              <a:t>The following diagram illustrates the software stack of XASDI and its applications.</a:t>
            </a:r>
          </a:p>
          <a:p>
            <a:pPr eaLnBrk="1" hangingPunct="1">
              <a:buFont typeface="Arial" charset="0"/>
              <a:buNone/>
            </a:pPr>
            <a:endParaRPr lang="en-US" altLang="ja-JP" sz="2000" dirty="0" smtClean="0">
              <a:latin typeface="Arial" charset="0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903288" y="2635250"/>
            <a:ext cx="7343775" cy="1368425"/>
          </a:xfrm>
          <a:prstGeom prst="rect">
            <a:avLst/>
          </a:prstGeom>
          <a:solidFill>
            <a:srgbClr val="CCFF66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24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  <a:t>Social Simulation(Java)(e.g. Traffic, </a:t>
            </a:r>
            <a:br>
              <a:rPr lang="en-US" altLang="ja-JP" sz="24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</a:br>
            <a:r>
              <a:rPr lang="en-US" altLang="ja-JP" sz="24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  <a:t>CO2 Emission, Auction, Marketing)</a:t>
            </a:r>
          </a:p>
          <a:p>
            <a:pPr algn="ctr">
              <a:defRPr/>
            </a:pPr>
            <a:endParaRPr lang="ja-JP" altLang="en-US" sz="2400" dirty="0">
              <a:solidFill>
                <a:srgbClr val="000000"/>
              </a:solidFill>
              <a:latin typeface="Calibri" charset="0"/>
              <a:ea typeface="MS UI Gothic" charset="0"/>
              <a:cs typeface="MS UI Gothic" charset="0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917575" y="4651375"/>
            <a:ext cx="7329488" cy="1008063"/>
          </a:xfrm>
          <a:prstGeom prst="rect">
            <a:avLst/>
          </a:prstGeom>
          <a:solidFill>
            <a:srgbClr val="FF66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altLang="ja-JP" sz="2400" dirty="0">
              <a:solidFill>
                <a:srgbClr val="FFFFFF"/>
              </a:solidFill>
              <a:latin typeface="Calibri" pitchFamily="34" charset="0"/>
              <a:ea typeface="MS UI Gothic" pitchFamily="50" charset="-128"/>
            </a:endParaRPr>
          </a:p>
          <a:p>
            <a:pPr algn="ctr">
              <a:defRPr/>
            </a:pPr>
            <a:r>
              <a:rPr lang="en-US" altLang="ja-JP" sz="2400" dirty="0" smtClean="0">
                <a:solidFill>
                  <a:srgbClr val="FFFFFF"/>
                </a:solidFill>
                <a:latin typeface="Calibri" pitchFamily="34" charset="0"/>
                <a:ea typeface="MS UI Gothic" pitchFamily="50" charset="-128"/>
              </a:rPr>
              <a:t>XASDI Runtime</a:t>
            </a:r>
            <a:endParaRPr lang="en-US" altLang="ja-JP" sz="2400" dirty="0">
              <a:solidFill>
                <a:srgbClr val="FFFFFF"/>
              </a:solidFill>
              <a:latin typeface="Calibri" pitchFamily="34" charset="0"/>
              <a:ea typeface="MS UI Gothic" pitchFamily="50" charset="-128"/>
            </a:endParaRPr>
          </a:p>
          <a:p>
            <a:pPr algn="ctr">
              <a:defRPr/>
            </a:pPr>
            <a:endParaRPr lang="ja-JP" altLang="en-US" sz="2400" dirty="0">
              <a:solidFill>
                <a:srgbClr val="FFFFFF"/>
              </a:solidFill>
              <a:latin typeface="Calibri" pitchFamily="34" charset="0"/>
              <a:ea typeface="MS UI Gothic" pitchFamily="50" charset="-128"/>
            </a:endParaRP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903288" y="3643313"/>
            <a:ext cx="7345362" cy="360362"/>
          </a:xfrm>
          <a:prstGeom prst="rect">
            <a:avLst/>
          </a:prstGeom>
          <a:solidFill>
            <a:srgbClr val="FFCC66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altLang="ja-JP" sz="1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正方形/長方形 13"/>
          <p:cNvSpPr>
            <a:spLocks noChangeArrowheads="1"/>
          </p:cNvSpPr>
          <p:nvPr/>
        </p:nvSpPr>
        <p:spPr bwMode="auto">
          <a:xfrm>
            <a:off x="917575" y="3986213"/>
            <a:ext cx="7329488" cy="647700"/>
          </a:xfrm>
          <a:prstGeom prst="rect">
            <a:avLst/>
          </a:prstGeom>
          <a:solidFill>
            <a:srgbClr val="AEC5E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  <a:t>Java Bridge</a:t>
            </a: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auto">
          <a:xfrm>
            <a:off x="917575" y="5659438"/>
            <a:ext cx="7329488" cy="649287"/>
          </a:xfrm>
          <a:prstGeom prst="rect">
            <a:avLst/>
          </a:prstGeom>
          <a:solidFill>
            <a:srgbClr val="F0E57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24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  <a:t>X10 (Java, C++)</a:t>
            </a:r>
            <a:endParaRPr lang="ja-JP" altLang="en-US" sz="2400" dirty="0">
              <a:solidFill>
                <a:srgbClr val="000000"/>
              </a:solidFill>
              <a:latin typeface="Calibri" charset="0"/>
              <a:ea typeface="MS UI Gothic" charset="0"/>
              <a:cs typeface="MS UI Gothic" charset="0"/>
            </a:endParaRPr>
          </a:p>
        </p:txBody>
      </p:sp>
      <p:sp>
        <p:nvSpPr>
          <p:cNvPr id="18441" name="テキスト ボックス 1"/>
          <p:cNvSpPr txBox="1">
            <a:spLocks noChangeArrowheads="1"/>
          </p:cNvSpPr>
          <p:nvPr/>
        </p:nvSpPr>
        <p:spPr bwMode="auto">
          <a:xfrm>
            <a:off x="1250950" y="3643313"/>
            <a:ext cx="6573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</a:rPr>
              <a:t>XASDI </a:t>
            </a:r>
            <a:r>
              <a:rPr lang="en-US" altLang="ja-JP" dirty="0" smtClean="0">
                <a:solidFill>
                  <a:srgbClr val="000000"/>
                </a:solidFill>
              </a:rPr>
              <a:t>API 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73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</a:t>
            </a:r>
            <a:endParaRPr lang="ja-JP" altLang="en-US" smtClean="0"/>
          </a:p>
        </p:txBody>
      </p:sp>
      <p:sp>
        <p:nvSpPr>
          <p:cNvPr id="57347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void direction(DirectionMessage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int cid = (int)msg.getReceiverID().getLocalID();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 direction message", cid);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DirectionMessage mutual(MutualMessage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int value = MutualMessage.</a:t>
            </a:r>
            <a:r>
              <a:rPr lang="en-US" altLang="ja-JP" sz="1000" i="1" smtClean="0"/>
              <a:t>VALUE;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this.attribute = value;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 mutual message",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CitizenID dest = msg.getSenderID();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DirectionMessage reply = new DirectionMessage(dest);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return reply;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0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void writeLog(String str, int value){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try{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Logger logger = World.</a:t>
            </a:r>
            <a:r>
              <a:rPr lang="en-US" altLang="ja-JP" sz="1000" i="1" smtClean="0"/>
              <a:t>world().getLogger();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 log = logger.getFreeLog(0);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log.setInt(0,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log.setString(1, str);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log.write();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} catch(Exception e){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e.printStackTrace();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  <a:endParaRPr lang="ja-JP" altLang="en-US" sz="1000" smtClean="0"/>
          </a:p>
        </p:txBody>
      </p:sp>
      <p:sp>
        <p:nvSpPr>
          <p:cNvPr id="57348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When a message is received, message information is written to common log files.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83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.*;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com.ibm.xasdi_bridge.simulator.CitizenProxy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SampleCitizenProxy</a:t>
            </a:r>
            <a:r>
              <a:rPr lang="en-US" altLang="ja-JP" dirty="0"/>
              <a:t> extends </a:t>
            </a:r>
            <a:r>
              <a:rPr lang="en-US" altLang="ja-JP" dirty="0" err="1"/>
              <a:t>CitizenProxy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public </a:t>
            </a:r>
            <a:r>
              <a:rPr lang="en-US" altLang="ja-JP" dirty="0" err="1"/>
              <a:t>SampleCitizenProxy</a:t>
            </a:r>
            <a:r>
              <a:rPr lang="en-US" altLang="ja-JP" dirty="0"/>
              <a:t>(Region region)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super(region);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  <a:endParaRPr lang="ja-JP" altLang="en-US" dirty="0"/>
          </a:p>
        </p:txBody>
      </p:sp>
      <p:sp>
        <p:nvSpPr>
          <p:cNvPr id="5837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 can send messages to SampleRegion class.</a:t>
            </a:r>
          </a:p>
          <a:p>
            <a:pPr lvl="1" eaLnBrk="1" hangingPunct="1"/>
            <a:r>
              <a:rPr lang="en-US" altLang="ja-JP" smtClean="0"/>
              <a:t>These objects has a pointer of Region object.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93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</a:t>
            </a:r>
            <a:endParaRPr lang="ja-JP" altLang="en-US" smtClean="0"/>
          </a:p>
        </p:txBody>
      </p:sp>
      <p:sp>
        <p:nvSpPr>
          <p:cNvPr id="5939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38125" y="1333500"/>
            <a:ext cx="4362450" cy="50673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individual(CitizenID id){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IndividualMessage msg =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new IndividualMessage(0);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msg.setSenderID(id);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setAttribute(CitizenID id ,int i){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SetAttributeMessage msg =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new SetAttributeMessage(i);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msg.setSenderID(id);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direct(CitizenID dest, DirectionMessage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msg.setReceiverID(dest);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mutual(MutualMessage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  <a:endParaRPr lang="ja-JP" altLang="en-US" sz="1200" smtClean="0"/>
          </a:p>
        </p:txBody>
      </p:sp>
      <p:sp>
        <p:nvSpPr>
          <p:cNvPr id="5939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It has “sendMessage” method to send a message.</a:t>
            </a:r>
          </a:p>
          <a:p>
            <a:pPr eaLnBrk="1" hangingPunct="1"/>
            <a:r>
              <a:rPr lang="en-US" altLang="ja-JP" smtClean="0"/>
              <a:t>These 4 methods are called according to the message type.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04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</a:t>
            </a:r>
            <a:endParaRPr lang="ja-JP" altLang="en-US" smtClean="0"/>
          </a:p>
        </p:txBody>
      </p:sp>
      <p:sp>
        <p:nvSpPr>
          <p:cNvPr id="6041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04788" y="1600200"/>
            <a:ext cx="4291012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public void receiveMessage(Message msg)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	Message reply = citizen.onMessage(msg);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	sendMessage(reply);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</a:t>
            </a:r>
          </a:p>
        </p:txBody>
      </p:sp>
      <p:sp>
        <p:nvSpPr>
          <p:cNvPr id="6042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This class instance invokes the Citizen object in order to send a reply  message after receiving an incoming message.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14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SampleCitizenFactory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com.ibm.xasdi_bridge.citizen.Citizen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com.ibm.xasdi_bridge.citizen.CitizenFactory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SampleCitizenFactory</a:t>
            </a:r>
            <a:r>
              <a:rPr lang="en-US" altLang="ja-JP" dirty="0"/>
              <a:t> implements </a:t>
            </a:r>
            <a:r>
              <a:rPr lang="en-US" altLang="ja-JP" dirty="0" err="1"/>
              <a:t>CitizenFactory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Citizen </a:t>
            </a:r>
            <a:r>
              <a:rPr lang="en-US" altLang="ja-JP" dirty="0" err="1"/>
              <a:t>newInstance</a:t>
            </a:r>
            <a:r>
              <a:rPr lang="en-US" altLang="ja-JP" dirty="0"/>
              <a:t>(</a:t>
            </a:r>
            <a:r>
              <a:rPr lang="en-US" altLang="ja-JP" dirty="0" err="1"/>
              <a:t>CitizenID</a:t>
            </a:r>
            <a:r>
              <a:rPr lang="en-US" altLang="ja-JP" dirty="0"/>
              <a:t> id)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return new </a:t>
            </a:r>
            <a:r>
              <a:rPr lang="en-US" altLang="ja-JP" dirty="0" err="1"/>
              <a:t>SampleCitizen</a:t>
            </a:r>
            <a:r>
              <a:rPr lang="en-US" altLang="ja-JP" dirty="0"/>
              <a:t>(id);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144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When “newInstance” method is called, one SampleCitizen object is instantiated.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24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SampleCitizenProxyFactory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1676400"/>
            <a:ext cx="4495800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com.ibm.xasdi_bridge.simulator.CitizenProxy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com.ibm.xasdi_bridge.simulator.CitizenProxyFactory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SampleCitizenProxyFactory</a:t>
            </a:r>
            <a:r>
              <a:rPr lang="en-US" altLang="ja-JP" dirty="0"/>
              <a:t> implements </a:t>
            </a:r>
            <a:r>
              <a:rPr lang="en-US" altLang="ja-JP" dirty="0" err="1"/>
              <a:t>CitizenProxyFactory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CitizenProxy</a:t>
            </a:r>
            <a:r>
              <a:rPr lang="en-US" altLang="ja-JP" dirty="0"/>
              <a:t> </a:t>
            </a:r>
            <a:r>
              <a:rPr lang="en-US" altLang="ja-JP" dirty="0" err="1"/>
              <a:t>newInstance</a:t>
            </a:r>
            <a:r>
              <a:rPr lang="en-US" altLang="ja-JP" dirty="0"/>
              <a:t>(Region region)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return new </a:t>
            </a:r>
            <a:r>
              <a:rPr lang="en-US" altLang="ja-JP" dirty="0" err="1"/>
              <a:t>SampleCitizenProxy</a:t>
            </a:r>
            <a:r>
              <a:rPr lang="en-US" altLang="ja-JP" dirty="0"/>
              <a:t>(region);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2468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When “newInstance” method is called, one SampleCitizenProxy object is instantiated.</a:t>
            </a:r>
          </a:p>
          <a:p>
            <a:pPr lvl="1" eaLnBrk="1" hangingPunct="1"/>
            <a:r>
              <a:rPr lang="en-US" altLang="ja-JP" smtClean="0"/>
              <a:t>SampleCitizen and SampleCitizenProxy should be created at the same time.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34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SampleResolver</a:t>
            </a:r>
            <a:endParaRPr lang="ja-JP" altLang="en-US" smtClean="0"/>
          </a:p>
        </p:txBody>
      </p:sp>
      <p:sp>
        <p:nvSpPr>
          <p:cNvPr id="63491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package </a:t>
            </a:r>
            <a:r>
              <a:rPr lang="en-US" altLang="ja-JP" sz="1200" dirty="0" err="1" smtClean="0"/>
              <a:t>mysample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java.util.ArrayList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java.util.Collection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java.util.List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mysample.message.BroadCastMessage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mysample.message.DirectionMessage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mysample.message.IndividualMessage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mysample.message.MutualMessage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mysample.message.SetAttributeMessage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com.ibm.xasdi_bridge.CitizenID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com.ibm.xasdi_bridge.citizen.CitizenSet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com.ibm.xasdi_bridge.citizen.MessageResolver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com.ibm.xasdi_bridge.simulator.Region</a:t>
            </a:r>
            <a:r>
              <a:rPr lang="en-US" altLang="ja-JP" sz="1200" dirty="0" smtClean="0"/>
              <a:t>;</a:t>
            </a:r>
            <a:endParaRPr lang="ja-JP" altLang="en-US" sz="1200" dirty="0" smtClean="0"/>
          </a:p>
        </p:txBody>
      </p:sp>
      <p:sp>
        <p:nvSpPr>
          <p:cNvPr id="6349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 message resolver is in charge of resolving a list of destination agents (CitizenProxy) from a given message </a:t>
            </a:r>
          </a:p>
          <a:p>
            <a:pPr eaLnBrk="1" hangingPunct="1"/>
            <a:r>
              <a:rPr lang="en-US" altLang="ja-JP" smtClean="0"/>
              <a:t>Import all message classes and some parent classes.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45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SampleResolver</a:t>
            </a:r>
            <a:endParaRPr lang="ja-JP" altLang="en-US" smtClean="0"/>
          </a:p>
        </p:txBody>
      </p:sp>
      <p:sp>
        <p:nvSpPr>
          <p:cNvPr id="645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495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public class SampleResolver implements MessageResolver {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Collection&lt;CitizenID&gt; resolve(Message msg)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if(msg instanceof BroadCastMessage){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BroadCastMessage bmsg = (BroadCastMessage)msg;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long pid = bmsg.getGroupID().getLocalID();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CitizenSet cset = Region.getCitizenSet(pid);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if(cset == null){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	System.err.println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		("CitizenSet is null: placeid="+pid);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	return null;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}else{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	return cset.getCollection();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}else if(msg instanceof IndividualMessage){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List&lt;CitizenID&gt; cset = new ArrayList&lt;CitizenID&gt;();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cset.add(msg.getSenderID());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return cset;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}</a:t>
            </a:r>
            <a:endParaRPr lang="ja-JP" altLang="en-US" sz="1200" smtClean="0"/>
          </a:p>
        </p:txBody>
      </p:sp>
      <p:sp>
        <p:nvSpPr>
          <p:cNvPr id="6451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You have only to implement the “resolve” method.</a:t>
            </a:r>
          </a:p>
          <a:p>
            <a:pPr eaLnBrk="1" hangingPunct="1"/>
            <a:r>
              <a:rPr lang="en-US" altLang="ja-JP" smtClean="0"/>
              <a:t>The return type is a list of destination agent identifiers (CitizenID).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55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SampleResolver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 smtClean="0"/>
              <a:t>	else </a:t>
            </a:r>
            <a:r>
              <a:rPr lang="en-US" altLang="ja-JP" sz="1200" dirty="0"/>
              <a:t>if(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instanceof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DirectionMessage</a:t>
            </a:r>
            <a:r>
              <a:rPr lang="en-US" altLang="ja-JP" sz="1200" dirty="0"/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List&lt;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 </a:t>
            </a:r>
            <a:r>
              <a:rPr lang="en-US" altLang="ja-JP" sz="1200" dirty="0" err="1"/>
              <a:t>citizenSet</a:t>
            </a:r>
            <a:r>
              <a:rPr lang="en-US" altLang="ja-JP" sz="1200" dirty="0"/>
              <a:t> </a:t>
            </a:r>
            <a:endParaRPr lang="en-US" altLang="ja-JP" sz="120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		= </a:t>
            </a:r>
            <a:r>
              <a:rPr lang="en-US" altLang="ja-JP" sz="1200" dirty="0"/>
              <a:t>new </a:t>
            </a:r>
            <a:r>
              <a:rPr lang="en-US" altLang="ja-JP" sz="1200" dirty="0" err="1" smtClean="0"/>
              <a:t>ArrayList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&gt;()</a:t>
            </a:r>
            <a:r>
              <a:rPr lang="en-US" altLang="ja-JP" sz="1200" dirty="0" smtClean="0"/>
              <a:t>;</a:t>
            </a:r>
            <a:r>
              <a:rPr lang="en-US" altLang="ja-JP" sz="1200" dirty="0"/>
              <a:t>		</a:t>
            </a:r>
            <a:r>
              <a:rPr lang="en-US" altLang="ja-JP" sz="1200" dirty="0" smtClean="0"/>
              <a:t>	</a:t>
            </a:r>
            <a:r>
              <a:rPr lang="en-US" altLang="ja-JP" sz="1200" dirty="0" err="1" smtClean="0"/>
              <a:t>citizenSet.add</a:t>
            </a:r>
            <a:r>
              <a:rPr lang="en-US" altLang="ja-JP" sz="1200" dirty="0"/>
              <a:t>(((</a:t>
            </a:r>
            <a:r>
              <a:rPr lang="en-US" altLang="ja-JP" sz="1200" dirty="0" err="1"/>
              <a:t>DirectionMessage</a:t>
            </a:r>
            <a:r>
              <a:rPr lang="en-US" altLang="ja-JP" sz="1200" dirty="0"/>
              <a:t>)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).</a:t>
            </a:r>
            <a:r>
              <a:rPr lang="en-US" altLang="ja-JP" sz="1200" dirty="0" err="1"/>
              <a:t>getReceiverID</a:t>
            </a:r>
            <a:r>
              <a:rPr lang="en-US" altLang="ja-JP" sz="1200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citizenSet</a:t>
            </a:r>
            <a:r>
              <a:rPr lang="en-US" altLang="ja-JP" sz="12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}else if(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instanceof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SetAttributeMessage</a:t>
            </a:r>
            <a:r>
              <a:rPr lang="en-US" altLang="ja-JP" sz="1200" dirty="0"/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List&lt;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 </a:t>
            </a:r>
            <a:r>
              <a:rPr lang="en-US" altLang="ja-JP" sz="1200" dirty="0" err="1"/>
              <a:t>cset</a:t>
            </a:r>
            <a:r>
              <a:rPr lang="en-US" altLang="ja-JP" sz="1200" dirty="0"/>
              <a:t> = new </a:t>
            </a:r>
            <a:r>
              <a:rPr lang="en-US" altLang="ja-JP" sz="1200" dirty="0" err="1"/>
              <a:t>ArrayList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&gt;();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</a:t>
            </a:r>
            <a:r>
              <a:rPr lang="en-US" altLang="ja-JP" sz="1200" dirty="0" err="1"/>
              <a:t>cset.add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msg.getSenderID</a:t>
            </a:r>
            <a:r>
              <a:rPr lang="en-US" altLang="ja-JP" sz="1200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cset</a:t>
            </a:r>
            <a:r>
              <a:rPr lang="en-US" altLang="ja-JP" sz="12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}else if(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instanceof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MutualMessage</a:t>
            </a:r>
            <a:r>
              <a:rPr lang="en-US" altLang="ja-JP" sz="1200" dirty="0"/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List&lt;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 </a:t>
            </a:r>
            <a:r>
              <a:rPr lang="en-US" altLang="ja-JP" sz="1200" dirty="0" err="1" smtClean="0"/>
              <a:t>citizenSet</a:t>
            </a:r>
            <a:endParaRPr lang="en-US" altLang="ja-JP" sz="120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		= </a:t>
            </a:r>
            <a:r>
              <a:rPr lang="en-US" altLang="ja-JP" sz="1200" dirty="0"/>
              <a:t>new </a:t>
            </a:r>
            <a:r>
              <a:rPr lang="en-US" altLang="ja-JP" sz="1200" dirty="0" err="1"/>
              <a:t>ArrayList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&gt;();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</a:t>
            </a:r>
            <a:r>
              <a:rPr lang="en-US" altLang="ja-JP" sz="1200" dirty="0" err="1"/>
              <a:t>citizenSet.add</a:t>
            </a:r>
            <a:r>
              <a:rPr lang="en-US" altLang="ja-JP" sz="1200" dirty="0"/>
              <a:t>(((</a:t>
            </a:r>
            <a:r>
              <a:rPr lang="en-US" altLang="ja-JP" sz="1200" dirty="0" err="1"/>
              <a:t>MutualMessage</a:t>
            </a:r>
            <a:r>
              <a:rPr lang="en-US" altLang="ja-JP" sz="1200" dirty="0"/>
              <a:t>)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).</a:t>
            </a:r>
            <a:r>
              <a:rPr lang="en-US" altLang="ja-JP" sz="1200" dirty="0" err="1"/>
              <a:t>getReceiverID</a:t>
            </a:r>
            <a:r>
              <a:rPr lang="en-US" altLang="ja-JP" sz="1200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citizenSet</a:t>
            </a:r>
            <a:r>
              <a:rPr lang="en-US" altLang="ja-JP" sz="12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}else{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</a:t>
            </a:r>
            <a:r>
              <a:rPr lang="en-US" altLang="ja-JP" sz="1200" dirty="0" err="1" smtClean="0"/>
              <a:t>System.err.println</a:t>
            </a:r>
            <a:endParaRPr lang="en-US" altLang="ja-JP" sz="120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		(</a:t>
            </a:r>
            <a:r>
              <a:rPr lang="en-US" altLang="ja-JP" sz="1200" dirty="0"/>
              <a:t>"Message is null or unsupported.");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return null;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Destination of messages are determined by their types</a:t>
            </a:r>
            <a:endParaRPr lang="ja-JP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65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063" y="1600200"/>
            <a:ext cx="4249737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SampleMessage</a:t>
            </a:r>
            <a:r>
              <a:rPr lang="en-US" altLang="ja-JP" dirty="0"/>
              <a:t> extends Message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INDIVIDUAL = 1;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BROADCAST = 2;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ATTRIBUTE = 3;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DIRECTION = 4;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MUTUAL = 5;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SampleMessage</a:t>
            </a:r>
            <a:r>
              <a:rPr lang="en-US" altLang="ja-JP" dirty="0"/>
              <a:t>(</a:t>
            </a:r>
            <a:r>
              <a:rPr lang="en-US" altLang="ja-JP" dirty="0" err="1"/>
              <a:t>int</a:t>
            </a:r>
            <a:r>
              <a:rPr lang="en-US" altLang="ja-JP" dirty="0"/>
              <a:t> type)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super(type);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656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 message class – extending the Message class - used for this application.</a:t>
            </a:r>
          </a:p>
          <a:p>
            <a:pPr eaLnBrk="1" hangingPunct="1"/>
            <a:r>
              <a:rPr lang="en-US" altLang="ja-JP" smtClean="0"/>
              <a:t>5 constant values are represented as message types – each of which is used at a constructor method.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Directories</a:t>
            </a:r>
            <a:endParaRPr lang="ja-JP" altLang="en-US" smtClean="0"/>
          </a:p>
        </p:txBody>
      </p:sp>
      <p:sp>
        <p:nvSpPr>
          <p:cNvPr id="2048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575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You can see the following sub directories under the “</a:t>
            </a:r>
            <a:r>
              <a:rPr lang="en-US" altLang="ja-JP" dirty="0" err="1" smtClean="0"/>
              <a:t>xasdi</a:t>
            </a:r>
            <a:r>
              <a:rPr lang="en-US" altLang="ja-JP" dirty="0" smtClean="0"/>
              <a:t>” directory. </a:t>
            </a:r>
          </a:p>
          <a:p>
            <a:pPr lvl="1" eaLnBrk="1" hangingPunct="1"/>
            <a:r>
              <a:rPr lang="en-US" altLang="ja-JP" dirty="0" err="1" smtClean="0"/>
              <a:t>api</a:t>
            </a:r>
            <a:r>
              <a:rPr lang="en-US" altLang="ja-JP" dirty="0" smtClean="0"/>
              <a:t> (API Javadoc)</a:t>
            </a:r>
          </a:p>
          <a:p>
            <a:pPr lvl="1" eaLnBrk="1" hangingPunct="1"/>
            <a:r>
              <a:rPr lang="en-US" altLang="ja-JP" dirty="0" smtClean="0"/>
              <a:t>doc (Contains this file)</a:t>
            </a:r>
          </a:p>
          <a:p>
            <a:pPr lvl="1" eaLnBrk="1" hangingPunct="1"/>
            <a:r>
              <a:rPr lang="en-US" altLang="ja-JP" dirty="0" smtClean="0"/>
              <a:t>jar (Simulation base jar file)</a:t>
            </a:r>
          </a:p>
          <a:p>
            <a:pPr lvl="1" eaLnBrk="1" hangingPunct="1"/>
            <a:r>
              <a:rPr lang="en-US" altLang="ja-JP" dirty="0" err="1" smtClean="0"/>
              <a:t>MySample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(Eclipse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 directory of tiny sample program)</a:t>
            </a:r>
          </a:p>
          <a:p>
            <a:pPr lvl="1" eaLnBrk="1" hangingPunct="1"/>
            <a:r>
              <a:rPr lang="en-US" altLang="ja-JP" dirty="0" err="1" smtClean="0"/>
              <a:t>src</a:t>
            </a:r>
            <a:r>
              <a:rPr lang="en-US" altLang="ja-JP" dirty="0" smtClean="0"/>
              <a:t> (XASDI source code)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75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IndividualMessage</a:t>
            </a:r>
            <a:endParaRPr lang="ja-JP" altLang="en-US" smtClean="0"/>
          </a:p>
        </p:txBody>
      </p:sp>
      <p:sp>
        <p:nvSpPr>
          <p:cNvPr id="67587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0975" y="1600200"/>
            <a:ext cx="499745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package mysample.message;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ja-JP" sz="180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public class IndividualMessage extends SampleMessage {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ja-JP" sz="180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private static final long </a:t>
            </a:r>
            <a:r>
              <a:rPr lang="en-US" altLang="ja-JP" sz="1800" i="1" smtClean="0"/>
              <a:t>serialVersionUID = 1L;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public int selected = 0;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public IndividualMessage(int selected) {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	super(</a:t>
            </a:r>
            <a:r>
              <a:rPr lang="en-US" altLang="ja-JP" sz="1800" i="1" smtClean="0"/>
              <a:t>INDIVIDUAL);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	this.selected = selected;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}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ja-JP" sz="180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}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ja-JP" altLang="en-US" sz="1800" smtClean="0"/>
          </a:p>
        </p:txBody>
      </p:sp>
      <p:sp>
        <p:nvSpPr>
          <p:cNvPr id="67588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ja-JP" smtClean="0"/>
              <a:t>Each agent sends this message only to itself.</a:t>
            </a:r>
          </a:p>
          <a:p>
            <a:pPr eaLnBrk="1" hangingPunct="1"/>
            <a:r>
              <a:rPr lang="en-US" altLang="ja-JP" smtClean="0"/>
              <a:t>If selected is 0, it is an original message</a:t>
            </a:r>
          </a:p>
          <a:p>
            <a:pPr eaLnBrk="1" hangingPunct="1"/>
            <a:r>
              <a:rPr lang="en-US" altLang="ja-JP" smtClean="0"/>
              <a:t>If selected is 1, it is a reply message.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861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BroadCastMessage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4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com.ibm.xasdi_bridge.PlaceID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BroadCastMessage</a:t>
            </a:r>
            <a:r>
              <a:rPr lang="en-US" altLang="ja-JP" dirty="0"/>
              <a:t> extends </a:t>
            </a:r>
            <a:r>
              <a:rPr lang="en-US" altLang="ja-JP" dirty="0" err="1"/>
              <a:t>SampleMessage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VALUE = 3141;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</a:t>
            </a:r>
            <a:r>
              <a:rPr lang="en-US" altLang="ja-JP" dirty="0" err="1"/>
              <a:t>PlaceID</a:t>
            </a:r>
            <a:r>
              <a:rPr lang="en-US" altLang="ja-JP" dirty="0"/>
              <a:t> id;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BroadCastMessage</a:t>
            </a:r>
            <a:r>
              <a:rPr lang="en-US" altLang="ja-JP" dirty="0"/>
              <a:t>(</a:t>
            </a:r>
            <a:r>
              <a:rPr lang="en-US" altLang="ja-JP" dirty="0" err="1"/>
              <a:t>PlaceID</a:t>
            </a:r>
            <a:r>
              <a:rPr lang="en-US" altLang="ja-JP" dirty="0"/>
              <a:t> id)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</a:t>
            </a:r>
            <a:r>
              <a:rPr lang="en-US" altLang="ja-JP" i="1" dirty="0"/>
              <a:t>BROADCAST);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this.id</a:t>
            </a:r>
            <a:r>
              <a:rPr lang="en-US" altLang="ja-JP" dirty="0"/>
              <a:t> = id;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PlaceID</a:t>
            </a:r>
            <a:r>
              <a:rPr lang="en-US" altLang="ja-JP" dirty="0"/>
              <a:t> </a:t>
            </a:r>
            <a:r>
              <a:rPr lang="en-US" altLang="ja-JP" dirty="0" err="1"/>
              <a:t>getGroupID</a:t>
            </a:r>
            <a:r>
              <a:rPr lang="en-US" altLang="ja-JP" dirty="0"/>
              <a:t>(){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return id;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861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An agent sends this message to all agents.</a:t>
            </a:r>
          </a:p>
          <a:p>
            <a:pPr lvl="1" eaLnBrk="1" hangingPunct="1"/>
            <a:r>
              <a:rPr lang="en-US" altLang="ja-JP" smtClean="0"/>
              <a:t>It has PlaceID, but no agents belong to any Place in this application. Therefore, it will be sent to all agents in the same Place.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96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SetAttributeMessage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600200"/>
            <a:ext cx="4300537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SetAttributeMessage</a:t>
            </a:r>
            <a:r>
              <a:rPr lang="en-US" altLang="ja-JP" dirty="0"/>
              <a:t> extends </a:t>
            </a:r>
            <a:r>
              <a:rPr lang="en-US" altLang="ja-JP" dirty="0" err="1"/>
              <a:t>SampleMessage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int</a:t>
            </a:r>
            <a:r>
              <a:rPr lang="en-US" altLang="ja-JP" dirty="0"/>
              <a:t> attribute;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SetAttributeMessage</a:t>
            </a:r>
            <a:r>
              <a:rPr lang="en-US" altLang="ja-JP" dirty="0"/>
              <a:t>(</a:t>
            </a:r>
            <a:r>
              <a:rPr lang="en-US" altLang="ja-JP" dirty="0" err="1"/>
              <a:t>int</a:t>
            </a:r>
            <a:r>
              <a:rPr lang="en-US" altLang="ja-JP" dirty="0"/>
              <a:t> attribute)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</a:t>
            </a:r>
            <a:r>
              <a:rPr lang="en-US" altLang="ja-JP" i="1" dirty="0"/>
              <a:t>ATTRIBUTE);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this.attribute</a:t>
            </a:r>
            <a:r>
              <a:rPr lang="en-US" altLang="ja-JP" dirty="0"/>
              <a:t> = attribute;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963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Set the agent attribute </a:t>
            </a:r>
          </a:p>
          <a:p>
            <a:pPr eaLnBrk="1" hangingPunct="1"/>
            <a:r>
              <a:rPr lang="en-US" altLang="ja-JP" smtClean="0"/>
              <a:t>When an agent receives this message, it change its attribute to that variable.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06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DirectionMessage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0038" y="1600200"/>
            <a:ext cx="4300537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DirectionMessage</a:t>
            </a:r>
            <a:r>
              <a:rPr lang="en-US" altLang="ja-JP" dirty="0"/>
              <a:t> extends </a:t>
            </a:r>
            <a:r>
              <a:rPr lang="en-US" altLang="ja-JP" dirty="0" err="1"/>
              <a:t>SampleMessage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DirectionMessage</a:t>
            </a:r>
            <a:r>
              <a:rPr lang="en-US" altLang="ja-JP" dirty="0"/>
              <a:t>(</a:t>
            </a:r>
            <a:r>
              <a:rPr lang="en-US" altLang="ja-JP" dirty="0" err="1"/>
              <a:t>CitizenID</a:t>
            </a:r>
            <a:r>
              <a:rPr lang="en-US" altLang="ja-JP" dirty="0"/>
              <a:t> </a:t>
            </a:r>
            <a:r>
              <a:rPr lang="en-US" altLang="ja-JP" dirty="0" err="1"/>
              <a:t>dest</a:t>
            </a:r>
            <a:r>
              <a:rPr lang="en-US" altLang="ja-JP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</a:t>
            </a:r>
            <a:r>
              <a:rPr lang="en-US" altLang="ja-JP" i="1" dirty="0"/>
              <a:t>DIRECTION);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this.setReceiverID</a:t>
            </a:r>
            <a:r>
              <a:rPr lang="en-US" altLang="ja-JP" dirty="0"/>
              <a:t>(</a:t>
            </a:r>
            <a:r>
              <a:rPr lang="en-US" altLang="ja-JP" dirty="0" err="1"/>
              <a:t>dest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7066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 Message class could have a list of CitizenIDs. to specify origin and destination ids. </a:t>
            </a:r>
          </a:p>
          <a:p>
            <a:pPr eaLnBrk="1" hangingPunct="1"/>
            <a:r>
              <a:rPr lang="en-US" altLang="ja-JP" smtClean="0"/>
              <a:t>The destination id is set in this sample application.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16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MutualMessage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813" y="1600200"/>
            <a:ext cx="4217987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MutualMessage</a:t>
            </a:r>
            <a:r>
              <a:rPr lang="en-US" altLang="ja-JP" dirty="0"/>
              <a:t> extends </a:t>
            </a:r>
            <a:r>
              <a:rPr lang="en-US" altLang="ja-JP" dirty="0" err="1"/>
              <a:t>SampleMessage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VALUE = 1732;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MutualMessage</a:t>
            </a:r>
            <a:r>
              <a:rPr lang="en-US" altLang="ja-JP" dirty="0"/>
              <a:t>(</a:t>
            </a:r>
            <a:r>
              <a:rPr lang="en-US" altLang="ja-JP" dirty="0" err="1"/>
              <a:t>CitizenID</a:t>
            </a:r>
            <a:r>
              <a:rPr lang="en-US" altLang="ja-JP" dirty="0"/>
              <a:t> </a:t>
            </a:r>
            <a:r>
              <a:rPr lang="en-US" altLang="ja-JP" dirty="0" err="1"/>
              <a:t>orig</a:t>
            </a:r>
            <a:r>
              <a:rPr lang="en-US" altLang="ja-JP" dirty="0"/>
              <a:t>, </a:t>
            </a:r>
            <a:r>
              <a:rPr lang="en-US" altLang="ja-JP" dirty="0" err="1"/>
              <a:t>CitizenID</a:t>
            </a:r>
            <a:r>
              <a:rPr lang="en-US" altLang="ja-JP" dirty="0"/>
              <a:t> </a:t>
            </a:r>
            <a:r>
              <a:rPr lang="en-US" altLang="ja-JP" dirty="0" err="1"/>
              <a:t>dest</a:t>
            </a:r>
            <a:r>
              <a:rPr lang="en-US" altLang="ja-JP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</a:t>
            </a:r>
            <a:r>
              <a:rPr lang="en-US" altLang="ja-JP" i="1" dirty="0"/>
              <a:t>MUTUAL);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this.setSenderID</a:t>
            </a:r>
            <a:r>
              <a:rPr lang="en-US" altLang="ja-JP" dirty="0"/>
              <a:t>(</a:t>
            </a:r>
            <a:r>
              <a:rPr lang="en-US" altLang="ja-JP" dirty="0" err="1"/>
              <a:t>orig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this.setReceiverID</a:t>
            </a:r>
            <a:r>
              <a:rPr lang="en-US" altLang="ja-JP" dirty="0"/>
              <a:t>(</a:t>
            </a:r>
            <a:r>
              <a:rPr lang="en-US" altLang="ja-JP" dirty="0" err="1"/>
              <a:t>dest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7168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Two CitizenIDs represent an origin and destination identifiers in this sample. </a:t>
            </a:r>
          </a:p>
          <a:p>
            <a:pPr lvl="1" eaLnBrk="1" hangingPunct="1"/>
            <a:r>
              <a:rPr lang="en-US" altLang="ja-JP" smtClean="0"/>
              <a:t>A destination object can create a reply message.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27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SampleLogConverter</a:t>
            </a:r>
            <a:endParaRPr lang="ja-JP" altLang="en-US" smtClean="0"/>
          </a:p>
        </p:txBody>
      </p:sp>
      <p:sp>
        <p:nvSpPr>
          <p:cNvPr id="72707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package </a:t>
            </a:r>
            <a:r>
              <a:rPr lang="en-US" altLang="ja-JP" sz="1600" dirty="0" err="1" smtClean="0"/>
              <a:t>mysample.report</a:t>
            </a:r>
            <a:r>
              <a:rPr lang="en-US" altLang="ja-JP" sz="16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import java.io.*;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import com.ibm.xasdi_bridge.log.*;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public class </a:t>
            </a:r>
            <a:r>
              <a:rPr lang="en-US" altLang="ja-JP" sz="1600" dirty="0" err="1" smtClean="0"/>
              <a:t>SampleLogConverter</a:t>
            </a:r>
            <a:r>
              <a:rPr lang="en-US" altLang="ja-JP" sz="1600" dirty="0" smtClean="0"/>
              <a:t>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	public static void main(String[] </a:t>
            </a:r>
            <a:r>
              <a:rPr lang="en-US" altLang="ja-JP" sz="1600" dirty="0" err="1" smtClean="0"/>
              <a:t>args</a:t>
            </a:r>
            <a:r>
              <a:rPr lang="en-US" altLang="ja-JP" sz="1600" dirty="0" smtClean="0"/>
              <a:t>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System.out.println</a:t>
            </a:r>
            <a:endParaRPr lang="en-US" altLang="ja-JP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			("now converting");</a:t>
            </a:r>
          </a:p>
        </p:txBody>
      </p:sp>
      <p:sp>
        <p:nvSpPr>
          <p:cNvPr id="72708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This class is used for converting binary log to text data format.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37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SampleLogConverter</a:t>
            </a:r>
            <a:endParaRPr lang="ja-JP" altLang="en-US" smtClean="0"/>
          </a:p>
        </p:txBody>
      </p:sp>
      <p:sp>
        <p:nvSpPr>
          <p:cNvPr id="7373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try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PrintWriter pw = new PrintWriter(new FileWriter("sample.csv"));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File dir = new File(args[0]);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File[] logs = dir.listFiles();	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for(int i=0;i&lt;logs.length;i++)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try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if(logs[i].isDirectory())continue;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LogSet set = LogSet.</a:t>
            </a:r>
            <a:r>
              <a:rPr lang="en-US" altLang="ja-JP" sz="1000" i="1" smtClean="0"/>
              <a:t>read(logs[i].getAbsolutePath());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while(set.hasNext()) 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	Log log = set.next();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	LogDefinition def = log.getLogDefinition();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switch(def.getID())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case 0: </a:t>
            </a:r>
            <a:r>
              <a:rPr lang="en-US" altLang="ja-JP" sz="1000" i="1" smtClean="0"/>
              <a:t>convert(pw,log);break;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default: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System.</a:t>
            </a:r>
            <a:r>
              <a:rPr lang="en-US" altLang="ja-JP" sz="1000" i="1" smtClean="0"/>
              <a:t>out.println("unknown”);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i="1" smtClean="0"/>
              <a:t>				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} catch(Exception e)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e.printStackTrace();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pw.close();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 catch(Exception ee)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ee.printStackTrace();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}</a:t>
            </a:r>
            <a:endParaRPr lang="ja-JP" altLang="en-US" sz="1000" smtClean="0"/>
          </a:p>
        </p:txBody>
      </p:sp>
      <p:sp>
        <p:nvSpPr>
          <p:cNvPr id="7373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Convert binary Log files into a CSV text file.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47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SampleLogConverter</a:t>
            </a:r>
            <a:endParaRPr lang="ja-JP" altLang="en-US" smtClean="0"/>
          </a:p>
        </p:txBody>
      </p:sp>
      <p:sp>
        <p:nvSpPr>
          <p:cNvPr id="74755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static void convert(PrintWriter w, Log log) throws Exception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int value = log.getInt(0);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String message = log.getString(1);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w.println(message + "," +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</p:txBody>
      </p:sp>
      <p:sp>
        <p:nvSpPr>
          <p:cNvPr id="7475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“convert” method converts binary data to text (ASCII) data.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57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SampleLauncher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 rtlCol="0">
            <a:normAutofit fontScale="4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mysample.sim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/>
              <a:t>java.io.File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/>
              <a:t>java.util.Properties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mysample.SampleCitizenFactory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mysample.SampleCitizenProxyFactory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mysample.SampleDriver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mysample.SamplePlace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mysample.SampleResolver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com.ibm.xasdi_bridge.log.ColumnType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com.ibm.xasdi_bridge.log.DefaultLogger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com.ibm.xasdi_bridge.log.LogDefinition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com.ibm.xasdi_bridge.log.Logger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com.ibm.xasdi_bridge.message.MessageRepository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com.ibm.xasdi_bridge.simulator.Launcher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com.ibm.xasdi_bridge.simulator.World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SampleLauncher</a:t>
            </a:r>
            <a:r>
              <a:rPr lang="en-US" altLang="ja-JP" dirty="0"/>
              <a:t> implements Launcher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static final String LOGFILE = "</a:t>
            </a:r>
            <a:r>
              <a:rPr lang="en-US" altLang="ja-JP" dirty="0" err="1"/>
              <a:t>logFile</a:t>
            </a:r>
            <a:r>
              <a:rPr lang="en-US" altLang="ja-JP" dirty="0"/>
              <a:t>";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</a:t>
            </a:r>
            <a:r>
              <a:rPr lang="en-US" altLang="ja-JP" dirty="0" err="1"/>
              <a:t>SampleRegion</a:t>
            </a:r>
            <a:r>
              <a:rPr lang="en-US" altLang="ja-JP" dirty="0"/>
              <a:t> </a:t>
            </a:r>
            <a:r>
              <a:rPr lang="en-US" altLang="ja-JP" dirty="0" err="1"/>
              <a:t>sampleRegion</a:t>
            </a:r>
            <a:r>
              <a:rPr lang="en-US" altLang="ja-JP" dirty="0"/>
              <a:t> = new </a:t>
            </a:r>
            <a:r>
              <a:rPr lang="en-US" altLang="ja-JP" dirty="0" err="1"/>
              <a:t>SampleRegion</a:t>
            </a:r>
            <a:r>
              <a:rPr lang="en-US" altLang="ja-JP" dirty="0"/>
              <a:t>(0);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</a:t>
            </a:r>
            <a:r>
              <a:rPr lang="en-US" altLang="ja-JP" dirty="0" err="1"/>
              <a:t>SampleResolver</a:t>
            </a:r>
            <a:r>
              <a:rPr lang="en-US" altLang="ja-JP" dirty="0"/>
              <a:t> </a:t>
            </a:r>
            <a:r>
              <a:rPr lang="en-US" altLang="ja-JP" dirty="0" err="1"/>
              <a:t>sampleResolver</a:t>
            </a:r>
            <a:r>
              <a:rPr lang="en-US" altLang="ja-JP" dirty="0"/>
              <a:t> = </a:t>
            </a:r>
            <a:endParaRPr lang="en-US" altLang="ja-JP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	new </a:t>
            </a:r>
            <a:r>
              <a:rPr lang="en-US" altLang="ja-JP" dirty="0" err="1"/>
              <a:t>SampleResolver</a:t>
            </a:r>
            <a:r>
              <a:rPr lang="en-US" altLang="ja-JP" dirty="0"/>
              <a:t>()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7578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Simulation starts from this SampleLauncher class that implements the </a:t>
            </a:r>
            <a:r>
              <a:rPr lang="en-US" altLang="ja-JP" i="1" smtClean="0"/>
              <a:t>Launcher</a:t>
            </a:r>
            <a:r>
              <a:rPr lang="en-US" altLang="ja-JP" smtClean="0"/>
              <a:t> interface.</a:t>
            </a:r>
          </a:p>
          <a:p>
            <a:pPr eaLnBrk="1" hangingPunct="1"/>
            <a:r>
              <a:rPr lang="en-US" altLang="ja-JP" smtClean="0"/>
              <a:t>It creates most of objects such as CitizenProxy, Driver, Place, and so forth.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68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SampleLauncher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648200" cy="4525963"/>
          </a:xfrm>
        </p:spPr>
        <p:txBody>
          <a:bodyPr rtlCol="0">
            <a:normAutofit fontScale="4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@</a:t>
            </a:r>
            <a:r>
              <a:rPr lang="en-US" altLang="ja-JP" dirty="0"/>
              <a:t>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public </a:t>
            </a:r>
            <a:r>
              <a:rPr lang="en-US" altLang="ja-JP" dirty="0"/>
              <a:t>void prepare(Properties prop)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//	defines Log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String filename = </a:t>
            </a:r>
            <a:r>
              <a:rPr lang="en-US" altLang="ja-JP" dirty="0" err="1"/>
              <a:t>prop.getProperty</a:t>
            </a:r>
            <a:r>
              <a:rPr lang="en-US" altLang="ja-JP" dirty="0"/>
              <a:t>(</a:t>
            </a:r>
            <a:r>
              <a:rPr lang="en-US" altLang="ja-JP" i="1" dirty="0"/>
              <a:t>LOGFILE, "sample");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Logger logger = </a:t>
            </a:r>
            <a:r>
              <a:rPr lang="en-US" altLang="ja-JP" dirty="0" err="1"/>
              <a:t>World.</a:t>
            </a:r>
            <a:r>
              <a:rPr lang="en-US" altLang="ja-JP" i="1" dirty="0" err="1"/>
              <a:t>world</a:t>
            </a:r>
            <a:r>
              <a:rPr lang="en-US" altLang="ja-JP" i="1" dirty="0"/>
              <a:t>().</a:t>
            </a:r>
            <a:r>
              <a:rPr lang="en-US" altLang="ja-JP" i="1" dirty="0" err="1"/>
              <a:t>setLogger</a:t>
            </a:r>
            <a:r>
              <a:rPr lang="en-US" altLang="ja-JP" i="1" dirty="0"/>
              <a:t>(new </a:t>
            </a:r>
            <a:r>
              <a:rPr lang="en-US" altLang="ja-JP" i="1" dirty="0" err="1"/>
              <a:t>DefaultLogger</a:t>
            </a:r>
            <a:r>
              <a:rPr lang="en-US" altLang="ja-JP" i="1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logger.setFile</a:t>
            </a:r>
            <a:r>
              <a:rPr lang="en-US" altLang="ja-JP" dirty="0"/>
              <a:t>(new File(filename));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LogDefinition</a:t>
            </a:r>
            <a:r>
              <a:rPr lang="en-US" altLang="ja-JP" dirty="0"/>
              <a:t> </a:t>
            </a:r>
            <a:r>
              <a:rPr lang="en-US" altLang="ja-JP" dirty="0" err="1"/>
              <a:t>def</a:t>
            </a:r>
            <a:r>
              <a:rPr lang="en-US" altLang="ja-JP" dirty="0"/>
              <a:t> = new </a:t>
            </a:r>
            <a:r>
              <a:rPr lang="en-US" altLang="ja-JP" dirty="0" err="1"/>
              <a:t>LogDefinition</a:t>
            </a:r>
            <a:r>
              <a:rPr lang="en-US" altLang="ja-JP" dirty="0"/>
              <a:t>(0,0);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def.addColumn</a:t>
            </a:r>
            <a:r>
              <a:rPr lang="en-US" altLang="ja-JP" dirty="0"/>
              <a:t>(</a:t>
            </a:r>
            <a:r>
              <a:rPr lang="en-US" altLang="ja-JP" dirty="0" err="1"/>
              <a:t>ColumnType.</a:t>
            </a:r>
            <a:r>
              <a:rPr lang="en-US" altLang="ja-JP" i="1" dirty="0" err="1"/>
              <a:t>INT</a:t>
            </a:r>
            <a:r>
              <a:rPr lang="en-US" altLang="ja-JP" i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def.addColumn</a:t>
            </a:r>
            <a:r>
              <a:rPr lang="en-US" altLang="ja-JP" dirty="0"/>
              <a:t>(</a:t>
            </a:r>
            <a:r>
              <a:rPr lang="en-US" altLang="ja-JP" dirty="0" err="1"/>
              <a:t>ColumnType.</a:t>
            </a:r>
            <a:r>
              <a:rPr lang="en-US" altLang="ja-JP" i="1" dirty="0" err="1"/>
              <a:t>STRING</a:t>
            </a:r>
            <a:r>
              <a:rPr lang="en-US" altLang="ja-JP" i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logger.addLogDefinition</a:t>
            </a:r>
            <a:r>
              <a:rPr lang="en-US" altLang="ja-JP" dirty="0"/>
              <a:t>(</a:t>
            </a:r>
            <a:r>
              <a:rPr lang="en-US" altLang="ja-JP" dirty="0" err="1"/>
              <a:t>def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logger.enableLog</a:t>
            </a:r>
            <a:r>
              <a:rPr lang="en-US" altLang="ja-JP" dirty="0"/>
              <a:t>(0);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//	defines </a:t>
            </a:r>
            <a:r>
              <a:rPr lang="en-US" altLang="ja-JP" dirty="0" err="1"/>
              <a:t>SampleCitizen</a:t>
            </a:r>
            <a:r>
              <a:rPr lang="en-US" altLang="ja-JP" dirty="0"/>
              <a:t>(Proxy)Factory, </a:t>
            </a:r>
            <a:r>
              <a:rPr lang="en-US" altLang="ja-JP" dirty="0" err="1"/>
              <a:t>SampleRegion</a:t>
            </a: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SampleCitizenProxyFactory</a:t>
            </a:r>
            <a:r>
              <a:rPr lang="en-US" altLang="ja-JP" dirty="0"/>
              <a:t> </a:t>
            </a:r>
            <a:r>
              <a:rPr lang="en-US" altLang="ja-JP" dirty="0" err="1"/>
              <a:t>sampleCitizenProxyFactory</a:t>
            </a:r>
            <a:r>
              <a:rPr lang="en-US" altLang="ja-JP" dirty="0"/>
              <a:t> = 	</a:t>
            </a:r>
            <a:r>
              <a:rPr lang="en-US" altLang="ja-JP" dirty="0" smtClean="0"/>
              <a:t>		new </a:t>
            </a:r>
            <a:r>
              <a:rPr lang="en-US" altLang="ja-JP" dirty="0" err="1"/>
              <a:t>SampleCitizenProxyFactory</a:t>
            </a:r>
            <a:r>
              <a:rPr lang="en-US" altLang="ja-JP" dirty="0"/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 smtClean="0"/>
              <a:t>sampleRegion.addCitizenProxyFactory</a:t>
            </a:r>
            <a:endParaRPr lang="en-US" altLang="ja-JP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	(</a:t>
            </a:r>
            <a:r>
              <a:rPr lang="en-US" altLang="ja-JP" dirty="0" err="1"/>
              <a:t>SampleRegion.</a:t>
            </a:r>
            <a:r>
              <a:rPr lang="en-US" altLang="ja-JP" i="1" dirty="0" err="1"/>
              <a:t>FACTORYID</a:t>
            </a:r>
            <a:r>
              <a:rPr lang="en-US" altLang="ja-JP" i="1" dirty="0"/>
              <a:t>, </a:t>
            </a:r>
            <a:r>
              <a:rPr lang="en-US" altLang="ja-JP" i="1" dirty="0" err="1"/>
              <a:t>sampleCitizenProxyFactory</a:t>
            </a:r>
            <a:r>
              <a:rPr lang="en-US" altLang="ja-JP" i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 smtClean="0"/>
              <a:t>sampleRegion.setNumberOfPhases</a:t>
            </a:r>
            <a:r>
              <a:rPr lang="en-US" altLang="ja-JP" dirty="0"/>
              <a:t>(1);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 smtClean="0"/>
              <a:t>sampleRegion.setMessageRepository</a:t>
            </a:r>
            <a:r>
              <a:rPr lang="en-US" altLang="ja-JP" dirty="0"/>
              <a:t>(new </a:t>
            </a:r>
            <a:r>
              <a:rPr lang="en-US" altLang="ja-JP" dirty="0" err="1"/>
              <a:t>MessageRepository</a:t>
            </a:r>
            <a:r>
              <a:rPr lang="en-US" altLang="ja-JP" dirty="0"/>
              <a:t>(</a:t>
            </a:r>
            <a:r>
              <a:rPr lang="en-US" altLang="ja-JP" dirty="0" smtClean="0"/>
              <a:t>));	</a:t>
            </a:r>
            <a:r>
              <a:rPr lang="en-US" altLang="ja-JP" dirty="0" err="1" smtClean="0"/>
              <a:t>sampleRegion.getMessageRepository</a:t>
            </a:r>
            <a:r>
              <a:rPr lang="en-US" altLang="ja-JP" dirty="0" smtClean="0"/>
              <a:t>().</a:t>
            </a:r>
            <a:r>
              <a:rPr lang="en-US" altLang="ja-JP" dirty="0" err="1" smtClean="0"/>
              <a:t>setResolver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sampleResolver</a:t>
            </a:r>
            <a:r>
              <a:rPr lang="en-US" altLang="ja-JP" dirty="0" smtClean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SampleCitizenFactory</a:t>
            </a:r>
            <a:r>
              <a:rPr lang="en-US" altLang="ja-JP" dirty="0"/>
              <a:t> </a:t>
            </a:r>
            <a:r>
              <a:rPr lang="en-US" altLang="ja-JP" dirty="0" err="1"/>
              <a:t>sampleCitizenFactory</a:t>
            </a:r>
            <a:r>
              <a:rPr lang="en-US" altLang="ja-JP" dirty="0"/>
              <a:t> = </a:t>
            </a:r>
            <a:endParaRPr lang="en-US" altLang="ja-JP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		new </a:t>
            </a:r>
            <a:r>
              <a:rPr lang="en-US" altLang="ja-JP" dirty="0" err="1"/>
              <a:t>SampleCitizenFactory</a:t>
            </a:r>
            <a:r>
              <a:rPr lang="en-US" altLang="ja-JP" dirty="0"/>
              <a:t>()</a:t>
            </a:r>
            <a:r>
              <a:rPr lang="en-US" altLang="ja-JP" dirty="0" smtClean="0"/>
              <a:t>;</a:t>
            </a:r>
            <a:r>
              <a:rPr lang="en-US" altLang="ja-JP" dirty="0"/>
              <a:t>		</a:t>
            </a:r>
            <a:r>
              <a:rPr lang="en-US" altLang="ja-JP" dirty="0" smtClean="0"/>
              <a:t>			</a:t>
            </a:r>
            <a:r>
              <a:rPr lang="en-US" altLang="ja-JP" dirty="0" err="1" smtClean="0"/>
              <a:t>sampleRegion.addCitizenFactory</a:t>
            </a:r>
            <a:endParaRPr lang="en-US" altLang="ja-JP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		(</a:t>
            </a:r>
            <a:r>
              <a:rPr lang="en-US" altLang="ja-JP" dirty="0" err="1"/>
              <a:t>SampleRegion.</a:t>
            </a:r>
            <a:r>
              <a:rPr lang="en-US" altLang="ja-JP" i="1" dirty="0" err="1"/>
              <a:t>FACTORYID</a:t>
            </a:r>
            <a:r>
              <a:rPr lang="en-US" altLang="ja-JP" i="1" dirty="0"/>
              <a:t>, </a:t>
            </a:r>
            <a:r>
              <a:rPr lang="en-US" altLang="ja-JP" i="1" dirty="0" err="1"/>
              <a:t>sampleCitizenFactory</a:t>
            </a:r>
            <a:r>
              <a:rPr lang="en-US" altLang="ja-JP" i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sampleRegion.createCitizenSet</a:t>
            </a:r>
            <a:r>
              <a:rPr lang="en-US" altLang="ja-JP" dirty="0"/>
              <a:t>(0);</a:t>
            </a:r>
            <a:endParaRPr lang="ja-JP" altLang="en-US" dirty="0"/>
          </a:p>
        </p:txBody>
      </p:sp>
      <p:sp>
        <p:nvSpPr>
          <p:cNvPr id="7680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“prepare” method creates a set of principal objects.</a:t>
            </a:r>
          </a:p>
          <a:p>
            <a:pPr lvl="1" eaLnBrk="1" hangingPunct="1"/>
            <a:r>
              <a:rPr lang="en-US" altLang="ja-JP" smtClean="0"/>
              <a:t>Region, Log, Citizen, CitizenProxy, Factory...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Installation</a:t>
            </a:r>
            <a:endParaRPr lang="ja-JP" altLang="en-US" smtClean="0"/>
          </a:p>
        </p:txBody>
      </p:sp>
      <p:sp>
        <p:nvSpPr>
          <p:cNvPr id="21507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3000" dirty="0" smtClean="0"/>
              <a:t>Setup X10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600" dirty="0" smtClean="0"/>
              <a:t>Download pre-built binary of X10 2.5.4 for selected platform from http://x10-lang.org/releases/x10-release-254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600" dirty="0" smtClean="0"/>
              <a:t>After downloading, </a:t>
            </a:r>
            <a:r>
              <a:rPr lang="en-US" altLang="ja-JP" sz="2600" dirty="0" err="1" smtClean="0"/>
              <a:t>untar</a:t>
            </a:r>
            <a:r>
              <a:rPr lang="en-US" altLang="ja-JP" sz="2600" dirty="0" smtClean="0"/>
              <a:t> and see the INSTALL file for further 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78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SampleLauncher</a:t>
            </a:r>
            <a:endParaRPr lang="ja-JP" altLang="en-US" smtClean="0"/>
          </a:p>
        </p:txBody>
      </p:sp>
      <p:sp>
        <p:nvSpPr>
          <p:cNvPr id="77827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ja-JP" altLang="en-US" sz="12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//	defines a place, a driver, a simulator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SamplePlace samplePlace =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new SamplePlace(sampleRegion, 0);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sampleRegion.addPlace(samplePlace);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SampleDriver sampleDriver =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new SampleDriver(samplePlace, sampleRegion);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sampleRegion.addDriver(sampleDriver);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World.</a:t>
            </a:r>
            <a:r>
              <a:rPr lang="en-US" altLang="ja-JP" sz="1200" i="1" smtClean="0"/>
              <a:t>world().setDeltaTime(1);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World.</a:t>
            </a:r>
            <a:r>
              <a:rPr lang="en-US" altLang="ja-JP" sz="1200" i="1" smtClean="0"/>
              <a:t>world().setSimulationTime(0, 4);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World.</a:t>
            </a:r>
            <a:r>
              <a:rPr lang="en-US" altLang="ja-JP" sz="1200" i="1" smtClean="0"/>
              <a:t>world().addRegion(0, sampleRegion);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}</a:t>
            </a:r>
            <a:endParaRPr lang="ja-JP" altLang="en-US" sz="1200" smtClean="0"/>
          </a:p>
        </p:txBody>
      </p:sp>
      <p:sp>
        <p:nvSpPr>
          <p:cNvPr id="77828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Create objects about Place and Driver.</a:t>
            </a:r>
          </a:p>
          <a:p>
            <a:pPr eaLnBrk="1" hangingPunct="1"/>
            <a:r>
              <a:rPr lang="en-US" altLang="ja-JP" smtClean="0"/>
              <a:t>Set simulation time and Region object to the World class.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88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SampleLauncher</a:t>
            </a:r>
            <a:endParaRPr lang="ja-JP" altLang="en-US" smtClean="0"/>
          </a:p>
        </p:txBody>
      </p:sp>
      <p:sp>
        <p:nvSpPr>
          <p:cNvPr id="78851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start(Properties prop)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System.</a:t>
            </a:r>
            <a:r>
              <a:rPr lang="en-US" altLang="ja-JP" sz="1200" i="1" smtClean="0"/>
              <a:t>out.println("start...");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World.</a:t>
            </a:r>
            <a:r>
              <a:rPr lang="en-US" altLang="ja-JP" sz="1200" i="1" smtClean="0"/>
              <a:t>world().start();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Region getRegion()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return sampleRegion;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MessageRepository getMessageRepository()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return sampleRegion.getMessageRepository();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}</a:t>
            </a:r>
          </a:p>
          <a:p>
            <a:pPr marL="0" indent="0" eaLnBrk="1" hangingPunct="1">
              <a:buFont typeface="Arial" charset="0"/>
              <a:buNone/>
            </a:pPr>
            <a:endParaRPr lang="ja-JP" altLang="en-US" sz="1200" smtClean="0"/>
          </a:p>
        </p:txBody>
      </p:sp>
      <p:sp>
        <p:nvSpPr>
          <p:cNvPr id="7885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An application will start from the “start” method.</a:t>
            </a:r>
          </a:p>
          <a:p>
            <a:pPr eaLnBrk="1" hangingPunct="1"/>
            <a:r>
              <a:rPr lang="en-US" altLang="ja-JP" sz="2400" smtClean="0"/>
              <a:t>Overided methods such as “getRegion” and “getMessageRepository” so that the underlying runtime of </a:t>
            </a:r>
            <a:r>
              <a:rPr lang="en-US" altLang="en-US" sz="2400" smtClean="0">
                <a:ea typeface="ＭＳ Ｐゴシック" charset="-128"/>
              </a:rPr>
              <a:t>X10-based Agents Executive Infrastructure for Simulation</a:t>
            </a:r>
            <a:r>
              <a:rPr lang="en-US" altLang="ja-JP" sz="2400" smtClean="0"/>
              <a:t> can refer variables in Region and MessageRepository. </a:t>
            </a:r>
            <a:endParaRPr lang="ja-JP" altLang="en-US" sz="240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err="1" smtClean="0"/>
              <a:t>DebugGING</a:t>
            </a:r>
            <a:r>
              <a:rPr lang="en-US" altLang="ja-JP" dirty="0" smtClean="0"/>
              <a:t> sample application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08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Copy property XML file</a:t>
            </a:r>
            <a:endParaRPr lang="ja-JP" altLang="en-US" smtClean="0"/>
          </a:p>
        </p:txBody>
      </p:sp>
      <p:sp>
        <p:nvSpPr>
          <p:cNvPr id="808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First, create directories “Sample” and “logs”.</a:t>
            </a:r>
          </a:p>
          <a:p>
            <a:pPr eaLnBrk="1" hangingPunct="1"/>
            <a:r>
              <a:rPr lang="en-US" altLang="ja-JP" dirty="0" smtClean="0"/>
              <a:t>Simulation program on X10-based Agent Simulation on Distributed Infrastructure (XASDI) needs property XML file and CSV files.</a:t>
            </a:r>
          </a:p>
          <a:p>
            <a:pPr lvl="1" eaLnBrk="1" hangingPunct="1"/>
            <a:r>
              <a:rPr lang="en-US" altLang="ja-JP" dirty="0" smtClean="0"/>
              <a:t>The easiest way is to copy these files from extracted archive directory </a:t>
            </a:r>
            <a:r>
              <a:rPr lang="en-US" altLang="ja-JP" dirty="0" err="1" smtClean="0"/>
              <a:t>MySample</a:t>
            </a:r>
            <a:r>
              <a:rPr lang="en-US" altLang="ja-JP" dirty="0" smtClean="0"/>
              <a:t>/Sample/ to </a:t>
            </a:r>
            <a:r>
              <a:rPr lang="en-US" altLang="ja-JP" dirty="0" err="1" smtClean="0"/>
              <a:t>MySample</a:t>
            </a:r>
            <a:r>
              <a:rPr lang="en-US" altLang="ja-JP" dirty="0" smtClean="0"/>
              <a:t>/Sample/.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19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Setting up Projects in Eclipse</a:t>
            </a:r>
            <a:endParaRPr lang="ja-JP" altLang="en-US" smtClean="0"/>
          </a:p>
        </p:txBody>
      </p:sp>
      <p:sp>
        <p:nvSpPr>
          <p:cNvPr id="81923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Use a debugger in Eclipse (4.2.x or later).</a:t>
            </a:r>
          </a:p>
          <a:p>
            <a:pPr eaLnBrk="1" hangingPunct="1"/>
            <a:r>
              <a:rPr lang="en-US" altLang="ja-JP" dirty="0" smtClean="0"/>
              <a:t>Confirm two jar files named “xasdi.jar” and “x10.jar” are in the class path of the </a:t>
            </a:r>
            <a:r>
              <a:rPr lang="en-US" altLang="ja-JP" dirty="0" err="1" smtClean="0"/>
              <a:t>MySample</a:t>
            </a:r>
            <a:r>
              <a:rPr lang="en-US" altLang="ja-JP" dirty="0" smtClean="0"/>
              <a:t> project.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2946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Run → Debug Configurations…</a:t>
            </a:r>
          </a:p>
          <a:p>
            <a:pPr eaLnBrk="1" hangingPunct="1"/>
            <a:r>
              <a:rPr lang="en-US" altLang="ja-JP" dirty="0" smtClean="0"/>
              <a:t>Select the Main class </a:t>
            </a:r>
          </a:p>
          <a:p>
            <a:pPr lvl="1" eaLnBrk="1" hangingPunct="1"/>
            <a:r>
              <a:rPr lang="en-US" altLang="ja-JP" dirty="0" smtClean="0"/>
              <a:t>Project: </a:t>
            </a:r>
            <a:r>
              <a:rPr lang="en-US" altLang="ja-JP" dirty="0" err="1" smtClean="0"/>
              <a:t>MySample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Main class : </a:t>
            </a:r>
            <a:r>
              <a:rPr lang="en-US" altLang="ja-JP" b="1" dirty="0" err="1" smtClean="0"/>
              <a:t>com.ibm.xasdi.runtime.XASDIRuntime</a:t>
            </a:r>
            <a:r>
              <a:rPr lang="en-US" altLang="ja-JP" b="1" dirty="0" smtClean="0"/>
              <a:t>$$Main</a:t>
            </a:r>
          </a:p>
        </p:txBody>
      </p:sp>
      <p:sp>
        <p:nvSpPr>
          <p:cNvPr id="8294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Debug configurations in Eclipse</a:t>
            </a:r>
            <a:endParaRPr lang="ja-JP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6-03-02 at 14.2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89" y="1180852"/>
            <a:ext cx="4495800" cy="2800845"/>
          </a:xfrm>
          <a:prstGeom prst="rect">
            <a:avLst/>
          </a:prstGeom>
        </p:spPr>
      </p:pic>
      <p:sp>
        <p:nvSpPr>
          <p:cNvPr id="9" name="曲折矢印 8"/>
          <p:cNvSpPr/>
          <p:nvPr/>
        </p:nvSpPr>
        <p:spPr>
          <a:xfrm flipH="1" flipV="1">
            <a:off x="7847293" y="2730685"/>
            <a:ext cx="973138" cy="259238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4" name="Picture 3" descr="Screen Shot 2016-03-02 at 15.14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18" y="3481293"/>
            <a:ext cx="3815405" cy="310776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3-02 at 15.45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88" y="1445592"/>
            <a:ext cx="7166704" cy="5047283"/>
          </a:xfrm>
          <a:prstGeom prst="rect">
            <a:avLst/>
          </a:prstGeom>
        </p:spPr>
      </p:pic>
      <p:sp>
        <p:nvSpPr>
          <p:cNvPr id="8396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3971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79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VM arguments</a:t>
            </a:r>
            <a:endParaRPr lang="ja-JP" altLang="en-US" dirty="0" smtClean="0"/>
          </a:p>
        </p:txBody>
      </p:sp>
      <p:sp>
        <p:nvSpPr>
          <p:cNvPr id="7" name="フレーム 6"/>
          <p:cNvSpPr/>
          <p:nvPr/>
        </p:nvSpPr>
        <p:spPr>
          <a:xfrm>
            <a:off x="1166088" y="3632993"/>
            <a:ext cx="3944938" cy="74136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975" name="テキスト ボックス 8"/>
          <p:cNvSpPr txBox="1">
            <a:spLocks noChangeArrowheads="1"/>
          </p:cNvSpPr>
          <p:nvPr/>
        </p:nvSpPr>
        <p:spPr bwMode="auto">
          <a:xfrm>
            <a:off x="3633" y="3362325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latin typeface="Calibri" pitchFamily="34" charset="0"/>
              </a:rPr>
              <a:t>Java VM</a:t>
            </a:r>
          </a:p>
          <a:p>
            <a:r>
              <a:rPr lang="en-US" altLang="ja-JP" dirty="0">
                <a:latin typeface="Calibri" pitchFamily="34" charset="0"/>
              </a:rPr>
              <a:t>Arguments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0975" y="758988"/>
            <a:ext cx="8869363" cy="438610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ja-JP" dirty="0" smtClean="0"/>
              <a:t>Set the Java VM arguments</a:t>
            </a:r>
          </a:p>
          <a:p>
            <a:pPr marL="400050" lvl="2" indent="0" eaLnBrk="1" hangingPunct="1">
              <a:buNone/>
            </a:pPr>
            <a:r>
              <a:rPr lang="en-US" altLang="ja-JP" sz="1600" dirty="0" smtClean="0"/>
              <a:t>-</a:t>
            </a:r>
            <a:r>
              <a:rPr lang="en-US" altLang="ja-JP" sz="1600" dirty="0" err="1"/>
              <a:t>Dxasdi.location.bootxml</a:t>
            </a:r>
            <a:r>
              <a:rPr lang="en-US" altLang="ja-JP" sz="1600" dirty="0"/>
              <a:t>=Sample/</a:t>
            </a:r>
            <a:r>
              <a:rPr lang="en-US" altLang="ja-JP" sz="1600" dirty="0" err="1"/>
              <a:t>boot.xml</a:t>
            </a:r>
            <a:endParaRPr lang="en-US" altLang="ja-JP" sz="1600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02 at 15.52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07" y="2044430"/>
            <a:ext cx="7391453" cy="4813570"/>
          </a:xfrm>
          <a:prstGeom prst="rect">
            <a:avLst/>
          </a:prstGeom>
        </p:spPr>
      </p:pic>
      <p:sp>
        <p:nvSpPr>
          <p:cNvPr id="8396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3971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79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VM arguments</a:t>
            </a:r>
            <a:endParaRPr lang="ja-JP" altLang="en-US" dirty="0" smtClean="0"/>
          </a:p>
        </p:txBody>
      </p:sp>
      <p:sp>
        <p:nvSpPr>
          <p:cNvPr id="7" name="フレーム 6"/>
          <p:cNvSpPr/>
          <p:nvPr/>
        </p:nvSpPr>
        <p:spPr>
          <a:xfrm>
            <a:off x="1652907" y="3731657"/>
            <a:ext cx="3944938" cy="44689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975" name="テキスト ボックス 8"/>
          <p:cNvSpPr txBox="1">
            <a:spLocks noChangeArrowheads="1"/>
          </p:cNvSpPr>
          <p:nvPr/>
        </p:nvSpPr>
        <p:spPr bwMode="auto">
          <a:xfrm>
            <a:off x="313403" y="3731657"/>
            <a:ext cx="1339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External JAR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80600"/>
            <a:ext cx="7612288" cy="4525963"/>
          </a:xfrm>
        </p:spPr>
        <p:txBody>
          <a:bodyPr/>
          <a:lstStyle/>
          <a:p>
            <a:r>
              <a:rPr lang="en-US" sz="2400" dirty="0" smtClean="0"/>
              <a:t>Add a required jar from </a:t>
            </a:r>
            <a:r>
              <a:rPr lang="en-US" sz="2400" dirty="0"/>
              <a:t>x</a:t>
            </a:r>
            <a:r>
              <a:rPr lang="en-US" sz="2400" dirty="0" smtClean="0"/>
              <a:t>10 lib directory</a:t>
            </a:r>
          </a:p>
          <a:p>
            <a:pPr lvl="1"/>
            <a:r>
              <a:rPr lang="en-US" altLang="ja-JP" sz="2000" dirty="0"/>
              <a:t>(X10-2.5.4 install directory)</a:t>
            </a:r>
            <a:r>
              <a:rPr lang="en-US" altLang="ja-JP" sz="2000" dirty="0" smtClean="0"/>
              <a:t>/lib/commons-logging-1.2..jar</a:t>
            </a:r>
            <a:endParaRPr lang="en-US" altLang="ja-JP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3020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794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Environment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variables</a:t>
            </a:r>
            <a:endParaRPr lang="ja-JP" altLang="en-US" dirty="0"/>
          </a:p>
        </p:txBody>
      </p:sp>
      <p:sp>
        <p:nvSpPr>
          <p:cNvPr id="8499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0975" y="619125"/>
            <a:ext cx="8869363" cy="45259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ja-JP" sz="2000" dirty="0" smtClean="0"/>
              <a:t>Set the environment variables </a:t>
            </a:r>
            <a:r>
              <a:rPr lang="en-US" altLang="ja-JP" sz="1800" dirty="0" smtClean="0"/>
              <a:t>(* $TH: the number of CPU cores) </a:t>
            </a:r>
            <a:endParaRPr lang="en-US" altLang="ja-JP" sz="2000" dirty="0" smtClean="0"/>
          </a:p>
          <a:p>
            <a:pPr marL="342900" lvl="1" indent="-342900" eaLnBrk="1" hangingPunct="1"/>
            <a:r>
              <a:rPr lang="en-US" altLang="ja-JP" sz="1800" dirty="0" smtClean="0"/>
              <a:t>X10_MAX_THREADS: $TH</a:t>
            </a:r>
          </a:p>
          <a:p>
            <a:pPr marL="342900" lvl="1" indent="-342900" eaLnBrk="1" hangingPunct="1"/>
            <a:r>
              <a:rPr lang="en-US" altLang="ja-JP" sz="1800" dirty="0" smtClean="0"/>
              <a:t>X10_NPLACES: no need to specify (default is 1)</a:t>
            </a:r>
          </a:p>
          <a:p>
            <a:pPr marL="342900" lvl="1" indent="-342900" eaLnBrk="1" hangingPunct="1"/>
            <a:r>
              <a:rPr lang="en-US" altLang="ja-JP" sz="1800" dirty="0" smtClean="0"/>
              <a:t>X10_NTHREADS: no need to specify (default is the number of CPU cores)</a:t>
            </a:r>
          </a:p>
          <a:p>
            <a:pPr marL="342900" lvl="1" indent="-342900" eaLnBrk="1" hangingPunct="1"/>
            <a:r>
              <a:rPr lang="en-US" altLang="ja-JP" sz="1800" dirty="0" smtClean="0"/>
              <a:t>X10_STATIC_THREADS: no need to specify (default is false)</a:t>
            </a:r>
          </a:p>
        </p:txBody>
      </p:sp>
      <p:pic>
        <p:nvPicPr>
          <p:cNvPr id="4" name="Picture 3" descr="Screen Shot 2016-03-02 at 15.4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62" y="2379959"/>
            <a:ext cx="6985250" cy="411291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02 at 15.3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314"/>
            <a:ext cx="9144000" cy="5016301"/>
          </a:xfrm>
          <a:prstGeom prst="rect">
            <a:avLst/>
          </a:prstGeom>
        </p:spPr>
      </p:pic>
      <p:sp>
        <p:nvSpPr>
          <p:cNvPr id="8601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6019" name="タイトル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763587"/>
          </a:xfrm>
        </p:spPr>
        <p:txBody>
          <a:bodyPr/>
          <a:lstStyle/>
          <a:p>
            <a:pPr eaLnBrk="1" hangingPunct="1"/>
            <a:r>
              <a:rPr lang="en-US" altLang="ja-JP" smtClean="0"/>
              <a:t>Debugging with Eclipse</a:t>
            </a:r>
            <a:endParaRPr lang="ja-JP" altLang="en-US" smtClean="0"/>
          </a:p>
        </p:txBody>
      </p:sp>
      <p:sp>
        <p:nvSpPr>
          <p:cNvPr id="5" name="フレーム 4"/>
          <p:cNvSpPr/>
          <p:nvPr/>
        </p:nvSpPr>
        <p:spPr>
          <a:xfrm>
            <a:off x="831574" y="858885"/>
            <a:ext cx="1749425" cy="37465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021" name="テキスト ボックス 6"/>
          <p:cNvSpPr txBox="1">
            <a:spLocks noChangeArrowheads="1"/>
          </p:cNvSpPr>
          <p:nvPr/>
        </p:nvSpPr>
        <p:spPr bwMode="auto">
          <a:xfrm>
            <a:off x="1357036" y="1274810"/>
            <a:ext cx="2925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Control Processing</a:t>
            </a:r>
          </a:p>
          <a:p>
            <a:r>
              <a:rPr lang="en-US" altLang="ja-JP">
                <a:latin typeface="Calibri" pitchFamily="34" charset="0"/>
              </a:rPr>
              <a:t>(Run, Stop, Step in, over, out)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-52388" y="3290898"/>
            <a:ext cx="301626" cy="30162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023" name="テキスト ボックス 8"/>
          <p:cNvSpPr txBox="1">
            <a:spLocks noChangeArrowheads="1"/>
          </p:cNvSpPr>
          <p:nvPr/>
        </p:nvSpPr>
        <p:spPr bwMode="auto">
          <a:xfrm>
            <a:off x="-61913" y="3581410"/>
            <a:ext cx="125412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Break Point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86024" name="テキスト ボックス 2"/>
          <p:cNvSpPr txBox="1">
            <a:spLocks noChangeArrowheads="1"/>
          </p:cNvSpPr>
          <p:nvPr/>
        </p:nvSpPr>
        <p:spPr bwMode="auto">
          <a:xfrm>
            <a:off x="1050925" y="6249940"/>
            <a:ext cx="655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latin typeface="Calibri" pitchFamily="34" charset="0"/>
              </a:rPr>
              <a:t>Start the debugging by setting breakpoints in the Java source codes. </a:t>
            </a:r>
            <a:endParaRPr lang="ja-JP" alt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cap="none" dirty="0" smtClean="0">
                <a:ea typeface="ＭＳ Ｐゴシック" charset="-128"/>
              </a:rPr>
              <a:t>XASDI</a:t>
            </a:r>
            <a:r>
              <a:rPr lang="en-US" altLang="ja-JP" cap="none" dirty="0" smtClean="0"/>
              <a:t/>
            </a:r>
            <a:br>
              <a:rPr lang="en-US" altLang="ja-JP" cap="none" dirty="0" smtClean="0"/>
            </a:br>
            <a:r>
              <a:rPr lang="en-US" altLang="ja-JP" cap="none" dirty="0" smtClean="0"/>
              <a:t>API CLASSES</a:t>
            </a:r>
            <a:endParaRPr lang="ja-JP" altLang="en-US" cap="none" dirty="0" smtClean="0"/>
          </a:p>
        </p:txBody>
      </p:sp>
      <p:sp>
        <p:nvSpPr>
          <p:cNvPr id="22531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rgbClr val="898989"/>
                </a:solidFill>
              </a:rPr>
              <a:t>Class information for developing applications on XASDI</a:t>
            </a:r>
            <a:endParaRPr lang="ja-JP" altLang="en-US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70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Debugging with Eclipse</a:t>
            </a:r>
            <a:endParaRPr lang="ja-JP" altLang="en-US" smtClean="0"/>
          </a:p>
        </p:txBody>
      </p:sp>
      <p:sp>
        <p:nvSpPr>
          <p:cNvPr id="87043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At the end of simulation, log files are generated at MySample/logs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err="1" smtClean="0"/>
              <a:t>runNING</a:t>
            </a:r>
            <a:r>
              <a:rPr lang="en-US" altLang="ja-JP" dirty="0" smtClean="0"/>
              <a:t> sample Application</a:t>
            </a:r>
            <a:endParaRPr lang="ja-JP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90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Copy shell script</a:t>
            </a:r>
            <a:endParaRPr lang="ja-JP" altLang="en-US" smtClean="0"/>
          </a:p>
        </p:txBody>
      </p:sp>
      <p:sp>
        <p:nvSpPr>
          <p:cNvPr id="8909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First, copy a shell script “run-Sample.sh” from extracted archive directory MySample/ to MySample/ directory.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90114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421688" cy="1143000"/>
          </a:xfrm>
        </p:spPr>
        <p:txBody>
          <a:bodyPr/>
          <a:lstStyle/>
          <a:p>
            <a:pPr eaLnBrk="1" hangingPunct="1"/>
            <a:r>
              <a:rPr lang="en-US" altLang="ja-JP" sz="3200" b="1" smtClean="0"/>
              <a:t>Setting simulation properties with boot.xml </a:t>
            </a:r>
            <a:endParaRPr lang="ja-JP" altLang="en-US" sz="3200" b="1" smtClean="0"/>
          </a:p>
        </p:txBody>
      </p:sp>
      <p:sp>
        <p:nvSpPr>
          <p:cNvPr id="90115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1425575"/>
            <a:ext cx="8229600" cy="39782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&lt;?xml version="1.0"?&gt;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&lt;!DOCTYPE properties SYSTEM "http://java.sun.com/dtd/properties.dtd"&gt;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&lt;properties&gt;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key="directory"&gt;./&lt;/entry&gt;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400" b="1" smtClean="0"/>
              <a:t>&lt;entry key="simTime"&gt;4&lt;/entry&gt; &lt;!-- setting the simulation steps </a:t>
            </a:r>
            <a:r>
              <a:rPr lang="en-US" altLang="ja-JP" sz="1400" b="1" smtClean="0">
                <a:sym typeface="Wingdings" pitchFamily="2" charset="2"/>
              </a:rPr>
              <a:t>--&gt;</a:t>
            </a:r>
            <a:endParaRPr lang="en-US" altLang="ja-JP" sz="1400" b="1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key="simName"&gt;MySample&lt;/entry&gt;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key="nThreads"&gt;2&lt;/entry&gt;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key="nPlaces"&gt;1&lt;/entry&gt;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key=“nPhase”&gt;1&lt;/entry&gt;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key="launcherName"&gt;mysample.sim.SampleLauncher&lt;/entry&gt;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200" b="1" smtClean="0"/>
              <a:t>&lt;entry key="workFile"&gt;Sample/citizenPlaceMap.csv&lt;/entry&gt; &lt;!-- mapping file </a:t>
            </a:r>
            <a:r>
              <a:rPr lang="en-US" altLang="ja-JP" sz="1200" b="1" smtClean="0">
                <a:sym typeface="Wingdings" pitchFamily="2" charset="2"/>
              </a:rPr>
              <a:t>--&gt; </a:t>
            </a:r>
            <a:endParaRPr lang="en-US" altLang="ja-JP" sz="1200" b="1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200" b="1" smtClean="0"/>
              <a:t>&lt;entry key="driverFile"&gt;Sample/driverPlaceMap.csv&lt;/entry&gt; &lt;!-- mapping file </a:t>
            </a:r>
            <a:r>
              <a:rPr lang="en-US" altLang="ja-JP" sz="1200" b="1" smtClean="0">
                <a:sym typeface="Wingdings" pitchFamily="2" charset="2"/>
              </a:rPr>
              <a:t>--&gt;</a:t>
            </a:r>
            <a:endParaRPr lang="en-US" altLang="ja-JP" sz="1200" b="1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ja-JP" sz="100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key="logFile"&gt;logs/sample&lt;/entry&gt;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&lt;/properties&gt;</a:t>
            </a:r>
          </a:p>
          <a:p>
            <a:pPr marL="0" indent="0" eaLnBrk="1" hangingPunct="1">
              <a:lnSpc>
                <a:spcPct val="80000"/>
              </a:lnSpc>
            </a:pPr>
            <a:endParaRPr lang="ja-JP" altLang="en-US" sz="8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911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Mapping file for multi-nodes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348538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Two files, </a:t>
            </a:r>
            <a:r>
              <a:rPr lang="en-US" altLang="ja-JP" dirty="0" err="1" smtClean="0"/>
              <a:t>citizenPlaceMap.csv</a:t>
            </a:r>
            <a:r>
              <a:rPr lang="en-US" altLang="ja-JP" dirty="0" smtClean="0"/>
              <a:t> and and </a:t>
            </a:r>
            <a:r>
              <a:rPr lang="en-US" altLang="ja-JP" dirty="0" err="1" smtClean="0"/>
              <a:t>driverPlaceMap.csv</a:t>
            </a:r>
            <a:r>
              <a:rPr lang="en-US" altLang="ja-JP" dirty="0" smtClean="0"/>
              <a:t>, are needed.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The first column indicates the agent identifier and the second column indicates the identifier of the X10 place. 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If you would like to run your simulation on multiple nodes, you can specify the identifier greater than 0 for some set of agents.  </a:t>
            </a:r>
            <a:endParaRPr lang="ja-JP" altLang="en-US" dirty="0"/>
          </a:p>
        </p:txBody>
      </p:sp>
      <p:sp>
        <p:nvSpPr>
          <p:cNvPr id="91140" name="正方形/長方形 3"/>
          <p:cNvSpPr>
            <a:spLocks noChangeArrowheads="1"/>
          </p:cNvSpPr>
          <p:nvPr/>
        </p:nvSpPr>
        <p:spPr bwMode="auto">
          <a:xfrm>
            <a:off x="7908925" y="3117850"/>
            <a:ext cx="1136650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>
                <a:latin typeface="Calibri" pitchFamily="34" charset="0"/>
              </a:rPr>
              <a:t>0,0</a:t>
            </a:r>
          </a:p>
          <a:p>
            <a:r>
              <a:rPr lang="en-US" altLang="ja-JP">
                <a:latin typeface="Calibri" pitchFamily="34" charset="0"/>
              </a:rPr>
              <a:t>1,0</a:t>
            </a:r>
          </a:p>
          <a:p>
            <a:r>
              <a:rPr lang="en-US" altLang="ja-JP">
                <a:latin typeface="Calibri" pitchFamily="34" charset="0"/>
              </a:rPr>
              <a:t>2,0</a:t>
            </a:r>
          </a:p>
          <a:p>
            <a:r>
              <a:rPr lang="en-US" altLang="ja-JP">
                <a:latin typeface="Calibri" pitchFamily="34" charset="0"/>
              </a:rPr>
              <a:t>3,0</a:t>
            </a:r>
          </a:p>
          <a:p>
            <a:r>
              <a:rPr lang="en-US" altLang="ja-JP">
                <a:latin typeface="Calibri" pitchFamily="34" charset="0"/>
              </a:rPr>
              <a:t>4,0</a:t>
            </a:r>
          </a:p>
          <a:p>
            <a:r>
              <a:rPr lang="en-US" altLang="ja-JP">
                <a:latin typeface="Calibri" pitchFamily="34" charset="0"/>
              </a:rPr>
              <a:t>5,0</a:t>
            </a:r>
          </a:p>
          <a:p>
            <a:r>
              <a:rPr lang="en-US" altLang="ja-JP">
                <a:latin typeface="Calibri" pitchFamily="34" charset="0"/>
              </a:rPr>
              <a:t>6,0</a:t>
            </a:r>
          </a:p>
          <a:p>
            <a:r>
              <a:rPr lang="en-US" altLang="ja-JP">
                <a:latin typeface="Calibri" pitchFamily="34" charset="0"/>
              </a:rPr>
              <a:t>7,0</a:t>
            </a:r>
          </a:p>
          <a:p>
            <a:r>
              <a:rPr lang="en-US" altLang="ja-JP">
                <a:latin typeface="Calibri" pitchFamily="34" charset="0"/>
              </a:rPr>
              <a:t>8,0</a:t>
            </a:r>
          </a:p>
          <a:p>
            <a:r>
              <a:rPr lang="en-US" altLang="ja-JP">
                <a:latin typeface="Calibri" pitchFamily="34" charset="0"/>
              </a:rPr>
              <a:t>9,0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921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Running simulation script</a:t>
            </a:r>
            <a:endParaRPr lang="ja-JP" altLang="en-US" smtClean="0"/>
          </a:p>
        </p:txBody>
      </p:sp>
      <p:sp>
        <p:nvSpPr>
          <p:cNvPr id="9216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Then, execute this script.</a:t>
            </a:r>
          </a:p>
          <a:p>
            <a:pPr lvl="1" eaLnBrk="1" hangingPunct="1"/>
            <a:r>
              <a:rPr lang="en-US" altLang="ja-JP" b="1" smtClean="0"/>
              <a:t>./run-Sample.sh</a:t>
            </a:r>
          </a:p>
          <a:p>
            <a:pPr lvl="1" eaLnBrk="1" hangingPunct="1"/>
            <a:r>
              <a:rPr lang="en-US" altLang="ja-JP" smtClean="0"/>
              <a:t>* Tips: If you would like to run your simulation on multi-nodes, please specify the environmental variable, X10_NPLACES to the number greater than 1. </a:t>
            </a:r>
          </a:p>
          <a:p>
            <a:pPr eaLnBrk="1" hangingPunct="1"/>
            <a:r>
              <a:rPr lang="en-US" altLang="ja-JP" smtClean="0"/>
              <a:t>After running this program, a set of log files can be found in logs/ directory.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8" name="角丸四角形 57"/>
          <p:cNvSpPr/>
          <p:nvPr/>
        </p:nvSpPr>
        <p:spPr>
          <a:xfrm>
            <a:off x="334963" y="650875"/>
            <a:ext cx="3892550" cy="5037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06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Overview</a:t>
            </a:r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34963" y="1549400"/>
            <a:ext cx="3778250" cy="4138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22" name="円/楕円 21"/>
          <p:cNvSpPr/>
          <p:nvPr/>
        </p:nvSpPr>
        <p:spPr>
          <a:xfrm>
            <a:off x="682625" y="795338"/>
            <a:ext cx="2840038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554038" y="2355850"/>
            <a:ext cx="2643187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20" name="円/楕円 19"/>
          <p:cNvSpPr/>
          <p:nvPr/>
        </p:nvSpPr>
        <p:spPr>
          <a:xfrm>
            <a:off x="1920875" y="2754313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21" name="円/楕円 20"/>
          <p:cNvSpPr/>
          <p:nvPr/>
        </p:nvSpPr>
        <p:spPr>
          <a:xfrm>
            <a:off x="2038350" y="311943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35" name="円/楕円 34"/>
          <p:cNvSpPr/>
          <p:nvPr/>
        </p:nvSpPr>
        <p:spPr>
          <a:xfrm>
            <a:off x="715963" y="2754313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36" name="円/楕円 35"/>
          <p:cNvSpPr/>
          <p:nvPr/>
        </p:nvSpPr>
        <p:spPr>
          <a:xfrm>
            <a:off x="850900" y="312578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23563" name="図形グループ 37"/>
          <p:cNvGrpSpPr>
            <a:grpSpLocks/>
          </p:cNvGrpSpPr>
          <p:nvPr/>
        </p:nvGrpSpPr>
        <p:grpSpPr bwMode="auto">
          <a:xfrm>
            <a:off x="1236663" y="3719513"/>
            <a:ext cx="2643187" cy="1612900"/>
            <a:chOff x="0" y="3053486"/>
            <a:chExt cx="2643177" cy="1613075"/>
          </a:xfrm>
        </p:grpSpPr>
        <p:sp>
          <p:nvSpPr>
            <p:cNvPr id="39" name="円/楕円 38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365245" y="3450404"/>
              <a:ext cx="1158871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1484306" y="381556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61924" y="3450404"/>
              <a:ext cx="115728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296861" y="382191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  <p:sp>
        <p:nvSpPr>
          <p:cNvPr id="56" name="正方形/長方形 55"/>
          <p:cNvSpPr/>
          <p:nvPr/>
        </p:nvSpPr>
        <p:spPr>
          <a:xfrm>
            <a:off x="508000" y="5895975"/>
            <a:ext cx="3394075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5051425" y="5895975"/>
            <a:ext cx="3752850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914400" y="5224463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69" name="円/楕円 68"/>
          <p:cNvSpPr/>
          <p:nvPr/>
        </p:nvSpPr>
        <p:spPr>
          <a:xfrm>
            <a:off x="2782888" y="5243513"/>
            <a:ext cx="830262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100" name="角丸四角形 99"/>
          <p:cNvSpPr/>
          <p:nvPr/>
        </p:nvSpPr>
        <p:spPr>
          <a:xfrm>
            <a:off x="4984750" y="701675"/>
            <a:ext cx="3892550" cy="5037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101" name="円/楕円 100"/>
          <p:cNvSpPr/>
          <p:nvPr/>
        </p:nvSpPr>
        <p:spPr>
          <a:xfrm>
            <a:off x="4984750" y="1600200"/>
            <a:ext cx="3778250" cy="4138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102" name="円/楕円 101"/>
          <p:cNvSpPr/>
          <p:nvPr/>
        </p:nvSpPr>
        <p:spPr>
          <a:xfrm>
            <a:off x="5332413" y="846138"/>
            <a:ext cx="2840037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sp>
        <p:nvSpPr>
          <p:cNvPr id="103" name="円/楕円 102"/>
          <p:cNvSpPr/>
          <p:nvPr/>
        </p:nvSpPr>
        <p:spPr>
          <a:xfrm>
            <a:off x="5203825" y="2406650"/>
            <a:ext cx="2643188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104" name="円/楕円 103"/>
          <p:cNvSpPr/>
          <p:nvPr/>
        </p:nvSpPr>
        <p:spPr>
          <a:xfrm>
            <a:off x="6570663" y="2803525"/>
            <a:ext cx="1157287" cy="868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05" name="円/楕円 104"/>
          <p:cNvSpPr/>
          <p:nvPr/>
        </p:nvSpPr>
        <p:spPr>
          <a:xfrm>
            <a:off x="6688138" y="3168650"/>
            <a:ext cx="831850" cy="4968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106" name="円/楕円 105"/>
          <p:cNvSpPr/>
          <p:nvPr/>
        </p:nvSpPr>
        <p:spPr>
          <a:xfrm>
            <a:off x="5365750" y="2803525"/>
            <a:ext cx="1157288" cy="868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07" name="円/楕円 106"/>
          <p:cNvSpPr/>
          <p:nvPr/>
        </p:nvSpPr>
        <p:spPr>
          <a:xfrm>
            <a:off x="5500688" y="317658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23576" name="図形グループ 107"/>
          <p:cNvGrpSpPr>
            <a:grpSpLocks/>
          </p:cNvGrpSpPr>
          <p:nvPr/>
        </p:nvGrpSpPr>
        <p:grpSpPr bwMode="auto">
          <a:xfrm>
            <a:off x="5886450" y="3770313"/>
            <a:ext cx="2643188" cy="1612900"/>
            <a:chOff x="0" y="3053486"/>
            <a:chExt cx="2643177" cy="1613075"/>
          </a:xfrm>
        </p:grpSpPr>
        <p:sp>
          <p:nvSpPr>
            <p:cNvPr id="109" name="円/楕円 108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1365244" y="3450404"/>
              <a:ext cx="1158870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1484307" y="381556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161924" y="3450404"/>
              <a:ext cx="115728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96862" y="382191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  <p:sp>
        <p:nvSpPr>
          <p:cNvPr id="114" name="円/楕円 113"/>
          <p:cNvSpPr/>
          <p:nvPr/>
        </p:nvSpPr>
        <p:spPr>
          <a:xfrm>
            <a:off x="5564188" y="5275263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115" name="円/楕円 114"/>
          <p:cNvSpPr/>
          <p:nvPr/>
        </p:nvSpPr>
        <p:spPr>
          <a:xfrm>
            <a:off x="7431088" y="5294313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8" name="角丸四角形 57"/>
          <p:cNvSpPr/>
          <p:nvPr/>
        </p:nvSpPr>
        <p:spPr>
          <a:xfrm>
            <a:off x="382588" y="650875"/>
            <a:ext cx="3892550" cy="5037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06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/>
              <a:t>Mapping to Traffic Simulation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for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example</a:t>
            </a:r>
            <a:endParaRPr lang="ja-JP" altLang="en-US" sz="3600" dirty="0"/>
          </a:p>
        </p:txBody>
      </p:sp>
      <p:sp>
        <p:nvSpPr>
          <p:cNvPr id="8" name="円/楕円 7"/>
          <p:cNvSpPr/>
          <p:nvPr/>
        </p:nvSpPr>
        <p:spPr>
          <a:xfrm>
            <a:off x="382588" y="1549400"/>
            <a:ext cx="3778250" cy="4138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Area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22" name="円/楕円 21"/>
          <p:cNvSpPr/>
          <p:nvPr/>
        </p:nvSpPr>
        <p:spPr>
          <a:xfrm>
            <a:off x="730250" y="795338"/>
            <a:ext cx="2840038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grpSp>
        <p:nvGrpSpPr>
          <p:cNvPr id="24582" name="図形グループ 37"/>
          <p:cNvGrpSpPr>
            <a:grpSpLocks/>
          </p:cNvGrpSpPr>
          <p:nvPr/>
        </p:nvGrpSpPr>
        <p:grpSpPr bwMode="auto">
          <a:xfrm>
            <a:off x="1192213" y="3719513"/>
            <a:ext cx="2876550" cy="1612900"/>
            <a:chOff x="0" y="3053486"/>
            <a:chExt cx="2643177" cy="1613075"/>
          </a:xfrm>
        </p:grpSpPr>
        <p:sp>
          <p:nvSpPr>
            <p:cNvPr id="39" name="円/楕円 38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Road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365350" y="3450404"/>
              <a:ext cx="115821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1483505" y="3815569"/>
              <a:ext cx="831463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60458" y="3450404"/>
              <a:ext cx="115821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297576" y="3821919"/>
              <a:ext cx="831463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</p:grpSp>
      <p:sp>
        <p:nvSpPr>
          <p:cNvPr id="56" name="正方形/長方形 55"/>
          <p:cNvSpPr/>
          <p:nvPr/>
        </p:nvSpPr>
        <p:spPr>
          <a:xfrm>
            <a:off x="555625" y="5895975"/>
            <a:ext cx="3394075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5068888" y="5895975"/>
            <a:ext cx="3752850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492125" y="5243513"/>
            <a:ext cx="12446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CrossPoint</a:t>
            </a:r>
            <a:endParaRPr lang="ja-JP" altLang="en-US" sz="1100" dirty="0"/>
          </a:p>
        </p:txBody>
      </p:sp>
      <p:sp>
        <p:nvSpPr>
          <p:cNvPr id="37" name="円/楕円 36"/>
          <p:cNvSpPr/>
          <p:nvPr/>
        </p:nvSpPr>
        <p:spPr>
          <a:xfrm>
            <a:off x="2705100" y="5243513"/>
            <a:ext cx="12446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CrossPoint</a:t>
            </a:r>
            <a:endParaRPr lang="ja-JP" altLang="en-US" sz="1100" dirty="0"/>
          </a:p>
        </p:txBody>
      </p:sp>
      <p:grpSp>
        <p:nvGrpSpPr>
          <p:cNvPr id="24587" name="図形グループ 43"/>
          <p:cNvGrpSpPr>
            <a:grpSpLocks/>
          </p:cNvGrpSpPr>
          <p:nvPr/>
        </p:nvGrpSpPr>
        <p:grpSpPr bwMode="auto">
          <a:xfrm>
            <a:off x="476250" y="2308225"/>
            <a:ext cx="2876550" cy="1612900"/>
            <a:chOff x="0" y="3053486"/>
            <a:chExt cx="2643177" cy="1613075"/>
          </a:xfrm>
        </p:grpSpPr>
        <p:sp>
          <p:nvSpPr>
            <p:cNvPr id="45" name="円/楕円 44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Road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365350" y="3450404"/>
              <a:ext cx="115821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1483505" y="3815569"/>
              <a:ext cx="831463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60458" y="3450404"/>
              <a:ext cx="115821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297576" y="3821919"/>
              <a:ext cx="831463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</p:grpSp>
      <p:sp>
        <p:nvSpPr>
          <p:cNvPr id="50" name="角丸四角形 49"/>
          <p:cNvSpPr/>
          <p:nvPr/>
        </p:nvSpPr>
        <p:spPr>
          <a:xfrm>
            <a:off x="4959350" y="671513"/>
            <a:ext cx="3892550" cy="50387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51" name="円/楕円 50"/>
          <p:cNvSpPr/>
          <p:nvPr/>
        </p:nvSpPr>
        <p:spPr>
          <a:xfrm>
            <a:off x="4959350" y="1570038"/>
            <a:ext cx="3778250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Area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52" name="円/楕円 51"/>
          <p:cNvSpPr/>
          <p:nvPr/>
        </p:nvSpPr>
        <p:spPr>
          <a:xfrm>
            <a:off x="5307013" y="815975"/>
            <a:ext cx="2840037" cy="598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grpSp>
        <p:nvGrpSpPr>
          <p:cNvPr id="24591" name="図形グループ 52"/>
          <p:cNvGrpSpPr>
            <a:grpSpLocks/>
          </p:cNvGrpSpPr>
          <p:nvPr/>
        </p:nvGrpSpPr>
        <p:grpSpPr bwMode="auto">
          <a:xfrm>
            <a:off x="5768975" y="3740150"/>
            <a:ext cx="2876550" cy="1612900"/>
            <a:chOff x="0" y="3053486"/>
            <a:chExt cx="2643177" cy="1613075"/>
          </a:xfrm>
        </p:grpSpPr>
        <p:sp>
          <p:nvSpPr>
            <p:cNvPr id="54" name="円/楕円 53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Road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365350" y="3450404"/>
              <a:ext cx="115821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1483505" y="3815569"/>
              <a:ext cx="831463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160458" y="3450404"/>
              <a:ext cx="115821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297576" y="3821919"/>
              <a:ext cx="831463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</p:grpSp>
      <p:sp>
        <p:nvSpPr>
          <p:cNvPr id="62" name="円/楕円 61"/>
          <p:cNvSpPr/>
          <p:nvPr/>
        </p:nvSpPr>
        <p:spPr>
          <a:xfrm>
            <a:off x="5068888" y="5264150"/>
            <a:ext cx="12446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CrossPoint</a:t>
            </a:r>
            <a:endParaRPr lang="ja-JP" altLang="en-US" sz="1100" dirty="0"/>
          </a:p>
        </p:txBody>
      </p:sp>
      <p:sp>
        <p:nvSpPr>
          <p:cNvPr id="63" name="円/楕円 62"/>
          <p:cNvSpPr/>
          <p:nvPr/>
        </p:nvSpPr>
        <p:spPr>
          <a:xfrm>
            <a:off x="7281863" y="5264150"/>
            <a:ext cx="12446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CrossPoint</a:t>
            </a:r>
            <a:endParaRPr lang="ja-JP" altLang="en-US" sz="1100" dirty="0"/>
          </a:p>
        </p:txBody>
      </p:sp>
      <p:grpSp>
        <p:nvGrpSpPr>
          <p:cNvPr id="24594" name="図形グループ 63"/>
          <p:cNvGrpSpPr>
            <a:grpSpLocks/>
          </p:cNvGrpSpPr>
          <p:nvPr/>
        </p:nvGrpSpPr>
        <p:grpSpPr bwMode="auto">
          <a:xfrm>
            <a:off x="5072063" y="2328863"/>
            <a:ext cx="2876550" cy="1612900"/>
            <a:chOff x="0" y="3053486"/>
            <a:chExt cx="2643177" cy="1613075"/>
          </a:xfrm>
        </p:grpSpPr>
        <p:sp>
          <p:nvSpPr>
            <p:cNvPr id="65" name="円/楕円 64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Road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1365350" y="3450404"/>
              <a:ext cx="115821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1483505" y="3815569"/>
              <a:ext cx="831463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160458" y="3450404"/>
              <a:ext cx="115821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297576" y="3821919"/>
              <a:ext cx="831463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3219</Words>
  <Application>Microsoft Macintosh PowerPoint</Application>
  <PresentationFormat>On-screen Show (4:3)</PresentationFormat>
  <Paragraphs>1230</Paragraphs>
  <Slides>75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Calibri</vt:lpstr>
      <vt:lpstr>ＭＳ Ｐゴシック</vt:lpstr>
      <vt:lpstr>ＭＳ Ｐ明朝</vt:lpstr>
      <vt:lpstr>MS UI Gothic</vt:lpstr>
      <vt:lpstr>Times New Roman</vt:lpstr>
      <vt:lpstr>Wingdings</vt:lpstr>
      <vt:lpstr>ヒラギノ丸ゴ ProN W4</vt:lpstr>
      <vt:lpstr>Arial</vt:lpstr>
      <vt:lpstr>ホワイト</vt:lpstr>
      <vt:lpstr>X10-based Agent Simulation on Distributed Infrastructure (XASDI) Application Development Guide</vt:lpstr>
      <vt:lpstr>What is X10-based Agent Simulation on Distributed Infrastructure (XASDI)? </vt:lpstr>
      <vt:lpstr>XASDI</vt:lpstr>
      <vt:lpstr>XASDI Software Stack </vt:lpstr>
      <vt:lpstr>Directories</vt:lpstr>
      <vt:lpstr>Installation</vt:lpstr>
      <vt:lpstr>XASDI API CLASSES</vt:lpstr>
      <vt:lpstr>Overview</vt:lpstr>
      <vt:lpstr>Mapping to Traffic Simulation for example</vt:lpstr>
      <vt:lpstr>Important Classes</vt:lpstr>
      <vt:lpstr>LauncherProxy</vt:lpstr>
      <vt:lpstr>Region</vt:lpstr>
      <vt:lpstr>Driver</vt:lpstr>
      <vt:lpstr>Place</vt:lpstr>
      <vt:lpstr>CitizenProxy</vt:lpstr>
      <vt:lpstr>Citizen</vt:lpstr>
      <vt:lpstr>World</vt:lpstr>
      <vt:lpstr>DEVELOPING SAMPLE APPLICATION WITH XASDI</vt:lpstr>
      <vt:lpstr>Sample Program : MySample</vt:lpstr>
      <vt:lpstr>Create Eclipse Project</vt:lpstr>
      <vt:lpstr>Required jar files</vt:lpstr>
      <vt:lpstr>Import jar files</vt:lpstr>
      <vt:lpstr>Add Java packages</vt:lpstr>
      <vt:lpstr>Add Java classes listed in p.27-p.29</vt:lpstr>
      <vt:lpstr>Selecting appropriate  Inheritance  classes</vt:lpstr>
      <vt:lpstr>Write class content</vt:lpstr>
      <vt:lpstr>Classes for MySample Application</vt:lpstr>
      <vt:lpstr>Classes (mysample.message)</vt:lpstr>
      <vt:lpstr>Classes (mysample.report, sim)</vt:lpstr>
      <vt:lpstr>Sample Code</vt:lpstr>
      <vt:lpstr>Code Structure</vt:lpstr>
      <vt:lpstr>SampleRegion</vt:lpstr>
      <vt:lpstr>SampleDriver</vt:lpstr>
      <vt:lpstr>SampleDriver</vt:lpstr>
      <vt:lpstr>The “execute” method in SampleDriver</vt:lpstr>
      <vt:lpstr>SamplePlace</vt:lpstr>
      <vt:lpstr>SampleCitizen</vt:lpstr>
      <vt:lpstr>SampleCitizen</vt:lpstr>
      <vt:lpstr>SampleCitizen</vt:lpstr>
      <vt:lpstr>SampleCitizen</vt:lpstr>
      <vt:lpstr>SampleCitizenProxy</vt:lpstr>
      <vt:lpstr>SampleCitizenProxy</vt:lpstr>
      <vt:lpstr>SampleCitizenProxy</vt:lpstr>
      <vt:lpstr>SampleCitizenFactory</vt:lpstr>
      <vt:lpstr>SampleCitizenProxyFactory</vt:lpstr>
      <vt:lpstr>SampleResolver</vt:lpstr>
      <vt:lpstr>SampleResolver</vt:lpstr>
      <vt:lpstr>SampleResolver</vt:lpstr>
      <vt:lpstr>SampleMessage</vt:lpstr>
      <vt:lpstr>IndividualMessage</vt:lpstr>
      <vt:lpstr>BroadCastMessage</vt:lpstr>
      <vt:lpstr>SetAttributeMessage</vt:lpstr>
      <vt:lpstr>DirectionMessage</vt:lpstr>
      <vt:lpstr>MutualMessage</vt:lpstr>
      <vt:lpstr>SampleLogConverter</vt:lpstr>
      <vt:lpstr>SampleLogConverter</vt:lpstr>
      <vt:lpstr>SampleLogConverter</vt:lpstr>
      <vt:lpstr>SampleLauncher</vt:lpstr>
      <vt:lpstr>SampleLauncher</vt:lpstr>
      <vt:lpstr>SampleLauncher</vt:lpstr>
      <vt:lpstr>SampleLauncher</vt:lpstr>
      <vt:lpstr>DebugGING sample application</vt:lpstr>
      <vt:lpstr>Copy property XML file</vt:lpstr>
      <vt:lpstr>Setting up Projects in Eclipse</vt:lpstr>
      <vt:lpstr>Debug configurations in Eclipse</vt:lpstr>
      <vt:lpstr>VM arguments</vt:lpstr>
      <vt:lpstr>VM arguments</vt:lpstr>
      <vt:lpstr>Environment variables</vt:lpstr>
      <vt:lpstr>Debugging with Eclipse</vt:lpstr>
      <vt:lpstr>Debugging with Eclipse</vt:lpstr>
      <vt:lpstr>runNING sample Application</vt:lpstr>
      <vt:lpstr>Copy shell script</vt:lpstr>
      <vt:lpstr>Setting simulation properties with boot.xml </vt:lpstr>
      <vt:lpstr>Mapping file for multi-nodes</vt:lpstr>
      <vt:lpstr>Running simulation script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XAXIS Application Development Guide</dc:title>
  <dc:subject/>
  <dc:creator>murata</dc:creator>
  <cp:keywords/>
  <dc:description/>
  <cp:lastModifiedBy>Mikio Takeuchi</cp:lastModifiedBy>
  <cp:revision>407</cp:revision>
  <dcterms:created xsi:type="dcterms:W3CDTF">2013-08-26T05:53:03Z</dcterms:created>
  <dcterms:modified xsi:type="dcterms:W3CDTF">2018-02-02T06:47:43Z</dcterms:modified>
  <cp:category/>
</cp:coreProperties>
</file>