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7" r:id="rId9"/>
    <p:sldId id="266" r:id="rId10"/>
    <p:sldId id="268" r:id="rId11"/>
    <p:sldId id="269" r:id="rId12"/>
    <p:sldId id="270" r:id="rId13"/>
    <p:sldId id="271" r:id="rId14"/>
    <p:sldId id="262" r:id="rId15"/>
    <p:sldId id="263" r:id="rId16"/>
    <p:sldId id="275" r:id="rId17"/>
    <p:sldId id="273" r:id="rId18"/>
    <p:sldId id="274" r:id="rId19"/>
    <p:sldId id="264" r:id="rId20"/>
    <p:sldId id="265"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44" d="100"/>
          <a:sy n="44" d="100"/>
        </p:scale>
        <p:origin x="128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B23EC-1095-41A9-900E-B635EF1E2BC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TW" altLang="en-US"/>
        </a:p>
      </dgm:t>
    </dgm:pt>
    <dgm:pt modelId="{C3FC89DB-EF74-49C9-9FAB-75C2D45690D2}">
      <dgm:prSet phldrT="[文字]"/>
      <dgm:spPr/>
      <dgm:t>
        <a:bodyPr/>
        <a:lstStyle/>
        <a:p>
          <a:r>
            <a:rPr lang="en-US" altLang="zh-TW" dirty="0"/>
            <a:t>Preprocess</a:t>
          </a:r>
          <a:endParaRPr lang="zh-TW" altLang="en-US" dirty="0"/>
        </a:p>
      </dgm:t>
    </dgm:pt>
    <dgm:pt modelId="{8416DAF1-B5AF-4EDE-B7C5-5EFA4B492B7D}" type="parTrans" cxnId="{056DBDCD-0907-455D-A4DC-C92746BA9F2A}">
      <dgm:prSet/>
      <dgm:spPr/>
      <dgm:t>
        <a:bodyPr/>
        <a:lstStyle/>
        <a:p>
          <a:endParaRPr lang="zh-TW" altLang="en-US"/>
        </a:p>
      </dgm:t>
    </dgm:pt>
    <dgm:pt modelId="{E2A10A85-30CA-4C5E-B6DD-76A2594E8EBA}" type="sibTrans" cxnId="{056DBDCD-0907-455D-A4DC-C92746BA9F2A}">
      <dgm:prSet/>
      <dgm:spPr/>
      <dgm:t>
        <a:bodyPr/>
        <a:lstStyle/>
        <a:p>
          <a:endParaRPr lang="zh-TW" altLang="en-US"/>
        </a:p>
      </dgm:t>
    </dgm:pt>
    <dgm:pt modelId="{E3DDE916-C0C5-48B6-8934-9167739D90F0}">
      <dgm:prSet phldrT="[文字]"/>
      <dgm:spPr/>
      <dgm:t>
        <a:bodyPr/>
        <a:lstStyle/>
        <a:p>
          <a:r>
            <a:rPr lang="en-US" altLang="zh-TW" dirty="0"/>
            <a:t>Four-point transformation</a:t>
          </a:r>
          <a:endParaRPr lang="zh-TW" altLang="en-US" dirty="0"/>
        </a:p>
      </dgm:t>
    </dgm:pt>
    <dgm:pt modelId="{93D6BA5C-6AE7-4A77-8D57-B7116EA3A189}" type="sibTrans" cxnId="{284EB5AF-C84E-400D-946E-E38D766C9E4A}">
      <dgm:prSet/>
      <dgm:spPr/>
      <dgm:t>
        <a:bodyPr/>
        <a:lstStyle/>
        <a:p>
          <a:endParaRPr lang="zh-TW" altLang="en-US"/>
        </a:p>
      </dgm:t>
    </dgm:pt>
    <dgm:pt modelId="{3657D197-66A1-4D58-86FD-99CEED8227F2}" type="parTrans" cxnId="{284EB5AF-C84E-400D-946E-E38D766C9E4A}">
      <dgm:prSet/>
      <dgm:spPr/>
      <dgm:t>
        <a:bodyPr/>
        <a:lstStyle/>
        <a:p>
          <a:endParaRPr lang="zh-TW" altLang="en-US"/>
        </a:p>
      </dgm:t>
    </dgm:pt>
    <dgm:pt modelId="{AE635837-5813-49B6-8F98-B142D43DCF4A}">
      <dgm:prSet phldrT="[文字]"/>
      <dgm:spPr/>
      <dgm:t>
        <a:bodyPr/>
        <a:lstStyle/>
        <a:p>
          <a:r>
            <a:rPr lang="en-US" altLang="zh-TW" dirty="0"/>
            <a:t>Light compensation</a:t>
          </a:r>
          <a:endParaRPr lang="zh-TW" altLang="en-US" dirty="0"/>
        </a:p>
      </dgm:t>
    </dgm:pt>
    <dgm:pt modelId="{48FA2FBB-7538-4D1F-B6C5-71F92DDC5683}" type="sibTrans" cxnId="{4812A0D4-4598-45FB-87BE-CA918F18AB13}">
      <dgm:prSet/>
      <dgm:spPr/>
      <dgm:t>
        <a:bodyPr/>
        <a:lstStyle/>
        <a:p>
          <a:endParaRPr lang="zh-TW" altLang="en-US"/>
        </a:p>
      </dgm:t>
    </dgm:pt>
    <dgm:pt modelId="{2D55E536-EEEC-4428-B0C4-51236C9CFD90}" type="parTrans" cxnId="{4812A0D4-4598-45FB-87BE-CA918F18AB13}">
      <dgm:prSet/>
      <dgm:spPr/>
      <dgm:t>
        <a:bodyPr/>
        <a:lstStyle/>
        <a:p>
          <a:endParaRPr lang="zh-TW" altLang="en-US"/>
        </a:p>
      </dgm:t>
    </dgm:pt>
    <dgm:pt modelId="{4ED1FFFE-419F-45DF-966B-1224F08C8346}">
      <dgm:prSet phldrT="[文字]"/>
      <dgm:spPr/>
      <dgm:t>
        <a:bodyPr/>
        <a:lstStyle/>
        <a:p>
          <a:r>
            <a:rPr lang="en-US" dirty="0" err="1"/>
            <a:t>Deslanting</a:t>
          </a:r>
          <a:r>
            <a:rPr lang="en-US" dirty="0"/>
            <a:t> Algorithm</a:t>
          </a:r>
          <a:endParaRPr lang="zh-TW" altLang="en-US" dirty="0"/>
        </a:p>
      </dgm:t>
    </dgm:pt>
    <dgm:pt modelId="{EB3CFA7E-7795-4E6F-889E-7682FDEED9B1}" type="sibTrans" cxnId="{EF80E71D-3035-4D93-B559-A25EA9FAFB14}">
      <dgm:prSet/>
      <dgm:spPr/>
      <dgm:t>
        <a:bodyPr/>
        <a:lstStyle/>
        <a:p>
          <a:endParaRPr lang="zh-TW" altLang="en-US"/>
        </a:p>
      </dgm:t>
    </dgm:pt>
    <dgm:pt modelId="{D7739BB5-5504-49DE-87A6-E3012599F1D9}" type="parTrans" cxnId="{EF80E71D-3035-4D93-B559-A25EA9FAFB14}">
      <dgm:prSet/>
      <dgm:spPr/>
      <dgm:t>
        <a:bodyPr/>
        <a:lstStyle/>
        <a:p>
          <a:endParaRPr lang="zh-TW" altLang="en-US"/>
        </a:p>
      </dgm:t>
    </dgm:pt>
    <dgm:pt modelId="{6278A6F1-9BDE-4802-8DF4-DD2B5C2235F4}">
      <dgm:prSet/>
      <dgm:spPr/>
      <dgm:t>
        <a:bodyPr/>
        <a:lstStyle/>
        <a:p>
          <a:r>
            <a:rPr lang="en-US" dirty="0"/>
            <a:t>OTSU Threshold and Binarization</a:t>
          </a:r>
          <a:endParaRPr lang="zh-TW" altLang="en-US" dirty="0"/>
        </a:p>
      </dgm:t>
    </dgm:pt>
    <dgm:pt modelId="{D1CC5C42-E605-4E7B-93AE-02D7FB2DFCD2}" type="parTrans" cxnId="{EA0D201E-13A9-4CF1-9806-AF0C0906E535}">
      <dgm:prSet/>
      <dgm:spPr/>
      <dgm:t>
        <a:bodyPr/>
        <a:lstStyle/>
        <a:p>
          <a:endParaRPr lang="zh-TW" altLang="en-US"/>
        </a:p>
      </dgm:t>
    </dgm:pt>
    <dgm:pt modelId="{9D1C7075-51A0-4242-A1FC-50F0086BA20F}" type="sibTrans" cxnId="{EA0D201E-13A9-4CF1-9806-AF0C0906E535}">
      <dgm:prSet/>
      <dgm:spPr/>
      <dgm:t>
        <a:bodyPr/>
        <a:lstStyle/>
        <a:p>
          <a:endParaRPr lang="zh-TW" altLang="en-US"/>
        </a:p>
      </dgm:t>
    </dgm:pt>
    <dgm:pt modelId="{83CDF55D-B23F-42AA-8165-FFB5B8843452}" type="pres">
      <dgm:prSet presAssocID="{057B23EC-1095-41A9-900E-B635EF1E2BCC}" presName="Name0" presStyleCnt="0">
        <dgm:presLayoutVars>
          <dgm:chPref val="3"/>
          <dgm:dir/>
          <dgm:animLvl val="lvl"/>
          <dgm:resizeHandles/>
        </dgm:presLayoutVars>
      </dgm:prSet>
      <dgm:spPr/>
    </dgm:pt>
    <dgm:pt modelId="{D4D6A821-82D9-46B1-9306-180ADA4357A4}" type="pres">
      <dgm:prSet presAssocID="{C3FC89DB-EF74-49C9-9FAB-75C2D45690D2}" presName="horFlow" presStyleCnt="0"/>
      <dgm:spPr/>
    </dgm:pt>
    <dgm:pt modelId="{5AAD2863-9F5C-45D9-8918-A42BB669FE64}" type="pres">
      <dgm:prSet presAssocID="{C3FC89DB-EF74-49C9-9FAB-75C2D45690D2}" presName="bigChev" presStyleLbl="node1" presStyleIdx="0" presStyleCnt="1"/>
      <dgm:spPr/>
    </dgm:pt>
    <dgm:pt modelId="{98FF5439-C25D-4519-B9D1-B21470EC5E3A}" type="pres">
      <dgm:prSet presAssocID="{3657D197-66A1-4D58-86FD-99CEED8227F2}" presName="parTrans" presStyleCnt="0"/>
      <dgm:spPr/>
    </dgm:pt>
    <dgm:pt modelId="{8E8788D2-25B4-49A3-9BAF-8356FC825258}" type="pres">
      <dgm:prSet presAssocID="{E3DDE916-C0C5-48B6-8934-9167739D90F0}" presName="node" presStyleLbl="alignAccFollowNode1" presStyleIdx="0" presStyleCnt="4">
        <dgm:presLayoutVars>
          <dgm:bulletEnabled val="1"/>
        </dgm:presLayoutVars>
      </dgm:prSet>
      <dgm:spPr/>
    </dgm:pt>
    <dgm:pt modelId="{A910AB4E-7E55-4861-A76A-447C31C72407}" type="pres">
      <dgm:prSet presAssocID="{93D6BA5C-6AE7-4A77-8D57-B7116EA3A189}" presName="sibTrans" presStyleCnt="0"/>
      <dgm:spPr/>
    </dgm:pt>
    <dgm:pt modelId="{314E4A1D-1D38-4AEA-ABFA-B5C383A1110F}" type="pres">
      <dgm:prSet presAssocID="{AE635837-5813-49B6-8F98-B142D43DCF4A}" presName="node" presStyleLbl="alignAccFollowNode1" presStyleIdx="1" presStyleCnt="4">
        <dgm:presLayoutVars>
          <dgm:bulletEnabled val="1"/>
        </dgm:presLayoutVars>
      </dgm:prSet>
      <dgm:spPr/>
    </dgm:pt>
    <dgm:pt modelId="{43B76BAA-8365-4356-AA38-B06387904B42}" type="pres">
      <dgm:prSet presAssocID="{48FA2FBB-7538-4D1F-B6C5-71F92DDC5683}" presName="sibTrans" presStyleCnt="0"/>
      <dgm:spPr/>
    </dgm:pt>
    <dgm:pt modelId="{E51F5B9F-84CD-4F1F-9CBA-A90569EAFD4D}" type="pres">
      <dgm:prSet presAssocID="{6278A6F1-9BDE-4802-8DF4-DD2B5C2235F4}" presName="node" presStyleLbl="alignAccFollowNode1" presStyleIdx="2" presStyleCnt="4">
        <dgm:presLayoutVars>
          <dgm:bulletEnabled val="1"/>
        </dgm:presLayoutVars>
      </dgm:prSet>
      <dgm:spPr/>
    </dgm:pt>
    <dgm:pt modelId="{062CBDC9-C923-470B-9AD2-369094DF1DAA}" type="pres">
      <dgm:prSet presAssocID="{9D1C7075-51A0-4242-A1FC-50F0086BA20F}" presName="sibTrans" presStyleCnt="0"/>
      <dgm:spPr/>
    </dgm:pt>
    <dgm:pt modelId="{77E19696-ED29-4BF5-9EC5-467CD5A51C93}" type="pres">
      <dgm:prSet presAssocID="{4ED1FFFE-419F-45DF-966B-1224F08C8346}" presName="node" presStyleLbl="alignAccFollowNode1" presStyleIdx="3" presStyleCnt="4">
        <dgm:presLayoutVars>
          <dgm:bulletEnabled val="1"/>
        </dgm:presLayoutVars>
      </dgm:prSet>
      <dgm:spPr/>
    </dgm:pt>
  </dgm:ptLst>
  <dgm:cxnLst>
    <dgm:cxn modelId="{864B7705-0C4A-4586-8AEB-9EB40EA6B6A2}" type="presOf" srcId="{057B23EC-1095-41A9-900E-B635EF1E2BCC}" destId="{83CDF55D-B23F-42AA-8165-FFB5B8843452}" srcOrd="0" destOrd="0" presId="urn:microsoft.com/office/officeart/2005/8/layout/lProcess3"/>
    <dgm:cxn modelId="{EF80E71D-3035-4D93-B559-A25EA9FAFB14}" srcId="{C3FC89DB-EF74-49C9-9FAB-75C2D45690D2}" destId="{4ED1FFFE-419F-45DF-966B-1224F08C8346}" srcOrd="3" destOrd="0" parTransId="{D7739BB5-5504-49DE-87A6-E3012599F1D9}" sibTransId="{EB3CFA7E-7795-4E6F-889E-7682FDEED9B1}"/>
    <dgm:cxn modelId="{EA0D201E-13A9-4CF1-9806-AF0C0906E535}" srcId="{C3FC89DB-EF74-49C9-9FAB-75C2D45690D2}" destId="{6278A6F1-9BDE-4802-8DF4-DD2B5C2235F4}" srcOrd="2" destOrd="0" parTransId="{D1CC5C42-E605-4E7B-93AE-02D7FB2DFCD2}" sibTransId="{9D1C7075-51A0-4242-A1FC-50F0086BA20F}"/>
    <dgm:cxn modelId="{92549A51-88C8-4616-9A85-3CB8F91E94FD}" type="presOf" srcId="{AE635837-5813-49B6-8F98-B142D43DCF4A}" destId="{314E4A1D-1D38-4AEA-ABFA-B5C383A1110F}" srcOrd="0" destOrd="0" presId="urn:microsoft.com/office/officeart/2005/8/layout/lProcess3"/>
    <dgm:cxn modelId="{16334E58-6B32-40A4-8D9A-DC7170FDAAE4}" type="presOf" srcId="{E3DDE916-C0C5-48B6-8934-9167739D90F0}" destId="{8E8788D2-25B4-49A3-9BAF-8356FC825258}" srcOrd="0" destOrd="0" presId="urn:microsoft.com/office/officeart/2005/8/layout/lProcess3"/>
    <dgm:cxn modelId="{26F63DA9-FD47-423E-AF7B-3B2EA87670D6}" type="presOf" srcId="{C3FC89DB-EF74-49C9-9FAB-75C2D45690D2}" destId="{5AAD2863-9F5C-45D9-8918-A42BB669FE64}" srcOrd="0" destOrd="0" presId="urn:microsoft.com/office/officeart/2005/8/layout/lProcess3"/>
    <dgm:cxn modelId="{284EB5AF-C84E-400D-946E-E38D766C9E4A}" srcId="{C3FC89DB-EF74-49C9-9FAB-75C2D45690D2}" destId="{E3DDE916-C0C5-48B6-8934-9167739D90F0}" srcOrd="0" destOrd="0" parTransId="{3657D197-66A1-4D58-86FD-99CEED8227F2}" sibTransId="{93D6BA5C-6AE7-4A77-8D57-B7116EA3A189}"/>
    <dgm:cxn modelId="{ED8272B7-495F-4F53-87A8-71AD48E593F9}" type="presOf" srcId="{4ED1FFFE-419F-45DF-966B-1224F08C8346}" destId="{77E19696-ED29-4BF5-9EC5-467CD5A51C93}" srcOrd="0" destOrd="0" presId="urn:microsoft.com/office/officeart/2005/8/layout/lProcess3"/>
    <dgm:cxn modelId="{056DBDCD-0907-455D-A4DC-C92746BA9F2A}" srcId="{057B23EC-1095-41A9-900E-B635EF1E2BCC}" destId="{C3FC89DB-EF74-49C9-9FAB-75C2D45690D2}" srcOrd="0" destOrd="0" parTransId="{8416DAF1-B5AF-4EDE-B7C5-5EFA4B492B7D}" sibTransId="{E2A10A85-30CA-4C5E-B6DD-76A2594E8EBA}"/>
    <dgm:cxn modelId="{4812A0D4-4598-45FB-87BE-CA918F18AB13}" srcId="{C3FC89DB-EF74-49C9-9FAB-75C2D45690D2}" destId="{AE635837-5813-49B6-8F98-B142D43DCF4A}" srcOrd="1" destOrd="0" parTransId="{2D55E536-EEEC-4428-B0C4-51236C9CFD90}" sibTransId="{48FA2FBB-7538-4D1F-B6C5-71F92DDC5683}"/>
    <dgm:cxn modelId="{85E5CCE6-E919-4CC2-ADEA-00B8B2AFD92E}" type="presOf" srcId="{6278A6F1-9BDE-4802-8DF4-DD2B5C2235F4}" destId="{E51F5B9F-84CD-4F1F-9CBA-A90569EAFD4D}" srcOrd="0" destOrd="0" presId="urn:microsoft.com/office/officeart/2005/8/layout/lProcess3"/>
    <dgm:cxn modelId="{51EDE0BE-5392-483A-BA50-75DDA9CCF11C}" type="presParOf" srcId="{83CDF55D-B23F-42AA-8165-FFB5B8843452}" destId="{D4D6A821-82D9-46B1-9306-180ADA4357A4}" srcOrd="0" destOrd="0" presId="urn:microsoft.com/office/officeart/2005/8/layout/lProcess3"/>
    <dgm:cxn modelId="{F2208687-7419-4DAC-9344-4326B3B9888C}" type="presParOf" srcId="{D4D6A821-82D9-46B1-9306-180ADA4357A4}" destId="{5AAD2863-9F5C-45D9-8918-A42BB669FE64}" srcOrd="0" destOrd="0" presId="urn:microsoft.com/office/officeart/2005/8/layout/lProcess3"/>
    <dgm:cxn modelId="{1BC9086F-F03E-445D-8C22-06B8CC918569}" type="presParOf" srcId="{D4D6A821-82D9-46B1-9306-180ADA4357A4}" destId="{98FF5439-C25D-4519-B9D1-B21470EC5E3A}" srcOrd="1" destOrd="0" presId="urn:microsoft.com/office/officeart/2005/8/layout/lProcess3"/>
    <dgm:cxn modelId="{AC24D79E-88BD-4B93-8213-41E2AA54A74B}" type="presParOf" srcId="{D4D6A821-82D9-46B1-9306-180ADA4357A4}" destId="{8E8788D2-25B4-49A3-9BAF-8356FC825258}" srcOrd="2" destOrd="0" presId="urn:microsoft.com/office/officeart/2005/8/layout/lProcess3"/>
    <dgm:cxn modelId="{AE965FEE-7A7D-4FA3-9FDE-8B354E0B935D}" type="presParOf" srcId="{D4D6A821-82D9-46B1-9306-180ADA4357A4}" destId="{A910AB4E-7E55-4861-A76A-447C31C72407}" srcOrd="3" destOrd="0" presId="urn:microsoft.com/office/officeart/2005/8/layout/lProcess3"/>
    <dgm:cxn modelId="{2434275C-4D01-4AAE-996A-67908BB96889}" type="presParOf" srcId="{D4D6A821-82D9-46B1-9306-180ADA4357A4}" destId="{314E4A1D-1D38-4AEA-ABFA-B5C383A1110F}" srcOrd="4" destOrd="0" presId="urn:microsoft.com/office/officeart/2005/8/layout/lProcess3"/>
    <dgm:cxn modelId="{5D5E698F-03E6-4F51-8A61-FFCCE64FD888}" type="presParOf" srcId="{D4D6A821-82D9-46B1-9306-180ADA4357A4}" destId="{43B76BAA-8365-4356-AA38-B06387904B42}" srcOrd="5" destOrd="0" presId="urn:microsoft.com/office/officeart/2005/8/layout/lProcess3"/>
    <dgm:cxn modelId="{F7936C3E-BECF-4585-81F0-DBB015A515DA}" type="presParOf" srcId="{D4D6A821-82D9-46B1-9306-180ADA4357A4}" destId="{E51F5B9F-84CD-4F1F-9CBA-A90569EAFD4D}" srcOrd="6" destOrd="0" presId="urn:microsoft.com/office/officeart/2005/8/layout/lProcess3"/>
    <dgm:cxn modelId="{75805D4A-6025-40D7-A18D-2C78C7799615}" type="presParOf" srcId="{D4D6A821-82D9-46B1-9306-180ADA4357A4}" destId="{062CBDC9-C923-470B-9AD2-369094DF1DAA}" srcOrd="7" destOrd="0" presId="urn:microsoft.com/office/officeart/2005/8/layout/lProcess3"/>
    <dgm:cxn modelId="{94A0284D-45AC-43F1-A4EA-3B2204EF8197}" type="presParOf" srcId="{D4D6A821-82D9-46B1-9306-180ADA4357A4}" destId="{77E19696-ED29-4BF5-9EC5-467CD5A51C93}"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B23EC-1095-41A9-900E-B635EF1E2BC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TW" altLang="en-US"/>
        </a:p>
      </dgm:t>
    </dgm:pt>
    <dgm:pt modelId="{C3FC89DB-EF74-49C9-9FAB-75C2D45690D2}">
      <dgm:prSet phldrT="[文字]"/>
      <dgm:spPr/>
      <dgm:t>
        <a:bodyPr/>
        <a:lstStyle/>
        <a:p>
          <a:r>
            <a:rPr lang="en-US" altLang="zh-TW" dirty="0"/>
            <a:t>Word Recognition</a:t>
          </a:r>
          <a:endParaRPr lang="zh-TW" altLang="en-US" dirty="0"/>
        </a:p>
      </dgm:t>
    </dgm:pt>
    <dgm:pt modelId="{8416DAF1-B5AF-4EDE-B7C5-5EFA4B492B7D}" type="parTrans" cxnId="{056DBDCD-0907-455D-A4DC-C92746BA9F2A}">
      <dgm:prSet/>
      <dgm:spPr/>
      <dgm:t>
        <a:bodyPr/>
        <a:lstStyle/>
        <a:p>
          <a:endParaRPr lang="zh-TW" altLang="en-US"/>
        </a:p>
      </dgm:t>
    </dgm:pt>
    <dgm:pt modelId="{E2A10A85-30CA-4C5E-B6DD-76A2594E8EBA}" type="sibTrans" cxnId="{056DBDCD-0907-455D-A4DC-C92746BA9F2A}">
      <dgm:prSet/>
      <dgm:spPr/>
      <dgm:t>
        <a:bodyPr/>
        <a:lstStyle/>
        <a:p>
          <a:endParaRPr lang="zh-TW" altLang="en-US"/>
        </a:p>
      </dgm:t>
    </dgm:pt>
    <dgm:pt modelId="{E3DDE916-C0C5-48B6-8934-9167739D90F0}">
      <dgm:prSet phldrT="[文字]"/>
      <dgm:spPr/>
      <dgm:t>
        <a:bodyPr/>
        <a:lstStyle/>
        <a:p>
          <a:r>
            <a:rPr lang="en-US" altLang="zh-TW" dirty="0"/>
            <a:t>5 CNN layers</a:t>
          </a:r>
          <a:endParaRPr lang="zh-TW" altLang="en-US" dirty="0"/>
        </a:p>
      </dgm:t>
    </dgm:pt>
    <dgm:pt modelId="{93D6BA5C-6AE7-4A77-8D57-B7116EA3A189}" type="sibTrans" cxnId="{284EB5AF-C84E-400D-946E-E38D766C9E4A}">
      <dgm:prSet/>
      <dgm:spPr/>
      <dgm:t>
        <a:bodyPr/>
        <a:lstStyle/>
        <a:p>
          <a:endParaRPr lang="zh-TW" altLang="en-US"/>
        </a:p>
      </dgm:t>
    </dgm:pt>
    <dgm:pt modelId="{3657D197-66A1-4D58-86FD-99CEED8227F2}" type="parTrans" cxnId="{284EB5AF-C84E-400D-946E-E38D766C9E4A}">
      <dgm:prSet/>
      <dgm:spPr/>
      <dgm:t>
        <a:bodyPr/>
        <a:lstStyle/>
        <a:p>
          <a:endParaRPr lang="zh-TW" altLang="en-US"/>
        </a:p>
      </dgm:t>
    </dgm:pt>
    <dgm:pt modelId="{AE635837-5813-49B6-8F98-B142D43DCF4A}">
      <dgm:prSet phldrT="[文字]"/>
      <dgm:spPr/>
      <dgm:t>
        <a:bodyPr/>
        <a:lstStyle/>
        <a:p>
          <a:r>
            <a:rPr lang="en-US" altLang="zh-TW" dirty="0"/>
            <a:t>2 CNN layers</a:t>
          </a:r>
          <a:endParaRPr lang="zh-TW" altLang="en-US" dirty="0"/>
        </a:p>
      </dgm:t>
    </dgm:pt>
    <dgm:pt modelId="{48FA2FBB-7538-4D1F-B6C5-71F92DDC5683}" type="sibTrans" cxnId="{4812A0D4-4598-45FB-87BE-CA918F18AB13}">
      <dgm:prSet/>
      <dgm:spPr/>
      <dgm:t>
        <a:bodyPr/>
        <a:lstStyle/>
        <a:p>
          <a:endParaRPr lang="zh-TW" altLang="en-US"/>
        </a:p>
      </dgm:t>
    </dgm:pt>
    <dgm:pt modelId="{2D55E536-EEEC-4428-B0C4-51236C9CFD90}" type="parTrans" cxnId="{4812A0D4-4598-45FB-87BE-CA918F18AB13}">
      <dgm:prSet/>
      <dgm:spPr/>
      <dgm:t>
        <a:bodyPr/>
        <a:lstStyle/>
        <a:p>
          <a:endParaRPr lang="zh-TW" altLang="en-US"/>
        </a:p>
      </dgm:t>
    </dgm:pt>
    <dgm:pt modelId="{6278A6F1-9BDE-4802-8DF4-DD2B5C2235F4}">
      <dgm:prSet/>
      <dgm:spPr/>
      <dgm:t>
        <a:bodyPr/>
        <a:lstStyle/>
        <a:p>
          <a:r>
            <a:rPr lang="en-US" dirty="0"/>
            <a:t>CTC</a:t>
          </a:r>
          <a:endParaRPr lang="zh-TW" altLang="en-US" dirty="0"/>
        </a:p>
      </dgm:t>
    </dgm:pt>
    <dgm:pt modelId="{D1CC5C42-E605-4E7B-93AE-02D7FB2DFCD2}" type="parTrans" cxnId="{EA0D201E-13A9-4CF1-9806-AF0C0906E535}">
      <dgm:prSet/>
      <dgm:spPr/>
      <dgm:t>
        <a:bodyPr/>
        <a:lstStyle/>
        <a:p>
          <a:endParaRPr lang="zh-TW" altLang="en-US"/>
        </a:p>
      </dgm:t>
    </dgm:pt>
    <dgm:pt modelId="{9D1C7075-51A0-4242-A1FC-50F0086BA20F}" type="sibTrans" cxnId="{EA0D201E-13A9-4CF1-9806-AF0C0906E535}">
      <dgm:prSet/>
      <dgm:spPr/>
      <dgm:t>
        <a:bodyPr/>
        <a:lstStyle/>
        <a:p>
          <a:endParaRPr lang="zh-TW" altLang="en-US"/>
        </a:p>
      </dgm:t>
    </dgm:pt>
    <dgm:pt modelId="{83CDF55D-B23F-42AA-8165-FFB5B8843452}" type="pres">
      <dgm:prSet presAssocID="{057B23EC-1095-41A9-900E-B635EF1E2BCC}" presName="Name0" presStyleCnt="0">
        <dgm:presLayoutVars>
          <dgm:chPref val="3"/>
          <dgm:dir/>
          <dgm:animLvl val="lvl"/>
          <dgm:resizeHandles/>
        </dgm:presLayoutVars>
      </dgm:prSet>
      <dgm:spPr/>
    </dgm:pt>
    <dgm:pt modelId="{D4D6A821-82D9-46B1-9306-180ADA4357A4}" type="pres">
      <dgm:prSet presAssocID="{C3FC89DB-EF74-49C9-9FAB-75C2D45690D2}" presName="horFlow" presStyleCnt="0"/>
      <dgm:spPr/>
    </dgm:pt>
    <dgm:pt modelId="{5AAD2863-9F5C-45D9-8918-A42BB669FE64}" type="pres">
      <dgm:prSet presAssocID="{C3FC89DB-EF74-49C9-9FAB-75C2D45690D2}" presName="bigChev" presStyleLbl="node1" presStyleIdx="0" presStyleCnt="1"/>
      <dgm:spPr/>
    </dgm:pt>
    <dgm:pt modelId="{98FF5439-C25D-4519-B9D1-B21470EC5E3A}" type="pres">
      <dgm:prSet presAssocID="{3657D197-66A1-4D58-86FD-99CEED8227F2}" presName="parTrans" presStyleCnt="0"/>
      <dgm:spPr/>
    </dgm:pt>
    <dgm:pt modelId="{8E8788D2-25B4-49A3-9BAF-8356FC825258}" type="pres">
      <dgm:prSet presAssocID="{E3DDE916-C0C5-48B6-8934-9167739D90F0}" presName="node" presStyleLbl="alignAccFollowNode1" presStyleIdx="0" presStyleCnt="3">
        <dgm:presLayoutVars>
          <dgm:bulletEnabled val="1"/>
        </dgm:presLayoutVars>
      </dgm:prSet>
      <dgm:spPr/>
    </dgm:pt>
    <dgm:pt modelId="{A910AB4E-7E55-4861-A76A-447C31C72407}" type="pres">
      <dgm:prSet presAssocID="{93D6BA5C-6AE7-4A77-8D57-B7116EA3A189}" presName="sibTrans" presStyleCnt="0"/>
      <dgm:spPr/>
    </dgm:pt>
    <dgm:pt modelId="{314E4A1D-1D38-4AEA-ABFA-B5C383A1110F}" type="pres">
      <dgm:prSet presAssocID="{AE635837-5813-49B6-8F98-B142D43DCF4A}" presName="node" presStyleLbl="alignAccFollowNode1" presStyleIdx="1" presStyleCnt="3">
        <dgm:presLayoutVars>
          <dgm:bulletEnabled val="1"/>
        </dgm:presLayoutVars>
      </dgm:prSet>
      <dgm:spPr/>
    </dgm:pt>
    <dgm:pt modelId="{43B76BAA-8365-4356-AA38-B06387904B42}" type="pres">
      <dgm:prSet presAssocID="{48FA2FBB-7538-4D1F-B6C5-71F92DDC5683}" presName="sibTrans" presStyleCnt="0"/>
      <dgm:spPr/>
    </dgm:pt>
    <dgm:pt modelId="{E51F5B9F-84CD-4F1F-9CBA-A90569EAFD4D}" type="pres">
      <dgm:prSet presAssocID="{6278A6F1-9BDE-4802-8DF4-DD2B5C2235F4}" presName="node" presStyleLbl="alignAccFollowNode1" presStyleIdx="2" presStyleCnt="3">
        <dgm:presLayoutVars>
          <dgm:bulletEnabled val="1"/>
        </dgm:presLayoutVars>
      </dgm:prSet>
      <dgm:spPr/>
    </dgm:pt>
  </dgm:ptLst>
  <dgm:cxnLst>
    <dgm:cxn modelId="{CA0CBA06-B4C3-4859-A1C5-85103C878D4A}" type="presOf" srcId="{C3FC89DB-EF74-49C9-9FAB-75C2D45690D2}" destId="{5AAD2863-9F5C-45D9-8918-A42BB669FE64}" srcOrd="0" destOrd="0" presId="urn:microsoft.com/office/officeart/2005/8/layout/lProcess3"/>
    <dgm:cxn modelId="{EA0D201E-13A9-4CF1-9806-AF0C0906E535}" srcId="{C3FC89DB-EF74-49C9-9FAB-75C2D45690D2}" destId="{6278A6F1-9BDE-4802-8DF4-DD2B5C2235F4}" srcOrd="2" destOrd="0" parTransId="{D1CC5C42-E605-4E7B-93AE-02D7FB2DFCD2}" sibTransId="{9D1C7075-51A0-4242-A1FC-50F0086BA20F}"/>
    <dgm:cxn modelId="{D4CC0C46-4230-41E9-8965-0F7DF72CA5F0}" type="presOf" srcId="{6278A6F1-9BDE-4802-8DF4-DD2B5C2235F4}" destId="{E51F5B9F-84CD-4F1F-9CBA-A90569EAFD4D}" srcOrd="0" destOrd="0" presId="urn:microsoft.com/office/officeart/2005/8/layout/lProcess3"/>
    <dgm:cxn modelId="{DE2A5948-ACF2-4D48-B1CF-CF42E846310D}" type="presOf" srcId="{E3DDE916-C0C5-48B6-8934-9167739D90F0}" destId="{8E8788D2-25B4-49A3-9BAF-8356FC825258}" srcOrd="0" destOrd="0" presId="urn:microsoft.com/office/officeart/2005/8/layout/lProcess3"/>
    <dgm:cxn modelId="{4C1A5BA2-2B4D-4947-9225-42F2C79C30BC}" type="presOf" srcId="{AE635837-5813-49B6-8F98-B142D43DCF4A}" destId="{314E4A1D-1D38-4AEA-ABFA-B5C383A1110F}" srcOrd="0" destOrd="0" presId="urn:microsoft.com/office/officeart/2005/8/layout/lProcess3"/>
    <dgm:cxn modelId="{284EB5AF-C84E-400D-946E-E38D766C9E4A}" srcId="{C3FC89DB-EF74-49C9-9FAB-75C2D45690D2}" destId="{E3DDE916-C0C5-48B6-8934-9167739D90F0}" srcOrd="0" destOrd="0" parTransId="{3657D197-66A1-4D58-86FD-99CEED8227F2}" sibTransId="{93D6BA5C-6AE7-4A77-8D57-B7116EA3A189}"/>
    <dgm:cxn modelId="{056DBDCD-0907-455D-A4DC-C92746BA9F2A}" srcId="{057B23EC-1095-41A9-900E-B635EF1E2BCC}" destId="{C3FC89DB-EF74-49C9-9FAB-75C2D45690D2}" srcOrd="0" destOrd="0" parTransId="{8416DAF1-B5AF-4EDE-B7C5-5EFA4B492B7D}" sibTransId="{E2A10A85-30CA-4C5E-B6DD-76A2594E8EBA}"/>
    <dgm:cxn modelId="{4812A0D4-4598-45FB-87BE-CA918F18AB13}" srcId="{C3FC89DB-EF74-49C9-9FAB-75C2D45690D2}" destId="{AE635837-5813-49B6-8F98-B142D43DCF4A}" srcOrd="1" destOrd="0" parTransId="{2D55E536-EEEC-4428-B0C4-51236C9CFD90}" sibTransId="{48FA2FBB-7538-4D1F-B6C5-71F92DDC5683}"/>
    <dgm:cxn modelId="{52CF1DF1-7C28-4FEB-B9F2-7113BB7924C1}" type="presOf" srcId="{057B23EC-1095-41A9-900E-B635EF1E2BCC}" destId="{83CDF55D-B23F-42AA-8165-FFB5B8843452}" srcOrd="0" destOrd="0" presId="urn:microsoft.com/office/officeart/2005/8/layout/lProcess3"/>
    <dgm:cxn modelId="{74A25047-EAF1-40C7-8137-400C5EE11D6C}" type="presParOf" srcId="{83CDF55D-B23F-42AA-8165-FFB5B8843452}" destId="{D4D6A821-82D9-46B1-9306-180ADA4357A4}" srcOrd="0" destOrd="0" presId="urn:microsoft.com/office/officeart/2005/8/layout/lProcess3"/>
    <dgm:cxn modelId="{F1DAA40E-5910-4250-BE3B-773B01F0E088}" type="presParOf" srcId="{D4D6A821-82D9-46B1-9306-180ADA4357A4}" destId="{5AAD2863-9F5C-45D9-8918-A42BB669FE64}" srcOrd="0" destOrd="0" presId="urn:microsoft.com/office/officeart/2005/8/layout/lProcess3"/>
    <dgm:cxn modelId="{36EE2C58-74FD-4166-B624-F13849953D7C}" type="presParOf" srcId="{D4D6A821-82D9-46B1-9306-180ADA4357A4}" destId="{98FF5439-C25D-4519-B9D1-B21470EC5E3A}" srcOrd="1" destOrd="0" presId="urn:microsoft.com/office/officeart/2005/8/layout/lProcess3"/>
    <dgm:cxn modelId="{8B6AC9CC-FCA4-4E48-BD16-EAE390AB5DD8}" type="presParOf" srcId="{D4D6A821-82D9-46B1-9306-180ADA4357A4}" destId="{8E8788D2-25B4-49A3-9BAF-8356FC825258}" srcOrd="2" destOrd="0" presId="urn:microsoft.com/office/officeart/2005/8/layout/lProcess3"/>
    <dgm:cxn modelId="{C44AD00A-9501-48E9-93E4-A554D5074979}" type="presParOf" srcId="{D4D6A821-82D9-46B1-9306-180ADA4357A4}" destId="{A910AB4E-7E55-4861-A76A-447C31C72407}" srcOrd="3" destOrd="0" presId="urn:microsoft.com/office/officeart/2005/8/layout/lProcess3"/>
    <dgm:cxn modelId="{1C14A6E8-9DBE-4F0C-9942-7C8A0BD95880}" type="presParOf" srcId="{D4D6A821-82D9-46B1-9306-180ADA4357A4}" destId="{314E4A1D-1D38-4AEA-ABFA-B5C383A1110F}" srcOrd="4" destOrd="0" presId="urn:microsoft.com/office/officeart/2005/8/layout/lProcess3"/>
    <dgm:cxn modelId="{D69F28FD-CD61-4F57-BA60-53548366661D}" type="presParOf" srcId="{D4D6A821-82D9-46B1-9306-180ADA4357A4}" destId="{43B76BAA-8365-4356-AA38-B06387904B42}" srcOrd="5" destOrd="0" presId="urn:microsoft.com/office/officeart/2005/8/layout/lProcess3"/>
    <dgm:cxn modelId="{C1AF9D3F-7CC9-47EA-BA72-0C0DF9DB144E}" type="presParOf" srcId="{D4D6A821-82D9-46B1-9306-180ADA4357A4}" destId="{E51F5B9F-84CD-4F1F-9CBA-A90569EAFD4D}"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D2863-9F5C-45D9-8918-A42BB669FE64}">
      <dsp:nvSpPr>
        <dsp:cNvPr id="0" name=""/>
        <dsp:cNvSpPr/>
      </dsp:nvSpPr>
      <dsp:spPr>
        <a:xfrm>
          <a:off x="1072" y="2273606"/>
          <a:ext cx="2141785" cy="8567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Preprocess</a:t>
          </a:r>
          <a:endParaRPr lang="zh-TW" altLang="en-US" sz="2200" kern="1200" dirty="0"/>
        </a:p>
      </dsp:txBody>
      <dsp:txXfrm>
        <a:off x="429429" y="2273606"/>
        <a:ext cx="1285071" cy="856714"/>
      </dsp:txXfrm>
    </dsp:sp>
    <dsp:sp modelId="{8E8788D2-25B4-49A3-9BAF-8356FC825258}">
      <dsp:nvSpPr>
        <dsp:cNvPr id="0" name=""/>
        <dsp:cNvSpPr/>
      </dsp:nvSpPr>
      <dsp:spPr>
        <a:xfrm>
          <a:off x="1864425" y="2346427"/>
          <a:ext cx="1777682" cy="71107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altLang="zh-TW" sz="1300" kern="1200" dirty="0"/>
            <a:t>Four-point transformation</a:t>
          </a:r>
          <a:endParaRPr lang="zh-TW" altLang="en-US" sz="1300" kern="1200" dirty="0"/>
        </a:p>
      </dsp:txBody>
      <dsp:txXfrm>
        <a:off x="2219961" y="2346427"/>
        <a:ext cx="1066610" cy="711072"/>
      </dsp:txXfrm>
    </dsp:sp>
    <dsp:sp modelId="{314E4A1D-1D38-4AEA-ABFA-B5C383A1110F}">
      <dsp:nvSpPr>
        <dsp:cNvPr id="0" name=""/>
        <dsp:cNvSpPr/>
      </dsp:nvSpPr>
      <dsp:spPr>
        <a:xfrm>
          <a:off x="3393232" y="2346427"/>
          <a:ext cx="1777682" cy="71107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altLang="zh-TW" sz="1300" kern="1200" dirty="0"/>
            <a:t>Light compensation</a:t>
          </a:r>
          <a:endParaRPr lang="zh-TW" altLang="en-US" sz="1300" kern="1200" dirty="0"/>
        </a:p>
      </dsp:txBody>
      <dsp:txXfrm>
        <a:off x="3748768" y="2346427"/>
        <a:ext cx="1066610" cy="711072"/>
      </dsp:txXfrm>
    </dsp:sp>
    <dsp:sp modelId="{E51F5B9F-84CD-4F1F-9CBA-A90569EAFD4D}">
      <dsp:nvSpPr>
        <dsp:cNvPr id="0" name=""/>
        <dsp:cNvSpPr/>
      </dsp:nvSpPr>
      <dsp:spPr>
        <a:xfrm>
          <a:off x="4922038" y="2346427"/>
          <a:ext cx="1777682" cy="71107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OTSU Threshold and Binarization</a:t>
          </a:r>
          <a:endParaRPr lang="zh-TW" altLang="en-US" sz="1300" kern="1200" dirty="0"/>
        </a:p>
      </dsp:txBody>
      <dsp:txXfrm>
        <a:off x="5277574" y="2346427"/>
        <a:ext cx="1066610" cy="711072"/>
      </dsp:txXfrm>
    </dsp:sp>
    <dsp:sp modelId="{77E19696-ED29-4BF5-9EC5-467CD5A51C93}">
      <dsp:nvSpPr>
        <dsp:cNvPr id="0" name=""/>
        <dsp:cNvSpPr/>
      </dsp:nvSpPr>
      <dsp:spPr>
        <a:xfrm>
          <a:off x="6450845" y="2346427"/>
          <a:ext cx="1777682" cy="71107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Deslanting</a:t>
          </a:r>
          <a:r>
            <a:rPr lang="en-US" sz="1300" kern="1200" dirty="0"/>
            <a:t> Algorithm</a:t>
          </a:r>
          <a:endParaRPr lang="zh-TW" altLang="en-US" sz="1300" kern="1200" dirty="0"/>
        </a:p>
      </dsp:txBody>
      <dsp:txXfrm>
        <a:off x="6806381" y="2346427"/>
        <a:ext cx="1066610" cy="711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D2863-9F5C-45D9-8918-A42BB669FE64}">
      <dsp:nvSpPr>
        <dsp:cNvPr id="0" name=""/>
        <dsp:cNvSpPr/>
      </dsp:nvSpPr>
      <dsp:spPr>
        <a:xfrm>
          <a:off x="1904592" y="165"/>
          <a:ext cx="1893541" cy="7574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t>Word Recognition</a:t>
          </a:r>
          <a:endParaRPr lang="zh-TW" altLang="en-US" sz="1800" kern="1200" dirty="0"/>
        </a:p>
      </dsp:txBody>
      <dsp:txXfrm>
        <a:off x="2283300" y="165"/>
        <a:ext cx="1136125" cy="757416"/>
      </dsp:txXfrm>
    </dsp:sp>
    <dsp:sp modelId="{8E8788D2-25B4-49A3-9BAF-8356FC825258}">
      <dsp:nvSpPr>
        <dsp:cNvPr id="0" name=""/>
        <dsp:cNvSpPr/>
      </dsp:nvSpPr>
      <dsp:spPr>
        <a:xfrm>
          <a:off x="3551973" y="64545"/>
          <a:ext cx="1571639" cy="62865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altLang="zh-TW" sz="2100" kern="1200" dirty="0"/>
            <a:t>5 CNN layers</a:t>
          </a:r>
          <a:endParaRPr lang="zh-TW" altLang="en-US" sz="2100" kern="1200" dirty="0"/>
        </a:p>
      </dsp:txBody>
      <dsp:txXfrm>
        <a:off x="3866301" y="64545"/>
        <a:ext cx="942984" cy="628655"/>
      </dsp:txXfrm>
    </dsp:sp>
    <dsp:sp modelId="{314E4A1D-1D38-4AEA-ABFA-B5C383A1110F}">
      <dsp:nvSpPr>
        <dsp:cNvPr id="0" name=""/>
        <dsp:cNvSpPr/>
      </dsp:nvSpPr>
      <dsp:spPr>
        <a:xfrm>
          <a:off x="4903582" y="64545"/>
          <a:ext cx="1571639" cy="62865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altLang="zh-TW" sz="2100" kern="1200" dirty="0"/>
            <a:t>2 CNN layers</a:t>
          </a:r>
          <a:endParaRPr lang="zh-TW" altLang="en-US" sz="2100" kern="1200" dirty="0"/>
        </a:p>
      </dsp:txBody>
      <dsp:txXfrm>
        <a:off x="5217910" y="64545"/>
        <a:ext cx="942984" cy="628655"/>
      </dsp:txXfrm>
    </dsp:sp>
    <dsp:sp modelId="{E51F5B9F-84CD-4F1F-9CBA-A90569EAFD4D}">
      <dsp:nvSpPr>
        <dsp:cNvPr id="0" name=""/>
        <dsp:cNvSpPr/>
      </dsp:nvSpPr>
      <dsp:spPr>
        <a:xfrm>
          <a:off x="6255192" y="64545"/>
          <a:ext cx="1571639" cy="62865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t>CTC</a:t>
          </a:r>
          <a:endParaRPr lang="zh-TW" altLang="en-US" sz="2100" kern="1200" dirty="0"/>
        </a:p>
      </dsp:txBody>
      <dsp:txXfrm>
        <a:off x="6569520" y="64545"/>
        <a:ext cx="942984" cy="62865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244395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314483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39672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190038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354667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63866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18125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332957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52857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41040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9A6C3EA-C011-4338-B786-0AFB141C1DD4}" type="datetimeFigureOut">
              <a:rPr lang="zh-TW" altLang="en-US" smtClean="0"/>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429450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6C3EA-C011-4338-B786-0AFB141C1DD4}" type="datetimeFigureOut">
              <a:rPr lang="zh-TW" altLang="en-US" smtClean="0"/>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AC8C8-DE41-47CA-AA9C-D3DDB6E40709}" type="slidenum">
              <a:rPr lang="zh-TW" altLang="en-US" smtClean="0"/>
              <a:t>‹#›</a:t>
            </a:fld>
            <a:endParaRPr lang="zh-TW" altLang="en-US"/>
          </a:p>
        </p:txBody>
      </p:sp>
    </p:spTree>
    <p:extLst>
      <p:ext uri="{BB962C8B-B14F-4D97-AF65-F5344CB8AC3E}">
        <p14:creationId xmlns:p14="http://schemas.microsoft.com/office/powerpoint/2010/main" val="252617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ithubharald/SimpleHTR" TargetMode="External"/><Relationship Id="rId2" Type="http://schemas.openxmlformats.org/officeDocument/2006/relationships/hyperlink" Target="https://medium.com/@arthurflor23/handwritten-text-recognition-using-tensorflow-2-0-f4352b7afe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Adobe 繁黑體 Std B" pitchFamily="34" charset="-120"/>
                <a:ea typeface="Adobe 繁黑體 Std B" pitchFamily="34" charset="-120"/>
              </a:rPr>
              <a:t>手寫英文圖像辨識</a:t>
            </a:r>
          </a:p>
        </p:txBody>
      </p:sp>
      <p:sp>
        <p:nvSpPr>
          <p:cNvPr id="3" name="副標題 2"/>
          <p:cNvSpPr>
            <a:spLocks noGrp="1"/>
          </p:cNvSpPr>
          <p:nvPr>
            <p:ph type="subTitle" idx="1"/>
          </p:nvPr>
        </p:nvSpPr>
        <p:spPr/>
        <p:txBody>
          <a:bodyPr/>
          <a:lstStyle/>
          <a:p>
            <a:r>
              <a:rPr lang="zh-TW" altLang="en-US" dirty="0">
                <a:solidFill>
                  <a:schemeClr val="tx1"/>
                </a:solidFill>
                <a:latin typeface="Adobe 繁黑體 Std B" pitchFamily="34" charset="-120"/>
                <a:ea typeface="Adobe 繁黑體 Std B" pitchFamily="34" charset="-120"/>
              </a:rPr>
              <a:t>指導教授</a:t>
            </a:r>
            <a:r>
              <a:rPr lang="en-US" altLang="zh-TW" dirty="0">
                <a:solidFill>
                  <a:schemeClr val="tx1"/>
                </a:solidFill>
                <a:latin typeface="Adobe 繁黑體 Std B" pitchFamily="34" charset="-120"/>
                <a:ea typeface="Adobe 繁黑體 Std B" pitchFamily="34" charset="-120"/>
              </a:rPr>
              <a:t>:</a:t>
            </a:r>
            <a:r>
              <a:rPr lang="zh-TW" altLang="en-US" dirty="0">
                <a:solidFill>
                  <a:schemeClr val="tx1"/>
                </a:solidFill>
                <a:latin typeface="Adobe 繁黑體 Std B" pitchFamily="34" charset="-120"/>
                <a:ea typeface="Adobe 繁黑體 Std B" pitchFamily="34" charset="-120"/>
              </a:rPr>
              <a:t>蔡文錦</a:t>
            </a:r>
            <a:endParaRPr lang="en-US" altLang="zh-TW" dirty="0">
              <a:solidFill>
                <a:schemeClr val="tx1"/>
              </a:solidFill>
              <a:latin typeface="Adobe 繁黑體 Std B" pitchFamily="34" charset="-120"/>
              <a:ea typeface="Adobe 繁黑體 Std B" pitchFamily="34" charset="-120"/>
            </a:endParaRPr>
          </a:p>
          <a:p>
            <a:r>
              <a:rPr lang="zh-TW" altLang="en-US" dirty="0">
                <a:solidFill>
                  <a:schemeClr val="tx1"/>
                </a:solidFill>
                <a:latin typeface="Adobe 繁黑體 Std B" pitchFamily="34" charset="-120"/>
                <a:ea typeface="Adobe 繁黑體 Std B" pitchFamily="34" charset="-120"/>
              </a:rPr>
              <a:t>組員</a:t>
            </a:r>
            <a:r>
              <a:rPr lang="en-US" altLang="zh-TW" dirty="0">
                <a:solidFill>
                  <a:schemeClr val="tx1"/>
                </a:solidFill>
                <a:latin typeface="Adobe 繁黑體 Std B" pitchFamily="34" charset="-120"/>
                <a:ea typeface="Adobe 繁黑體 Std B" pitchFamily="34" charset="-120"/>
              </a:rPr>
              <a:t>:</a:t>
            </a:r>
            <a:r>
              <a:rPr lang="zh-TW" altLang="en-US" dirty="0">
                <a:solidFill>
                  <a:schemeClr val="tx1"/>
                </a:solidFill>
                <a:latin typeface="Adobe 繁黑體 Std B" pitchFamily="34" charset="-120"/>
                <a:ea typeface="Adobe 繁黑體 Std B" pitchFamily="34" charset="-120"/>
              </a:rPr>
              <a:t>李奕寬、李柏毅</a:t>
            </a:r>
          </a:p>
        </p:txBody>
      </p:sp>
    </p:spTree>
    <p:extLst>
      <p:ext uri="{BB962C8B-B14F-4D97-AF65-F5344CB8AC3E}">
        <p14:creationId xmlns:p14="http://schemas.microsoft.com/office/powerpoint/2010/main" val="329164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Word Segmentation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將</a:t>
            </a:r>
            <a:r>
              <a:rPr lang="en-US" altLang="zh-TW" dirty="0">
                <a:latin typeface="Adobe 繁黑體 Std B" pitchFamily="34" charset="-120"/>
                <a:ea typeface="Adobe 繁黑體 Std B" pitchFamily="34" charset="-120"/>
              </a:rPr>
              <a:t>Line Segmentation</a:t>
            </a:r>
            <a:r>
              <a:rPr lang="zh-TW" altLang="en-US" dirty="0">
                <a:latin typeface="Adobe 繁黑體 Std B" pitchFamily="34" charset="-120"/>
                <a:ea typeface="Adobe 繁黑體 Std B" pitchFamily="34" charset="-120"/>
              </a:rPr>
              <a:t>後每一行的文字根據</a:t>
            </a:r>
            <a:r>
              <a:rPr lang="en-US" altLang="zh-TW" dirty="0">
                <a:latin typeface="Adobe 繁黑體 Std B" pitchFamily="34" charset="-120"/>
                <a:ea typeface="Adobe 繁黑體 Std B" pitchFamily="34" charset="-120"/>
              </a:rPr>
              <a:t>Scale Space Technique</a:t>
            </a:r>
            <a:r>
              <a:rPr lang="zh-TW" altLang="en-US" dirty="0">
                <a:latin typeface="Adobe 繁黑體 Std B" pitchFamily="34" charset="-120"/>
                <a:ea typeface="Adobe 繁黑體 Std B" pitchFamily="34" charset="-120"/>
              </a:rPr>
              <a:t>來進行切割每個</a:t>
            </a:r>
            <a:r>
              <a:rPr lang="en-US" altLang="zh-TW" dirty="0">
                <a:latin typeface="Adobe 繁黑體 Std B" pitchFamily="34" charset="-120"/>
                <a:ea typeface="Adobe 繁黑體 Std B" pitchFamily="34" charset="-120"/>
              </a:rPr>
              <a:t>word</a:t>
            </a:r>
            <a:r>
              <a:rPr lang="zh-TW" altLang="en-US" dirty="0">
                <a:latin typeface="Adobe 繁黑體 Std B" pitchFamily="34" charset="-120"/>
                <a:ea typeface="Adobe 繁黑體 Std B" pitchFamily="34" charset="-120"/>
              </a:rPr>
              <a:t>並各自存成一個圖片</a:t>
            </a:r>
            <a:endParaRPr lang="en-US" altLang="zh-TW" dirty="0">
              <a:latin typeface="Adobe 繁黑體 Std B" pitchFamily="34" charset="-120"/>
              <a:ea typeface="Adobe 繁黑體 Std B" pitchFamily="34" charset="-120"/>
            </a:endParaRPr>
          </a:p>
        </p:txBody>
      </p:sp>
      <p:pic>
        <p:nvPicPr>
          <p:cNvPr id="5" name="圖片 4">
            <a:extLst>
              <a:ext uri="{FF2B5EF4-FFF2-40B4-BE49-F238E27FC236}">
                <a16:creationId xmlns:a16="http://schemas.microsoft.com/office/drawing/2014/main" id="{9C72B2B3-BCDA-4ED7-9AF0-8F41FE7BB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429000"/>
            <a:ext cx="8686800" cy="1828800"/>
          </a:xfrm>
          <a:prstGeom prst="rect">
            <a:avLst/>
          </a:prstGeom>
        </p:spPr>
      </p:pic>
    </p:spTree>
    <p:extLst>
      <p:ext uri="{BB962C8B-B14F-4D97-AF65-F5344CB8AC3E}">
        <p14:creationId xmlns:p14="http://schemas.microsoft.com/office/powerpoint/2010/main" val="264058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Image Size Standardization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使用 </a:t>
            </a:r>
            <a:r>
              <a:rPr lang="en-US" altLang="zh-TW" dirty="0">
                <a:latin typeface="Adobe 繁黑體 Std B" pitchFamily="34" charset="-120"/>
                <a:ea typeface="Adobe 繁黑體 Std B" pitchFamily="34" charset="-120"/>
              </a:rPr>
              <a:t>OS</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Library </a:t>
            </a:r>
            <a:r>
              <a:rPr lang="zh-TW" altLang="en-US" dirty="0">
                <a:latin typeface="Adobe 繁黑體 Std B" pitchFamily="34" charset="-120"/>
                <a:ea typeface="Adobe 繁黑體 Std B" pitchFamily="34" charset="-120"/>
              </a:rPr>
              <a:t>抓取不同資料夾裡的各個</a:t>
            </a:r>
            <a:r>
              <a:rPr lang="en-US" altLang="zh-TW" dirty="0" err="1">
                <a:latin typeface="Adobe 繁黑體 Std B" pitchFamily="34" charset="-120"/>
                <a:ea typeface="Adobe 繁黑體 Std B" pitchFamily="34" charset="-120"/>
              </a:rPr>
              <a:t>png</a:t>
            </a:r>
            <a:r>
              <a:rPr lang="zh-TW" altLang="en-US" dirty="0">
                <a:latin typeface="Adobe 繁黑體 Std B" pitchFamily="34" charset="-120"/>
                <a:ea typeface="Adobe 繁黑體 Std B" pitchFamily="34" charset="-120"/>
              </a:rPr>
              <a:t>檔 </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使用</a:t>
            </a:r>
            <a:r>
              <a:rPr lang="en-US" altLang="zh-TW" dirty="0">
                <a:latin typeface="Adobe 繁黑體 Std B" pitchFamily="34" charset="-120"/>
                <a:ea typeface="Adobe 繁黑體 Std B" pitchFamily="34" charset="-120"/>
              </a:rPr>
              <a:t> Python Image Library(PIL) </a:t>
            </a:r>
            <a:r>
              <a:rPr lang="zh-TW" altLang="en-US" dirty="0">
                <a:latin typeface="Adobe 繁黑體 Std B" pitchFamily="34" charset="-120"/>
                <a:ea typeface="Adobe 繁黑體 Std B" pitchFamily="34" charset="-120"/>
              </a:rPr>
              <a:t>內的讀檔寫檔功能來更改圖片大小</a:t>
            </a:r>
            <a:endParaRPr lang="en-US" altLang="zh-TW" dirty="0">
              <a:latin typeface="Adobe 繁黑體 Std B" pitchFamily="34" charset="-120"/>
              <a:ea typeface="Adobe 繁黑體 Std B" pitchFamily="34" charset="-120"/>
            </a:endParaRPr>
          </a:p>
          <a:p>
            <a:endParaRPr lang="zh-TW" altLang="en-US" dirty="0"/>
          </a:p>
        </p:txBody>
      </p:sp>
    </p:spTree>
    <p:extLst>
      <p:ext uri="{BB962C8B-B14F-4D97-AF65-F5344CB8AC3E}">
        <p14:creationId xmlns:p14="http://schemas.microsoft.com/office/powerpoint/2010/main" val="290631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Word Recognition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en-US" altLang="zh-TW" dirty="0">
                <a:latin typeface="Adobe 繁黑體 Std B" pitchFamily="34" charset="-120"/>
                <a:ea typeface="Adobe 繁黑體 Std B" pitchFamily="34" charset="-120"/>
              </a:rPr>
              <a:t>128x32</a:t>
            </a:r>
            <a:r>
              <a:rPr lang="zh-TW" altLang="en-US" dirty="0">
                <a:latin typeface="Adobe 繁黑體 Std B" pitchFamily="34" charset="-120"/>
                <a:ea typeface="Adobe 繁黑體 Std B" pitchFamily="34" charset="-120"/>
              </a:rPr>
              <a:t>的</a:t>
            </a:r>
            <a:r>
              <a:rPr lang="en-US" altLang="zh-TW" dirty="0" err="1">
                <a:latin typeface="Adobe 繁黑體 Std B" pitchFamily="34" charset="-120"/>
                <a:ea typeface="Adobe 繁黑體 Std B" pitchFamily="34" charset="-120"/>
              </a:rPr>
              <a:t>png</a:t>
            </a:r>
            <a:r>
              <a:rPr lang="zh-TW" altLang="en-US" dirty="0">
                <a:latin typeface="Adobe 繁黑體 Std B" pitchFamily="34" charset="-120"/>
                <a:ea typeface="Adobe 繁黑體 Std B" pitchFamily="34" charset="-120"/>
              </a:rPr>
              <a:t>檔</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使用</a:t>
            </a:r>
            <a:r>
              <a:rPr lang="en-US" altLang="zh-TW" dirty="0">
                <a:latin typeface="Adobe 繁黑體 Std B" pitchFamily="34" charset="-120"/>
                <a:ea typeface="Adobe 繁黑體 Std B" pitchFamily="34" charset="-120"/>
              </a:rPr>
              <a:t>5</a:t>
            </a:r>
            <a:r>
              <a:rPr lang="zh-TW" altLang="en-US" dirty="0">
                <a:latin typeface="Adobe 繁黑體 Std B" pitchFamily="34" charset="-120"/>
                <a:ea typeface="Adobe 繁黑體 Std B" pitchFamily="34" charset="-120"/>
              </a:rPr>
              <a:t>層 </a:t>
            </a:r>
            <a:r>
              <a:rPr lang="en-US" altLang="zh-TW" dirty="0">
                <a:latin typeface="Adobe 繁黑體 Std B" pitchFamily="34" charset="-120"/>
                <a:ea typeface="Adobe 繁黑體 Std B" pitchFamily="34" charset="-120"/>
              </a:rPr>
              <a:t>CNN layers </a:t>
            </a:r>
            <a:r>
              <a:rPr lang="zh-TW" altLang="en-US" dirty="0">
                <a:latin typeface="Adobe 繁黑體 Std B" pitchFamily="34" charset="-120"/>
                <a:ea typeface="Adobe 繁黑體 Std B" pitchFamily="34" charset="-120"/>
              </a:rPr>
              <a:t>找出 </a:t>
            </a:r>
            <a:r>
              <a:rPr lang="en-US" altLang="zh-TW" dirty="0">
                <a:latin typeface="Adobe 繁黑體 Std B" pitchFamily="34" charset="-120"/>
                <a:ea typeface="Adobe 繁黑體 Std B" pitchFamily="34" charset="-120"/>
              </a:rPr>
              <a:t>32x256</a:t>
            </a:r>
            <a:r>
              <a:rPr lang="zh-TW" altLang="en-US" dirty="0">
                <a:latin typeface="Adobe 繁黑體 Std B" pitchFamily="34" charset="-120"/>
                <a:ea typeface="Adobe 繁黑體 Std B" pitchFamily="34" charset="-120"/>
              </a:rPr>
              <a:t> 的</a:t>
            </a:r>
            <a:r>
              <a:rPr lang="en-US" altLang="zh-TW" dirty="0">
                <a:latin typeface="Adobe 繁黑體 Std B" pitchFamily="34" charset="-120"/>
                <a:ea typeface="Adobe 繁黑體 Std B" pitchFamily="34" charset="-120"/>
              </a:rPr>
              <a:t>feature sequence</a:t>
            </a:r>
          </a:p>
          <a:p>
            <a:r>
              <a:rPr lang="zh-TW" altLang="en-US" dirty="0">
                <a:latin typeface="Adobe 繁黑體 Std B" pitchFamily="34" charset="-120"/>
                <a:ea typeface="Adobe 繁黑體 Std B" pitchFamily="34" charset="-120"/>
              </a:rPr>
              <a:t>接著使用</a:t>
            </a:r>
            <a:r>
              <a:rPr lang="en-US" altLang="zh-TW" dirty="0">
                <a:latin typeface="Adobe 繁黑體 Std B" pitchFamily="34" charset="-120"/>
                <a:ea typeface="Adobe 繁黑體 Std B" pitchFamily="34" charset="-120"/>
              </a:rPr>
              <a:t>2</a:t>
            </a:r>
            <a:r>
              <a:rPr lang="zh-TW" altLang="en-US" dirty="0">
                <a:latin typeface="Adobe 繁黑體 Std B" pitchFamily="34" charset="-120"/>
                <a:ea typeface="Adobe 繁黑體 Std B" pitchFamily="34" charset="-120"/>
              </a:rPr>
              <a:t>層 </a:t>
            </a:r>
            <a:r>
              <a:rPr lang="en-US" altLang="zh-TW" dirty="0">
                <a:latin typeface="Adobe 繁黑體 Std B" pitchFamily="34" charset="-120"/>
                <a:ea typeface="Adobe 繁黑體 Std B" pitchFamily="34" charset="-120"/>
              </a:rPr>
              <a:t>RNN</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layers </a:t>
            </a:r>
            <a:r>
              <a:rPr lang="zh-TW" altLang="en-US" dirty="0">
                <a:latin typeface="Adobe 繁黑體 Std B" pitchFamily="34" charset="-120"/>
                <a:ea typeface="Adobe 繁黑體 Std B" pitchFamily="34" charset="-120"/>
              </a:rPr>
              <a:t>生成一個 </a:t>
            </a:r>
            <a:r>
              <a:rPr lang="en-US" altLang="zh-TW" dirty="0">
                <a:latin typeface="Adobe 繁黑體 Std B" pitchFamily="34" charset="-120"/>
                <a:ea typeface="Adobe 繁黑體 Std B" pitchFamily="34" charset="-120"/>
              </a:rPr>
              <a:t>32x80 </a:t>
            </a:r>
            <a:r>
              <a:rPr lang="zh-TW" altLang="en-US" dirty="0">
                <a:latin typeface="Adobe 繁黑體 Std B" pitchFamily="34" charset="-120"/>
                <a:ea typeface="Adobe 繁黑體 Std B" pitchFamily="34" charset="-120"/>
              </a:rPr>
              <a:t>的</a:t>
            </a:r>
            <a:r>
              <a:rPr lang="en-US" altLang="zh-TW" dirty="0">
                <a:latin typeface="Adobe 繁黑體 Std B" pitchFamily="34" charset="-120"/>
                <a:ea typeface="Adobe 繁黑體 Std B" pitchFamily="34" charset="-120"/>
              </a:rPr>
              <a:t>characters sequence</a:t>
            </a:r>
          </a:p>
          <a:p>
            <a:r>
              <a:rPr lang="zh-TW" altLang="en-US" dirty="0">
                <a:latin typeface="Adobe 繁黑體 Std B" pitchFamily="34" charset="-120"/>
                <a:ea typeface="Adobe 繁黑體 Std B" pitchFamily="34" charset="-120"/>
              </a:rPr>
              <a:t>最後用</a:t>
            </a:r>
            <a:r>
              <a:rPr lang="en-US" altLang="zh-TW" dirty="0">
                <a:latin typeface="Adobe 繁黑體 Std B" pitchFamily="34" charset="-120"/>
                <a:ea typeface="Adobe 繁黑體 Std B" pitchFamily="34" charset="-120"/>
              </a:rPr>
              <a:t>CTC</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decode</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characters sequence</a:t>
            </a:r>
            <a:r>
              <a:rPr lang="zh-TW" altLang="en-US" dirty="0">
                <a:latin typeface="Adobe 繁黑體 Std B" pitchFamily="34" charset="-120"/>
                <a:ea typeface="Adobe 繁黑體 Std B" pitchFamily="34" charset="-120"/>
              </a:rPr>
              <a:t>找出最佳解並計算出</a:t>
            </a:r>
            <a:r>
              <a:rPr lang="en-US" altLang="zh-TW" dirty="0">
                <a:latin typeface="Adobe 繁黑體 Std B" pitchFamily="34" charset="-120"/>
                <a:ea typeface="Adobe 繁黑體 Std B" pitchFamily="34" charset="-120"/>
              </a:rPr>
              <a:t>loss value</a:t>
            </a:r>
            <a:endParaRPr lang="zh-TW" altLang="en-US" dirty="0">
              <a:latin typeface="Adobe 繁黑體 Std B" pitchFamily="34" charset="-120"/>
              <a:ea typeface="Adobe 繁黑體 Std B" pitchFamily="34" charset="-120"/>
            </a:endParaRPr>
          </a:p>
        </p:txBody>
      </p:sp>
      <p:graphicFrame>
        <p:nvGraphicFramePr>
          <p:cNvPr id="5" name="內容版面配置區 3">
            <a:extLst>
              <a:ext uri="{FF2B5EF4-FFF2-40B4-BE49-F238E27FC236}">
                <a16:creationId xmlns:a16="http://schemas.microsoft.com/office/drawing/2014/main" id="{5621DF92-AE58-4FD8-A751-F4EA42088428}"/>
              </a:ext>
            </a:extLst>
          </p:cNvPr>
          <p:cNvGraphicFramePr>
            <a:graphicFrameLocks noGrp="1"/>
          </p:cNvGraphicFramePr>
          <p:nvPr>
            <p:extLst>
              <p:ext uri="{D42A27DB-BD31-4B8C-83A1-F6EECF244321}">
                <p14:modId xmlns:p14="http://schemas.microsoft.com/office/powerpoint/2010/main" val="3093394264"/>
              </p:ext>
            </p:extLst>
          </p:nvPr>
        </p:nvGraphicFramePr>
        <p:xfrm>
          <a:off x="-324544" y="5373216"/>
          <a:ext cx="9731424" cy="757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42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Data</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Input and Output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使用</a:t>
            </a:r>
            <a:r>
              <a:rPr lang="en-US" altLang="zh-TW" dirty="0">
                <a:latin typeface="Adobe 繁黑體 Std B" pitchFamily="34" charset="-120"/>
                <a:ea typeface="Adobe 繁黑體 Std B" pitchFamily="34" charset="-120"/>
              </a:rPr>
              <a:t>OS</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Library</a:t>
            </a:r>
            <a:r>
              <a:rPr lang="zh-TW" altLang="en-US" dirty="0">
                <a:latin typeface="Adobe 繁黑體 Std B" pitchFamily="34" charset="-120"/>
                <a:ea typeface="Adobe 繁黑體 Std B" pitchFamily="34" charset="-120"/>
              </a:rPr>
              <a:t>將前面處理完的每個</a:t>
            </a:r>
            <a:r>
              <a:rPr lang="en-US" altLang="zh-TW" dirty="0">
                <a:latin typeface="Adobe 繁黑體 Std B" pitchFamily="34" charset="-120"/>
                <a:ea typeface="Adobe 繁黑體 Std B" pitchFamily="34" charset="-120"/>
              </a:rPr>
              <a:t>line</a:t>
            </a:r>
            <a:r>
              <a:rPr lang="zh-TW" altLang="en-US" dirty="0">
                <a:latin typeface="Adobe 繁黑體 Std B" pitchFamily="34" charset="-120"/>
                <a:ea typeface="Adobe 繁黑體 Std B" pitchFamily="34" charset="-120"/>
              </a:rPr>
              <a:t>資料夾的</a:t>
            </a:r>
            <a:r>
              <a:rPr lang="en-US" altLang="zh-TW" dirty="0" err="1">
                <a:latin typeface="Adobe 繁黑體 Std B" pitchFamily="34" charset="-120"/>
                <a:ea typeface="Adobe 繁黑體 Std B" pitchFamily="34" charset="-120"/>
              </a:rPr>
              <a:t>png</a:t>
            </a:r>
            <a:r>
              <a:rPr lang="zh-TW" altLang="en-US" dirty="0">
                <a:latin typeface="Adobe 繁黑體 Std B" pitchFamily="34" charset="-120"/>
                <a:ea typeface="Adobe 繁黑體 Std B" pitchFamily="34" charset="-120"/>
              </a:rPr>
              <a:t>檔讀取出來並在辨識文字完後處理成文字檔</a:t>
            </a:r>
            <a:endParaRPr lang="en-US" altLang="zh-TW" dirty="0">
              <a:latin typeface="Adobe 繁黑體 Std B" pitchFamily="34" charset="-120"/>
              <a:ea typeface="Adobe 繁黑體 Std B" pitchFamily="34" charset="-120"/>
            </a:endParaRPr>
          </a:p>
          <a:p>
            <a:endParaRPr lang="en-US" altLang="zh-TW" dirty="0"/>
          </a:p>
          <a:p>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1115616" y="4540233"/>
            <a:ext cx="623510" cy="282966"/>
          </a:xfrm>
          <a:prstGeom prst="rect">
            <a:avLst/>
          </a:prstGeom>
        </p:spPr>
      </p:pic>
      <p:pic>
        <p:nvPicPr>
          <p:cNvPr id="5" name="圖片 4"/>
          <p:cNvPicPr/>
          <p:nvPr/>
        </p:nvPicPr>
        <p:blipFill>
          <a:blip r:embed="rId3">
            <a:extLst>
              <a:ext uri="{28A0092B-C50C-407E-A947-70E740481C1C}">
                <a14:useLocalDpi xmlns:a14="http://schemas.microsoft.com/office/drawing/2010/main" val="0"/>
              </a:ext>
            </a:extLst>
          </a:blip>
          <a:stretch>
            <a:fillRect/>
          </a:stretch>
        </p:blipFill>
        <p:spPr>
          <a:xfrm>
            <a:off x="2843808" y="4543249"/>
            <a:ext cx="750800" cy="246454"/>
          </a:xfrm>
          <a:prstGeom prst="rect">
            <a:avLst/>
          </a:prstGeom>
        </p:spPr>
      </p:pic>
      <p:pic>
        <p:nvPicPr>
          <p:cNvPr id="6" name="圖片 5"/>
          <p:cNvPicPr/>
          <p:nvPr/>
        </p:nvPicPr>
        <p:blipFill>
          <a:blip r:embed="rId4">
            <a:extLst>
              <a:ext uri="{28A0092B-C50C-407E-A947-70E740481C1C}">
                <a14:useLocalDpi xmlns:a14="http://schemas.microsoft.com/office/drawing/2010/main" val="0"/>
              </a:ext>
            </a:extLst>
          </a:blip>
          <a:stretch>
            <a:fillRect/>
          </a:stretch>
        </p:blipFill>
        <p:spPr>
          <a:xfrm>
            <a:off x="3923928" y="3781862"/>
            <a:ext cx="379716" cy="1807328"/>
          </a:xfrm>
          <a:prstGeom prst="rect">
            <a:avLst/>
          </a:prstGeom>
        </p:spPr>
      </p:pic>
      <p:pic>
        <p:nvPicPr>
          <p:cNvPr id="7" name="圖片 6"/>
          <p:cNvPicPr/>
          <p:nvPr/>
        </p:nvPicPr>
        <p:blipFill>
          <a:blip r:embed="rId5">
            <a:extLst>
              <a:ext uri="{28A0092B-C50C-407E-A947-70E740481C1C}">
                <a14:useLocalDpi xmlns:a14="http://schemas.microsoft.com/office/drawing/2010/main" val="0"/>
              </a:ext>
            </a:extLst>
          </a:blip>
          <a:stretch>
            <a:fillRect/>
          </a:stretch>
        </p:blipFill>
        <p:spPr>
          <a:xfrm>
            <a:off x="4679634" y="4038952"/>
            <a:ext cx="828470" cy="1277908"/>
          </a:xfrm>
          <a:prstGeom prst="rect">
            <a:avLst/>
          </a:prstGeom>
        </p:spPr>
      </p:pic>
      <p:pic>
        <p:nvPicPr>
          <p:cNvPr id="8" name="圖片 7"/>
          <p:cNvPicPr/>
          <p:nvPr/>
        </p:nvPicPr>
        <p:blipFill>
          <a:blip r:embed="rId6">
            <a:extLst>
              <a:ext uri="{28A0092B-C50C-407E-A947-70E740481C1C}">
                <a14:useLocalDpi xmlns:a14="http://schemas.microsoft.com/office/drawing/2010/main" val="0"/>
              </a:ext>
            </a:extLst>
          </a:blip>
          <a:stretch>
            <a:fillRect/>
          </a:stretch>
        </p:blipFill>
        <p:spPr>
          <a:xfrm>
            <a:off x="1943054" y="3101360"/>
            <a:ext cx="612722" cy="3495992"/>
          </a:xfrm>
          <a:prstGeom prst="rect">
            <a:avLst/>
          </a:prstGeom>
        </p:spPr>
      </p:pic>
      <p:pic>
        <p:nvPicPr>
          <p:cNvPr id="9" name="圖片 8"/>
          <p:cNvPicPr/>
          <p:nvPr/>
        </p:nvPicPr>
        <p:blipFill>
          <a:blip r:embed="rId7" cstate="print">
            <a:extLst>
              <a:ext uri="{28A0092B-C50C-407E-A947-70E740481C1C}">
                <a14:useLocalDpi xmlns:a14="http://schemas.microsoft.com/office/drawing/2010/main" val="0"/>
              </a:ext>
            </a:extLst>
          </a:blip>
          <a:stretch>
            <a:fillRect/>
          </a:stretch>
        </p:blipFill>
        <p:spPr>
          <a:xfrm>
            <a:off x="1689172" y="4596460"/>
            <a:ext cx="290540" cy="171148"/>
          </a:xfrm>
          <a:prstGeom prst="rect">
            <a:avLst/>
          </a:prstGeom>
        </p:spPr>
      </p:pic>
      <p:pic>
        <p:nvPicPr>
          <p:cNvPr id="10" name="圖片 9"/>
          <p:cNvPicPr/>
          <p:nvPr/>
        </p:nvPicPr>
        <p:blipFill>
          <a:blip r:embed="rId7" cstate="print">
            <a:extLst>
              <a:ext uri="{28A0092B-C50C-407E-A947-70E740481C1C}">
                <a14:useLocalDpi xmlns:a14="http://schemas.microsoft.com/office/drawing/2010/main" val="0"/>
              </a:ext>
            </a:extLst>
          </a:blip>
          <a:stretch>
            <a:fillRect/>
          </a:stretch>
        </p:blipFill>
        <p:spPr>
          <a:xfrm>
            <a:off x="2555776" y="4588840"/>
            <a:ext cx="290540" cy="171148"/>
          </a:xfrm>
          <a:prstGeom prst="rect">
            <a:avLst/>
          </a:prstGeom>
        </p:spPr>
      </p:pic>
      <p:pic>
        <p:nvPicPr>
          <p:cNvPr id="11" name="圖片 10"/>
          <p:cNvPicPr/>
          <p:nvPr/>
        </p:nvPicPr>
        <p:blipFill>
          <a:blip r:embed="rId7" cstate="print">
            <a:extLst>
              <a:ext uri="{28A0092B-C50C-407E-A947-70E740481C1C}">
                <a14:useLocalDpi xmlns:a14="http://schemas.microsoft.com/office/drawing/2010/main" val="0"/>
              </a:ext>
            </a:extLst>
          </a:blip>
          <a:stretch>
            <a:fillRect/>
          </a:stretch>
        </p:blipFill>
        <p:spPr>
          <a:xfrm>
            <a:off x="3633388" y="4588840"/>
            <a:ext cx="290540" cy="171148"/>
          </a:xfrm>
          <a:prstGeom prst="rect">
            <a:avLst/>
          </a:prstGeom>
        </p:spPr>
      </p:pic>
      <p:pic>
        <p:nvPicPr>
          <p:cNvPr id="12" name="圖片 11"/>
          <p:cNvPicPr/>
          <p:nvPr/>
        </p:nvPicPr>
        <p:blipFill>
          <a:blip r:embed="rId7" cstate="print">
            <a:extLst>
              <a:ext uri="{28A0092B-C50C-407E-A947-70E740481C1C}">
                <a14:useLocalDpi xmlns:a14="http://schemas.microsoft.com/office/drawing/2010/main" val="0"/>
              </a:ext>
            </a:extLst>
          </a:blip>
          <a:stretch>
            <a:fillRect/>
          </a:stretch>
        </p:blipFill>
        <p:spPr>
          <a:xfrm>
            <a:off x="4353468" y="4588840"/>
            <a:ext cx="290540" cy="171148"/>
          </a:xfrm>
          <a:prstGeom prst="rect">
            <a:avLst/>
          </a:prstGeom>
        </p:spPr>
      </p:pic>
      <p:pic>
        <p:nvPicPr>
          <p:cNvPr id="13" name="圖片 12"/>
          <p:cNvPicPr/>
          <p:nvPr/>
        </p:nvPicPr>
        <p:blipFill>
          <a:blip r:embed="rId7" cstate="print">
            <a:extLst>
              <a:ext uri="{28A0092B-C50C-407E-A947-70E740481C1C}">
                <a14:useLocalDpi xmlns:a14="http://schemas.microsoft.com/office/drawing/2010/main" val="0"/>
              </a:ext>
            </a:extLst>
          </a:blip>
          <a:stretch>
            <a:fillRect/>
          </a:stretch>
        </p:blipFill>
        <p:spPr>
          <a:xfrm>
            <a:off x="5584518" y="4596460"/>
            <a:ext cx="290540" cy="171148"/>
          </a:xfrm>
          <a:prstGeom prst="rect">
            <a:avLst/>
          </a:prstGeom>
        </p:spPr>
      </p:pic>
      <p:pic>
        <p:nvPicPr>
          <p:cNvPr id="14" name="圖片 13"/>
          <p:cNvPicPr/>
          <p:nvPr/>
        </p:nvPicPr>
        <p:blipFill>
          <a:blip r:embed="rId8">
            <a:extLst>
              <a:ext uri="{28A0092B-C50C-407E-A947-70E740481C1C}">
                <a14:useLocalDpi xmlns:a14="http://schemas.microsoft.com/office/drawing/2010/main" val="0"/>
              </a:ext>
            </a:extLst>
          </a:blip>
          <a:stretch>
            <a:fillRect/>
          </a:stretch>
        </p:blipFill>
        <p:spPr>
          <a:xfrm>
            <a:off x="5875058" y="4038198"/>
            <a:ext cx="2585374" cy="1287036"/>
          </a:xfrm>
          <a:prstGeom prst="rect">
            <a:avLst/>
          </a:prstGeom>
        </p:spPr>
      </p:pic>
    </p:spTree>
    <p:extLst>
      <p:ext uri="{BB962C8B-B14F-4D97-AF65-F5344CB8AC3E}">
        <p14:creationId xmlns:p14="http://schemas.microsoft.com/office/powerpoint/2010/main" val="201742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系統實現與實驗</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執行環境</a:t>
            </a:r>
            <a:endParaRPr lang="en-US" altLang="zh-TW" dirty="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Ubuntu</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18.04.4 LTS</a:t>
            </a:r>
          </a:p>
          <a:p>
            <a:pPr lvl="1"/>
            <a:r>
              <a:rPr lang="en-US" altLang="zh-TW" dirty="0">
                <a:latin typeface="Adobe 繁黑體 Std B" pitchFamily="34" charset="-120"/>
                <a:ea typeface="Adobe 繁黑體 Std B" pitchFamily="34" charset="-120"/>
              </a:rPr>
              <a:t>GeForce RTX 2080 </a:t>
            </a:r>
            <a:r>
              <a:rPr lang="en-US" altLang="zh-TW" dirty="0" err="1">
                <a:latin typeface="Adobe 繁黑體 Std B" pitchFamily="34" charset="-120"/>
                <a:ea typeface="Adobe 繁黑體 Std B" pitchFamily="34" charset="-120"/>
              </a:rPr>
              <a:t>Ti</a:t>
            </a:r>
            <a:endParaRPr lang="en-US" altLang="zh-TW" dirty="0">
              <a:latin typeface="Adobe 繁黑體 Std B" pitchFamily="34" charset="-120"/>
              <a:ea typeface="Adobe 繁黑體 Std B" pitchFamily="34" charset="-120"/>
            </a:endParaRPr>
          </a:p>
          <a:p>
            <a:pPr lvl="1"/>
            <a:r>
              <a:rPr lang="en-US" altLang="zh-TW" dirty="0" err="1">
                <a:latin typeface="Adobe 繁黑體 Std B" pitchFamily="34" charset="-120"/>
                <a:ea typeface="Adobe 繁黑體 Std B" pitchFamily="34" charset="-120"/>
              </a:rPr>
              <a:t>Tensorflow</a:t>
            </a:r>
            <a:r>
              <a:rPr lang="en-US" altLang="zh-TW" dirty="0">
                <a:latin typeface="Adobe 繁黑體 Std B" pitchFamily="34" charset="-120"/>
                <a:ea typeface="Adobe 繁黑體 Std B" pitchFamily="34" charset="-120"/>
              </a:rPr>
              <a:t> 1.15.0</a:t>
            </a:r>
          </a:p>
          <a:p>
            <a:pPr lvl="1"/>
            <a:r>
              <a:rPr lang="en-US" altLang="zh-TW" dirty="0">
                <a:latin typeface="Adobe 繁黑體 Std B" pitchFamily="34" charset="-120"/>
                <a:ea typeface="Adobe 繁黑體 Std B" pitchFamily="34" charset="-120"/>
              </a:rPr>
              <a:t>Python 3.7</a:t>
            </a:r>
          </a:p>
          <a:p>
            <a:endParaRPr lang="zh-TW" altLang="en-US" dirty="0"/>
          </a:p>
        </p:txBody>
      </p:sp>
    </p:spTree>
    <p:extLst>
      <p:ext uri="{BB962C8B-B14F-4D97-AF65-F5344CB8AC3E}">
        <p14:creationId xmlns:p14="http://schemas.microsoft.com/office/powerpoint/2010/main" val="314476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效能評估與成果</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           Before                                          After</a:t>
            </a:r>
          </a:p>
        </p:txBody>
      </p:sp>
      <p:pic>
        <p:nvPicPr>
          <p:cNvPr id="4" name="內容版面配置區 4">
            <a:extLst>
              <a:ext uri="{FF2B5EF4-FFF2-40B4-BE49-F238E27FC236}">
                <a16:creationId xmlns:a16="http://schemas.microsoft.com/office/drawing/2014/main" id="{AF6CCC74-A999-42C0-BEBA-B4F98EEB5001}"/>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700808"/>
            <a:ext cx="3450357" cy="3737925"/>
          </a:xfrm>
          <a:prstGeom prst="rect">
            <a:avLst/>
          </a:prstGeom>
        </p:spPr>
      </p:pic>
      <p:pic>
        <p:nvPicPr>
          <p:cNvPr id="5" name="圖片 4">
            <a:extLst>
              <a:ext uri="{FF2B5EF4-FFF2-40B4-BE49-F238E27FC236}">
                <a16:creationId xmlns:a16="http://schemas.microsoft.com/office/drawing/2014/main" id="{062AAEA4-155D-4D59-9506-FC146291D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8757" y="1728394"/>
            <a:ext cx="3605771" cy="3737925"/>
          </a:xfrm>
          <a:prstGeom prst="rect">
            <a:avLst/>
          </a:prstGeom>
        </p:spPr>
      </p:pic>
    </p:spTree>
    <p:extLst>
      <p:ext uri="{BB962C8B-B14F-4D97-AF65-F5344CB8AC3E}">
        <p14:creationId xmlns:p14="http://schemas.microsoft.com/office/powerpoint/2010/main" val="123773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效能評估與成果</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fontScale="70000" lnSpcReduction="2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Accuracy of Line Segmentation : 88.6138%</a:t>
            </a:r>
            <a:endParaRPr lang="zh-TW" altLang="zh-TW" dirty="0"/>
          </a:p>
        </p:txBody>
      </p:sp>
      <p:pic>
        <p:nvPicPr>
          <p:cNvPr id="2050" name="Picture 2" descr="C:\Users\Kevin Lee\Documents\SimpleHTR-master\src\001_3_lin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1229694"/>
            <a:ext cx="2523578" cy="2127298"/>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p:nvPr/>
        </p:nvPicPr>
        <p:blipFill>
          <a:blip r:embed="rId3" cstate="print">
            <a:extLst>
              <a:ext uri="{28A0092B-C50C-407E-A947-70E740481C1C}">
                <a14:useLocalDpi xmlns:a14="http://schemas.microsoft.com/office/drawing/2010/main" val="0"/>
              </a:ext>
            </a:extLst>
          </a:blip>
          <a:stretch>
            <a:fillRect/>
          </a:stretch>
        </p:blipFill>
        <p:spPr>
          <a:xfrm>
            <a:off x="3150880" y="2066832"/>
            <a:ext cx="832604" cy="432048"/>
          </a:xfrm>
          <a:prstGeom prst="rect">
            <a:avLst/>
          </a:prstGeom>
        </p:spPr>
      </p:pic>
      <p:pic>
        <p:nvPicPr>
          <p:cNvPr id="6" name="圖片 5">
            <a:extLst>
              <a:ext uri="{FF2B5EF4-FFF2-40B4-BE49-F238E27FC236}">
                <a16:creationId xmlns:a16="http://schemas.microsoft.com/office/drawing/2014/main" id="{062AAEA4-155D-4D59-9506-FC146291DC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760" y="1184396"/>
            <a:ext cx="2187671" cy="2267850"/>
          </a:xfrm>
          <a:prstGeom prst="rect">
            <a:avLst/>
          </a:prstGeom>
        </p:spPr>
      </p:pic>
      <p:pic>
        <p:nvPicPr>
          <p:cNvPr id="2051" name="Picture 3" descr="C:\Users\Kevin Lee\Documents\SimpleHTR-master\src\002_2_binar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5776" y="3381970"/>
            <a:ext cx="2232248" cy="2225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Kevin Lee\Documents\SimpleHTR-master\src\002_3_lin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8600" y="3452246"/>
            <a:ext cx="2161752" cy="2154996"/>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4766213" y="4278582"/>
            <a:ext cx="832604" cy="432048"/>
          </a:xfrm>
          <a:prstGeom prst="rect">
            <a:avLst/>
          </a:prstGeom>
        </p:spPr>
      </p:pic>
    </p:spTree>
    <p:extLst>
      <p:ext uri="{BB962C8B-B14F-4D97-AF65-F5344CB8AC3E}">
        <p14:creationId xmlns:p14="http://schemas.microsoft.com/office/powerpoint/2010/main" val="132012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效能評估與成果</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Accuracy of Word Segmentation : 93.8388%</a:t>
            </a:r>
            <a:endParaRPr lang="zh-TW" altLang="zh-TW" dirty="0"/>
          </a:p>
          <a:p>
            <a:endParaRPr lang="zh-TW" altLang="en-US" dirty="0"/>
          </a:p>
        </p:txBody>
      </p:sp>
      <p:pic>
        <p:nvPicPr>
          <p:cNvPr id="4" name="Picture 2" descr="C:\Users\Kevin Lee\Documents\SimpleHTR-master\src\001_3_lin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196752"/>
            <a:ext cx="2306391" cy="19442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Kevin Lee\Documents\SimpleHTR-master\src\002_3_lin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15" y="3212976"/>
            <a:ext cx="2161752" cy="21549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Kevin Lee\Documents\專題研究\101547873_286619862521786_7078091088602333184_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068150"/>
            <a:ext cx="6149175" cy="58387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 Lee\Documents\專題研究\101693666_862990337524934_768087461313118208_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9838" y="1897874"/>
            <a:ext cx="4922642" cy="485882"/>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p:nvPr/>
        </p:nvPicPr>
        <p:blipFill>
          <a:blip r:embed="rId6" cstate="print">
            <a:extLst>
              <a:ext uri="{28A0092B-C50C-407E-A947-70E740481C1C}">
                <a14:useLocalDpi xmlns:a14="http://schemas.microsoft.com/office/drawing/2010/main" val="0"/>
              </a:ext>
            </a:extLst>
          </a:blip>
          <a:stretch>
            <a:fillRect/>
          </a:stretch>
        </p:blipFill>
        <p:spPr>
          <a:xfrm>
            <a:off x="3422007" y="1850808"/>
            <a:ext cx="832604" cy="432048"/>
          </a:xfrm>
          <a:prstGeom prst="rect">
            <a:avLst/>
          </a:prstGeom>
        </p:spPr>
      </p:pic>
      <p:pic>
        <p:nvPicPr>
          <p:cNvPr id="7" name="圖片 6"/>
          <p:cNvPicPr/>
          <p:nvPr/>
        </p:nvPicPr>
        <p:blipFill>
          <a:blip r:embed="rId6" cstate="print">
            <a:extLst>
              <a:ext uri="{28A0092B-C50C-407E-A947-70E740481C1C}">
                <a14:useLocalDpi xmlns:a14="http://schemas.microsoft.com/office/drawing/2010/main" val="0"/>
              </a:ext>
            </a:extLst>
          </a:blip>
          <a:stretch>
            <a:fillRect/>
          </a:stretch>
        </p:blipFill>
        <p:spPr>
          <a:xfrm>
            <a:off x="2341887" y="4074450"/>
            <a:ext cx="832604" cy="432048"/>
          </a:xfrm>
          <a:prstGeom prst="rect">
            <a:avLst/>
          </a:prstGeom>
        </p:spPr>
      </p:pic>
    </p:spTree>
    <p:extLst>
      <p:ext uri="{BB962C8B-B14F-4D97-AF65-F5344CB8AC3E}">
        <p14:creationId xmlns:p14="http://schemas.microsoft.com/office/powerpoint/2010/main" val="966752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效能評估與成果</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Accuracy of Word Recognition : 88.8283%</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944" y="1268760"/>
            <a:ext cx="2405936" cy="2028192"/>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250" y="3212976"/>
            <a:ext cx="2165782" cy="2160240"/>
          </a:xfrm>
          <a:prstGeom prst="rect">
            <a:avLst/>
          </a:prstGeom>
        </p:spPr>
      </p:pic>
      <p:pic>
        <p:nvPicPr>
          <p:cNvPr id="7" name="圖片 6"/>
          <p:cNvPicPr/>
          <p:nvPr/>
        </p:nvPicPr>
        <p:blipFill>
          <a:blip r:embed="rId4" cstate="print">
            <a:extLst>
              <a:ext uri="{28A0092B-C50C-407E-A947-70E740481C1C}">
                <a14:useLocalDpi xmlns:a14="http://schemas.microsoft.com/office/drawing/2010/main" val="0"/>
              </a:ext>
            </a:extLst>
          </a:blip>
          <a:stretch>
            <a:fillRect/>
          </a:stretch>
        </p:blipFill>
        <p:spPr>
          <a:xfrm>
            <a:off x="4891524" y="4077072"/>
            <a:ext cx="832604" cy="432048"/>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3501008"/>
            <a:ext cx="3421782" cy="166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圖片 8"/>
          <p:cNvPicPr/>
          <p:nvPr/>
        </p:nvPicPr>
        <p:blipFill>
          <a:blip r:embed="rId4" cstate="print">
            <a:extLst>
              <a:ext uri="{28A0092B-C50C-407E-A947-70E740481C1C}">
                <a14:useLocalDpi xmlns:a14="http://schemas.microsoft.com/office/drawing/2010/main" val="0"/>
              </a:ext>
            </a:extLst>
          </a:blip>
          <a:stretch>
            <a:fillRect/>
          </a:stretch>
        </p:blipFill>
        <p:spPr>
          <a:xfrm>
            <a:off x="3150880" y="2066832"/>
            <a:ext cx="832604" cy="432048"/>
          </a:xfrm>
          <a:prstGeom prst="rect">
            <a:avLst/>
          </a:prstGeom>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1513914"/>
            <a:ext cx="3312368" cy="153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75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結論</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zh-TW" dirty="0">
                <a:latin typeface="Adobe 繁黑體 Std B" pitchFamily="34" charset="-120"/>
                <a:ea typeface="Adobe 繁黑體 Std B" pitchFamily="34" charset="-120"/>
              </a:rPr>
              <a:t>成功地將</a:t>
            </a:r>
            <a:r>
              <a:rPr lang="zh-TW" altLang="en-US" dirty="0">
                <a:latin typeface="Adobe 繁黑體 Std B" pitchFamily="34" charset="-120"/>
                <a:ea typeface="Adobe 繁黑體 Std B" pitchFamily="34" charset="-120"/>
              </a:rPr>
              <a:t>圖</a:t>
            </a:r>
            <a:r>
              <a:rPr lang="zh-TW" altLang="zh-TW" dirty="0">
                <a:latin typeface="Adobe 繁黑體 Std B" pitchFamily="34" charset="-120"/>
                <a:ea typeface="Adobe 繁黑體 Std B" pitchFamily="34" charset="-120"/>
              </a:rPr>
              <a:t>像中的</a:t>
            </a:r>
            <a:r>
              <a:rPr lang="zh-TW" altLang="en-US" dirty="0">
                <a:latin typeface="Adobe 繁黑體 Std B" pitchFamily="34" charset="-120"/>
                <a:ea typeface="Adobe 繁黑體 Std B" pitchFamily="34" charset="-120"/>
              </a:rPr>
              <a:t>手寫</a:t>
            </a:r>
            <a:r>
              <a:rPr lang="zh-TW" altLang="zh-TW" dirty="0">
                <a:latin typeface="Adobe 繁黑體 Std B" pitchFamily="34" charset="-120"/>
                <a:ea typeface="Adobe 繁黑體 Std B" pitchFamily="34" charset="-120"/>
              </a:rPr>
              <a:t>文字辨識出來並儲存成文字檔</a:t>
            </a:r>
            <a:endParaRPr lang="en-US" altLang="zh-TW" dirty="0">
              <a:latin typeface="Adobe 繁黑體 Std B" pitchFamily="34" charset="-120"/>
              <a:ea typeface="Adobe 繁黑體 Std B" pitchFamily="34" charset="-120"/>
            </a:endParaRPr>
          </a:p>
          <a:p>
            <a:r>
              <a:rPr lang="en-US" altLang="zh-TW" dirty="0">
                <a:latin typeface="Adobe 繁黑體 Std B" pitchFamily="34" charset="-120"/>
                <a:ea typeface="Adobe 繁黑體 Std B" pitchFamily="34" charset="-120"/>
              </a:rPr>
              <a:t>Line Segmentation</a:t>
            </a:r>
            <a:r>
              <a:rPr lang="zh-TW" altLang="zh-TW" dirty="0">
                <a:latin typeface="Adobe 繁黑體 Std B" pitchFamily="34" charset="-120"/>
                <a:ea typeface="Adobe 繁黑體 Std B" pitchFamily="34" charset="-120"/>
              </a:rPr>
              <a:t>與</a:t>
            </a:r>
            <a:r>
              <a:rPr lang="en-US" altLang="zh-TW" dirty="0">
                <a:latin typeface="Adobe 繁黑體 Std B" pitchFamily="34" charset="-120"/>
                <a:ea typeface="Adobe 繁黑體 Std B" pitchFamily="34" charset="-120"/>
              </a:rPr>
              <a:t>Word Segmentation</a:t>
            </a:r>
            <a:r>
              <a:rPr lang="zh-TW" altLang="zh-TW" dirty="0">
                <a:latin typeface="Adobe 繁黑體 Std B" pitchFamily="34" charset="-120"/>
                <a:ea typeface="Adobe 繁黑體 Std B" pitchFamily="34" charset="-120"/>
              </a:rPr>
              <a:t>的部分</a:t>
            </a:r>
            <a:r>
              <a:rPr lang="zh-TW" altLang="en-US" dirty="0">
                <a:latin typeface="Adobe 繁黑體 Std B" pitchFamily="34" charset="-120"/>
                <a:ea typeface="Adobe 繁黑體 Std B" pitchFamily="34" charset="-120"/>
              </a:rPr>
              <a:t>因</a:t>
            </a:r>
            <a:r>
              <a:rPr lang="zh-TW" altLang="zh-TW" dirty="0">
                <a:latin typeface="Adobe 繁黑體 Std B" pitchFamily="34" charset="-120"/>
                <a:ea typeface="Adobe 繁黑體 Std B" pitchFamily="34" charset="-120"/>
              </a:rPr>
              <a:t>需要比較準確的切割</a:t>
            </a:r>
            <a:r>
              <a:rPr lang="zh-TW" altLang="en-US" dirty="0">
                <a:latin typeface="Adobe 繁黑體 Std B" pitchFamily="34" charset="-120"/>
                <a:ea typeface="Adobe 繁黑體 Std B" pitchFamily="34" charset="-120"/>
              </a:rPr>
              <a:t>，產生些許</a:t>
            </a:r>
            <a:r>
              <a:rPr lang="en-US" altLang="zh-TW" dirty="0">
                <a:latin typeface="Adobe 繁黑體 Std B" pitchFamily="34" charset="-120"/>
                <a:ea typeface="Adobe 繁黑體 Std B" pitchFamily="34" charset="-120"/>
              </a:rPr>
              <a:t>overfitting</a:t>
            </a:r>
            <a:r>
              <a:rPr lang="zh-TW" altLang="en-US" dirty="0">
                <a:latin typeface="Adobe 繁黑體 Std B" pitchFamily="34" charset="-120"/>
                <a:ea typeface="Adobe 繁黑體 Std B" pitchFamily="34" charset="-120"/>
              </a:rPr>
              <a:t>的問題</a:t>
            </a:r>
            <a:endParaRPr lang="en-US" altLang="zh-TW" dirty="0">
              <a:latin typeface="Adobe 繁黑體 Std B" pitchFamily="34" charset="-120"/>
              <a:ea typeface="Adobe 繁黑體 Std B" pitchFamily="34" charset="-120"/>
            </a:endParaRPr>
          </a:p>
          <a:p>
            <a:r>
              <a:rPr lang="zh-TW" altLang="zh-TW" dirty="0">
                <a:latin typeface="Adobe 繁黑體 Std B" pitchFamily="34" charset="-120"/>
                <a:ea typeface="Adobe 繁黑體 Std B" pitchFamily="34" charset="-120"/>
              </a:rPr>
              <a:t>期望將來可以寫成手機應用程式，將拍攝的</a:t>
            </a:r>
            <a:r>
              <a:rPr lang="zh-TW" altLang="en-US" dirty="0">
                <a:latin typeface="Adobe 繁黑體 Std B" pitchFamily="34" charset="-120"/>
                <a:ea typeface="Adobe 繁黑體 Std B" pitchFamily="34" charset="-120"/>
              </a:rPr>
              <a:t>圖</a:t>
            </a:r>
            <a:r>
              <a:rPr lang="zh-TW" altLang="zh-TW" dirty="0">
                <a:latin typeface="Adobe 繁黑體 Std B" pitchFamily="34" charset="-120"/>
                <a:ea typeface="Adobe 繁黑體 Std B" pitchFamily="34" charset="-120"/>
              </a:rPr>
              <a:t>像即時處理並傳送檔案至電腦或是至信箱內</a:t>
            </a:r>
            <a:endParaRPr lang="en-US" altLang="zh-TW" dirty="0">
              <a:latin typeface="Adobe 繁黑體 Std B" pitchFamily="34" charset="-120"/>
              <a:ea typeface="Adobe 繁黑體 Std B" pitchFamily="34" charset="-120"/>
            </a:endParaRPr>
          </a:p>
          <a:p>
            <a:endParaRPr lang="en-US" altLang="zh-TW" dirty="0"/>
          </a:p>
        </p:txBody>
      </p:sp>
    </p:spTree>
    <p:extLst>
      <p:ext uri="{BB962C8B-B14F-4D97-AF65-F5344CB8AC3E}">
        <p14:creationId xmlns:p14="http://schemas.microsoft.com/office/powerpoint/2010/main" val="181567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en-US" altLang="zh-TW" dirty="0">
                <a:latin typeface="微軟正黑體" panose="020B0604030504040204" pitchFamily="34" charset="-120"/>
                <a:ea typeface="Adobe 繁黑體 Std B" pitchFamily="34" charset="-120"/>
              </a:rPr>
              <a:t>Outline</a:t>
            </a:r>
            <a:endParaRPr lang="zh-TW" altLang="en-US" dirty="0">
              <a:latin typeface="微軟正黑體" panose="020B0604030504040204" pitchFamily="34" charset="-120"/>
              <a:ea typeface="Adobe 繁黑體 Std B" pitchFamily="34" charset="-120"/>
            </a:endParaRPr>
          </a:p>
        </p:txBody>
      </p:sp>
      <p:sp>
        <p:nvSpPr>
          <p:cNvPr id="3" name="內容版面配置區 2"/>
          <p:cNvSpPr>
            <a:spLocks noGrp="1"/>
          </p:cNvSpPr>
          <p:nvPr>
            <p:ph idx="1"/>
          </p:nvPr>
        </p:nvSpPr>
        <p:spPr>
          <a:xfrm>
            <a:off x="457200" y="1600200"/>
            <a:ext cx="8229600" cy="4925144"/>
          </a:xfrm>
        </p:spPr>
        <p:txBody>
          <a:bodyPr>
            <a:normAutofit fontScale="92500" lnSpcReduction="10000"/>
          </a:bodyPr>
          <a:lstStyle/>
          <a:p>
            <a:r>
              <a:rPr lang="zh-TW" altLang="en-US" dirty="0">
                <a:effectLst/>
                <a:latin typeface="微軟正黑體" panose="020B0604030504040204" pitchFamily="34" charset="-120"/>
                <a:ea typeface="Adobe 繁黑體 Std B" pitchFamily="34" charset="-120"/>
              </a:rPr>
              <a:t>專題研究動機與目的</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現有相關研究概況及比較</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專題重要貢獻</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團隊合作方式</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設計原理、研究方法與步驟</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系統實現與實驗</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效能評估與成果</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結論</a:t>
            </a:r>
            <a:endParaRPr lang="en-US" altLang="zh-TW" dirty="0">
              <a:effectLst/>
              <a:latin typeface="微軟正黑體" panose="020B0604030504040204" pitchFamily="34" charset="-120"/>
              <a:ea typeface="Adobe 繁黑體 Std B" pitchFamily="34" charset="-120"/>
            </a:endParaRPr>
          </a:p>
          <a:p>
            <a:r>
              <a:rPr lang="zh-TW" altLang="en-US" dirty="0">
                <a:effectLst/>
                <a:latin typeface="微軟正黑體" panose="020B0604030504040204" pitchFamily="34" charset="-120"/>
                <a:ea typeface="Adobe 繁黑體 Std B" pitchFamily="34" charset="-120"/>
              </a:rPr>
              <a:t>參考文獻</a:t>
            </a:r>
            <a:endParaRPr lang="en-US" altLang="zh-TW" dirty="0">
              <a:effectLst/>
              <a:latin typeface="微軟正黑體" panose="020B0604030504040204" pitchFamily="34" charset="-120"/>
              <a:ea typeface="Adobe 繁黑體 Std B" pitchFamily="34" charset="-120"/>
            </a:endParaRPr>
          </a:p>
          <a:p>
            <a:endParaRPr lang="en-US" altLang="zh-TW" dirty="0">
              <a:effectLst/>
              <a:latin typeface="Adobe 繁黑體 Std B" pitchFamily="34" charset="-120"/>
              <a:ea typeface="Adobe 繁黑體 Std B" pitchFamily="34" charset="-120"/>
            </a:endParaRPr>
          </a:p>
          <a:p>
            <a:endParaRPr lang="zh-TW" altLang="en-US" dirty="0"/>
          </a:p>
        </p:txBody>
      </p:sp>
    </p:spTree>
    <p:extLst>
      <p:ext uri="{BB962C8B-B14F-4D97-AF65-F5344CB8AC3E}">
        <p14:creationId xmlns:p14="http://schemas.microsoft.com/office/powerpoint/2010/main" val="2557114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參考文獻</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fontScale="70000" lnSpcReduction="20000"/>
          </a:bodyPr>
          <a:lstStyle/>
          <a:p>
            <a:r>
              <a:rPr lang="en-US" altLang="zh-TW" dirty="0" err="1"/>
              <a:t>Xinyu</a:t>
            </a:r>
            <a:r>
              <a:rPr lang="en-US" altLang="zh-TW" dirty="0"/>
              <a:t> Zhou, Cong Yao, He Wen, </a:t>
            </a:r>
            <a:r>
              <a:rPr lang="en-US" altLang="zh-TW" dirty="0" err="1"/>
              <a:t>Yuzhi</a:t>
            </a:r>
            <a:r>
              <a:rPr lang="en-US" altLang="zh-TW" dirty="0"/>
              <a:t> Wang, </a:t>
            </a:r>
            <a:r>
              <a:rPr lang="en-US" altLang="zh-TW" dirty="0" err="1"/>
              <a:t>Shuchang</a:t>
            </a:r>
            <a:r>
              <a:rPr lang="en-US" altLang="zh-TW" dirty="0"/>
              <a:t> Zhou, </a:t>
            </a:r>
            <a:r>
              <a:rPr lang="en-US" altLang="zh-TW" dirty="0" err="1"/>
              <a:t>Weiran</a:t>
            </a:r>
            <a:r>
              <a:rPr lang="en-US" altLang="zh-TW" dirty="0"/>
              <a:t> He, and </a:t>
            </a:r>
            <a:r>
              <a:rPr lang="en-US" altLang="zh-TW" dirty="0" err="1"/>
              <a:t>Jiajun</a:t>
            </a:r>
            <a:r>
              <a:rPr lang="en-US" altLang="zh-TW" dirty="0"/>
              <a:t> Liang </a:t>
            </a:r>
            <a:r>
              <a:rPr lang="en-US" altLang="zh-TW" dirty="0" err="1"/>
              <a:t>Megvii</a:t>
            </a:r>
            <a:r>
              <a:rPr lang="en-US" altLang="zh-TW" dirty="0"/>
              <a:t> Technology Inc., Beijing, China. EAST: An Efficient and Accurate Scene Text Detector</a:t>
            </a:r>
          </a:p>
          <a:p>
            <a:r>
              <a:rPr lang="en-US" altLang="zh-TW" dirty="0"/>
              <a:t>J.J. Hull CEDAR, State Univ. of New York, Buffalo, NY, USA. “A database for handwritten text recognition research”</a:t>
            </a:r>
          </a:p>
          <a:p>
            <a:r>
              <a:rPr lang="en-US" altLang="zh-TW" dirty="0"/>
              <a:t>Guillaume </a:t>
            </a:r>
            <a:r>
              <a:rPr lang="en-US" altLang="zh-TW" dirty="0" err="1"/>
              <a:t>Lazzara</a:t>
            </a:r>
            <a:r>
              <a:rPr lang="en-US" altLang="zh-TW" dirty="0"/>
              <a:t> and Thierry </a:t>
            </a:r>
            <a:r>
              <a:rPr lang="en-US" altLang="zh-TW" dirty="0" err="1"/>
              <a:t>Géraud</a:t>
            </a:r>
            <a:r>
              <a:rPr lang="en-US" altLang="zh-TW" dirty="0"/>
              <a:t>, 2014. "Efficient Illumination Compensation Techniques for text images“</a:t>
            </a:r>
          </a:p>
          <a:p>
            <a:r>
              <a:rPr lang="en-US" altLang="zh-TW" dirty="0"/>
              <a:t>Christian Wolf, Jean-Michel </a:t>
            </a:r>
            <a:r>
              <a:rPr lang="en-US" altLang="zh-TW" dirty="0" err="1"/>
              <a:t>Jolion</a:t>
            </a:r>
            <a:r>
              <a:rPr lang="en-US" altLang="zh-TW" dirty="0"/>
              <a:t> and Francoise </a:t>
            </a:r>
            <a:r>
              <a:rPr lang="en-US" altLang="zh-TW" dirty="0" err="1"/>
              <a:t>Chassaing</a:t>
            </a:r>
            <a:r>
              <a:rPr lang="en-US" altLang="zh-TW" dirty="0"/>
              <a:t>. Text Localization, Enhancement and </a:t>
            </a:r>
            <a:r>
              <a:rPr lang="en-US" altLang="zh-TW" dirty="0" err="1"/>
              <a:t>Binarization</a:t>
            </a:r>
            <a:r>
              <a:rPr lang="en-US" altLang="zh-TW" dirty="0"/>
              <a:t> in Multimedia Documents, 2002. “International Conference on Pattern Recognition (ICPR), volume 4, pages 1037-1040.”</a:t>
            </a:r>
          </a:p>
          <a:p>
            <a:r>
              <a:rPr lang="en-US" altLang="zh-TW" dirty="0">
                <a:hlinkClick r:id="rId2"/>
              </a:rPr>
              <a:t>https://medium.com/@arthurflor23/handwritten-text-recognition-using-tensorflow-2-0-f4352b7afe16</a:t>
            </a:r>
            <a:endParaRPr lang="en-US" altLang="zh-TW" dirty="0"/>
          </a:p>
          <a:p>
            <a:r>
              <a:rPr lang="en-US" altLang="zh-TW" dirty="0">
                <a:hlinkClick r:id="rId3"/>
              </a:rPr>
              <a:t>https://github.com/githubharald/SimpleHTR</a:t>
            </a:r>
            <a:endParaRPr lang="zh-TW" altLang="zh-TW" dirty="0"/>
          </a:p>
          <a:p>
            <a:endParaRPr lang="zh-TW" altLang="en-US" dirty="0"/>
          </a:p>
        </p:txBody>
      </p:sp>
    </p:spTree>
    <p:extLst>
      <p:ext uri="{BB962C8B-B14F-4D97-AF65-F5344CB8AC3E}">
        <p14:creationId xmlns:p14="http://schemas.microsoft.com/office/powerpoint/2010/main" val="37766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專題研究動機與目的</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在上課的時候，教授在講解</a:t>
            </a:r>
            <a:r>
              <a:rPr lang="en-US" altLang="zh-TW" dirty="0" err="1">
                <a:latin typeface="Adobe 繁黑體 Std B" pitchFamily="34" charset="-120"/>
                <a:ea typeface="Adobe 繁黑體 Std B" pitchFamily="34" charset="-120"/>
              </a:rPr>
              <a:t>ppt</a:t>
            </a:r>
            <a:r>
              <a:rPr lang="zh-TW" altLang="en-US" dirty="0">
                <a:latin typeface="Adobe 繁黑體 Std B" pitchFamily="34" charset="-120"/>
                <a:ea typeface="Adobe 繁黑體 Std B" pitchFamily="34" charset="-120"/>
              </a:rPr>
              <a:t>或是在黑板上寫重點的時候，偶爾會來不及作筆記或是想偷懶回家再整理，會拿起自己的手機把黑板上的字跟</a:t>
            </a:r>
            <a:r>
              <a:rPr lang="en-US" altLang="zh-TW" dirty="0" err="1">
                <a:latin typeface="Adobe 繁黑體 Std B" pitchFamily="34" charset="-120"/>
                <a:ea typeface="Adobe 繁黑體 Std B" pitchFamily="34" charset="-120"/>
              </a:rPr>
              <a:t>ppt</a:t>
            </a:r>
            <a:r>
              <a:rPr lang="zh-TW" altLang="en-US" dirty="0">
                <a:latin typeface="Adobe 繁黑體 Std B" pitchFamily="34" charset="-120"/>
                <a:ea typeface="Adobe 繁黑體 Std B" pitchFamily="34" charset="-120"/>
              </a:rPr>
              <a:t>拍起來，但很常會懶得做成筆記，直接看手機的照片複習，為了解決這個問題，想要做出能夠辨識照片中的文字並能夠自動根據位置排版變成電腦中的文件</a:t>
            </a:r>
            <a:endParaRPr lang="en-US" altLang="zh-TW"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325546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現有相關研究概況及比較</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zh-TW" dirty="0">
                <a:latin typeface="Adobe 繁黑體 Std B" pitchFamily="34" charset="-120"/>
                <a:ea typeface="Adobe 繁黑體 Std B" pitchFamily="34" charset="-120"/>
              </a:rPr>
              <a:t>針對街景電腦文字進行預處理並能成功解讀電腦字體</a:t>
            </a:r>
            <a:endParaRPr lang="en-US" altLang="zh-TW" dirty="0">
              <a:latin typeface="Adobe 繁黑體 Std B" pitchFamily="34" charset="-120"/>
              <a:ea typeface="Adobe 繁黑體 Std B" pitchFamily="34" charset="-120"/>
            </a:endParaRPr>
          </a:p>
          <a:p>
            <a:r>
              <a:rPr lang="en-US" altLang="zh-TW" dirty="0">
                <a:latin typeface="Adobe 繁黑體 Std B" pitchFamily="34" charset="-120"/>
                <a:ea typeface="Adobe 繁黑體 Std B" pitchFamily="34" charset="-120"/>
              </a:rPr>
              <a:t>Python</a:t>
            </a:r>
            <a:r>
              <a:rPr lang="zh-TW" altLang="zh-TW" dirty="0">
                <a:latin typeface="Adobe 繁黑體 Std B" pitchFamily="34" charset="-120"/>
                <a:ea typeface="Adobe 繁黑體 Std B" pitchFamily="34" charset="-120"/>
              </a:rPr>
              <a:t>內部的</a:t>
            </a:r>
            <a:r>
              <a:rPr lang="en-US" altLang="zh-TW" dirty="0" err="1">
                <a:latin typeface="Adobe 繁黑體 Std B" pitchFamily="34" charset="-120"/>
                <a:ea typeface="Adobe 繁黑體 Std B" pitchFamily="34" charset="-120"/>
              </a:rPr>
              <a:t>pytesseract</a:t>
            </a:r>
            <a:r>
              <a:rPr lang="zh-TW" altLang="zh-TW" dirty="0">
                <a:latin typeface="Adobe 繁黑體 Std B" pitchFamily="34" charset="-120"/>
                <a:ea typeface="Adobe 繁黑體 Std B" pitchFamily="34" charset="-120"/>
              </a:rPr>
              <a:t>模組能將圖片內的電腦字體轉成文字</a:t>
            </a:r>
            <a:endParaRPr lang="en-US" altLang="zh-TW" dirty="0">
              <a:latin typeface="Adobe 繁黑體 Std B" pitchFamily="34" charset="-120"/>
              <a:ea typeface="Adobe 繁黑體 Std B" pitchFamily="34" charset="-120"/>
            </a:endParaRPr>
          </a:p>
          <a:p>
            <a:pPr marL="0" indent="0">
              <a:buNone/>
            </a:pPr>
            <a:endParaRPr lang="zh-TW" altLang="en-US" dirty="0"/>
          </a:p>
        </p:txBody>
      </p:sp>
    </p:spTree>
    <p:extLst>
      <p:ext uri="{BB962C8B-B14F-4D97-AF65-F5344CB8AC3E}">
        <p14:creationId xmlns:p14="http://schemas.microsoft.com/office/powerpoint/2010/main" val="38206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專題重要貢獻</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zh-TW" dirty="0">
                <a:latin typeface="Adobe 繁黑體 Std B" pitchFamily="34" charset="-120"/>
                <a:ea typeface="Adobe 繁黑體 Std B" pitchFamily="34" charset="-120"/>
              </a:rPr>
              <a:t>提高影像中的手寫</a:t>
            </a:r>
            <a:r>
              <a:rPr lang="zh-TW" altLang="en-US" dirty="0">
                <a:latin typeface="Adobe 繁黑體 Std B" pitchFamily="34" charset="-120"/>
                <a:ea typeface="Adobe 繁黑體 Std B" pitchFamily="34" charset="-120"/>
              </a:rPr>
              <a:t>英文</a:t>
            </a:r>
            <a:r>
              <a:rPr lang="zh-TW" altLang="zh-TW" dirty="0">
                <a:latin typeface="Adobe 繁黑體 Std B" pitchFamily="34" charset="-120"/>
                <a:ea typeface="Adobe 繁黑體 Std B" pitchFamily="34" charset="-120"/>
              </a:rPr>
              <a:t>的辨識率</a:t>
            </a:r>
            <a:endParaRPr lang="en-US" altLang="zh-TW" dirty="0">
              <a:latin typeface="Adobe 繁黑體 Std B" pitchFamily="34" charset="-120"/>
              <a:ea typeface="Adobe 繁黑體 Std B" pitchFamily="34" charset="-120"/>
            </a:endParaRPr>
          </a:p>
          <a:p>
            <a:r>
              <a:rPr lang="zh-TW" altLang="zh-TW" dirty="0">
                <a:latin typeface="Adobe 繁黑體 Std B" pitchFamily="34" charset="-120"/>
                <a:ea typeface="Adobe 繁黑體 Std B" pitchFamily="34" charset="-120"/>
              </a:rPr>
              <a:t>快速處理大量手寫</a:t>
            </a:r>
            <a:r>
              <a:rPr lang="zh-TW" altLang="en-US" dirty="0">
                <a:latin typeface="Adobe 繁黑體 Std B" pitchFamily="34" charset="-120"/>
                <a:ea typeface="Adobe 繁黑體 Std B" pitchFamily="34" charset="-120"/>
              </a:rPr>
              <a:t>英文圖</a:t>
            </a:r>
            <a:r>
              <a:rPr lang="zh-TW" altLang="zh-TW" dirty="0">
                <a:latin typeface="Adobe 繁黑體 Std B" pitchFamily="34" charset="-120"/>
                <a:ea typeface="Adobe 繁黑體 Std B" pitchFamily="34" charset="-120"/>
              </a:rPr>
              <a:t>像</a:t>
            </a:r>
            <a:r>
              <a:rPr lang="zh-TW" altLang="en-US" dirty="0">
                <a:latin typeface="Adobe 繁黑體 Std B" pitchFamily="34" charset="-120"/>
                <a:ea typeface="Adobe 繁黑體 Std B" pitchFamily="34" charset="-120"/>
              </a:rPr>
              <a:t>變成文字檔</a:t>
            </a:r>
          </a:p>
        </p:txBody>
      </p:sp>
    </p:spTree>
    <p:extLst>
      <p:ext uri="{BB962C8B-B14F-4D97-AF65-F5344CB8AC3E}">
        <p14:creationId xmlns:p14="http://schemas.microsoft.com/office/powerpoint/2010/main" val="43407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團隊合作方式</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zh-TW" dirty="0">
                <a:latin typeface="Adobe 繁黑體 Std B" pitchFamily="34" charset="-120"/>
                <a:ea typeface="Adobe 繁黑體 Std B" pitchFamily="34" charset="-120"/>
              </a:rPr>
              <a:t>搜尋資料</a:t>
            </a:r>
            <a:r>
              <a:rPr lang="en-US" altLang="zh-TW" dirty="0">
                <a:latin typeface="Adobe 繁黑體 Std B" pitchFamily="34" charset="-120"/>
                <a:ea typeface="Adobe 繁黑體 Std B" pitchFamily="34" charset="-120"/>
              </a:rPr>
              <a:t> ---- </a:t>
            </a:r>
            <a:r>
              <a:rPr lang="zh-TW" altLang="en-US" dirty="0">
                <a:latin typeface="Adobe 繁黑體 Std B" pitchFamily="34" charset="-120"/>
                <a:ea typeface="Adobe 繁黑體 Std B" pitchFamily="34" charset="-120"/>
              </a:rPr>
              <a:t>李柏毅</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圖</a:t>
            </a:r>
            <a:r>
              <a:rPr lang="zh-TW" altLang="zh-TW" dirty="0">
                <a:latin typeface="Adobe 繁黑體 Std B" pitchFamily="34" charset="-120"/>
                <a:ea typeface="Adobe 繁黑體 Std B" pitchFamily="34" charset="-120"/>
              </a:rPr>
              <a:t>像的前處理及切割文字</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 </a:t>
            </a:r>
            <a:r>
              <a:rPr lang="zh-TW" altLang="en-US" dirty="0">
                <a:latin typeface="Adobe 繁黑體 Std B" pitchFamily="34" charset="-120"/>
                <a:ea typeface="Adobe 繁黑體 Std B" pitchFamily="34" charset="-120"/>
              </a:rPr>
              <a:t>李柏毅</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切割文字後圖像大小的處理 </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 李奕寬</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文字辨識 </a:t>
            </a:r>
            <a:r>
              <a:rPr lang="en-US" altLang="zh-TW" dirty="0">
                <a:latin typeface="Adobe 繁黑體 Std B" pitchFamily="34" charset="-120"/>
                <a:ea typeface="Adobe 繁黑體 Std B" pitchFamily="34" charset="-120"/>
              </a:rPr>
              <a:t>---- </a:t>
            </a:r>
            <a:r>
              <a:rPr lang="zh-TW" altLang="en-US" dirty="0">
                <a:latin typeface="Adobe 繁黑體 Std B" pitchFamily="34" charset="-120"/>
                <a:ea typeface="Adobe 繁黑體 Std B" pitchFamily="34" charset="-120"/>
              </a:rPr>
              <a:t>李奕寬</a:t>
            </a:r>
            <a:endParaRPr lang="en-US" altLang="zh-TW"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219984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dirty="0">
                <a:effectLst/>
                <a:latin typeface="Adobe 繁黑體 Std B" pitchFamily="34" charset="-120"/>
                <a:ea typeface="Adobe 繁黑體 Std B" pitchFamily="34" charset="-120"/>
              </a:rPr>
              <a:t>設計原理、研究方法與步驟</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en-US" altLang="zh-TW" dirty="0">
                <a:latin typeface="Adobe 繁黑體 Std B" pitchFamily="34" charset="-120"/>
                <a:ea typeface="Adobe 繁黑體 Std B" pitchFamily="34" charset="-120"/>
              </a:rPr>
              <a:t>Preprocess</a:t>
            </a:r>
          </a:p>
          <a:p>
            <a:r>
              <a:rPr lang="en-US" altLang="zh-TW" dirty="0">
                <a:latin typeface="Adobe 繁黑體 Std B" pitchFamily="34" charset="-120"/>
                <a:ea typeface="Adobe 繁黑體 Std B" pitchFamily="34" charset="-120"/>
              </a:rPr>
              <a:t>Line Segmentation</a:t>
            </a:r>
          </a:p>
          <a:p>
            <a:r>
              <a:rPr lang="en-US" altLang="zh-TW" dirty="0">
                <a:latin typeface="Adobe 繁黑體 Std B" pitchFamily="34" charset="-120"/>
                <a:ea typeface="Adobe 繁黑體 Std B" pitchFamily="34" charset="-120"/>
              </a:rPr>
              <a:t>Word Segmentation</a:t>
            </a:r>
          </a:p>
          <a:p>
            <a:r>
              <a:rPr lang="en-US" altLang="zh-TW" dirty="0">
                <a:latin typeface="Adobe 繁黑體 Std B" pitchFamily="34" charset="-120"/>
                <a:ea typeface="Adobe 繁黑體 Std B" pitchFamily="34" charset="-120"/>
              </a:rPr>
              <a:t>Image Size Standardization</a:t>
            </a:r>
          </a:p>
          <a:p>
            <a:r>
              <a:rPr lang="en-US" altLang="zh-TW" dirty="0">
                <a:latin typeface="Adobe 繁黑體 Std B" pitchFamily="34" charset="-120"/>
                <a:ea typeface="Adobe 繁黑體 Std B" pitchFamily="34" charset="-120"/>
              </a:rPr>
              <a:t>Word Recognition</a:t>
            </a:r>
          </a:p>
          <a:p>
            <a:r>
              <a:rPr lang="en-US" altLang="zh-TW" dirty="0">
                <a:latin typeface="Adobe 繁黑體 Std B" pitchFamily="34" charset="-120"/>
                <a:ea typeface="Adobe 繁黑體 Std B" pitchFamily="34" charset="-120"/>
              </a:rPr>
              <a:t>Data Input and Output</a:t>
            </a:r>
          </a:p>
          <a:p>
            <a:endParaRPr lang="en-US" altLang="zh-TW" dirty="0"/>
          </a:p>
          <a:p>
            <a:endParaRPr lang="zh-TW" altLang="en-US" dirty="0"/>
          </a:p>
        </p:txBody>
      </p:sp>
    </p:spTree>
    <p:extLst>
      <p:ext uri="{BB962C8B-B14F-4D97-AF65-F5344CB8AC3E}">
        <p14:creationId xmlns:p14="http://schemas.microsoft.com/office/powerpoint/2010/main" val="235928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Preprocess</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利用</a:t>
            </a:r>
            <a:r>
              <a:rPr lang="en-US" altLang="zh-TW" dirty="0">
                <a:latin typeface="Adobe 繁黑體 Std B" pitchFamily="34" charset="-120"/>
                <a:ea typeface="Adobe 繁黑體 Std B" pitchFamily="34" charset="-120"/>
              </a:rPr>
              <a:t>four-point transform </a:t>
            </a:r>
            <a:r>
              <a:rPr lang="zh-TW" altLang="en-US" dirty="0">
                <a:latin typeface="Adobe 繁黑體 Std B" pitchFamily="34" charset="-120"/>
                <a:ea typeface="Adobe 繁黑體 Std B" pitchFamily="34" charset="-120"/>
              </a:rPr>
              <a:t>偵測圖片的邊緣</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去除圖片的</a:t>
            </a:r>
            <a:r>
              <a:rPr lang="en-US" altLang="zh-TW" dirty="0">
                <a:latin typeface="Adobe 繁黑體 Std B" pitchFamily="34" charset="-120"/>
                <a:ea typeface="Adobe 繁黑體 Std B" pitchFamily="34" charset="-120"/>
              </a:rPr>
              <a:t>noise</a:t>
            </a:r>
          </a:p>
          <a:p>
            <a:pPr marL="0" indent="0">
              <a:buNone/>
            </a:pPr>
            <a:endParaRPr lang="en-US" altLang="zh-TW" dirty="0"/>
          </a:p>
          <a:p>
            <a:pPr marL="0" indent="0">
              <a:buNone/>
            </a:pPr>
            <a:endParaRPr lang="zh-TW" altLang="en-US" dirty="0"/>
          </a:p>
        </p:txBody>
      </p:sp>
      <p:graphicFrame>
        <p:nvGraphicFramePr>
          <p:cNvPr id="4" name="內容版面配置區 3">
            <a:extLst>
              <a:ext uri="{FF2B5EF4-FFF2-40B4-BE49-F238E27FC236}">
                <a16:creationId xmlns:a16="http://schemas.microsoft.com/office/drawing/2014/main" id="{5621DF92-AE58-4FD8-A751-F4EA42088428}"/>
              </a:ext>
            </a:extLst>
          </p:cNvPr>
          <p:cNvGraphicFramePr>
            <a:graphicFrameLocks noGrp="1"/>
          </p:cNvGraphicFramePr>
          <p:nvPr>
            <p:extLst>
              <p:ext uri="{D42A27DB-BD31-4B8C-83A1-F6EECF244321}">
                <p14:modId xmlns:p14="http://schemas.microsoft.com/office/powerpoint/2010/main" val="1702574642"/>
              </p:ext>
            </p:extLst>
          </p:nvPr>
        </p:nvGraphicFramePr>
        <p:xfrm>
          <a:off x="467544" y="1268760"/>
          <a:ext cx="8229600" cy="5403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74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Adobe 繁黑體 Std B" pitchFamily="34" charset="-120"/>
                <a:ea typeface="Adobe 繁黑體 Std B" pitchFamily="34" charset="-120"/>
              </a:rPr>
              <a:t>Line Segmentation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運用</a:t>
            </a:r>
            <a:r>
              <a:rPr lang="en-US" altLang="zh-TW" dirty="0">
                <a:latin typeface="Adobe 繁黑體 Std B" pitchFamily="34" charset="-120"/>
                <a:ea typeface="Adobe 繁黑體 Std B" pitchFamily="34" charset="-120"/>
              </a:rPr>
              <a:t>Line drawing algorithm</a:t>
            </a:r>
            <a:r>
              <a:rPr lang="zh-TW" altLang="en-US" dirty="0">
                <a:latin typeface="Adobe 繁黑體 Std B" pitchFamily="34" charset="-120"/>
                <a:ea typeface="Adobe 繁黑體 Std B" pitchFamily="34" charset="-120"/>
              </a:rPr>
              <a:t>將圖片內的文字根據每一行進行切割</a:t>
            </a:r>
          </a:p>
        </p:txBody>
      </p:sp>
      <p:pic>
        <p:nvPicPr>
          <p:cNvPr id="5" name="圖片 4">
            <a:extLst>
              <a:ext uri="{FF2B5EF4-FFF2-40B4-BE49-F238E27FC236}">
                <a16:creationId xmlns:a16="http://schemas.microsoft.com/office/drawing/2014/main" id="{6DA6501F-1AA1-49E8-B6AE-2D267D3CC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592288"/>
            <a:ext cx="6768752" cy="4365104"/>
          </a:xfrm>
          <a:prstGeom prst="rect">
            <a:avLst/>
          </a:prstGeom>
        </p:spPr>
      </p:pic>
    </p:spTree>
    <p:extLst>
      <p:ext uri="{BB962C8B-B14F-4D97-AF65-F5344CB8AC3E}">
        <p14:creationId xmlns:p14="http://schemas.microsoft.com/office/powerpoint/2010/main" val="35460638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6058</TotalTime>
  <Words>670</Words>
  <Application>Microsoft Office PowerPoint</Application>
  <PresentationFormat>如螢幕大小 (4:3)</PresentationFormat>
  <Paragraphs>117</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Adobe 繁黑體 Std B</vt:lpstr>
      <vt:lpstr>微軟正黑體</vt:lpstr>
      <vt:lpstr>新細明體</vt:lpstr>
      <vt:lpstr>Arial</vt:lpstr>
      <vt:lpstr>Calibri</vt:lpstr>
      <vt:lpstr>Office 佈景主題</vt:lpstr>
      <vt:lpstr>手寫英文圖像辨識</vt:lpstr>
      <vt:lpstr>Outline</vt:lpstr>
      <vt:lpstr>專題研究動機與目的</vt:lpstr>
      <vt:lpstr>現有相關研究概況及比較</vt:lpstr>
      <vt:lpstr>專題重要貢獻</vt:lpstr>
      <vt:lpstr>團隊合作方式</vt:lpstr>
      <vt:lpstr>設計原理、研究方法與步驟</vt:lpstr>
      <vt:lpstr>Preprocess</vt:lpstr>
      <vt:lpstr>Line Segmentation</vt:lpstr>
      <vt:lpstr>Word Segmentation</vt:lpstr>
      <vt:lpstr>Image Size Standardization</vt:lpstr>
      <vt:lpstr>Word Recognition</vt:lpstr>
      <vt:lpstr>Data Input and Output</vt:lpstr>
      <vt:lpstr>系統實現與實驗</vt:lpstr>
      <vt:lpstr>效能評估與成果</vt:lpstr>
      <vt:lpstr>效能評估與成果</vt:lpstr>
      <vt:lpstr>效能評估與成果</vt:lpstr>
      <vt:lpstr>效能評估與成果</vt:lpstr>
      <vt:lpstr>結論</vt:lpstr>
      <vt:lpstr>參考文獻</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Kevin Lee</dc:creator>
  <cp:lastModifiedBy>haha</cp:lastModifiedBy>
  <cp:revision>74</cp:revision>
  <dcterms:created xsi:type="dcterms:W3CDTF">2020-05-27T01:27:59Z</dcterms:created>
  <dcterms:modified xsi:type="dcterms:W3CDTF">2020-06-03T05:03:44Z</dcterms:modified>
</cp:coreProperties>
</file>