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0" r:id="rId2"/>
    <p:sldId id="261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68" r:id="rId14"/>
    <p:sldId id="262" r:id="rId15"/>
    <p:sldId id="264" r:id="rId16"/>
    <p:sldId id="265" r:id="rId17"/>
    <p:sldId id="267" r:id="rId18"/>
    <p:sldId id="269" r:id="rId19"/>
    <p:sldId id="283" r:id="rId20"/>
    <p:sldId id="284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8890-7B21-4576-9379-964DB0DBE7A3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5D6A-D87F-4802-A66B-7DF64D7265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319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92754D0-D688-4E49-8FF3-F8D4FDC3B676}" type="datetimeFigureOut">
              <a:rPr lang="en-IE" smtClean="0"/>
              <a:t>06/12/2017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57487" y="2436920"/>
            <a:ext cx="3313355" cy="765612"/>
          </a:xfrm>
        </p:spPr>
        <p:txBody>
          <a:bodyPr/>
          <a:lstStyle/>
          <a:p>
            <a:r>
              <a:rPr lang="en-IE" altLang="en-US" dirty="0"/>
              <a:t>Poker-AI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4008" y="3356992"/>
            <a:ext cx="3309803" cy="448080"/>
          </a:xfrm>
        </p:spPr>
        <p:txBody>
          <a:bodyPr>
            <a:normAutofit/>
          </a:bodyPr>
          <a:lstStyle/>
          <a:p>
            <a:r>
              <a:rPr lang="en-IE" altLang="en-US" dirty="0"/>
              <a:t>Student name</a:t>
            </a:r>
            <a:r>
              <a:rPr lang="en-US" altLang="en-US" dirty="0"/>
              <a:t>: Lee Murray</a:t>
            </a:r>
            <a:endParaRPr lang="en-IE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96407" y="4725144"/>
            <a:ext cx="3309803" cy="448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dirty="0"/>
              <a:t>Date of the Presentation: 06/12/2017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53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6EA7-6127-469E-A5B9-35823A4F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Poker</a:t>
            </a:r>
          </a:p>
        </p:txBody>
      </p:sp>
      <p:pic>
        <p:nvPicPr>
          <p:cNvPr id="6" name="Picture 2" descr="https://upload.wikimedia.org/wikipedia/commons/5/5e/JohnvonNeumann-LosAlamos.gif">
            <a:extLst>
              <a:ext uri="{FF2B5EF4-FFF2-40B4-BE49-F238E27FC236}">
                <a16:creationId xmlns:a16="http://schemas.microsoft.com/office/drawing/2014/main" id="{0FD54BA9-4607-4965-AB34-99855A0A2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29636"/>
            <a:ext cx="1766782" cy="19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CD9CAF9-4813-4270-83FD-7E278BCCB43D}"/>
              </a:ext>
            </a:extLst>
          </p:cNvPr>
          <p:cNvSpPr/>
          <p:nvPr/>
        </p:nvSpPr>
        <p:spPr>
          <a:xfrm>
            <a:off x="4644008" y="1302910"/>
            <a:ext cx="3672408" cy="277480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2" descr="http://www.betcoin.ag/files/betcoin/images/poker1%5b1%5d.jpg">
            <a:extLst>
              <a:ext uri="{FF2B5EF4-FFF2-40B4-BE49-F238E27FC236}">
                <a16:creationId xmlns:a16="http://schemas.microsoft.com/office/drawing/2014/main" id="{65C6B33E-6EC7-4FEE-AE81-E2ABEC3A9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43" y="1921118"/>
            <a:ext cx="2108137" cy="140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50AF19-65E7-4139-A415-537893682256}"/>
              </a:ext>
            </a:extLst>
          </p:cNvPr>
          <p:cNvSpPr/>
          <p:nvPr/>
        </p:nvSpPr>
        <p:spPr>
          <a:xfrm>
            <a:off x="1009210" y="2492896"/>
            <a:ext cx="371852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600" dirty="0"/>
              <a:t>Bet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600" dirty="0"/>
              <a:t>Raise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600" dirty="0"/>
              <a:t>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1600" dirty="0"/>
          </a:p>
          <a:p>
            <a:r>
              <a:rPr lang="en-IE" sz="2400" dirty="0"/>
              <a:t>No-Limit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600" dirty="0"/>
              <a:t>Bet 400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600" dirty="0"/>
              <a:t>Raise 8192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600" dirty="0"/>
              <a:t>All-In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600" dirty="0"/>
              <a:t>Call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099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D05C-B1A1-408C-A923-1E1890CC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Target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004-7CBD-463A-939F-9C37FDC9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r>
              <a:rPr lang="en-IE" sz="1800" dirty="0"/>
              <a:t>Target customers is anyone who has an interest in the game of Poker or an interest in Artificial Intelligence within Game Theory.</a:t>
            </a:r>
          </a:p>
          <a:p>
            <a:r>
              <a:rPr lang="en-IE" sz="1800" dirty="0"/>
              <a:t>According to WPT it is estimated in 2011 that there where over 100 million online poker players in the world on a regular basis. </a:t>
            </a:r>
          </a:p>
        </p:txBody>
      </p:sp>
      <p:pic>
        <p:nvPicPr>
          <p:cNvPr id="8194" name="Picture 2" descr="https://qph.ec.quoracdn.net/main-qimg-7027b7c568560d070b6d27866a0c9444">
            <a:extLst>
              <a:ext uri="{FF2B5EF4-FFF2-40B4-BE49-F238E27FC236}">
                <a16:creationId xmlns:a16="http://schemas.microsoft.com/office/drawing/2014/main" id="{EADA8E79-FBCB-42F8-8053-ECE653EF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2961113" cy="219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06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0353-A5A2-48D0-A6F5-B8964F3C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2690-34C7-4FAA-BBC9-FF114B3B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200" dirty="0"/>
              <a:t>The following table demonstrates why Poker is such an effective domain for Artificial Intelligence research. </a:t>
            </a:r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r>
              <a:rPr lang="en-IE" sz="1200" dirty="0"/>
              <a:t>Poker is a non-deterministic game. A player’s actions within the game can never guarantee the same outcome</a:t>
            </a:r>
          </a:p>
          <a:p>
            <a:r>
              <a:rPr lang="en-IE" sz="1200" dirty="0"/>
              <a:t>Poker has stochastic outcomes. The element of chance through shuffling adds a great deal of variance to the results.</a:t>
            </a:r>
          </a:p>
          <a:p>
            <a:r>
              <a:rPr lang="en-IE" sz="1200" dirty="0"/>
              <a:t>Hidden states in poker are partially observable. A player can win a pot uncontested, resulting in no private information being revealed.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07F5B-8D16-4AF6-AE1D-2CE0BDD10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80928"/>
            <a:ext cx="4176464" cy="12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08720"/>
            <a:ext cx="7024744" cy="757888"/>
          </a:xfrm>
        </p:spPr>
        <p:txBody>
          <a:bodyPr/>
          <a:lstStyle/>
          <a:p>
            <a:r>
              <a:rPr lang="en-IE" altLang="en-US" dirty="0"/>
              <a:t>Discussions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305" y="2204865"/>
            <a:ext cx="6777317" cy="3240360"/>
          </a:xfrm>
        </p:spPr>
        <p:txBody>
          <a:bodyPr>
            <a:normAutofit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Opportunities and Limits</a:t>
            </a:r>
          </a:p>
          <a:p>
            <a:pPr lvl="1"/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 in a still expanding area of Artificial Intelligence that hasn’t been solved yet.</a:t>
            </a:r>
          </a:p>
          <a:p>
            <a:pPr lvl="1"/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No-Limit Hold’em card combinations</a:t>
            </a:r>
          </a:p>
          <a:p>
            <a:pPr lvl="1"/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Requires 523 Terabytes of RAM to </a:t>
            </a:r>
          </a:p>
          <a:p>
            <a:pPr marL="365760" lvl="1" indent="0">
              <a:buNone/>
            </a:pPr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to solve the game precisely.</a:t>
            </a:r>
          </a:p>
          <a:p>
            <a:pPr lvl="1"/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Atoms in the Universe = 10^80</a:t>
            </a:r>
          </a:p>
          <a:p>
            <a:pPr lvl="1"/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decision points in No-Limit Poker = 10^160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17DE8-ADA3-4199-B809-7686364F5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68960"/>
            <a:ext cx="194421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Goals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019" y="1988840"/>
            <a:ext cx="6777317" cy="3508977"/>
          </a:xfrm>
        </p:spPr>
        <p:txBody>
          <a:bodyPr/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How will you solve the problem?</a:t>
            </a: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 an algorithm in which attempts to reach a Nash Equilibrium with the resources and computational power given. </a:t>
            </a:r>
          </a:p>
          <a:p>
            <a:pPr marL="68580" indent="0">
              <a:buNone/>
            </a:pPr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are you trying to achieve?</a:t>
            </a:r>
          </a:p>
          <a:p>
            <a:pPr lvl="1"/>
            <a:r>
              <a:rPr lang="en-IE" sz="1400" dirty="0"/>
              <a:t>To create an Artificial Intelligence agent capable of good decision making and playing strong poker.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740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System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16832"/>
            <a:ext cx="6777317" cy="3960440"/>
          </a:xfrm>
        </p:spPr>
        <p:txBody>
          <a:bodyPr>
            <a:normAutofit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 user should be able to register and login to an account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 user should be able to check their profile and the leaderboard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 user should be able to play poker vs an agent up to a human decision making level</a:t>
            </a: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HTML &amp; CSS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Main algorithms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Deck – Algorithm to shuffle the deck</a:t>
            </a:r>
          </a:p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Effective Hand Strength (EHS) – Calculate the immediate hand rank using an Enumeration technique</a:t>
            </a:r>
          </a:p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Hand – Get the number of cards in a hand</a:t>
            </a:r>
          </a:p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Player – The players actions (Bet, Raise, Call, Fold)</a:t>
            </a:r>
          </a:p>
        </p:txBody>
      </p:sp>
    </p:spTree>
    <p:extLst>
      <p:ext uri="{BB962C8B-B14F-4D97-AF65-F5344CB8AC3E}">
        <p14:creationId xmlns:p14="http://schemas.microsoft.com/office/powerpoint/2010/main" val="159725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Design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772816"/>
            <a:ext cx="6777317" cy="3528391"/>
          </a:xfrm>
        </p:spPr>
        <p:txBody>
          <a:bodyPr>
            <a:normAutofit fontScale="77500" lnSpcReduction="20000"/>
          </a:bodyPr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the main requirements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lvl="1"/>
            <a:r>
              <a:rPr lang="en-IE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Register a User</a:t>
            </a:r>
          </a:p>
          <a:p>
            <a:pPr lvl="1"/>
            <a:r>
              <a:rPr lang="en-IE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User should be able to Login after Registering</a:t>
            </a:r>
          </a:p>
          <a:p>
            <a:pPr lvl="1"/>
            <a:r>
              <a:rPr lang="en-IE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Profile setting – change password</a:t>
            </a:r>
          </a:p>
          <a:p>
            <a:pPr lvl="1"/>
            <a:r>
              <a:rPr lang="en-IE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Leaderboard – Based on Chip count</a:t>
            </a:r>
          </a:p>
          <a:p>
            <a:pPr lvl="1"/>
            <a:r>
              <a:rPr lang="en-IE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Play Poker vs an AI Agent</a:t>
            </a:r>
          </a:p>
          <a:p>
            <a:pPr lvl="1"/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/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lvl="1"/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lvl="1"/>
            <a:r>
              <a:rPr lang="en-US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77793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Evaluation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700808"/>
            <a:ext cx="6777317" cy="4131821"/>
          </a:xfrm>
        </p:spPr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How will you evaluate the system?</a:t>
            </a:r>
          </a:p>
          <a:p>
            <a:pPr marL="365760" lvl="1" indent="0">
              <a:buNone/>
            </a:pP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365760" lvl="1" indent="0">
              <a:buNone/>
            </a:pP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			mbb/g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will be the results?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750 – Fold every hand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 – Perfect play</a:t>
            </a:r>
          </a:p>
          <a:p>
            <a:r>
              <a:rPr lang="en-IE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0/50 – Professional Level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8C9A4-A6A2-4B77-AE37-FB2C850F1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97" y="3356992"/>
            <a:ext cx="4216918" cy="12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6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0388E-E2F0-4BE0-ADE5-C9F88182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48883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4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E6417-477D-4DBE-822B-C5EB995AB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920880" cy="432048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915577D-1F33-464E-ABA4-AD78C9C92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72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Introduction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97" y="1429769"/>
            <a:ext cx="6777317" cy="4104456"/>
          </a:xfrm>
        </p:spPr>
        <p:txBody>
          <a:bodyPr>
            <a:noAutofit/>
          </a:bodyPr>
          <a:lstStyle/>
          <a:p>
            <a:pPr marL="68580" indent="0">
              <a:buNone/>
            </a:pPr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Context</a:t>
            </a:r>
          </a:p>
          <a:p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Target Customer</a:t>
            </a:r>
          </a:p>
          <a:p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Problem Approach</a:t>
            </a:r>
          </a:p>
          <a:p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Opportunities &amp; Limits</a:t>
            </a:r>
          </a:p>
          <a:p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System/Description/Design</a:t>
            </a:r>
          </a:p>
          <a:p>
            <a:pPr marL="68580" indent="0">
              <a:buNone/>
            </a:pPr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</a:p>
          <a:p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  <a:p>
            <a:endParaRPr lang="en-IE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0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0443B91-2DE5-4B97-BF2D-4A4EACDB7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0B8B33-7BA1-44C7-9F37-97DDC9904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4064665" cy="3508375"/>
          </a:xfrm>
        </p:spPr>
      </p:pic>
    </p:spTree>
    <p:extLst>
      <p:ext uri="{BB962C8B-B14F-4D97-AF65-F5344CB8AC3E}">
        <p14:creationId xmlns:p14="http://schemas.microsoft.com/office/powerpoint/2010/main" val="33223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Going Forward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60848"/>
            <a:ext cx="6777317" cy="3816423"/>
          </a:xfrm>
        </p:spPr>
        <p:txBody>
          <a:bodyPr>
            <a:normAutofit/>
          </a:bodyPr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Lee\AppData\Local\Microsoft\Windows\INetCache\Content.Word\ProjectPlan2.png">
            <a:extLst>
              <a:ext uri="{FF2B5EF4-FFF2-40B4-BE49-F238E27FC236}">
                <a16:creationId xmlns:a16="http://schemas.microsoft.com/office/drawing/2014/main" id="{2BF65EB6-31BE-405B-AD9A-F2C1CC3D26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6120680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94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Discussion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224" y="2542951"/>
            <a:ext cx="5149889" cy="1701542"/>
          </a:xfrm>
        </p:spPr>
        <p:txBody>
          <a:bodyPr/>
          <a:lstStyle/>
          <a:p>
            <a:endParaRPr lang="en-IE" altLang="en-US" dirty="0"/>
          </a:p>
        </p:txBody>
      </p:sp>
      <p:pic>
        <p:nvPicPr>
          <p:cNvPr id="1026" name="Picture 2" descr="https://imageog.flaticon.com/icons/png/512/36/36601.png?size=1200x630f&amp;pad=10,10,10,10&amp;ext=png&amp;bg=FFFFFFFF">
            <a:extLst>
              <a:ext uri="{FF2B5EF4-FFF2-40B4-BE49-F238E27FC236}">
                <a16:creationId xmlns:a16="http://schemas.microsoft.com/office/drawing/2014/main" id="{12D6B19B-4653-4972-A43F-4FE10B52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948264" cy="364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9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10DF-08A0-400E-85A5-417F94FB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A733-C9F3-4031-A56F-5FCFAF9F5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r>
              <a:rPr lang="en-IE" dirty="0"/>
              <a:t>Games Theory and AI in Game Theory</a:t>
            </a:r>
          </a:p>
          <a:p>
            <a:r>
              <a:rPr lang="en-IE" dirty="0"/>
              <a:t>2016 – AlphaGo d vs Lee Sedol.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26" name="Picture 2" descr="http://static6.businessinsider.com/image/56e7f946dd0895595d8b4792-800-481/go_board,_hoge_rielen,_belgiumedit_fcb981.jpg">
            <a:extLst>
              <a:ext uri="{FF2B5EF4-FFF2-40B4-BE49-F238E27FC236}">
                <a16:creationId xmlns:a16="http://schemas.microsoft.com/office/drawing/2014/main" id="{54DD599D-F30B-4D43-8ACF-CD9AB9F11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23" y="3564970"/>
            <a:ext cx="4026024" cy="242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56FB-D7A9-4791-9E17-0D4E7C6A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3DEE-5534-495D-8B04-368CAF6C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r>
              <a:rPr lang="en-IE" dirty="0"/>
              <a:t>2007 - Jonathan Schaeffer Solves Checkers</a:t>
            </a:r>
          </a:p>
          <a:p>
            <a:endParaRPr lang="en-IE" dirty="0"/>
          </a:p>
        </p:txBody>
      </p:sp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5AF92DD6-A43B-4B9C-9142-2A7AD9BE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48" y="3212975"/>
            <a:ext cx="2777985" cy="277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4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3E2A-F9B4-4257-835A-29F995DD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7FD2-2E2D-4FD9-87C7-895A0FC3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1997 – Deep Blue VS Kasparov</a:t>
            </a:r>
          </a:p>
          <a:p>
            <a:r>
              <a:rPr lang="en-IE" dirty="0"/>
              <a:t>Turning Point in AI</a:t>
            </a:r>
          </a:p>
          <a:p>
            <a:endParaRPr lang="en-IE" dirty="0"/>
          </a:p>
        </p:txBody>
      </p:sp>
      <p:pic>
        <p:nvPicPr>
          <p:cNvPr id="3074" name="Picture 2" descr="https://media.wired.com/photos/5932a09d2a990b06268abee5/master/pass/deep-blue-kasparov.jpg">
            <a:extLst>
              <a:ext uri="{FF2B5EF4-FFF2-40B4-BE49-F238E27FC236}">
                <a16:creationId xmlns:a16="http://schemas.microsoft.com/office/drawing/2014/main" id="{53A995D3-4CE3-4F4F-B1CC-70B99DA4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62" y="3501009"/>
            <a:ext cx="3895110" cy="248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B670-D967-4DF8-8E60-CA3D69E7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4EC3-22BA-4FF8-AF6D-3BBF911F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IE" sz="1800" dirty="0"/>
              <a:t>Colours 				Effects of actions</a:t>
            </a:r>
          </a:p>
          <a:p>
            <a:pPr marL="68580" indent="0">
              <a:buNone/>
            </a:pPr>
            <a:r>
              <a:rPr lang="en-IE" sz="1800" dirty="0"/>
              <a:t>Numbers 			           Short-Term Planning</a:t>
            </a:r>
          </a:p>
          <a:p>
            <a:pPr marL="68580" indent="0">
              <a:buNone/>
            </a:pPr>
            <a:r>
              <a:rPr lang="en-IE" sz="1800" dirty="0"/>
              <a:t>Pattern Matching		           Long-Term Planning	</a:t>
            </a:r>
          </a:p>
          <a:p>
            <a:pPr marL="68580" indent="0">
              <a:buNone/>
            </a:pPr>
            <a:endParaRPr lang="en-IE" sz="1800" dirty="0"/>
          </a:p>
          <a:p>
            <a:pPr marL="68580" indent="0">
              <a:buNone/>
            </a:pPr>
            <a:endParaRPr lang="en-IE" sz="1800" dirty="0"/>
          </a:p>
          <a:p>
            <a:pPr marL="68580" indent="0">
              <a:buNone/>
            </a:pPr>
            <a:endParaRPr lang="en-IE" sz="1800" dirty="0"/>
          </a:p>
          <a:p>
            <a:pPr marL="68580" indent="0">
              <a:buNone/>
            </a:pPr>
            <a:r>
              <a:rPr lang="en-IE" sz="1800" dirty="0"/>
              <a:t>Strategic Thinking			     Cooperation</a:t>
            </a:r>
          </a:p>
          <a:p>
            <a:pPr marL="68580" indent="0">
              <a:buNone/>
            </a:pPr>
            <a:r>
              <a:rPr lang="en-IE" sz="1800" dirty="0"/>
              <a:t>Problem Solving				     Social Skills</a:t>
            </a:r>
          </a:p>
        </p:txBody>
      </p:sp>
      <p:pic>
        <p:nvPicPr>
          <p:cNvPr id="4098" name="Picture 2" descr="https://image.freepik.com/free-icon/human-head-silhouette-with-cogwheels_318-47680.jpg">
            <a:extLst>
              <a:ext uri="{FF2B5EF4-FFF2-40B4-BE49-F238E27FC236}">
                <a16:creationId xmlns:a16="http://schemas.microsoft.com/office/drawing/2014/main" id="{1E2987D6-6503-43BB-AB56-F083D282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68960"/>
            <a:ext cx="1685181" cy="16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B670-D967-4DF8-8E60-CA3D69E7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4EC3-22BA-4FF8-AF6D-3BBF911F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IE" sz="1800" dirty="0"/>
              <a:t>Colours 				Effects of actions</a:t>
            </a:r>
          </a:p>
          <a:p>
            <a:pPr marL="68580" indent="0">
              <a:buNone/>
            </a:pPr>
            <a:r>
              <a:rPr lang="en-IE" sz="1800" dirty="0"/>
              <a:t>Numbers 			           Short-Term Planning</a:t>
            </a:r>
          </a:p>
          <a:p>
            <a:pPr marL="68580" indent="0">
              <a:buNone/>
            </a:pPr>
            <a:r>
              <a:rPr lang="en-IE" sz="1800" dirty="0"/>
              <a:t>Pattern Matching		           Long-Term Planning	</a:t>
            </a:r>
          </a:p>
          <a:p>
            <a:pPr marL="68580" indent="0">
              <a:buNone/>
            </a:pPr>
            <a:endParaRPr lang="en-IE" sz="1800" dirty="0"/>
          </a:p>
          <a:p>
            <a:pPr marL="68580" indent="0">
              <a:buNone/>
            </a:pPr>
            <a:endParaRPr lang="en-IE" sz="1800" dirty="0"/>
          </a:p>
          <a:p>
            <a:pPr marL="68580" indent="0">
              <a:buNone/>
            </a:pPr>
            <a:endParaRPr lang="en-IE" sz="1800" dirty="0"/>
          </a:p>
          <a:p>
            <a:pPr marL="68580" indent="0">
              <a:buNone/>
            </a:pPr>
            <a:r>
              <a:rPr lang="en-IE" sz="1800" dirty="0"/>
              <a:t>Strategic Thinking			     Cooperation</a:t>
            </a:r>
          </a:p>
          <a:p>
            <a:pPr marL="68580" indent="0">
              <a:buNone/>
            </a:pPr>
            <a:r>
              <a:rPr lang="en-IE" sz="1800" dirty="0"/>
              <a:t>Problem Solving				     Social Skills</a:t>
            </a:r>
          </a:p>
        </p:txBody>
      </p:sp>
      <p:pic>
        <p:nvPicPr>
          <p:cNvPr id="5122" name="Picture 2" descr="https://venturebeat.com/wp-content/uploads/2016/11/shutterstock_396578755-1.jpg?fit=930%2C698&amp;strip=all">
            <a:extLst>
              <a:ext uri="{FF2B5EF4-FFF2-40B4-BE49-F238E27FC236}">
                <a16:creationId xmlns:a16="http://schemas.microsoft.com/office/drawing/2014/main" id="{81763238-E419-426B-83F8-2B2ACD7B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32" y="3212976"/>
            <a:ext cx="1934636" cy="145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92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4BF4-D30A-49B2-A28F-27CC4F8A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Project Context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5D4AB-2634-4B0E-A156-4B183C02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2348880"/>
            <a:ext cx="1872326" cy="1053184"/>
          </a:xfrm>
        </p:spPr>
      </p:pic>
      <p:pic>
        <p:nvPicPr>
          <p:cNvPr id="6146" name="Picture 2" descr="https://images.techhive.com/images/article/2012/09/go-game-thum-100003992-orig.jpg">
            <a:extLst>
              <a:ext uri="{FF2B5EF4-FFF2-40B4-BE49-F238E27FC236}">
                <a16:creationId xmlns:a16="http://schemas.microsoft.com/office/drawing/2014/main" id="{89D8081B-2B07-42DC-9CE9-CF170478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05" y="3555464"/>
            <a:ext cx="173451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6/6f/ChessSet.jpg">
            <a:extLst>
              <a:ext uri="{FF2B5EF4-FFF2-40B4-BE49-F238E27FC236}">
                <a16:creationId xmlns:a16="http://schemas.microsoft.com/office/drawing/2014/main" id="{F3EF37FF-193C-495A-ACEB-6E8C88BF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0" y="4860992"/>
            <a:ext cx="1718035" cy="159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FFE5C1-C3F7-4D4B-9DC5-9F2333AA852E}"/>
              </a:ext>
            </a:extLst>
          </p:cNvPr>
          <p:cNvSpPr/>
          <p:nvPr/>
        </p:nvSpPr>
        <p:spPr>
          <a:xfrm>
            <a:off x="3347864" y="234888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2400" dirty="0"/>
              <a:t>Perfect Information Games</a:t>
            </a:r>
          </a:p>
          <a:p>
            <a:endParaRPr lang="en-I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All information needed is given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/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8298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866A-2194-4CBA-8357-02C9AD15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1027664"/>
            <a:ext cx="3600518" cy="529128"/>
          </a:xfrm>
        </p:spPr>
        <p:txBody>
          <a:bodyPr>
            <a:normAutofit fontScale="90000"/>
          </a:bodyPr>
          <a:lstStyle/>
          <a:p>
            <a:r>
              <a:rPr lang="en-IE" dirty="0"/>
              <a:t>Project Context</a:t>
            </a:r>
          </a:p>
        </p:txBody>
      </p:sp>
      <p:pic>
        <p:nvPicPr>
          <p:cNvPr id="7170" name="Picture 2" descr="https://upload.wikimedia.org/wikipedia/commons/5/5e/JohnvonNeumann-LosAlamos.gif">
            <a:extLst>
              <a:ext uri="{FF2B5EF4-FFF2-40B4-BE49-F238E27FC236}">
                <a16:creationId xmlns:a16="http://schemas.microsoft.com/office/drawing/2014/main" id="{FC6046BC-927E-49F8-9871-CD45FF21BD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1696390" cy="22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F6806E9-6081-4B8D-8593-9AB96EC4D3B9}"/>
              </a:ext>
            </a:extLst>
          </p:cNvPr>
          <p:cNvSpPr/>
          <p:nvPr/>
        </p:nvSpPr>
        <p:spPr>
          <a:xfrm>
            <a:off x="1907704" y="1124744"/>
            <a:ext cx="5904656" cy="320255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Real life is not like chess. Real life consists of bluffing, of little tactics of deception, of asking yourself what the other player is going to think I mean to do. And that is what games are about in my theory.</a:t>
            </a:r>
            <a:endParaRPr lang="en-IE" sz="1100" dirty="0"/>
          </a:p>
          <a:p>
            <a:pPr algn="ctr"/>
            <a:r>
              <a:rPr lang="en-IE" sz="1100" dirty="0"/>
              <a:t>	</a:t>
            </a:r>
            <a:r>
              <a:rPr lang="en-IE" sz="900" dirty="0"/>
              <a:t>Von Neumann from a discussion </a:t>
            </a:r>
          </a:p>
          <a:p>
            <a:pPr algn="ctr"/>
            <a:r>
              <a:rPr lang="en-IE" sz="900" dirty="0"/>
              <a:t>	Recounted by Bronokowski (1973)</a:t>
            </a:r>
          </a:p>
        </p:txBody>
      </p:sp>
    </p:spTree>
    <p:extLst>
      <p:ext uri="{BB962C8B-B14F-4D97-AF65-F5344CB8AC3E}">
        <p14:creationId xmlns:p14="http://schemas.microsoft.com/office/powerpoint/2010/main" val="1832994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613</TotalTime>
  <Words>536</Words>
  <Application>Microsoft Office PowerPoint</Application>
  <PresentationFormat>On-screen Show (4:3)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2</vt:lpstr>
      <vt:lpstr>Austin</vt:lpstr>
      <vt:lpstr>Poker-AI</vt:lpstr>
      <vt:lpstr>Introduction</vt:lpstr>
      <vt:lpstr>Project Context</vt:lpstr>
      <vt:lpstr>Project Context</vt:lpstr>
      <vt:lpstr>Project Context</vt:lpstr>
      <vt:lpstr>Project Context</vt:lpstr>
      <vt:lpstr>Project Context</vt:lpstr>
      <vt:lpstr>Project Context</vt:lpstr>
      <vt:lpstr>Project Context</vt:lpstr>
      <vt:lpstr>Poker</vt:lpstr>
      <vt:lpstr>Target Customer</vt:lpstr>
      <vt:lpstr>Problem Approach</vt:lpstr>
      <vt:lpstr>Discussions</vt:lpstr>
      <vt:lpstr>Goals</vt:lpstr>
      <vt:lpstr>System</vt:lpstr>
      <vt:lpstr>Design</vt:lpstr>
      <vt:lpstr>Evaluation</vt:lpstr>
      <vt:lpstr>Demonstration</vt:lpstr>
      <vt:lpstr>Demonstration</vt:lpstr>
      <vt:lpstr>Demonstration</vt:lpstr>
      <vt:lpstr>Going Forward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 Introduction</dc:title>
  <dc:creator>NCI</dc:creator>
  <cp:lastModifiedBy>Lee Murray</cp:lastModifiedBy>
  <cp:revision>110</cp:revision>
  <dcterms:created xsi:type="dcterms:W3CDTF">2013-09-09T10:52:48Z</dcterms:created>
  <dcterms:modified xsi:type="dcterms:W3CDTF">2017-12-06T05:48:55Z</dcterms:modified>
</cp:coreProperties>
</file>