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76" r:id="rId18"/>
    <p:sldId id="277" r:id="rId19"/>
    <p:sldId id="273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方 mc" initials="方" lastIdx="1" clrIdx="0">
    <p:extLst>
      <p:ext uri="{19B8F6BF-5375-455C-9EA6-DF929625EA0E}">
        <p15:presenceInfo xmlns:p15="http://schemas.microsoft.com/office/powerpoint/2012/main" userId="999d4b21cf8678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F52D1-9B7A-4EB0-82CE-41C637B57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7C0CD5-1CF1-430B-993F-0872B73D6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B5358-5B36-4799-B9E6-D4F9599C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0DF7-2F06-4A67-8FD9-16FD3938D5B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71D70-115A-46F8-B9F3-A39971EA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6DF97-5972-4221-BFA3-92444488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92DD-DD8C-4BFD-A63B-1809F8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7BC58-8D43-41EB-91CA-FB8C8B1D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ABC67-8C8B-49EE-BE95-173EEF75B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45773-8F72-4567-B726-1120B578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0DF7-2F06-4A67-8FD9-16FD3938D5B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AEE1A-7073-451E-8471-4B616B8C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E48C8-B24E-42B1-85FD-27A314BA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92DD-DD8C-4BFD-A63B-1809F8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7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7F8605-E95D-44C4-861E-76895AE8E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A7238F-424A-4B6D-9927-49150F65E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B5714-116D-4B99-B702-BCE394AC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0DF7-2F06-4A67-8FD9-16FD3938D5B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3BBD0-7266-4A1D-8353-84667831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08E90-141F-4308-9966-AF1E5734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92DD-DD8C-4BFD-A63B-1809F8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5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7BCAA-2423-4D7E-A998-D93569DB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7C2CC-C996-4DC1-B78F-09403155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E37B3-B34C-42DA-A16D-F6A108FA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0DF7-2F06-4A67-8FD9-16FD3938D5B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1E5A0-8FE6-4EF7-8AB8-7BD5316C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6C922-C6D2-4D1E-8DE9-CEC76D2D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92DD-DD8C-4BFD-A63B-1809F8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1181F-1ACC-425F-8F67-9B971E80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060BA-7799-4F0F-B5C7-530DC68A3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E79BF-1712-48AC-BB5B-157E51EB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0DF7-2F06-4A67-8FD9-16FD3938D5B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330CD-CA3B-44C5-8768-ED937AC0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B855A-C757-47C1-AAFA-B490B398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92DD-DD8C-4BFD-A63B-1809F8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9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AD254-82BE-4A10-B9A8-32D102B4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620AE-E1D6-4E4C-B8D5-402FE501F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D42A43-F097-4E99-8FEB-A03BF4731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2C7E6E-AE7F-47C5-A993-E8A854C8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0DF7-2F06-4A67-8FD9-16FD3938D5B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C9148E-DC1B-475A-989E-F236C608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4FA79-266D-4705-8269-1402957A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92DD-DD8C-4BFD-A63B-1809F8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8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66E1F-3DDB-4E3D-BF8C-FD105534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61C379-90DF-4A00-A55C-70CA6F62C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F3233A-866D-4FBD-9C35-D4BE4238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523B26-06AB-44C1-8AE6-129849D52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1381BC-91F2-4242-9B3B-84E10C667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6AE7BA-4C68-4944-8016-BBE55BE0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0DF7-2F06-4A67-8FD9-16FD3938D5B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D25883-D944-41A0-BBEB-9B7EFB3B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4B278F-8C53-4524-BD14-1EBF269F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92DD-DD8C-4BFD-A63B-1809F8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76042-B963-487A-B61F-F2215373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E56ACB-0C93-4087-A25C-B91457AF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0DF7-2F06-4A67-8FD9-16FD3938D5B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87579A-2BFC-47D1-BAF1-19B7F67D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64BA26-9326-4567-93E7-2C376501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92DD-DD8C-4BFD-A63B-1809F8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79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0B428D-BB34-41A2-B997-29E70E3B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0DF7-2F06-4A67-8FD9-16FD3938D5B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D8CAB5-DC1D-4C42-A31C-E5169DA0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D41D8-F696-42A0-9408-7E50C7E6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92DD-DD8C-4BFD-A63B-1809F8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7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DF65F-A291-4EA1-9CF5-B2BD02CB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10CAB-BB49-4690-A588-2B373C892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1DAB55-EC41-4F70-BC51-34D6CA707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7A1368-95D5-4F9F-B564-73F2B557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0DF7-2F06-4A67-8FD9-16FD3938D5B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474BE-CEFE-42BC-B7ED-0A105BC4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7FC514-672A-46D1-894E-B17457CD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92DD-DD8C-4BFD-A63B-1809F8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4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17EED-5664-49D0-B898-8B5E9DD1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5839AC-9592-492D-AA4D-05870C3FC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DB4534-3B09-44B1-83FC-E5EA7E62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EEE350-6ED3-4CE3-96AB-A167E2CF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0DF7-2F06-4A67-8FD9-16FD3938D5B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1787B-82E5-454E-8C19-92A09A27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B4B2FD-5DFF-4397-B44C-FFBC7650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92DD-DD8C-4BFD-A63B-1809F8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7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58A9DE-C029-476E-8386-0BDF3684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DDADF-ADF4-452C-A128-F661C5CE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1450C-A75E-49A3-9E51-ECCC33115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0DF7-2F06-4A67-8FD9-16FD3938D5B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C0A31-7C0D-48BD-A128-203CC8DA8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57969-F7BA-4394-BDE6-03FD9B1FF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992DD-DD8C-4BFD-A63B-1809F8267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6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离页连接符 3">
            <a:extLst>
              <a:ext uri="{FF2B5EF4-FFF2-40B4-BE49-F238E27FC236}">
                <a16:creationId xmlns:a16="http://schemas.microsoft.com/office/drawing/2014/main" id="{C94180D8-F793-4BAB-885D-553370566E88}"/>
              </a:ext>
            </a:extLst>
          </p:cNvPr>
          <p:cNvSpPr/>
          <p:nvPr/>
        </p:nvSpPr>
        <p:spPr>
          <a:xfrm>
            <a:off x="1088379" y="0"/>
            <a:ext cx="3045472" cy="6858000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2969D36-E6B6-4869-B0BA-C0EFE7DEB8CA}"/>
              </a:ext>
            </a:extLst>
          </p:cNvPr>
          <p:cNvSpPr/>
          <p:nvPr/>
        </p:nvSpPr>
        <p:spPr>
          <a:xfrm>
            <a:off x="1295536" y="1860850"/>
            <a:ext cx="2648463" cy="25671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FA3823-7B34-46FC-8E50-62306D1DD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00" y="1802761"/>
            <a:ext cx="2734975" cy="2734975"/>
          </a:xfrm>
          <a:prstGeom prst="rect">
            <a:avLst/>
          </a:prstGeom>
        </p:spPr>
      </p:pic>
      <p:sp>
        <p:nvSpPr>
          <p:cNvPr id="9" name="文本占位符 1">
            <a:extLst>
              <a:ext uri="{FF2B5EF4-FFF2-40B4-BE49-F238E27FC236}">
                <a16:creationId xmlns:a16="http://schemas.microsoft.com/office/drawing/2014/main" id="{B28DB5EC-7BCC-4811-B71E-12FB109CF0EB}"/>
              </a:ext>
            </a:extLst>
          </p:cNvPr>
          <p:cNvSpPr txBox="1">
            <a:spLocks/>
          </p:cNvSpPr>
          <p:nvPr/>
        </p:nvSpPr>
        <p:spPr>
          <a:xfrm>
            <a:off x="4200525" y="1514475"/>
            <a:ext cx="7658100" cy="241935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zh-CN" altLang="en-US" sz="3200" b="1" dirty="0">
                <a:latin typeface="+mj-lt"/>
                <a:ea typeface="Microsoft YaHei"/>
                <a:cs typeface="+mn-ea"/>
                <a:sym typeface="+mn-lt"/>
              </a:rPr>
              <a:t>自动驾驶车辆的分布式协调方案 </a:t>
            </a:r>
            <a:endParaRPr lang="en-US" altLang="zh-CN" sz="3200" b="1" dirty="0">
              <a:latin typeface="+mj-lt"/>
              <a:ea typeface="Microsoft YaHei"/>
              <a:cs typeface="+mn-ea"/>
              <a:sym typeface="+mn-lt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+mn-lt"/>
              </a:rPr>
              <a:t>Tree Structured Traffic Coordination 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  <a:sym typeface="+mn-lt"/>
              </a:rPr>
              <a:t>with Decentralized Optimization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0EFFCA-0573-4D5C-9C80-A35C59B89C44}"/>
              </a:ext>
            </a:extLst>
          </p:cNvPr>
          <p:cNvSpPr txBox="1"/>
          <p:nvPr/>
        </p:nvSpPr>
        <p:spPr>
          <a:xfrm>
            <a:off x="8515350" y="467409"/>
            <a:ext cx="3228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/>
              <a:t>本科毕业论文答辩</a:t>
            </a:r>
            <a:endParaRPr lang="en-US" altLang="zh-CN" sz="2000" b="1" dirty="0"/>
          </a:p>
          <a:p>
            <a:pPr algn="r"/>
            <a:r>
              <a:rPr lang="en-US" altLang="zh-CN" sz="2000" b="1" dirty="0"/>
              <a:t>Bachelor Thesis Defense</a:t>
            </a:r>
            <a:endParaRPr lang="zh-CN" altLang="en-US" sz="2000" b="1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332D040-274F-47EC-88F6-63289AB8E0C7}"/>
              </a:ext>
            </a:extLst>
          </p:cNvPr>
          <p:cNvCxnSpPr>
            <a:cxnSpLocks/>
          </p:cNvCxnSpPr>
          <p:nvPr/>
        </p:nvCxnSpPr>
        <p:spPr>
          <a:xfrm>
            <a:off x="11744325" y="467409"/>
            <a:ext cx="0" cy="637491"/>
          </a:xfrm>
          <a:prstGeom prst="line">
            <a:avLst/>
          </a:prstGeom>
          <a:ln w="50800" cmpd="thickThin">
            <a:solidFill>
              <a:srgbClr val="A400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AC8AAE5-9192-4AAC-AAA4-90862492D797}"/>
              </a:ext>
            </a:extLst>
          </p:cNvPr>
          <p:cNvSpPr txBox="1"/>
          <p:nvPr/>
        </p:nvSpPr>
        <p:spPr>
          <a:xfrm>
            <a:off x="7629525" y="4509071"/>
            <a:ext cx="407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/>
              <a:t>方笑天 </a:t>
            </a:r>
            <a:r>
              <a:rPr lang="en-US" altLang="zh-CN" sz="2400" b="1" dirty="0" err="1"/>
              <a:t>Xiaotian</a:t>
            </a:r>
            <a:r>
              <a:rPr lang="en-US" altLang="zh-CN" sz="2400" b="1" dirty="0"/>
              <a:t> Fang</a:t>
            </a:r>
          </a:p>
          <a:p>
            <a:pPr algn="r"/>
            <a:r>
              <a:rPr lang="en-US" altLang="zh-CN" sz="2400" b="1" dirty="0"/>
              <a:t>Supervisor: Boris </a:t>
            </a:r>
            <a:r>
              <a:rPr lang="en-US" altLang="zh-CN" sz="2400" b="1" dirty="0" err="1"/>
              <a:t>Houska</a:t>
            </a:r>
            <a:endParaRPr lang="en-US" altLang="zh-CN" sz="2400" b="1" dirty="0"/>
          </a:p>
          <a:p>
            <a:pPr algn="r"/>
            <a:r>
              <a:rPr lang="en-US" altLang="zh-CN" sz="2400" b="1" dirty="0"/>
              <a:t>June 5, 2020</a:t>
            </a:r>
            <a:endParaRPr lang="zh-CN" altLang="en-US" sz="24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484FECC-973E-45A9-90AD-E4C6505AA053}"/>
              </a:ext>
            </a:extLst>
          </p:cNvPr>
          <p:cNvCxnSpPr>
            <a:cxnSpLocks/>
          </p:cNvCxnSpPr>
          <p:nvPr/>
        </p:nvCxnSpPr>
        <p:spPr>
          <a:xfrm>
            <a:off x="11725276" y="4594886"/>
            <a:ext cx="0" cy="1024864"/>
          </a:xfrm>
          <a:prstGeom prst="line">
            <a:avLst/>
          </a:prstGeom>
          <a:ln w="50800" cmpd="thickThin">
            <a:solidFill>
              <a:srgbClr val="A400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9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00981-21DA-448F-AC7E-9B2FBFC4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87" y="276225"/>
            <a:ext cx="2629013" cy="704850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5979C10-7AA2-45B6-8962-00A06C41F78D}"/>
              </a:ext>
            </a:extLst>
          </p:cNvPr>
          <p:cNvSpPr/>
          <p:nvPr/>
        </p:nvSpPr>
        <p:spPr>
          <a:xfrm>
            <a:off x="523875" y="0"/>
            <a:ext cx="523875" cy="1257298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BDF483-2ADA-4E86-83CE-1432E2D50B0B}"/>
              </a:ext>
            </a:extLst>
          </p:cNvPr>
          <p:cNvCxnSpPr>
            <a:cxnSpLocks/>
          </p:cNvCxnSpPr>
          <p:nvPr/>
        </p:nvCxnSpPr>
        <p:spPr>
          <a:xfrm>
            <a:off x="523875" y="6477000"/>
            <a:ext cx="111442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E2314-2996-4B82-8D84-3AB14EB4FEB5}"/>
              </a:ext>
            </a:extLst>
          </p:cNvPr>
          <p:cNvSpPr txBox="1"/>
          <p:nvPr/>
        </p:nvSpPr>
        <p:spPr>
          <a:xfrm>
            <a:off x="11239500" y="6486526"/>
            <a:ext cx="42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A02C7-A289-451F-846B-BE84028E9B3E}"/>
              </a:ext>
            </a:extLst>
          </p:cNvPr>
          <p:cNvSpPr txBox="1"/>
          <p:nvPr/>
        </p:nvSpPr>
        <p:spPr>
          <a:xfrm>
            <a:off x="1247775" y="151595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altLang="zh-CN" sz="2400" b="1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Formulation</a:t>
            </a:r>
            <a:endParaRPr lang="zh-CN" altLang="en-US" sz="2400" b="1" dirty="0">
              <a:solidFill>
                <a:srgbClr val="A4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56E5E3-4E92-4267-83B0-C198B89A7326}"/>
                  </a:ext>
                </a:extLst>
              </p:cNvPr>
              <p:cNvSpPr txBox="1"/>
              <p:nvPr/>
            </p:nvSpPr>
            <p:spPr>
              <a:xfrm>
                <a:off x="2096861" y="1843378"/>
                <a:ext cx="5598368" cy="3092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b="0" dirty="0"/>
              </a:p>
              <a:p>
                <a:r>
                  <a:rPr lang="en-US" altLang="zh-CN" b="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 , 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,  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, 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,  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56E5E3-4E92-4267-83B0-C198B89A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861" y="1843378"/>
                <a:ext cx="5598368" cy="3092257"/>
              </a:xfrm>
              <a:prstGeom prst="rect">
                <a:avLst/>
              </a:prstGeom>
              <a:blipFill>
                <a:blip r:embed="rId3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4229593-53D7-48DE-A275-81568995B855}"/>
              </a:ext>
            </a:extLst>
          </p:cNvPr>
          <p:cNvSpPr txBox="1"/>
          <p:nvPr/>
        </p:nvSpPr>
        <p:spPr>
          <a:xfrm>
            <a:off x="7067356" y="2018713"/>
            <a:ext cx="256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D49ECD-F64C-421A-8F9A-C9F8F460B2D3}"/>
              </a:ext>
            </a:extLst>
          </p:cNvPr>
          <p:cNvSpPr txBox="1"/>
          <p:nvPr/>
        </p:nvSpPr>
        <p:spPr>
          <a:xfrm>
            <a:off x="7067356" y="2789849"/>
            <a:ext cx="256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Kinematics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CFF781-91ED-49D7-A7BD-D26FD9C32C21}"/>
              </a:ext>
            </a:extLst>
          </p:cNvPr>
          <p:cNvSpPr txBox="1"/>
          <p:nvPr/>
        </p:nvSpPr>
        <p:spPr>
          <a:xfrm>
            <a:off x="7067356" y="3076160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and Control Constraints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F39541-2955-4606-B18C-B79AEE908800}"/>
              </a:ext>
            </a:extLst>
          </p:cNvPr>
          <p:cNvSpPr txBox="1"/>
          <p:nvPr/>
        </p:nvSpPr>
        <p:spPr>
          <a:xfrm>
            <a:off x="7067356" y="3604146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Rear-end Collision Avoidance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963931-4D7F-4503-8F95-0820309A7BA3}"/>
              </a:ext>
            </a:extLst>
          </p:cNvPr>
          <p:cNvSpPr txBox="1"/>
          <p:nvPr/>
        </p:nvSpPr>
        <p:spPr>
          <a:xfrm>
            <a:off x="7067355" y="4178601"/>
            <a:ext cx="3097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Conflict Region Collision Avoidance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4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00981-21DA-448F-AC7E-9B2FBFC4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87" y="276225"/>
            <a:ext cx="2629013" cy="704850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5979C10-7AA2-45B6-8962-00A06C41F78D}"/>
              </a:ext>
            </a:extLst>
          </p:cNvPr>
          <p:cNvSpPr/>
          <p:nvPr/>
        </p:nvSpPr>
        <p:spPr>
          <a:xfrm>
            <a:off x="523875" y="0"/>
            <a:ext cx="523875" cy="1257298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BDF483-2ADA-4E86-83CE-1432E2D50B0B}"/>
              </a:ext>
            </a:extLst>
          </p:cNvPr>
          <p:cNvCxnSpPr>
            <a:cxnSpLocks/>
          </p:cNvCxnSpPr>
          <p:nvPr/>
        </p:nvCxnSpPr>
        <p:spPr>
          <a:xfrm>
            <a:off x="523875" y="6477000"/>
            <a:ext cx="111442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E2314-2996-4B82-8D84-3AB14EB4FEB5}"/>
              </a:ext>
            </a:extLst>
          </p:cNvPr>
          <p:cNvSpPr txBox="1"/>
          <p:nvPr/>
        </p:nvSpPr>
        <p:spPr>
          <a:xfrm>
            <a:off x="11239500" y="6486526"/>
            <a:ext cx="42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A02C7-A289-451F-846B-BE84028E9B3E}"/>
              </a:ext>
            </a:extLst>
          </p:cNvPr>
          <p:cNvSpPr txBox="1"/>
          <p:nvPr/>
        </p:nvSpPr>
        <p:spPr>
          <a:xfrm>
            <a:off x="1247775" y="151595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altLang="zh-CN" sz="2400" b="1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Tree-structed Optimization Problem</a:t>
            </a:r>
            <a:endParaRPr lang="zh-CN" altLang="en-US" sz="2400" b="1" dirty="0">
              <a:solidFill>
                <a:srgbClr val="A4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459482D-2BBC-418C-8EEB-0CB1E9323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875" y="1982059"/>
            <a:ext cx="3594384" cy="2282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8B2067-5823-4BA8-BC41-B0A2581C4264}"/>
                  </a:ext>
                </a:extLst>
              </p:cNvPr>
              <p:cNvSpPr txBox="1"/>
              <p:nvPr/>
            </p:nvSpPr>
            <p:spPr>
              <a:xfrm>
                <a:off x="1247775" y="1816638"/>
                <a:ext cx="4761139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 graph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𝒩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ℰ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odes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set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𝒩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={1,…,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Edges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set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ℰ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8B2067-5823-4BA8-BC41-B0A2581C4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75" y="1816638"/>
                <a:ext cx="4761139" cy="987193"/>
              </a:xfrm>
              <a:prstGeom prst="rect">
                <a:avLst/>
              </a:prstGeom>
              <a:blipFill>
                <a:blip r:embed="rId4"/>
                <a:stretch>
                  <a:fillRect l="-1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31F760-7C99-4ED5-B0F2-DA725A976FF2}"/>
                  </a:ext>
                </a:extLst>
              </p:cNvPr>
              <p:cNvSpPr txBox="1"/>
              <p:nvPr/>
            </p:nvSpPr>
            <p:spPr>
              <a:xfrm>
                <a:off x="2077618" y="2803831"/>
                <a:ext cx="410547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: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neighbors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node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≔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𝒩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≤1}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ℰ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+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ℰ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≔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≔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 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31F760-7C99-4ED5-B0F2-DA725A976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618" y="2803831"/>
                <a:ext cx="4105470" cy="1477328"/>
              </a:xfrm>
              <a:prstGeom prst="rect">
                <a:avLst/>
              </a:prstGeom>
              <a:blipFill>
                <a:blip r:embed="rId5"/>
                <a:stretch>
                  <a:fillRect b="-3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9B32244-4BC9-439E-B277-121D45001790}"/>
                  </a:ext>
                </a:extLst>
              </p:cNvPr>
              <p:cNvSpPr/>
              <p:nvPr/>
            </p:nvSpPr>
            <p:spPr>
              <a:xfrm>
                <a:off x="4404435" y="4849769"/>
                <a:ext cx="4137222" cy="8306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 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&amp;∀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9B32244-4BC9-439E-B277-121D45001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435" y="4849769"/>
                <a:ext cx="4137222" cy="8306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0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00981-21DA-448F-AC7E-9B2FBFC4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87" y="276225"/>
            <a:ext cx="2629013" cy="704850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5979C10-7AA2-45B6-8962-00A06C41F78D}"/>
              </a:ext>
            </a:extLst>
          </p:cNvPr>
          <p:cNvSpPr/>
          <p:nvPr/>
        </p:nvSpPr>
        <p:spPr>
          <a:xfrm>
            <a:off x="523875" y="0"/>
            <a:ext cx="523875" cy="1257298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BDF483-2ADA-4E86-83CE-1432E2D50B0B}"/>
              </a:ext>
            </a:extLst>
          </p:cNvPr>
          <p:cNvCxnSpPr>
            <a:cxnSpLocks/>
          </p:cNvCxnSpPr>
          <p:nvPr/>
        </p:nvCxnSpPr>
        <p:spPr>
          <a:xfrm>
            <a:off x="523875" y="6477000"/>
            <a:ext cx="111442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E2314-2996-4B82-8D84-3AB14EB4FEB5}"/>
              </a:ext>
            </a:extLst>
          </p:cNvPr>
          <p:cNvSpPr txBox="1"/>
          <p:nvPr/>
        </p:nvSpPr>
        <p:spPr>
          <a:xfrm>
            <a:off x="11239500" y="6486526"/>
            <a:ext cx="42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A02C7-A289-451F-846B-BE84028E9B3E}"/>
              </a:ext>
            </a:extLst>
          </p:cNvPr>
          <p:cNvSpPr txBox="1"/>
          <p:nvPr/>
        </p:nvSpPr>
        <p:spPr>
          <a:xfrm>
            <a:off x="1247775" y="151595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altLang="zh-CN" sz="2400" b="1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</a:t>
            </a:r>
            <a:endParaRPr lang="zh-CN" altLang="en-US" sz="2400" b="1" dirty="0">
              <a:solidFill>
                <a:srgbClr val="A4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6199710-9DE6-4C03-979D-E69D486783F2}"/>
                  </a:ext>
                </a:extLst>
              </p:cNvPr>
              <p:cNvSpPr txBox="1"/>
              <p:nvPr/>
            </p:nvSpPr>
            <p:spPr>
              <a:xfrm>
                <a:off x="1845906" y="1257298"/>
                <a:ext cx="8500188" cy="2884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Backward sweep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leaves to root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 Each node receives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children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Then,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</a:p>
              <a:p>
                <a:pPr algn="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and sent it to parent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 The root solves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r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6199710-9DE6-4C03-979D-E69D4867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06" y="1257298"/>
                <a:ext cx="8500188" cy="2884636"/>
              </a:xfrm>
              <a:prstGeom prst="rect">
                <a:avLst/>
              </a:prstGeom>
              <a:blipFill>
                <a:blip r:embed="rId3"/>
                <a:stretch>
                  <a:fillRect l="-646" t="-1057" r="-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9331EA1-E41D-4F3F-AABB-584049C98603}"/>
                  </a:ext>
                </a:extLst>
              </p:cNvPr>
              <p:cNvSpPr txBox="1"/>
              <p:nvPr/>
            </p:nvSpPr>
            <p:spPr>
              <a:xfrm>
                <a:off x="1845906" y="4117256"/>
                <a:ext cx="8500188" cy="1331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sweep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root to leaves</a:t>
                </a:r>
              </a:p>
              <a:p>
                <a:pPr>
                  <a:lnSpc>
                    <a:spcPts val="25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 Each node receives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parent and solve (1) by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ts val="25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then send it to their children.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9331EA1-E41D-4F3F-AABB-584049C98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06" y="4117256"/>
                <a:ext cx="8500188" cy="1331134"/>
              </a:xfrm>
              <a:prstGeom prst="rect">
                <a:avLst/>
              </a:prstGeom>
              <a:blipFill>
                <a:blip r:embed="rId4"/>
                <a:stretch>
                  <a:fillRect l="-646" t="-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0FA32A-3E54-4F95-9909-A78D4317DDBE}"/>
                  </a:ext>
                </a:extLst>
              </p:cNvPr>
              <p:cNvSpPr txBox="1"/>
              <p:nvPr/>
            </p:nvSpPr>
            <p:spPr>
              <a:xfrm>
                <a:off x="2153816" y="1898187"/>
                <a:ext cx="7884368" cy="80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0FA32A-3E54-4F95-9909-A78D4317D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816" y="1898187"/>
                <a:ext cx="7884368" cy="800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F1D407F-6E72-4E73-9CE5-A4489E067F37}"/>
                  </a:ext>
                </a:extLst>
              </p:cNvPr>
              <p:cNvSpPr txBox="1"/>
              <p:nvPr/>
            </p:nvSpPr>
            <p:spPr>
              <a:xfrm>
                <a:off x="3637383" y="3296334"/>
                <a:ext cx="4917233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F1D407F-6E72-4E73-9CE5-A4489E067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383" y="3296334"/>
                <a:ext cx="4917233" cy="7958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B6165F-9492-4952-B530-2243C2D09A3B}"/>
                  </a:ext>
                </a:extLst>
              </p:cNvPr>
              <p:cNvSpPr txBox="1"/>
              <p:nvPr/>
            </p:nvSpPr>
            <p:spPr>
              <a:xfrm>
                <a:off x="2791991" y="5448390"/>
                <a:ext cx="78843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required to be constructed explicitly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 Greatly affected by curse of dimensionality.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B6165F-9492-4952-B530-2243C2D09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91" y="5448390"/>
                <a:ext cx="7884368" cy="646331"/>
              </a:xfrm>
              <a:prstGeom prst="rect">
                <a:avLst/>
              </a:prstGeom>
              <a:blipFill>
                <a:blip r:embed="rId7"/>
                <a:stretch>
                  <a:fillRect l="-619" t="-660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75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00981-21DA-448F-AC7E-9B2FBFC4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87" y="276225"/>
            <a:ext cx="2629013" cy="704850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5979C10-7AA2-45B6-8962-00A06C41F78D}"/>
              </a:ext>
            </a:extLst>
          </p:cNvPr>
          <p:cNvSpPr/>
          <p:nvPr/>
        </p:nvSpPr>
        <p:spPr>
          <a:xfrm>
            <a:off x="523875" y="0"/>
            <a:ext cx="523875" cy="1257298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BDF483-2ADA-4E86-83CE-1432E2D50B0B}"/>
              </a:ext>
            </a:extLst>
          </p:cNvPr>
          <p:cNvCxnSpPr>
            <a:cxnSpLocks/>
          </p:cNvCxnSpPr>
          <p:nvPr/>
        </p:nvCxnSpPr>
        <p:spPr>
          <a:xfrm>
            <a:off x="523875" y="6477000"/>
            <a:ext cx="111442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E2314-2996-4B82-8D84-3AB14EB4FEB5}"/>
              </a:ext>
            </a:extLst>
          </p:cNvPr>
          <p:cNvSpPr txBox="1"/>
          <p:nvPr/>
        </p:nvSpPr>
        <p:spPr>
          <a:xfrm>
            <a:off x="11239500" y="6486526"/>
            <a:ext cx="42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11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A02C7-A289-451F-846B-BE84028E9B3E}"/>
              </a:ext>
            </a:extLst>
          </p:cNvPr>
          <p:cNvSpPr txBox="1"/>
          <p:nvPr/>
        </p:nvSpPr>
        <p:spPr>
          <a:xfrm>
            <a:off x="1247775" y="151595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altLang="zh-CN" sz="2400" b="1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function</a:t>
            </a:r>
            <a:endParaRPr lang="zh-CN" altLang="en-US" sz="2400" b="1" dirty="0">
              <a:solidFill>
                <a:srgbClr val="A4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A08884F-0319-4B46-A838-DF5BC7A60D9B}"/>
                  </a:ext>
                </a:extLst>
              </p:cNvPr>
              <p:cNvSpPr txBox="1"/>
              <p:nvPr/>
            </p:nvSpPr>
            <p:spPr>
              <a:xfrm>
                <a:off x="1247775" y="1257298"/>
                <a:ext cx="808031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Symbol" panose="05050102010706020507" pitchFamily="18" charset="2"/>
                  <a:buChar char="·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\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1}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model function</a:t>
                </a:r>
              </a:p>
              <a:p>
                <a:pPr marL="285750" indent="-285750">
                  <a:buFont typeface="Symbol" panose="05050102010706020507" pitchFamily="18" charset="2"/>
                  <a:buChar char="·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Symbol" panose="05050102010706020507" pitchFamily="18" charset="2"/>
                  <a:buChar char="·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is constructed.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Symbol" panose="05050102010706020507" pitchFamily="18" charset="2"/>
                  <a:buChar char="·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ℒ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we construct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based 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A08884F-0319-4B46-A838-DF5BC7A60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75" y="1257298"/>
                <a:ext cx="8080310" cy="2308324"/>
              </a:xfrm>
              <a:prstGeom prst="rect">
                <a:avLst/>
              </a:prstGeom>
              <a:blipFill>
                <a:blip r:embed="rId3"/>
                <a:stretch>
                  <a:fillRect l="-679" t="-1583" b="-3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ABE0C9B-94E9-490F-96F0-8840C09C906A}"/>
                  </a:ext>
                </a:extLst>
              </p:cNvPr>
              <p:cNvSpPr txBox="1"/>
              <p:nvPr/>
            </p:nvSpPr>
            <p:spPr>
              <a:xfrm>
                <a:off x="3076283" y="1670472"/>
                <a:ext cx="6039433" cy="489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 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ABE0C9B-94E9-490F-96F0-8840C09C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283" y="1670472"/>
                <a:ext cx="6039433" cy="489173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B94CD76-CD70-4375-94FF-CBED1F6FE0EA}"/>
                  </a:ext>
                </a:extLst>
              </p:cNvPr>
              <p:cNvSpPr txBox="1"/>
              <p:nvPr/>
            </p:nvSpPr>
            <p:spPr>
              <a:xfrm>
                <a:off x="3076283" y="2911302"/>
                <a:ext cx="603943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B94CD76-CD70-4375-94FF-CBED1F6F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283" y="2911302"/>
                <a:ext cx="6039433" cy="381515"/>
              </a:xfrm>
              <a:prstGeom prst="rect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F1752E1-4504-4ED8-AF34-EB7EC9D288C4}"/>
                  </a:ext>
                </a:extLst>
              </p:cNvPr>
              <p:cNvSpPr txBox="1"/>
              <p:nvPr/>
            </p:nvSpPr>
            <p:spPr>
              <a:xfrm>
                <a:off x="3076283" y="3565184"/>
                <a:ext cx="6039433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𝒩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F1752E1-4504-4ED8-AF34-EB7EC9D28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283" y="3565184"/>
                <a:ext cx="6039433" cy="7958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EDC2AAA-9E99-40C0-8910-89BD225AA408}"/>
              </a:ext>
            </a:extLst>
          </p:cNvPr>
          <p:cNvSpPr txBox="1"/>
          <p:nvPr/>
        </p:nvSpPr>
        <p:spPr>
          <a:xfrm>
            <a:off x="1555685" y="4633410"/>
            <a:ext cx="746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(cubic model)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5B539F6-3426-4D15-9118-C99FC416278E}"/>
                  </a:ext>
                </a:extLst>
              </p:cNvPr>
              <p:cNvSpPr/>
              <p:nvPr/>
            </p:nvSpPr>
            <p:spPr>
              <a:xfrm>
                <a:off x="2220687" y="4981999"/>
                <a:ext cx="7464488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const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5B539F6-3426-4D15-9118-C99FC4162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87" y="4981999"/>
                <a:ext cx="7464488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028E773-47C9-4C55-B6A1-8A4B1F2DF4A4}"/>
                  </a:ext>
                </a:extLst>
              </p:cNvPr>
              <p:cNvSpPr/>
              <p:nvPr/>
            </p:nvSpPr>
            <p:spPr>
              <a:xfrm>
                <a:off x="2022214" y="5398880"/>
                <a:ext cx="6997960" cy="68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zh-CN" dirty="0"/>
              </a:p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028E773-47C9-4C55-B6A1-8A4B1F2DF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14" y="5398880"/>
                <a:ext cx="6997960" cy="681982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647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00981-21DA-448F-AC7E-9B2FBFC4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87" y="276225"/>
            <a:ext cx="2629013" cy="704850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5979C10-7AA2-45B6-8962-00A06C41F78D}"/>
              </a:ext>
            </a:extLst>
          </p:cNvPr>
          <p:cNvSpPr/>
          <p:nvPr/>
        </p:nvSpPr>
        <p:spPr>
          <a:xfrm>
            <a:off x="523875" y="0"/>
            <a:ext cx="523875" cy="1257298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BDF483-2ADA-4E86-83CE-1432E2D50B0B}"/>
              </a:ext>
            </a:extLst>
          </p:cNvPr>
          <p:cNvCxnSpPr>
            <a:cxnSpLocks/>
          </p:cNvCxnSpPr>
          <p:nvPr/>
        </p:nvCxnSpPr>
        <p:spPr>
          <a:xfrm>
            <a:off x="523875" y="6477000"/>
            <a:ext cx="111442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E2314-2996-4B82-8D84-3AB14EB4FEB5}"/>
              </a:ext>
            </a:extLst>
          </p:cNvPr>
          <p:cNvSpPr txBox="1"/>
          <p:nvPr/>
        </p:nvSpPr>
        <p:spPr>
          <a:xfrm>
            <a:off x="11239500" y="6486526"/>
            <a:ext cx="42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12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A02C7-A289-451F-846B-BE84028E9B3E}"/>
              </a:ext>
            </a:extLst>
          </p:cNvPr>
          <p:cNvSpPr txBox="1"/>
          <p:nvPr/>
        </p:nvSpPr>
        <p:spPr>
          <a:xfrm>
            <a:off x="1247775" y="151595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altLang="zh-CN" sz="2400" b="1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Multi-sweep Method</a:t>
            </a:r>
            <a:endParaRPr lang="zh-CN" altLang="en-US" sz="2400" b="1" dirty="0">
              <a:solidFill>
                <a:srgbClr val="A4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966FACA-C193-4686-BF1E-601CFD814482}"/>
                  </a:ext>
                </a:extLst>
              </p:cNvPr>
              <p:cNvSpPr txBox="1"/>
              <p:nvPr/>
            </p:nvSpPr>
            <p:spPr>
              <a:xfrm>
                <a:off x="1668178" y="1332868"/>
                <a:ext cx="8752115" cy="4792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Initialization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 Set all nodes to backward mode.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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≠1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choose an initial model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on every node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𝒩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 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IF backward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 Wait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all children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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switch to forward and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BREAK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 Solve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r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and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construct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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to parent and witch to forward.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 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ELSE (forward)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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≠1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wait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from the parent.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 Solve (2) and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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to all nodes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switch to backward.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966FACA-C193-4686-BF1E-601CFD814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178" y="1332868"/>
                <a:ext cx="8752115" cy="4792338"/>
              </a:xfrm>
              <a:prstGeom prst="rect">
                <a:avLst/>
              </a:prstGeom>
              <a:blipFill>
                <a:blip r:embed="rId3"/>
                <a:stretch>
                  <a:fillRect l="-767" t="-763" b="-1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A359E3B-3363-4190-A49F-2A6EC0FE0320}"/>
                  </a:ext>
                </a:extLst>
              </p:cNvPr>
              <p:cNvSpPr txBox="1"/>
              <p:nvPr/>
            </p:nvSpPr>
            <p:spPr>
              <a:xfrm>
                <a:off x="5101843" y="3539781"/>
                <a:ext cx="3069771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𝒩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A359E3B-3363-4190-A49F-2A6EC0FE0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843" y="3539781"/>
                <a:ext cx="3069771" cy="795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C1B0052-65FC-4A86-B65C-DC47685B4191}"/>
              </a:ext>
            </a:extLst>
          </p:cNvPr>
          <p:cNvSpPr txBox="1"/>
          <p:nvPr/>
        </p:nvSpPr>
        <p:spPr>
          <a:xfrm>
            <a:off x="9025366" y="3682483"/>
            <a:ext cx="51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16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00981-21DA-448F-AC7E-9B2FBFC4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87" y="276225"/>
            <a:ext cx="2629013" cy="704850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5979C10-7AA2-45B6-8962-00A06C41F78D}"/>
              </a:ext>
            </a:extLst>
          </p:cNvPr>
          <p:cNvSpPr/>
          <p:nvPr/>
        </p:nvSpPr>
        <p:spPr>
          <a:xfrm>
            <a:off x="523875" y="0"/>
            <a:ext cx="523875" cy="1257298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BDF483-2ADA-4E86-83CE-1432E2D50B0B}"/>
              </a:ext>
            </a:extLst>
          </p:cNvPr>
          <p:cNvCxnSpPr>
            <a:cxnSpLocks/>
          </p:cNvCxnSpPr>
          <p:nvPr/>
        </p:nvCxnSpPr>
        <p:spPr>
          <a:xfrm>
            <a:off x="523875" y="6477000"/>
            <a:ext cx="111442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E2314-2996-4B82-8D84-3AB14EB4FEB5}"/>
              </a:ext>
            </a:extLst>
          </p:cNvPr>
          <p:cNvSpPr txBox="1"/>
          <p:nvPr/>
        </p:nvSpPr>
        <p:spPr>
          <a:xfrm>
            <a:off x="11239500" y="6486526"/>
            <a:ext cx="42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A02C7-A289-451F-846B-BE84028E9B3E}"/>
              </a:ext>
            </a:extLst>
          </p:cNvPr>
          <p:cNvSpPr txBox="1"/>
          <p:nvPr/>
        </p:nvSpPr>
        <p:spPr>
          <a:xfrm>
            <a:off x="1247775" y="151595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altLang="zh-CN" sz="2400" b="1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Tree-structed Reformulation</a:t>
            </a:r>
            <a:endParaRPr lang="zh-CN" altLang="en-US" sz="2400" b="1" dirty="0">
              <a:solidFill>
                <a:srgbClr val="A4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C5571B-4B71-45A1-B665-8D755A59987C}"/>
                  </a:ext>
                </a:extLst>
              </p:cNvPr>
              <p:cNvSpPr txBox="1"/>
              <p:nvPr/>
            </p:nvSpPr>
            <p:spPr>
              <a:xfrm>
                <a:off x="785812" y="1882871"/>
                <a:ext cx="5083143" cy="3092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b="0" dirty="0"/>
              </a:p>
              <a:p>
                <a:r>
                  <a:rPr lang="en-US" altLang="zh-CN" b="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 , 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,  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, 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,  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C5571B-4B71-45A1-B665-8D755A599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2" y="1882871"/>
                <a:ext cx="5083143" cy="3092257"/>
              </a:xfrm>
              <a:prstGeom prst="rect">
                <a:avLst/>
              </a:prstGeom>
              <a:blipFill>
                <a:blip r:embed="rId3"/>
                <a:stretch>
                  <a:fillRect l="-1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BA2A5A5-CCD9-4E46-B38E-FF944EE877BB}"/>
                  </a:ext>
                </a:extLst>
              </p:cNvPr>
              <p:cNvSpPr txBox="1"/>
              <p:nvPr/>
            </p:nvSpPr>
            <p:spPr>
              <a:xfrm>
                <a:off x="5980922" y="1725496"/>
                <a:ext cx="5753878" cy="213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700"/>
                  </a:lnSpc>
                  <a:buFont typeface="Symbol" panose="05050102010706020507" pitchFamily="18" charset="2"/>
                  <a:buChar char="·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𝒩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2700"/>
                  </a:lnSpc>
                  <a:buFont typeface="Symbol" panose="05050102010706020507" pitchFamily="18" charset="2"/>
                  <a:buChar char="·"/>
                </a:pP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single shooting to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eliminate kinematic constraints. </a:t>
                </a:r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2700"/>
                  </a:lnSpc>
                  <a:buFont typeface="Symbol" panose="05050102010706020507" pitchFamily="18" charset="2"/>
                  <a:buChar char="·"/>
                </a:pP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decoupled objective can be given by</a:t>
                </a:r>
              </a:p>
              <a:p>
                <a:pPr>
                  <a:lnSpc>
                    <a:spcPts val="2700"/>
                  </a:lnSpc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700"/>
                  </a:lnSpc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7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with log barrier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𝜇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BA2A5A5-CCD9-4E46-B38E-FF944EE8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22" y="1725496"/>
                <a:ext cx="5753878" cy="2137380"/>
              </a:xfrm>
              <a:prstGeom prst="rect">
                <a:avLst/>
              </a:prstGeom>
              <a:blipFill>
                <a:blip r:embed="rId4"/>
                <a:stretch>
                  <a:fillRect l="-847" t="-1709" b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616026-A6DB-484D-8C1C-7B64273561A0}"/>
                  </a:ext>
                </a:extLst>
              </p:cNvPr>
              <p:cNvSpPr/>
              <p:nvPr/>
            </p:nvSpPr>
            <p:spPr>
              <a:xfrm>
                <a:off x="6734174" y="2752745"/>
                <a:ext cx="3625351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𝒩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616026-A6DB-484D-8C1C-7B6427356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174" y="2752745"/>
                <a:ext cx="3625351" cy="800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68420C8-C75F-409B-9281-70A592EA23A5}"/>
                  </a:ext>
                </a:extLst>
              </p:cNvPr>
              <p:cNvSpPr/>
              <p:nvPr/>
            </p:nvSpPr>
            <p:spPr>
              <a:xfrm>
                <a:off x="6648479" y="4420685"/>
                <a:ext cx="4137222" cy="8306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. 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&amp;∀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68420C8-C75F-409B-9281-70A592EA2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79" y="4420685"/>
                <a:ext cx="4137222" cy="8306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头: 右 17">
            <a:extLst>
              <a:ext uri="{FF2B5EF4-FFF2-40B4-BE49-F238E27FC236}">
                <a16:creationId xmlns:a16="http://schemas.microsoft.com/office/drawing/2014/main" id="{3E05E357-3905-4348-AB2E-5B1965DE4F36}"/>
              </a:ext>
            </a:extLst>
          </p:cNvPr>
          <p:cNvSpPr/>
          <p:nvPr/>
        </p:nvSpPr>
        <p:spPr>
          <a:xfrm>
            <a:off x="5702558" y="4662955"/>
            <a:ext cx="631374" cy="34381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14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00981-21DA-448F-AC7E-9B2FBFC4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87" y="276225"/>
            <a:ext cx="2629013" cy="704850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5979C10-7AA2-45B6-8962-00A06C41F78D}"/>
              </a:ext>
            </a:extLst>
          </p:cNvPr>
          <p:cNvSpPr/>
          <p:nvPr/>
        </p:nvSpPr>
        <p:spPr>
          <a:xfrm>
            <a:off x="523875" y="0"/>
            <a:ext cx="523875" cy="1257298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BDF483-2ADA-4E86-83CE-1432E2D50B0B}"/>
              </a:ext>
            </a:extLst>
          </p:cNvPr>
          <p:cNvCxnSpPr>
            <a:cxnSpLocks/>
          </p:cNvCxnSpPr>
          <p:nvPr/>
        </p:nvCxnSpPr>
        <p:spPr>
          <a:xfrm>
            <a:off x="523875" y="6477000"/>
            <a:ext cx="111442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E2314-2996-4B82-8D84-3AB14EB4FEB5}"/>
              </a:ext>
            </a:extLst>
          </p:cNvPr>
          <p:cNvSpPr txBox="1"/>
          <p:nvPr/>
        </p:nvSpPr>
        <p:spPr>
          <a:xfrm>
            <a:off x="11239500" y="6486526"/>
            <a:ext cx="42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14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A02C7-A289-451F-846B-BE84028E9B3E}"/>
              </a:ext>
            </a:extLst>
          </p:cNvPr>
          <p:cNvSpPr txBox="1"/>
          <p:nvPr/>
        </p:nvSpPr>
        <p:spPr>
          <a:xfrm>
            <a:off x="1238250" y="257175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MPC Scheme</a:t>
            </a:r>
            <a:endParaRPr lang="zh-CN" altLang="en-US" sz="3200" b="1" dirty="0">
              <a:solidFill>
                <a:srgbClr val="A4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EB94E0-3DF5-4DB6-9147-B8DD9CC20CF9}"/>
                  </a:ext>
                </a:extLst>
              </p:cNvPr>
              <p:cNvSpPr txBox="1"/>
              <p:nvPr/>
            </p:nvSpPr>
            <p:spPr>
              <a:xfrm>
                <a:off x="2203968" y="1543259"/>
                <a:ext cx="8556172" cy="377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Distributed MPC for Traffic Coordination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Initialization: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1) choose suitable discretization accuracies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use B-splines to fit predetermined paths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𝒱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Online: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1) each vehicle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2) for vehicle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communicate with its neighbors to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3) for vehicle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communicate with its neighbors to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4) construct tree graph of all coordinating vehicles.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 each vehicle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objective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connectivity matrixes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6) use multi-sweep method to solve tree-structed decentralized problem.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7) each vehicle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applies the control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during the first time interval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EB94E0-3DF5-4DB6-9147-B8DD9CC20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968" y="1543259"/>
                <a:ext cx="8556172" cy="3771482"/>
              </a:xfrm>
              <a:prstGeom prst="rect">
                <a:avLst/>
              </a:prstGeom>
              <a:blipFill>
                <a:blip r:embed="rId3"/>
                <a:stretch>
                  <a:fillRect l="-641" t="-808" b="-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2CFBB6F-E2EB-4965-8B3A-5A703C6B21CA}"/>
              </a:ext>
            </a:extLst>
          </p:cNvPr>
          <p:cNvCxnSpPr>
            <a:cxnSpLocks/>
          </p:cNvCxnSpPr>
          <p:nvPr/>
        </p:nvCxnSpPr>
        <p:spPr>
          <a:xfrm>
            <a:off x="2203968" y="1505937"/>
            <a:ext cx="76118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33FD01D-238F-4482-8852-BFB200B38110}"/>
              </a:ext>
            </a:extLst>
          </p:cNvPr>
          <p:cNvCxnSpPr>
            <a:cxnSpLocks/>
          </p:cNvCxnSpPr>
          <p:nvPr/>
        </p:nvCxnSpPr>
        <p:spPr>
          <a:xfrm>
            <a:off x="2203968" y="1975578"/>
            <a:ext cx="76118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7E862BE-9850-479A-841F-3334968B7770}"/>
              </a:ext>
            </a:extLst>
          </p:cNvPr>
          <p:cNvCxnSpPr>
            <a:cxnSpLocks/>
          </p:cNvCxnSpPr>
          <p:nvPr/>
        </p:nvCxnSpPr>
        <p:spPr>
          <a:xfrm>
            <a:off x="2290082" y="5314741"/>
            <a:ext cx="76118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9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00981-21DA-448F-AC7E-9B2FBFC4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87" y="276225"/>
            <a:ext cx="2629013" cy="704850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5979C10-7AA2-45B6-8962-00A06C41F78D}"/>
              </a:ext>
            </a:extLst>
          </p:cNvPr>
          <p:cNvSpPr/>
          <p:nvPr/>
        </p:nvSpPr>
        <p:spPr>
          <a:xfrm>
            <a:off x="523875" y="0"/>
            <a:ext cx="523875" cy="1257298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BDF483-2ADA-4E86-83CE-1432E2D50B0B}"/>
              </a:ext>
            </a:extLst>
          </p:cNvPr>
          <p:cNvCxnSpPr>
            <a:cxnSpLocks/>
          </p:cNvCxnSpPr>
          <p:nvPr/>
        </p:nvCxnSpPr>
        <p:spPr>
          <a:xfrm>
            <a:off x="523875" y="6477000"/>
            <a:ext cx="111442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E2314-2996-4B82-8D84-3AB14EB4FEB5}"/>
              </a:ext>
            </a:extLst>
          </p:cNvPr>
          <p:cNvSpPr txBox="1"/>
          <p:nvPr/>
        </p:nvSpPr>
        <p:spPr>
          <a:xfrm>
            <a:off x="11239500" y="6486526"/>
            <a:ext cx="42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15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A02C7-A289-451F-846B-BE84028E9B3E}"/>
              </a:ext>
            </a:extLst>
          </p:cNvPr>
          <p:cNvSpPr txBox="1"/>
          <p:nvPr/>
        </p:nvSpPr>
        <p:spPr>
          <a:xfrm>
            <a:off x="1247775" y="151595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      </a:t>
            </a:r>
            <a:r>
              <a:rPr lang="en-US" altLang="zh-CN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r>
              <a:rPr lang="en-US" altLang="zh-CN" sz="2400" b="1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Scenario </a:t>
            </a:r>
            <a:endParaRPr lang="zh-CN" altLang="en-US" sz="2400" b="1" dirty="0">
              <a:solidFill>
                <a:srgbClr val="A4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238409-EC77-4D90-B47E-ACEF52258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105702"/>
            <a:ext cx="7065801" cy="5299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C3B1073A-F20A-4A92-B02D-B13B93BC4A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175162"/>
                  </p:ext>
                </p:extLst>
              </p:nvPr>
            </p:nvGraphicFramePr>
            <p:xfrm>
              <a:off x="8543342" y="1559572"/>
              <a:ext cx="3297204" cy="2030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6255">
                      <a:extLst>
                        <a:ext uri="{9D8B030D-6E8A-4147-A177-3AD203B41FA5}">
                          <a16:colId xmlns:a16="http://schemas.microsoft.com/office/drawing/2014/main" val="270864561"/>
                        </a:ext>
                      </a:extLst>
                    </a:gridCol>
                    <a:gridCol w="982347">
                      <a:extLst>
                        <a:ext uri="{9D8B030D-6E8A-4147-A177-3AD203B41FA5}">
                          <a16:colId xmlns:a16="http://schemas.microsoft.com/office/drawing/2014/main" val="2559493130"/>
                        </a:ext>
                      </a:extLst>
                    </a:gridCol>
                    <a:gridCol w="649509">
                      <a:extLst>
                        <a:ext uri="{9D8B030D-6E8A-4147-A177-3AD203B41FA5}">
                          <a16:colId xmlns:a16="http://schemas.microsoft.com/office/drawing/2014/main" val="500703445"/>
                        </a:ext>
                      </a:extLst>
                    </a:gridCol>
                    <a:gridCol w="999093">
                      <a:extLst>
                        <a:ext uri="{9D8B030D-6E8A-4147-A177-3AD203B41FA5}">
                          <a16:colId xmlns:a16="http://schemas.microsoft.com/office/drawing/2014/main" val="3538769012"/>
                        </a:ext>
                      </a:extLst>
                    </a:gridCol>
                  </a:tblGrid>
                  <a:tr h="325572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970753"/>
                      </a:ext>
                    </a:extLst>
                  </a:tr>
                  <a:tr h="3442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1.3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6143177"/>
                      </a:ext>
                    </a:extLst>
                  </a:tr>
                  <a:tr h="32557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736985"/>
                      </a:ext>
                    </a:extLst>
                  </a:tr>
                  <a:tr h="32557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6180704"/>
                      </a:ext>
                    </a:extLst>
                  </a:tr>
                  <a:tr h="3642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𝑟𝑒𝑓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3367624"/>
                      </a:ext>
                    </a:extLst>
                  </a:tr>
                  <a:tr h="3452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−30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5537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10">
                <a:extLst>
                  <a:ext uri="{FF2B5EF4-FFF2-40B4-BE49-F238E27FC236}">
                    <a16:creationId xmlns:a16="http://schemas.microsoft.com/office/drawing/2014/main" id="{C3B1073A-F20A-4A92-B02D-B13B93BC4A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175162"/>
                  </p:ext>
                </p:extLst>
              </p:nvPr>
            </p:nvGraphicFramePr>
            <p:xfrm>
              <a:off x="8543342" y="1559572"/>
              <a:ext cx="3297204" cy="2030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6255">
                      <a:extLst>
                        <a:ext uri="{9D8B030D-6E8A-4147-A177-3AD203B41FA5}">
                          <a16:colId xmlns:a16="http://schemas.microsoft.com/office/drawing/2014/main" val="270864561"/>
                        </a:ext>
                      </a:extLst>
                    </a:gridCol>
                    <a:gridCol w="982347">
                      <a:extLst>
                        <a:ext uri="{9D8B030D-6E8A-4147-A177-3AD203B41FA5}">
                          <a16:colId xmlns:a16="http://schemas.microsoft.com/office/drawing/2014/main" val="2559493130"/>
                        </a:ext>
                      </a:extLst>
                    </a:gridCol>
                    <a:gridCol w="649509">
                      <a:extLst>
                        <a:ext uri="{9D8B030D-6E8A-4147-A177-3AD203B41FA5}">
                          <a16:colId xmlns:a16="http://schemas.microsoft.com/office/drawing/2014/main" val="500703445"/>
                        </a:ext>
                      </a:extLst>
                    </a:gridCol>
                    <a:gridCol w="999093">
                      <a:extLst>
                        <a:ext uri="{9D8B030D-6E8A-4147-A177-3AD203B41FA5}">
                          <a16:colId xmlns:a16="http://schemas.microsoft.com/office/drawing/2014/main" val="3538769012"/>
                        </a:ext>
                      </a:extLst>
                    </a:gridCol>
                  </a:tblGrid>
                  <a:tr h="325572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Parameters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970753"/>
                      </a:ext>
                    </a:extLst>
                  </a:tr>
                  <a:tr h="34422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9" t="-98214" r="-394545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8944" t="-98214" r="-169565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206" t="-98214" r="-155140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1098" t="-98214" r="-1220" b="-4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6143177"/>
                      </a:ext>
                    </a:extLst>
                  </a:tr>
                  <a:tr h="3255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9" t="-205556" r="-394545" b="-3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8944" t="-205556" r="-169565" b="-3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206" t="-205556" r="-155140" b="-3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1098" t="-205556" r="-1220" b="-318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736985"/>
                      </a:ext>
                    </a:extLst>
                  </a:tr>
                  <a:tr h="3255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9" t="-311321" r="-394545" b="-2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8944" t="-311321" r="-169565" b="-2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206" t="-311321" r="-155140" b="-2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1098" t="-311321" r="-1220" b="-2245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6180704"/>
                      </a:ext>
                    </a:extLst>
                  </a:tr>
                  <a:tr h="3642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9" t="-363333" r="-394545" b="-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8944" t="-363333" r="-169565" b="-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206" t="-363333" r="-155140" b="-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1098" t="-363333" r="-1220" b="-9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3367624"/>
                      </a:ext>
                    </a:extLst>
                  </a:tr>
                  <a:tr h="34523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9" t="-487719" r="-394545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8944" t="-487719" r="-169565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206" t="-487719" r="-155140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1098" t="-487719" r="-1220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5537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DD7F7B1A-09F7-4CC0-84FD-E44C7812EF78}"/>
              </a:ext>
            </a:extLst>
          </p:cNvPr>
          <p:cNvSpPr txBox="1"/>
          <p:nvPr/>
        </p:nvSpPr>
        <p:spPr>
          <a:xfrm>
            <a:off x="8596215" y="4440412"/>
            <a:ext cx="3191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Relatively complex scenario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utilization in space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 in computation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090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00981-21DA-448F-AC7E-9B2FBFC4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87" y="276225"/>
            <a:ext cx="2629013" cy="704850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5979C10-7AA2-45B6-8962-00A06C41F78D}"/>
              </a:ext>
            </a:extLst>
          </p:cNvPr>
          <p:cNvSpPr/>
          <p:nvPr/>
        </p:nvSpPr>
        <p:spPr>
          <a:xfrm>
            <a:off x="523875" y="0"/>
            <a:ext cx="523875" cy="1257298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BDF483-2ADA-4E86-83CE-1432E2D50B0B}"/>
              </a:ext>
            </a:extLst>
          </p:cNvPr>
          <p:cNvCxnSpPr>
            <a:cxnSpLocks/>
          </p:cNvCxnSpPr>
          <p:nvPr/>
        </p:nvCxnSpPr>
        <p:spPr>
          <a:xfrm>
            <a:off x="523875" y="6477000"/>
            <a:ext cx="111442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E2314-2996-4B82-8D84-3AB14EB4FEB5}"/>
              </a:ext>
            </a:extLst>
          </p:cNvPr>
          <p:cNvSpPr txBox="1"/>
          <p:nvPr/>
        </p:nvSpPr>
        <p:spPr>
          <a:xfrm>
            <a:off x="11239500" y="6486526"/>
            <a:ext cx="42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16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A02C7-A289-451F-846B-BE84028E9B3E}"/>
              </a:ext>
            </a:extLst>
          </p:cNvPr>
          <p:cNvSpPr txBox="1"/>
          <p:nvPr/>
        </p:nvSpPr>
        <p:spPr>
          <a:xfrm>
            <a:off x="1247775" y="151595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      </a:t>
            </a:r>
            <a:r>
              <a:rPr lang="en-US" altLang="zh-CN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r>
              <a:rPr lang="en-US" altLang="zh-CN" sz="2400" b="1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Lanes merge Scenario </a:t>
            </a:r>
            <a:endParaRPr lang="zh-CN" altLang="en-US" sz="2400" b="1" dirty="0">
              <a:solidFill>
                <a:srgbClr val="A4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C16B95-E399-4764-AE24-31EE9A1F4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2932391"/>
            <a:ext cx="5686425" cy="34937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38D3A09-CBCE-41C9-85F9-10016B9A0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1184843"/>
            <a:ext cx="2480324" cy="16503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22C606-C175-479E-8157-29C05D4B8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980" y="1025404"/>
            <a:ext cx="2658230" cy="18556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E465FB-BAED-46EE-ADDE-9C3D54945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0091" y="1025404"/>
            <a:ext cx="2664580" cy="18556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21B82FC-78C0-4EF1-B8C1-8E6BA4C24E9E}"/>
              </a:ext>
            </a:extLst>
          </p:cNvPr>
          <p:cNvSpPr/>
          <p:nvPr/>
        </p:nvSpPr>
        <p:spPr>
          <a:xfrm>
            <a:off x="2090058" y="4917233"/>
            <a:ext cx="765110" cy="6624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BEB99F-1BC9-498D-9390-9033876C1630}"/>
              </a:ext>
            </a:extLst>
          </p:cNvPr>
          <p:cNvSpPr/>
          <p:nvPr/>
        </p:nvSpPr>
        <p:spPr>
          <a:xfrm>
            <a:off x="4183225" y="3754852"/>
            <a:ext cx="799321" cy="7005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21EEB2-7A07-4024-8367-9F7CD1E02652}"/>
              </a:ext>
            </a:extLst>
          </p:cNvPr>
          <p:cNvSpPr txBox="1"/>
          <p:nvPr/>
        </p:nvSpPr>
        <p:spPr>
          <a:xfrm>
            <a:off x="6670886" y="3940356"/>
            <a:ext cx="4869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considering the shape of vehicles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Relatively simple scenario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High efficiency in computation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 one backward + forward for QP problem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 computational cost increases in linear rate</a:t>
            </a:r>
          </a:p>
        </p:txBody>
      </p:sp>
    </p:spTree>
    <p:extLst>
      <p:ext uri="{BB962C8B-B14F-4D97-AF65-F5344CB8AC3E}">
        <p14:creationId xmlns:p14="http://schemas.microsoft.com/office/powerpoint/2010/main" val="349922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00981-21DA-448F-AC7E-9B2FBFC4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87" y="276225"/>
            <a:ext cx="2629013" cy="704850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5979C10-7AA2-45B6-8962-00A06C41F78D}"/>
              </a:ext>
            </a:extLst>
          </p:cNvPr>
          <p:cNvSpPr/>
          <p:nvPr/>
        </p:nvSpPr>
        <p:spPr>
          <a:xfrm>
            <a:off x="523875" y="0"/>
            <a:ext cx="523875" cy="1257298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BDF483-2ADA-4E86-83CE-1432E2D50B0B}"/>
              </a:ext>
            </a:extLst>
          </p:cNvPr>
          <p:cNvCxnSpPr>
            <a:cxnSpLocks/>
          </p:cNvCxnSpPr>
          <p:nvPr/>
        </p:nvCxnSpPr>
        <p:spPr>
          <a:xfrm>
            <a:off x="523875" y="6477000"/>
            <a:ext cx="111442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E2314-2996-4B82-8D84-3AB14EB4FEB5}"/>
              </a:ext>
            </a:extLst>
          </p:cNvPr>
          <p:cNvSpPr txBox="1"/>
          <p:nvPr/>
        </p:nvSpPr>
        <p:spPr>
          <a:xfrm>
            <a:off x="11239500" y="6486526"/>
            <a:ext cx="42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17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A02C7-A289-451F-846B-BE84028E9B3E}"/>
              </a:ext>
            </a:extLst>
          </p:cNvPr>
          <p:cNvSpPr txBox="1"/>
          <p:nvPr/>
        </p:nvSpPr>
        <p:spPr>
          <a:xfrm>
            <a:off x="1238250" y="257175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3200" b="1" dirty="0">
              <a:solidFill>
                <a:srgbClr val="A4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172C97-4666-4B8B-ACFB-B7D389EFC4F3}"/>
              </a:ext>
            </a:extLst>
          </p:cNvPr>
          <p:cNvSpPr txBox="1"/>
          <p:nvPr/>
        </p:nvSpPr>
        <p:spPr>
          <a:xfrm>
            <a:off x="5996234" y="1481234"/>
            <a:ext cx="124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左右 2">
            <a:extLst>
              <a:ext uri="{FF2B5EF4-FFF2-40B4-BE49-F238E27FC236}">
                <a16:creationId xmlns:a16="http://schemas.microsoft.com/office/drawing/2014/main" id="{0C7E60B6-001B-4320-8013-925C268CE8E8}"/>
              </a:ext>
            </a:extLst>
          </p:cNvPr>
          <p:cNvSpPr/>
          <p:nvPr/>
        </p:nvSpPr>
        <p:spPr>
          <a:xfrm>
            <a:off x="5431777" y="1973225"/>
            <a:ext cx="2228653" cy="254651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0401B5-9E47-4FB9-9F25-4E904ED28AC8}"/>
              </a:ext>
            </a:extLst>
          </p:cNvPr>
          <p:cNvSpPr txBox="1"/>
          <p:nvPr/>
        </p:nvSpPr>
        <p:spPr>
          <a:xfrm>
            <a:off x="2419982" y="1697243"/>
            <a:ext cx="3011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Utilization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#agents per unit area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F1D6ED-7361-45A2-BCDC-5D270EA08F4C}"/>
              </a:ext>
            </a:extLst>
          </p:cNvPr>
          <p:cNvSpPr txBox="1"/>
          <p:nvPr/>
        </p:nvSpPr>
        <p:spPr>
          <a:xfrm>
            <a:off x="7556437" y="1697243"/>
            <a:ext cx="2750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cost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850D00-3A6C-4BE5-960D-DE48862ED58B}"/>
              </a:ext>
            </a:extLst>
          </p:cNvPr>
          <p:cNvSpPr txBox="1"/>
          <p:nvPr/>
        </p:nvSpPr>
        <p:spPr>
          <a:xfrm>
            <a:off x="2676329" y="3098041"/>
            <a:ext cx="7343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structed decentralized optimization algorithm is pretty  suitable for (traffic) coordination.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F4EE62-B1C3-4C5E-83D9-C2A3BDBDF7BC}"/>
              </a:ext>
            </a:extLst>
          </p:cNvPr>
          <p:cNvSpPr txBox="1"/>
          <p:nvPr/>
        </p:nvSpPr>
        <p:spPr>
          <a:xfrm>
            <a:off x="2676329" y="4498839"/>
            <a:ext cx="75560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might be the biggest problem for traffic coordination. A complete strategy for the whole traffic system (not some parts) is needed.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1C7E224-4E36-4200-BFDC-C378BAEA7B91}"/>
              </a:ext>
            </a:extLst>
          </p:cNvPr>
          <p:cNvSpPr/>
          <p:nvPr/>
        </p:nvSpPr>
        <p:spPr>
          <a:xfrm>
            <a:off x="1700162" y="1778351"/>
            <a:ext cx="607224" cy="607224"/>
          </a:xfrm>
          <a:prstGeom prst="ellipse">
            <a:avLst/>
          </a:prstGeom>
          <a:solidFill>
            <a:srgbClr val="A4000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736E626-7A8F-457C-BE68-2E2F7782DBB3}"/>
              </a:ext>
            </a:extLst>
          </p:cNvPr>
          <p:cNvSpPr/>
          <p:nvPr/>
        </p:nvSpPr>
        <p:spPr>
          <a:xfrm>
            <a:off x="1700162" y="3179149"/>
            <a:ext cx="607224" cy="607224"/>
          </a:xfrm>
          <a:prstGeom prst="ellipse">
            <a:avLst/>
          </a:prstGeom>
          <a:solidFill>
            <a:srgbClr val="A4000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0F371D8-1229-4390-944F-644248F6BA74}"/>
              </a:ext>
            </a:extLst>
          </p:cNvPr>
          <p:cNvSpPr/>
          <p:nvPr/>
        </p:nvSpPr>
        <p:spPr>
          <a:xfrm>
            <a:off x="1700162" y="4574091"/>
            <a:ext cx="607224" cy="607224"/>
          </a:xfrm>
          <a:prstGeom prst="ellipse">
            <a:avLst/>
          </a:prstGeom>
          <a:solidFill>
            <a:srgbClr val="A4000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396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00981-21DA-448F-AC7E-9B2FBFC4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87" y="276225"/>
            <a:ext cx="2629013" cy="704850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5979C10-7AA2-45B6-8962-00A06C41F78D}"/>
              </a:ext>
            </a:extLst>
          </p:cNvPr>
          <p:cNvSpPr/>
          <p:nvPr/>
        </p:nvSpPr>
        <p:spPr>
          <a:xfrm>
            <a:off x="523875" y="0"/>
            <a:ext cx="523875" cy="1257298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BDF483-2ADA-4E86-83CE-1432E2D50B0B}"/>
              </a:ext>
            </a:extLst>
          </p:cNvPr>
          <p:cNvCxnSpPr>
            <a:cxnSpLocks/>
          </p:cNvCxnSpPr>
          <p:nvPr/>
        </p:nvCxnSpPr>
        <p:spPr>
          <a:xfrm>
            <a:off x="523875" y="6477000"/>
            <a:ext cx="111442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E2314-2996-4B82-8D84-3AB14EB4FEB5}"/>
              </a:ext>
            </a:extLst>
          </p:cNvPr>
          <p:cNvSpPr txBox="1"/>
          <p:nvPr/>
        </p:nvSpPr>
        <p:spPr>
          <a:xfrm>
            <a:off x="11239500" y="6486526"/>
            <a:ext cx="42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A02C7-A289-451F-846B-BE84028E9B3E}"/>
              </a:ext>
            </a:extLst>
          </p:cNvPr>
          <p:cNvSpPr txBox="1"/>
          <p:nvPr/>
        </p:nvSpPr>
        <p:spPr>
          <a:xfrm>
            <a:off x="1238250" y="257175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sz="3200" b="1" dirty="0">
              <a:solidFill>
                <a:srgbClr val="A4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619986-48F9-4EC0-8F61-69AF1E354251}"/>
              </a:ext>
            </a:extLst>
          </p:cNvPr>
          <p:cNvSpPr txBox="1"/>
          <p:nvPr/>
        </p:nvSpPr>
        <p:spPr>
          <a:xfrm>
            <a:off x="1257300" y="1333498"/>
            <a:ext cx="9296400" cy="4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     Motivation and Background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    System Model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   Collision Avoidance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   Problem Formulation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    Distributed MPC Scheme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Ⅵ   Case Study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Ⅶ  Conclusion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15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00981-21DA-448F-AC7E-9B2FBFC4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87" y="276225"/>
            <a:ext cx="2629013" cy="704850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5979C10-7AA2-45B6-8962-00A06C41F78D}"/>
              </a:ext>
            </a:extLst>
          </p:cNvPr>
          <p:cNvSpPr/>
          <p:nvPr/>
        </p:nvSpPr>
        <p:spPr>
          <a:xfrm rot="10800000">
            <a:off x="9985115" y="5593456"/>
            <a:ext cx="523875" cy="1257298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BDF483-2ADA-4E86-83CE-1432E2D50B0B}"/>
              </a:ext>
            </a:extLst>
          </p:cNvPr>
          <p:cNvCxnSpPr>
            <a:cxnSpLocks/>
          </p:cNvCxnSpPr>
          <p:nvPr/>
        </p:nvCxnSpPr>
        <p:spPr>
          <a:xfrm>
            <a:off x="523875" y="6477000"/>
            <a:ext cx="111442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A02C7-A289-451F-846B-BE84028E9B3E}"/>
              </a:ext>
            </a:extLst>
          </p:cNvPr>
          <p:cNvSpPr txBox="1"/>
          <p:nvPr/>
        </p:nvSpPr>
        <p:spPr>
          <a:xfrm>
            <a:off x="10668972" y="5869676"/>
            <a:ext cx="114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3200" b="1" dirty="0">
              <a:solidFill>
                <a:srgbClr val="A4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1B1B17-36D3-400F-ACC4-944A92A3004C}"/>
              </a:ext>
            </a:extLst>
          </p:cNvPr>
          <p:cNvSpPr txBox="1"/>
          <p:nvPr/>
        </p:nvSpPr>
        <p:spPr>
          <a:xfrm>
            <a:off x="3320363" y="1275957"/>
            <a:ext cx="555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attention.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873F3C-CA9F-422D-BA9B-F803138F67E6}"/>
              </a:ext>
            </a:extLst>
          </p:cNvPr>
          <p:cNvSpPr txBox="1"/>
          <p:nvPr/>
        </p:nvSpPr>
        <p:spPr>
          <a:xfrm>
            <a:off x="3086652" y="2337636"/>
            <a:ext cx="6019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Sincere thanks to Prof.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Houska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Jiang and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Jiahe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BB01BE-1BD0-41F1-AE3E-477C98588323}"/>
              </a:ext>
            </a:extLst>
          </p:cNvPr>
          <p:cNvSpPr txBox="1"/>
          <p:nvPr/>
        </p:nvSpPr>
        <p:spPr>
          <a:xfrm>
            <a:off x="3320363" y="4662867"/>
            <a:ext cx="555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2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00981-21DA-448F-AC7E-9B2FBFC4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87" y="276225"/>
            <a:ext cx="2629013" cy="704850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5979C10-7AA2-45B6-8962-00A06C41F78D}"/>
              </a:ext>
            </a:extLst>
          </p:cNvPr>
          <p:cNvSpPr/>
          <p:nvPr/>
        </p:nvSpPr>
        <p:spPr>
          <a:xfrm>
            <a:off x="523875" y="0"/>
            <a:ext cx="523875" cy="1257298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BDF483-2ADA-4E86-83CE-1432E2D50B0B}"/>
              </a:ext>
            </a:extLst>
          </p:cNvPr>
          <p:cNvCxnSpPr>
            <a:cxnSpLocks/>
          </p:cNvCxnSpPr>
          <p:nvPr/>
        </p:nvCxnSpPr>
        <p:spPr>
          <a:xfrm>
            <a:off x="523875" y="6477000"/>
            <a:ext cx="111442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E2314-2996-4B82-8D84-3AB14EB4FEB5}"/>
              </a:ext>
            </a:extLst>
          </p:cNvPr>
          <p:cNvSpPr txBox="1"/>
          <p:nvPr/>
        </p:nvSpPr>
        <p:spPr>
          <a:xfrm>
            <a:off x="11239500" y="6486526"/>
            <a:ext cx="42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A02C7-A289-451F-846B-BE84028E9B3E}"/>
              </a:ext>
            </a:extLst>
          </p:cNvPr>
          <p:cNvSpPr txBox="1"/>
          <p:nvPr/>
        </p:nvSpPr>
        <p:spPr>
          <a:xfrm>
            <a:off x="1238250" y="257175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Background</a:t>
            </a:r>
            <a:endParaRPr lang="zh-CN" altLang="en-US" sz="3200" b="1" dirty="0">
              <a:solidFill>
                <a:srgbClr val="A4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5E0A24-5E12-4F54-BC84-6288882DB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4" y="3940025"/>
            <a:ext cx="4010025" cy="22506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57F7A8-402C-4EB8-8116-252731336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44" y="2113184"/>
            <a:ext cx="3804555" cy="22569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8D3E64-4159-4E4D-91FB-D4F5E3AB5E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5" b="8052"/>
          <a:stretch/>
        </p:blipFill>
        <p:spPr>
          <a:xfrm>
            <a:off x="1381124" y="1360924"/>
            <a:ext cx="4010025" cy="2250627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28729A07-31FD-4762-9262-004467005716}"/>
              </a:ext>
            </a:extLst>
          </p:cNvPr>
          <p:cNvSpPr/>
          <p:nvPr/>
        </p:nvSpPr>
        <p:spPr>
          <a:xfrm>
            <a:off x="5636418" y="3544876"/>
            <a:ext cx="1697832" cy="468896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5CE448-559C-4F45-8D8E-D580EBA7AB73}"/>
              </a:ext>
            </a:extLst>
          </p:cNvPr>
          <p:cNvSpPr txBox="1"/>
          <p:nvPr/>
        </p:nvSpPr>
        <p:spPr>
          <a:xfrm>
            <a:off x="5561409" y="2959181"/>
            <a:ext cx="1697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vehicles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CA05BF-BC59-4299-A10D-F60CD6EC48A7}"/>
              </a:ext>
            </a:extLst>
          </p:cNvPr>
          <p:cNvSpPr txBox="1"/>
          <p:nvPr/>
        </p:nvSpPr>
        <p:spPr>
          <a:xfrm>
            <a:off x="7895544" y="4711395"/>
            <a:ext cx="3382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·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Alleviate traffic congestion</a:t>
            </a:r>
          </a:p>
          <a:p>
            <a:pPr marL="342900" indent="-342900">
              <a:buFont typeface="Symbol" panose="05050102010706020507" pitchFamily="18" charset="2"/>
              <a:buChar char="·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driving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7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00981-21DA-448F-AC7E-9B2FBFC4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87" y="276225"/>
            <a:ext cx="2629013" cy="704850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5979C10-7AA2-45B6-8962-00A06C41F78D}"/>
              </a:ext>
            </a:extLst>
          </p:cNvPr>
          <p:cNvSpPr/>
          <p:nvPr/>
        </p:nvSpPr>
        <p:spPr>
          <a:xfrm>
            <a:off x="523875" y="0"/>
            <a:ext cx="523875" cy="1257298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BDF483-2ADA-4E86-83CE-1432E2D50B0B}"/>
              </a:ext>
            </a:extLst>
          </p:cNvPr>
          <p:cNvCxnSpPr>
            <a:cxnSpLocks/>
          </p:cNvCxnSpPr>
          <p:nvPr/>
        </p:nvCxnSpPr>
        <p:spPr>
          <a:xfrm>
            <a:off x="523875" y="6477000"/>
            <a:ext cx="111442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E2314-2996-4B82-8D84-3AB14EB4FEB5}"/>
              </a:ext>
            </a:extLst>
          </p:cNvPr>
          <p:cNvSpPr txBox="1"/>
          <p:nvPr/>
        </p:nvSpPr>
        <p:spPr>
          <a:xfrm>
            <a:off x="11239500" y="6486526"/>
            <a:ext cx="42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A02C7-A289-451F-846B-BE84028E9B3E}"/>
              </a:ext>
            </a:extLst>
          </p:cNvPr>
          <p:cNvSpPr txBox="1"/>
          <p:nvPr/>
        </p:nvSpPr>
        <p:spPr>
          <a:xfrm>
            <a:off x="1238250" y="257175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Background</a:t>
            </a:r>
            <a:endParaRPr lang="zh-CN" altLang="en-US" sz="3200" b="1" dirty="0">
              <a:solidFill>
                <a:srgbClr val="A4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483BE7-3A36-4B90-BBA8-43FBA3B83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823300"/>
            <a:ext cx="4219575" cy="2377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E5F052-C91F-4B5C-B14D-384DE5700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206" y="1823301"/>
            <a:ext cx="4206589" cy="2377212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5580D8CC-54AA-4067-93B1-636A4A8405F3}"/>
              </a:ext>
            </a:extLst>
          </p:cNvPr>
          <p:cNvSpPr/>
          <p:nvPr/>
        </p:nvSpPr>
        <p:spPr>
          <a:xfrm>
            <a:off x="5779978" y="3166066"/>
            <a:ext cx="981075" cy="396284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A148A3-DB82-46DE-B6B2-691F33D0BE8A}"/>
              </a:ext>
            </a:extLst>
          </p:cNvPr>
          <p:cNvSpPr txBox="1"/>
          <p:nvPr/>
        </p:nvSpPr>
        <p:spPr>
          <a:xfrm>
            <a:off x="2095501" y="4712934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Coordination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3A8D03-77E0-4E37-AA62-6C364A20A84F}"/>
              </a:ext>
            </a:extLst>
          </p:cNvPr>
          <p:cNvSpPr txBox="1"/>
          <p:nvPr/>
        </p:nvSpPr>
        <p:spPr>
          <a:xfrm>
            <a:off x="7553268" y="4528267"/>
            <a:ext cx="3419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Structure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Tree-structured Network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9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00981-21DA-448F-AC7E-9B2FBFC4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87" y="276225"/>
            <a:ext cx="2629013" cy="704850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5979C10-7AA2-45B6-8962-00A06C41F78D}"/>
              </a:ext>
            </a:extLst>
          </p:cNvPr>
          <p:cNvSpPr/>
          <p:nvPr/>
        </p:nvSpPr>
        <p:spPr>
          <a:xfrm>
            <a:off x="523875" y="0"/>
            <a:ext cx="523875" cy="1257298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BDF483-2ADA-4E86-83CE-1432E2D50B0B}"/>
              </a:ext>
            </a:extLst>
          </p:cNvPr>
          <p:cNvCxnSpPr>
            <a:cxnSpLocks/>
          </p:cNvCxnSpPr>
          <p:nvPr/>
        </p:nvCxnSpPr>
        <p:spPr>
          <a:xfrm>
            <a:off x="400050" y="6477000"/>
            <a:ext cx="111442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E2314-2996-4B82-8D84-3AB14EB4FEB5}"/>
              </a:ext>
            </a:extLst>
          </p:cNvPr>
          <p:cNvSpPr txBox="1"/>
          <p:nvPr/>
        </p:nvSpPr>
        <p:spPr>
          <a:xfrm>
            <a:off x="11239500" y="6486526"/>
            <a:ext cx="42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A02C7-A289-451F-846B-BE84028E9B3E}"/>
              </a:ext>
            </a:extLst>
          </p:cNvPr>
          <p:cNvSpPr txBox="1"/>
          <p:nvPr/>
        </p:nvSpPr>
        <p:spPr>
          <a:xfrm>
            <a:off x="1238250" y="257175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Background</a:t>
            </a:r>
            <a:endParaRPr lang="zh-CN" altLang="en-US" sz="3200" b="1" dirty="0">
              <a:solidFill>
                <a:srgbClr val="A4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49BD89-5D58-4F4F-99FC-D7B42F5DC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20" y="929601"/>
            <a:ext cx="4232334" cy="42045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48D02A-AAB4-4068-A6BE-9D4EA11E1589}"/>
              </a:ext>
            </a:extLst>
          </p:cNvPr>
          <p:cNvSpPr txBox="1"/>
          <p:nvPr/>
        </p:nvSpPr>
        <p:spPr>
          <a:xfrm>
            <a:off x="785812" y="5221779"/>
            <a:ext cx="5691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[1]Y. Jiang, M.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Zanon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Hult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Houska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IFAC 2017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algorithm for optimal vehicle coordination at trafﬁc intersections.</a:t>
            </a:r>
          </a:p>
          <a:p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[2]J. Shi, Y. Zheng, Y. Jiang, M.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Zanon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Hult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Houska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CDC 2018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control algorithm for vehicle coordination at traffic intersections.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D10D61-2571-4631-B7E8-0FB4418FD5F0}"/>
              </a:ext>
            </a:extLst>
          </p:cNvPr>
          <p:cNvSpPr txBox="1"/>
          <p:nvPr/>
        </p:nvSpPr>
        <p:spPr>
          <a:xfrm>
            <a:off x="7148512" y="5299053"/>
            <a:ext cx="4519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[3]Y. Jiang, D.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Kouzoupis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H.Yin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Diehl, and B.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Houska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Optimization over Tree Graphs. 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arXiv:1910.09206.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505230-BDFC-4A09-A995-9DEFEB863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152" y="1556261"/>
            <a:ext cx="3594384" cy="22820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103F8D-E3C7-4CC2-8A10-1D03F95F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819" y="4005209"/>
            <a:ext cx="4143150" cy="841815"/>
          </a:xfrm>
          <a:prstGeom prst="rect">
            <a:avLst/>
          </a:prstGeom>
        </p:spPr>
      </p:pic>
      <p:sp>
        <p:nvSpPr>
          <p:cNvPr id="11" name="十字形 10">
            <a:extLst>
              <a:ext uri="{FF2B5EF4-FFF2-40B4-BE49-F238E27FC236}">
                <a16:creationId xmlns:a16="http://schemas.microsoft.com/office/drawing/2014/main" id="{F9074E6D-4710-4554-8E98-7B6840FD5509}"/>
              </a:ext>
            </a:extLst>
          </p:cNvPr>
          <p:cNvSpPr/>
          <p:nvPr/>
        </p:nvSpPr>
        <p:spPr>
          <a:xfrm>
            <a:off x="6201525" y="2838476"/>
            <a:ext cx="589799" cy="590524"/>
          </a:xfrm>
          <a:prstGeom prst="plus">
            <a:avLst>
              <a:gd name="adj" fmla="val 4320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0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00981-21DA-448F-AC7E-9B2FBFC4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87" y="276225"/>
            <a:ext cx="2629013" cy="704850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5979C10-7AA2-45B6-8962-00A06C41F78D}"/>
              </a:ext>
            </a:extLst>
          </p:cNvPr>
          <p:cNvSpPr/>
          <p:nvPr/>
        </p:nvSpPr>
        <p:spPr>
          <a:xfrm>
            <a:off x="523875" y="0"/>
            <a:ext cx="523875" cy="1257298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BDF483-2ADA-4E86-83CE-1432E2D50B0B}"/>
              </a:ext>
            </a:extLst>
          </p:cNvPr>
          <p:cNvCxnSpPr>
            <a:cxnSpLocks/>
          </p:cNvCxnSpPr>
          <p:nvPr/>
        </p:nvCxnSpPr>
        <p:spPr>
          <a:xfrm>
            <a:off x="523875" y="6477000"/>
            <a:ext cx="111442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E2314-2996-4B82-8D84-3AB14EB4FEB5}"/>
              </a:ext>
            </a:extLst>
          </p:cNvPr>
          <p:cNvSpPr txBox="1"/>
          <p:nvPr/>
        </p:nvSpPr>
        <p:spPr>
          <a:xfrm>
            <a:off x="11239500" y="6486526"/>
            <a:ext cx="42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A02C7-A289-451F-846B-BE84028E9B3E}"/>
              </a:ext>
            </a:extLst>
          </p:cNvPr>
          <p:cNvSpPr txBox="1"/>
          <p:nvPr/>
        </p:nvSpPr>
        <p:spPr>
          <a:xfrm>
            <a:off x="1238250" y="257175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zh-CN" altLang="en-US" sz="3200" b="1" dirty="0">
              <a:solidFill>
                <a:srgbClr val="A4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48BC38-A889-4F34-ABE0-C74DF0580F93}"/>
                  </a:ext>
                </a:extLst>
              </p:cNvPr>
              <p:cNvSpPr/>
              <p:nvPr/>
            </p:nvSpPr>
            <p:spPr>
              <a:xfrm>
                <a:off x="1238250" y="1676143"/>
                <a:ext cx="3595921" cy="937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box>
                                          <m:box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oxPr>
                                          <m:e>
                                            <m:argPr>
                                              <m:argSz m:val="-1"/>
                                            </m:argPr>
                                            <m:f>
                                              <m:f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box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lim>
                      </m:limLow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48BC38-A889-4F34-ABE0-C74DF0580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1676143"/>
                <a:ext cx="3595921" cy="937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715300E-7D72-47F5-ACBD-53D198220245}"/>
                  </a:ext>
                </a:extLst>
              </p:cNvPr>
              <p:cNvSpPr/>
              <p:nvPr/>
            </p:nvSpPr>
            <p:spPr>
              <a:xfrm>
                <a:off x="1312504" y="2613451"/>
                <a:ext cx="1453603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715300E-7D72-47F5-ACBD-53D1982202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504" y="2613451"/>
                <a:ext cx="1453603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DBFA5A4-EE7A-4551-8C8F-13C18FE8DB3E}"/>
              </a:ext>
            </a:extLst>
          </p:cNvPr>
          <p:cNvSpPr txBox="1"/>
          <p:nvPr/>
        </p:nvSpPr>
        <p:spPr>
          <a:xfrm>
            <a:off x="1312504" y="1257298"/>
            <a:ext cx="262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Kinematics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1744E9B-CB81-4F18-BAB1-C151C3EC6E4F}"/>
                  </a:ext>
                </a:extLst>
              </p:cNvPr>
              <p:cNvSpPr/>
              <p:nvPr/>
            </p:nvSpPr>
            <p:spPr>
              <a:xfrm>
                <a:off x="1312504" y="3194251"/>
                <a:ext cx="2181303" cy="713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1744E9B-CB81-4F18-BAB1-C151C3EC6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504" y="3194251"/>
                <a:ext cx="2181303" cy="713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4074A559-1741-4061-93E8-EC80DBF7EB79}"/>
              </a:ext>
            </a:extLst>
          </p:cNvPr>
          <p:cNvSpPr txBox="1"/>
          <p:nvPr/>
        </p:nvSpPr>
        <p:spPr>
          <a:xfrm>
            <a:off x="1312504" y="4358589"/>
            <a:ext cx="369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to Global Coordinates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A5DE440-43EB-4CC9-8308-CE3FD1598DAC}"/>
                  </a:ext>
                </a:extLst>
              </p:cNvPr>
              <p:cNvSpPr/>
              <p:nvPr/>
            </p:nvSpPr>
            <p:spPr>
              <a:xfrm>
                <a:off x="1238250" y="4783462"/>
                <a:ext cx="4643259" cy="1221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sup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p>
                                        </m:sSup>
                                        <m:sSubSup>
                                          <m:sSub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p>
                                        </m:sSub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sup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p>
                                        </m:sSubSup>
                                        <m:sSubSup>
                                          <m:sSub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p>
                                        </m:sSub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A5DE440-43EB-4CC9-8308-CE3FD1598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4783462"/>
                <a:ext cx="4643259" cy="12210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7FB7C550-BF70-4C18-91CA-43DF6A33B691}"/>
              </a:ext>
            </a:extLst>
          </p:cNvPr>
          <p:cNvSpPr txBox="1"/>
          <p:nvPr/>
        </p:nvSpPr>
        <p:spPr>
          <a:xfrm>
            <a:off x="7214956" y="1485583"/>
            <a:ext cx="369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Shape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84637F3-C643-44F9-8950-A60573B41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1219" y="1954726"/>
            <a:ext cx="3163386" cy="2190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6CA50E7-35D9-4A98-91E5-FA3BAEFC1FD1}"/>
                  </a:ext>
                </a:extLst>
              </p:cNvPr>
              <p:cNvSpPr txBox="1"/>
              <p:nvPr/>
            </p:nvSpPr>
            <p:spPr>
              <a:xfrm>
                <a:off x="7520729" y="4339114"/>
                <a:ext cx="30861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Shape ellipse: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6CA50E7-35D9-4A98-91E5-FA3BAEFC1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729" y="4339114"/>
                <a:ext cx="3086100" cy="381515"/>
              </a:xfrm>
              <a:prstGeom prst="rect">
                <a:avLst/>
              </a:prstGeom>
              <a:blipFill>
                <a:blip r:embed="rId8"/>
                <a:stretch>
                  <a:fillRect l="-1779" t="-967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DFFC72A-3C0C-4A9D-839F-48860A672798}"/>
                  </a:ext>
                </a:extLst>
              </p:cNvPr>
              <p:cNvSpPr/>
              <p:nvPr/>
            </p:nvSpPr>
            <p:spPr>
              <a:xfrm>
                <a:off x="6203133" y="4945969"/>
                <a:ext cx="5805308" cy="730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𝒬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func>
                                  <m:func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1600" i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zh-CN" altLang="en-US" sz="16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sz="16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zh-CN" altLang="en-US" sz="16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zh-CN" alt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CN" altLang="en-US" sz="1600" i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16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zh-CN" altLang="en-US" sz="1600" i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zh-CN" alt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sz="16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zh-CN" altLang="en-US" sz="16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zh-CN" altLang="en-US" sz="16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sz="16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zh-CN" altLang="en-US" sz="16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zh-CN" altLang="en-US" sz="16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func>
                                  <m:func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1600" i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zh-CN" altLang="en-US" sz="16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sz="16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zh-CN" altLang="en-US" sz="16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zh-CN" alt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CN" altLang="en-US" sz="1600" i="0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16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zh-CN" altLang="en-US" sz="1600" i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zh-CN" alt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DFFC72A-3C0C-4A9D-839F-48860A672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133" y="4945969"/>
                <a:ext cx="5805308" cy="7309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3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00981-21DA-448F-AC7E-9B2FBFC4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87" y="276225"/>
            <a:ext cx="2629013" cy="704850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5979C10-7AA2-45B6-8962-00A06C41F78D}"/>
              </a:ext>
            </a:extLst>
          </p:cNvPr>
          <p:cNvSpPr/>
          <p:nvPr/>
        </p:nvSpPr>
        <p:spPr>
          <a:xfrm>
            <a:off x="523875" y="0"/>
            <a:ext cx="523875" cy="1257298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BDF483-2ADA-4E86-83CE-1432E2D50B0B}"/>
              </a:ext>
            </a:extLst>
          </p:cNvPr>
          <p:cNvCxnSpPr>
            <a:cxnSpLocks/>
          </p:cNvCxnSpPr>
          <p:nvPr/>
        </p:nvCxnSpPr>
        <p:spPr>
          <a:xfrm>
            <a:off x="523875" y="6477000"/>
            <a:ext cx="111442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E2314-2996-4B82-8D84-3AB14EB4FEB5}"/>
              </a:ext>
            </a:extLst>
          </p:cNvPr>
          <p:cNvSpPr txBox="1"/>
          <p:nvPr/>
        </p:nvSpPr>
        <p:spPr>
          <a:xfrm>
            <a:off x="11239500" y="6486526"/>
            <a:ext cx="42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A02C7-A289-451F-846B-BE84028E9B3E}"/>
              </a:ext>
            </a:extLst>
          </p:cNvPr>
          <p:cNvSpPr txBox="1"/>
          <p:nvPr/>
        </p:nvSpPr>
        <p:spPr>
          <a:xfrm>
            <a:off x="1247775" y="151595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Avoidance</a:t>
            </a:r>
          </a:p>
          <a:p>
            <a:r>
              <a:rPr lang="en-US" altLang="zh-CN" sz="2400" b="1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 Region </a:t>
            </a:r>
            <a:endParaRPr lang="zh-CN" altLang="en-US" sz="2400" b="1" dirty="0">
              <a:solidFill>
                <a:srgbClr val="A4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B095622-32EF-4619-AF75-EA93B461B741}"/>
                  </a:ext>
                </a:extLst>
              </p:cNvPr>
              <p:cNvSpPr/>
              <p:nvPr/>
            </p:nvSpPr>
            <p:spPr>
              <a:xfrm>
                <a:off x="3557587" y="1304171"/>
                <a:ext cx="1889876" cy="445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=[</m:t>
                          </m:r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B095622-32EF-4619-AF75-EA93B461B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587" y="1304171"/>
                <a:ext cx="1889876" cy="445828"/>
              </a:xfrm>
              <a:prstGeom prst="rect">
                <a:avLst/>
              </a:prstGeom>
              <a:blipFill>
                <a:blip r:embed="rId3"/>
                <a:stretch>
                  <a:fillRect t="-153425" r="-33548" b="-227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CC8DD5E-B0A1-4902-999A-5716E3B39A21}"/>
              </a:ext>
            </a:extLst>
          </p:cNvPr>
          <p:cNvSpPr txBox="1"/>
          <p:nvPr/>
        </p:nvSpPr>
        <p:spPr>
          <a:xfrm>
            <a:off x="5827905" y="1173142"/>
            <a:ext cx="4448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outside:  Rear-end Collision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inside:    Rear-end and Side Collision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BE4CE44D-673E-4F0B-9D99-9A4EE32FFB23}"/>
                  </a:ext>
                </a:extLst>
              </p:cNvPr>
              <p:cNvSpPr/>
              <p:nvPr/>
            </p:nvSpPr>
            <p:spPr>
              <a:xfrm>
                <a:off x="4585202" y="5467333"/>
                <a:ext cx="302159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/>
                  <a:t>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braking distance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/>
                  <a:t>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 semi-axis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BE4CE44D-673E-4F0B-9D99-9A4EE32FF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202" y="5467333"/>
                <a:ext cx="3021596" cy="923330"/>
              </a:xfrm>
              <a:prstGeom prst="rect">
                <a:avLst/>
              </a:prstGeom>
              <a:blipFill>
                <a:blip r:embed="rId4"/>
                <a:stretch>
                  <a:fillRect r="-1411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9" name="图片 158">
            <a:extLst>
              <a:ext uri="{FF2B5EF4-FFF2-40B4-BE49-F238E27FC236}">
                <a16:creationId xmlns:a16="http://schemas.microsoft.com/office/drawing/2014/main" id="{4D4D6209-C683-4C64-B0FA-BD03D624C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240" y="2071031"/>
            <a:ext cx="3390901" cy="3363909"/>
          </a:xfrm>
          <a:prstGeom prst="rect">
            <a:avLst/>
          </a:prstGeom>
        </p:spPr>
      </p:pic>
      <p:pic>
        <p:nvPicPr>
          <p:cNvPr id="191" name="图片 190">
            <a:extLst>
              <a:ext uri="{FF2B5EF4-FFF2-40B4-BE49-F238E27FC236}">
                <a16:creationId xmlns:a16="http://schemas.microsoft.com/office/drawing/2014/main" id="{731B76B0-04A9-4033-9B30-45D486660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2461" y="2301355"/>
            <a:ext cx="3924297" cy="309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00981-21DA-448F-AC7E-9B2FBFC4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87" y="276225"/>
            <a:ext cx="2629013" cy="704850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5979C10-7AA2-45B6-8962-00A06C41F78D}"/>
              </a:ext>
            </a:extLst>
          </p:cNvPr>
          <p:cNvSpPr/>
          <p:nvPr/>
        </p:nvSpPr>
        <p:spPr>
          <a:xfrm>
            <a:off x="523875" y="0"/>
            <a:ext cx="523875" cy="1257298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BDF483-2ADA-4E86-83CE-1432E2D50B0B}"/>
              </a:ext>
            </a:extLst>
          </p:cNvPr>
          <p:cNvCxnSpPr>
            <a:cxnSpLocks/>
          </p:cNvCxnSpPr>
          <p:nvPr/>
        </p:nvCxnSpPr>
        <p:spPr>
          <a:xfrm>
            <a:off x="523875" y="6477000"/>
            <a:ext cx="111442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E2314-2996-4B82-8D84-3AB14EB4FEB5}"/>
              </a:ext>
            </a:extLst>
          </p:cNvPr>
          <p:cNvSpPr txBox="1"/>
          <p:nvPr/>
        </p:nvSpPr>
        <p:spPr>
          <a:xfrm>
            <a:off x="11239500" y="6486526"/>
            <a:ext cx="42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6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A02C7-A289-451F-846B-BE84028E9B3E}"/>
              </a:ext>
            </a:extLst>
          </p:cNvPr>
          <p:cNvSpPr txBox="1"/>
          <p:nvPr/>
        </p:nvSpPr>
        <p:spPr>
          <a:xfrm>
            <a:off x="1247775" y="151595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Avoidance</a:t>
            </a:r>
          </a:p>
          <a:p>
            <a:r>
              <a:rPr lang="en-US" altLang="zh-CN" sz="2400" b="1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Rear-end and Side Collision Avoidance</a:t>
            </a:r>
            <a:endParaRPr lang="zh-CN" altLang="en-US" sz="2400" b="1" dirty="0">
              <a:solidFill>
                <a:srgbClr val="A4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1C10DA2-5504-4906-B43E-4A270FCD99BE}"/>
                  </a:ext>
                </a:extLst>
              </p:cNvPr>
              <p:cNvSpPr txBox="1"/>
              <p:nvPr/>
            </p:nvSpPr>
            <p:spPr>
              <a:xfrm>
                <a:off x="962025" y="1490134"/>
                <a:ext cx="5915024" cy="1438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Symbol" panose="05050102010706020507" pitchFamily="18" charset="2"/>
                  <a:buChar char="·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Rear-end Collision Avoidance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Assumption: Paths are straight outside conflict region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1C10DA2-5504-4906-B43E-4A270FCD9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1490134"/>
                <a:ext cx="5915024" cy="1438855"/>
              </a:xfrm>
              <a:prstGeom prst="rect">
                <a:avLst/>
              </a:prstGeom>
              <a:blipFill>
                <a:blip r:embed="rId3"/>
                <a:stretch>
                  <a:fillRect l="-1134" r="-515" b="-5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0D6B263-1F06-4F2A-AEB2-1793FC85FE1D}"/>
                  </a:ext>
                </a:extLst>
              </p:cNvPr>
              <p:cNvSpPr txBox="1"/>
              <p:nvPr/>
            </p:nvSpPr>
            <p:spPr>
              <a:xfrm>
                <a:off x="962025" y="3786538"/>
                <a:ext cx="5257799" cy="1227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Symbol" panose="05050102010706020507" pitchFamily="18" charset="2"/>
                  <a:buChar char="·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Side Collision Avoidance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ℰ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𝒬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ℰ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𝒬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0D6B263-1F06-4F2A-AEB2-1793FC85F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3786538"/>
                <a:ext cx="5257799" cy="1227516"/>
              </a:xfrm>
              <a:prstGeom prst="rect">
                <a:avLst/>
              </a:prstGeom>
              <a:blipFill>
                <a:blip r:embed="rId4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02596B9-B2A9-4C03-A429-9BF3D2AC6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222" y="1806921"/>
            <a:ext cx="4925995" cy="73158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F0C2BE7-4B79-434F-9BC6-6E6ECB166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1244" y="2868706"/>
            <a:ext cx="3142000" cy="31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4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F00981-21DA-448F-AC7E-9B2FBFC4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787" y="276225"/>
            <a:ext cx="2629013" cy="704850"/>
          </a:xfrm>
          <a:prstGeom prst="rect">
            <a:avLst/>
          </a:prstGeom>
        </p:spPr>
      </p:pic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A5979C10-7AA2-45B6-8962-00A06C41F78D}"/>
              </a:ext>
            </a:extLst>
          </p:cNvPr>
          <p:cNvSpPr/>
          <p:nvPr/>
        </p:nvSpPr>
        <p:spPr>
          <a:xfrm>
            <a:off x="523875" y="0"/>
            <a:ext cx="523875" cy="1257298"/>
          </a:xfrm>
          <a:prstGeom prst="flowChartOffpageConnector">
            <a:avLst/>
          </a:prstGeom>
          <a:solidFill>
            <a:srgbClr val="A40008"/>
          </a:solidFill>
          <a:ln>
            <a:solidFill>
              <a:srgbClr val="A400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8BDF483-2ADA-4E86-83CE-1432E2D50B0B}"/>
              </a:ext>
            </a:extLst>
          </p:cNvPr>
          <p:cNvCxnSpPr>
            <a:cxnSpLocks/>
          </p:cNvCxnSpPr>
          <p:nvPr/>
        </p:nvCxnSpPr>
        <p:spPr>
          <a:xfrm>
            <a:off x="523875" y="6477000"/>
            <a:ext cx="111442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E2314-2996-4B82-8D84-3AB14EB4FEB5}"/>
              </a:ext>
            </a:extLst>
          </p:cNvPr>
          <p:cNvSpPr txBox="1"/>
          <p:nvPr/>
        </p:nvSpPr>
        <p:spPr>
          <a:xfrm>
            <a:off x="11239500" y="6486526"/>
            <a:ext cx="42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/>
              <a:t>7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A02C7-A289-451F-846B-BE84028E9B3E}"/>
              </a:ext>
            </a:extLst>
          </p:cNvPr>
          <p:cNvSpPr txBox="1"/>
          <p:nvPr/>
        </p:nvSpPr>
        <p:spPr>
          <a:xfrm>
            <a:off x="1247775" y="151595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Avoidance</a:t>
            </a:r>
          </a:p>
          <a:p>
            <a:r>
              <a:rPr lang="en-US" altLang="zh-CN" sz="2400" b="1" dirty="0">
                <a:solidFill>
                  <a:srgbClr val="A4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Ellipses</a:t>
            </a:r>
            <a:endParaRPr lang="zh-CN" altLang="en-US" sz="2400" b="1" dirty="0">
              <a:solidFill>
                <a:srgbClr val="A4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7C9ABF7-04BC-4245-9050-66F0531B1E58}"/>
                  </a:ext>
                </a:extLst>
              </p:cNvPr>
              <p:cNvSpPr txBox="1"/>
              <p:nvPr/>
            </p:nvSpPr>
            <p:spPr>
              <a:xfrm>
                <a:off x="1076326" y="1165997"/>
                <a:ext cx="5257799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ℰ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ℰ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zh-CN" sz="20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7C9ABF7-04BC-4245-9050-66F0531B1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26" y="1165997"/>
                <a:ext cx="5257799" cy="613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7D613848-BBA2-4A9A-AA1A-9DB7814D9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938" y="1331428"/>
            <a:ext cx="4119562" cy="41798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8E0214E-A854-49AC-B2EA-ACB4AE852213}"/>
                  </a:ext>
                </a:extLst>
              </p:cNvPr>
              <p:cNvSpPr/>
              <p:nvPr/>
            </p:nvSpPr>
            <p:spPr>
              <a:xfrm>
                <a:off x="1724532" y="3100340"/>
                <a:ext cx="3922612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𝛿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𝛿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𝛿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𝜁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𝛿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𝜁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8E0214E-A854-49AC-B2EA-ACB4AE852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532" y="3100340"/>
                <a:ext cx="3922612" cy="1340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1573D4-C965-4DC9-A9D3-7942A1367A52}"/>
                  </a:ext>
                </a:extLst>
              </p:cNvPr>
              <p:cNvSpPr/>
              <p:nvPr/>
            </p:nvSpPr>
            <p:spPr>
              <a:xfrm>
                <a:off x="1485976" y="4845100"/>
                <a:ext cx="4667175" cy="13323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endChr m:val="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𝛿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sSubSup>
                                                  <m:sSubSup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endChr m:val="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  <m:r>
                                                  <a:rPr lang="zh-CN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𝛿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sSubSup>
                                                  <m:sSubSupPr>
                                                    <m:ctrlP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zh-CN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1573D4-C965-4DC9-A9D3-7942A1367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76" y="4845100"/>
                <a:ext cx="4667175" cy="13323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D34C31F-59AB-4D0F-9C23-F691E7ED41C0}"/>
                  </a:ext>
                </a:extLst>
              </p:cNvPr>
              <p:cNvSpPr txBox="1"/>
              <p:nvPr/>
            </p:nvSpPr>
            <p:spPr>
              <a:xfrm>
                <a:off x="1833640" y="2630435"/>
                <a:ext cx="331470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exist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D34C31F-59AB-4D0F-9C23-F691E7ED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640" y="2630435"/>
                <a:ext cx="3314700" cy="677108"/>
              </a:xfrm>
              <a:prstGeom prst="rect">
                <a:avLst/>
              </a:prstGeom>
              <a:blipFill>
                <a:blip r:embed="rId7"/>
                <a:stretch>
                  <a:fillRect l="-2022" t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C6A6254-B37C-4179-B9EF-55FDE8087E2D}"/>
              </a:ext>
            </a:extLst>
          </p:cNvPr>
          <p:cNvSpPr txBox="1"/>
          <p:nvPr/>
        </p:nvSpPr>
        <p:spPr>
          <a:xfrm>
            <a:off x="1795539" y="4488932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上下 16">
            <a:extLst>
              <a:ext uri="{FF2B5EF4-FFF2-40B4-BE49-F238E27FC236}">
                <a16:creationId xmlns:a16="http://schemas.microsoft.com/office/drawing/2014/main" id="{7AAACDAD-DC1A-424D-A39F-FD0444EC2BF8}"/>
              </a:ext>
            </a:extLst>
          </p:cNvPr>
          <p:cNvSpPr/>
          <p:nvPr/>
        </p:nvSpPr>
        <p:spPr>
          <a:xfrm>
            <a:off x="3581477" y="1868305"/>
            <a:ext cx="247574" cy="677108"/>
          </a:xfrm>
          <a:prstGeom prst="upDownArrow">
            <a:avLst>
              <a:gd name="adj1" fmla="val 50000"/>
              <a:gd name="adj2" fmla="val 6389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14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1228</Words>
  <Application>Microsoft Office PowerPoint</Application>
  <PresentationFormat>宽屏</PresentationFormat>
  <Paragraphs>240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mc</dc:creator>
  <cp:lastModifiedBy>方 mc</cp:lastModifiedBy>
  <cp:revision>81</cp:revision>
  <dcterms:created xsi:type="dcterms:W3CDTF">2020-06-02T07:20:56Z</dcterms:created>
  <dcterms:modified xsi:type="dcterms:W3CDTF">2020-06-05T06:12:33Z</dcterms:modified>
</cp:coreProperties>
</file>