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8" r:id="rId6"/>
    <p:sldId id="270" r:id="rId7"/>
    <p:sldId id="269" r:id="rId8"/>
    <p:sldId id="271" r:id="rId9"/>
    <p:sldId id="273" r:id="rId10"/>
    <p:sldId id="272" r:id="rId11"/>
    <p:sldId id="261" r:id="rId12"/>
    <p:sldId id="262" r:id="rId13"/>
    <p:sldId id="263" r:id="rId14"/>
    <p:sldId id="265" r:id="rId15"/>
    <p:sldId id="267" r:id="rId16"/>
    <p:sldId id="266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27" r:id="rId44"/>
    <p:sldId id="302" r:id="rId45"/>
    <p:sldId id="326" r:id="rId46"/>
    <p:sldId id="303" r:id="rId47"/>
    <p:sldId id="304" r:id="rId48"/>
    <p:sldId id="305" r:id="rId49"/>
    <p:sldId id="306" r:id="rId50"/>
    <p:sldId id="307" r:id="rId51"/>
    <p:sldId id="308" r:id="rId52"/>
    <p:sldId id="309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DBD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2455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9ABE6-3945-4972-8043-0C637A82EF93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AA157-E1E6-4269-9C85-33D7042FC2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1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tu.edu.ru/study/materials/zelenkov/ch_3_1.html#prim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прошлый раз мы с вами </a:t>
            </a:r>
            <a:r>
              <a:rPr lang="ru-RU" dirty="0" err="1"/>
              <a:t>поговорилипро</a:t>
            </a:r>
            <a:r>
              <a:rPr lang="ru-RU" dirty="0"/>
              <a:t> диаграммы сущность‐связь. Сейчас начнём разговор про модели данных.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3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Операции над данными.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внести запись в БД и, в зависимости от режима включения, либо включить ее в групповое отношение, где она объявлена подчиненной, либо не включать ни в какое групповое отношение.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ВКЛЮЧИТЬ В ГРУППОВОЕ ОТНОШЕНИЕ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связать существующую подчиненную запись с записью-владельцем.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ПЕРЕКЛЮЧИТЬ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связать существующую подчиненную запись с другой записью-владельцем в том же групповом отношении.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ОБНОВИТЬ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изменить значение элементов предварительно извлеченной записи.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извлечь записи последовательно по значению ключа, а также используя групповые отношения - от владельца можно перейти к записям - членам, а от подчиненной записи к владельцу набора.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убрать из БД запись. Если эта запись является владельцем группового отношения, то анализируется класс членства подчиненных записей. Обязательные члены должны быть предварительно исключены из группового отношения, фиксированные удалены вместе с владельцем, необязательные останутся в БД.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ИСКЛЮЧИТЬ ИЗ ГРУППОВОГО ОТНОШЕНИЯ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разорвать связь между записью-владельцем и записью-членом.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="1" dirty="0"/>
              <a:t>Ограничения целостности.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в иерархической модели обеспечивается только поддержание целостности по ссылкам (владелец отношения - член отношения).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B5AF-60C9-47EA-8931-9661DE5016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5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же из себя представляет реляционная модель?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Вся информация в базе данных на логическом уровне должна быть явно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единственным образом значениями в таблицах.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для представления любого вида информации у нас есть таблицы.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считать, что наши столбцы играют роль атрибутов,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сущности представляются в таблицах, строки являются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экземплярами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данных для каждой сущности, а шапка таблицы — это имена атрибутов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738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на конкретном примере.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мы видим на экране таблицу,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представляет себе сущность — студент,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студента есть имя, отчество, есть номер группы,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номер зачётки, который для данной сущности является ключевым атрибутом.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специально подчеркнули его, чтобы указать на его важность.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нужно ввести некие определения,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того чтобы манипулировать реляционными данными.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982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Первые определения, которые мы вводим — это домены.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домен?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множество, элементы которого рассматриваются как скалярные значения.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Отношения мы можем считать предикатом, заданном на прямом произведении доменов,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домены должны быть необязательно разными.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 являются аргументами отношений.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9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Дополнительная терминология к реляционной теории.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считаем экземпляром конкретное наполнение базы данных.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конкретное наполнение таблицы будем называть телом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Совокупность атрибутов нашего отношения является его заголовком,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его называют схемой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Заголовок вместе с телом образует значение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 строка таблицы называется кортежем.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 формальным языком,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схема отношения — это конечное множество упорядоченных пар вида A и t,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 первый элемент пары является именем атрибута, а t обозначает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название некоторого базового типа данных или ранее определённого домена, Напомним, что значение каждого атрибута должно быть атомарное,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оно должно быть какого‐то определённого типа данных, который поддерживает СУБД.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69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Приведём наиболее типичные, наиболее распространённые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данных, которые могут служить для представления атрибутов.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Ну, во‐первых, это, конечно, символ этих данных,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хранить строки, строки могут быть произвольной длины, какая нам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быть данные в битовой форме.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могут быть точные числа, которые также могут отличаться в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максимального значения, которое нам может потребоваться.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хранить округлённые числа, которые также могут отличаться точностью.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Бывает специальный тип данных для представления денег,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представления даты и времени.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Бывают разные даты для интервала времени.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Ещё есть специфические типы данных, например географические, например для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хранения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иерархических идентификаторов, но это уже специфика определённых СУБД.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отличаются друг от друга кортежи?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отличаются друг от друга исключительно значением своих атрибутов.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нас, напомню вам, что отношение — это множество,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множества нет никакого порядка, это просто набор элементов.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у кортежа нет ни порядкового номера, ни времени,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никаких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других значений, кроме значений атрибутов.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ещё раз напомню вам, что в реляционной базе данных не может быть двух одинаковых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кортежей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одной таблице, потому что таково требование теории множеств.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40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Ещё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 проговорим на примере терминологию.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изображаем таблицу «Студент», в которой первичный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это номер зачётки, это первый атрибут.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Фамилия, имя, отчество студента и номер группы — это его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неключевые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номер зачётки, фамилия,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отчество студента и номер группы образуют заголовок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Кортежи представляют для отображения данных о конкретных студентах.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все записи отношения с заголовком образуют значение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данных.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 зачётки у нас, наверное, будет целочисленным, фамилия,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отчество студента будет строковым значением, и номер группы,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наверно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тоже может быть число, а может быть строка, как нам потребуется.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мы с вами рассмотрели наиболее популярные модели для представления данных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привели примеры.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9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рассмотрим, как диаграммы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сущность-связь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отображаются в реляционной модели.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прошлый раз мы с вами сказали, что для представления любой информации в этой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только таблицы, других способов у нас нет.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Каждая сущность в реляционной модели превращается в отношение или в таблицу.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 сущности становится именем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 сущности обладают рядом атрибутов.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 становятся названиями столбцов.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столбцы могут иметь незаданные или неопределённые значения.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некоторые столбцы, которые являются обязательными, которые часто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входят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состав ключа, не могут иметь незаданные или неопределённые значения.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уникального идентификатора сущности превращаются в ключ отношения.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29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на примере.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рассматривали сущность студент, у которой было три атрибута: это номер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зачётки, фамилия, имя, отчество студента и номер группы.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Этому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отношению соответствует таблица, которая будет называться «Студент».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атрибут — номер зачётки, который является ключевым.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Фамилия, имя, отчество студента — второй столбец, и номер группы — третий столбец.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получилась у нас таблица из трёх столбцов.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Дадим определение ключа.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417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Начнём с возможного.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Возможный ключ — это минимальный набор атрибутов, от которого функционально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зависят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остальные или по которому можно определить все остальные или узнать.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 — это такой набор атрибутов, который позволяет нам идентифицировать сущность,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отличить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экземпляр сущности от другого.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Первичный ключ — это один из возможных ключей.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первичным ключом выбирается наиболее важный ключ,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чаще всего мы будем использовать при поиске.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Напомню вам, что ключи бывают естественные, суррогатные и позиционные.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Атрибуты, которые входят в состав любого возможного ключа,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называются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ключевыми атрибутами.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65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прошлый раз мы с вами </a:t>
            </a:r>
            <a:r>
              <a:rPr lang="ru-RU" dirty="0" smtClean="0"/>
              <a:t>поговорили про </a:t>
            </a:r>
            <a:r>
              <a:rPr lang="ru-RU" dirty="0"/>
              <a:t>диаграммы сущность‐связь. Сейчас начнём разговор про модели данных. </a:t>
            </a:r>
            <a:r>
              <a:rPr lang="ru-RU" dirty="0" smtClean="0"/>
              <a:t>Итак, </a:t>
            </a:r>
            <a:r>
              <a:rPr lang="ru-RU" dirty="0"/>
              <a:t>70‐е, 80‐е годы... </a:t>
            </a:r>
            <a:r>
              <a:rPr lang="ru-RU" dirty="0" smtClean="0"/>
              <a:t>Что </a:t>
            </a:r>
            <a:r>
              <a:rPr lang="ru-RU" dirty="0"/>
              <a:t>тогда из </a:t>
            </a:r>
            <a:r>
              <a:rPr lang="ru-RU" dirty="0" smtClean="0"/>
              <a:t>себя представляло </a:t>
            </a:r>
            <a:r>
              <a:rPr lang="ru-RU" dirty="0"/>
              <a:t>хранение данных? Тогда данные хранились в </a:t>
            </a:r>
            <a:r>
              <a:rPr lang="ru-RU" dirty="0" smtClean="0"/>
              <a:t>файлах, это </a:t>
            </a:r>
            <a:r>
              <a:rPr lang="ru-RU" dirty="0"/>
              <a:t>обычно были обычные текстовые файлы, где поля отделялись друг </a:t>
            </a:r>
            <a:r>
              <a:rPr lang="ru-RU" dirty="0" smtClean="0"/>
              <a:t>от друга </a:t>
            </a:r>
            <a:r>
              <a:rPr lang="ru-RU" dirty="0"/>
              <a:t>какими‐то разделителями, например запятыми или знаками табуляции. Ну вот пример вы видите на экране. С такими данными </a:t>
            </a:r>
            <a:r>
              <a:rPr lang="ru-RU" dirty="0" smtClean="0"/>
              <a:t>работать было </a:t>
            </a:r>
            <a:r>
              <a:rPr lang="ru-RU" dirty="0"/>
              <a:t>очень неудобно, и появились специально </a:t>
            </a:r>
            <a:r>
              <a:rPr lang="ru-RU" dirty="0" smtClean="0"/>
              <a:t>разработанные для </a:t>
            </a:r>
            <a:r>
              <a:rPr lang="ru-RU" dirty="0"/>
              <a:t>хранения данных модели.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75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же делать со связями?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научились хранить сущности, но для связей тоже нет другого способа хранения,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в отношениях.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Схема отношения составляется из ключевых атрибутов объектов,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участвуют в связи.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если связь имеет свои атрибуты, то они также включаются в отношения,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служат для представления связей.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наиболее простой вид связи — связь вида один к одному.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250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у нас на примере связь между сущностями «университет» и «ректор»,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университета есть атрибуты «название» и «юридический адрес»,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ректора есть фамилия, имя и отчество и табельный номер,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у любого сотрудника, и связь «руководит», связь вида один к одному,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одному университету соответствует один ректор.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связи могут быть реализованы в виде одной таблицы.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представляем для реализации такой связи таблицу,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входят атрибуты и одной сущности, и другой сущности.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выбрать ключ у нашей вновь образованной таблицы.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Этим ключом может быть либо ключ первой сущности, либо второй, любой,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будет удобнее для поиска.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1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представление связей вида один ко многим.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примере мы видим связь между преподавателем и кафедрой.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считаем, что преподаватель работает на кафедре,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кафедра для каждого преподавателя должна быть одна,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естественно, на каждой кафедре работает несколько сотрудников.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реализовать сущности при помощи отношений?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Должна быть сущность «преподаватель», у которого будут два столбца, один столбец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табельного номера сотрудника, второй — для фамилии, имя, отчества.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отношение для кафедры, у которой будет название кафедры и номер.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 чтобы реализовать связь, что преподаватель работает на кафедре,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отношению, которое реализует нам объект «преподаватель»,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 объект от второго отношения, это будет номер кафедры.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у нас получается два отношения,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остаётся неизменным — отношение кафедры,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второе — преподаватель — будет иметь три столбца, это табельный номер сотрудника,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остаётся ключом, фамилия, имя, отчество и номер кафедры.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96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же касается слабых сущностей, в данном примере мы видим,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сотрудник имеет какой-то адрес.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Сущность «адрес» не может иметь отдельного отношения,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потому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не будем выдумывать для него какой-то отдельный суррогатный ключ,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идентифицировать эту сущность.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сущность «адрес» у нас и будет храниться вместе с табельным номером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сотрудника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Таким, образом у нас получается для отношения «адрес» это табельный номер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сотрудника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улица и дом, и отношение «сотрудник» остаётся неизменным,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табельный номер сотрудника и его фамилия, имя, отчество.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32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Связи вида многие ко многим.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же нам хранить их?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пример мы видим, что у нас студент изучает какие-то предметы,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сдаёт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экзамен и получает за экзамен оценку.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нам сохранить такую связь?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сущности «студент» у нас есть отношение, которое будет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иметь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 «номер зачётки», «фамилия, имя, отчество» студента и «номер группы».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предмета есть атрибуты «код предмета» и «название предмета».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Хотелось бы остаться в рамках двух отношений, но никак не получится.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к студенту попробуем добавить идентификатор от предмета,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получится не одинарный, а множественный атрибут,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потому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студент сдал экзамен по нескольким предметам.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мы не можем добавить в предмет список студентов, потому что мы знаем,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значение каждого атрибута должно быть атомарно.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вот мы видим связь, потому что мы хотим значением атрибуты сделать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указатель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какую-то другую сущность.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нам не избежать другого способа, как добавить новую таблицу,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служить только для реализации связи.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наша схема реализуется при помощи трёх отношений.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отношение будет служить для отображения студента с номером зачётки,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фамилией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именем, отчеством и номером группы.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Второе отношение соответствует предметам с кодом предмета и названием.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третье отношение будет иметь ключевые столбцы от наших двух отношений,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код предмета и номер зачётки, и иметь собственный атрибут,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свойственен только для экзамена, это оценка, полученная за экзамен.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Назовём это отношение «результаты экзамена».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мы можем сделать вывод, что связи вида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 многим представляются только при помощи отдельной таблицы.</a:t>
            </a:r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мы замечаем, что таблицы спроектированы плохо.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начнём с примеров.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055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первом примере мы видим таблицу,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называться «Группами» и у неё будет всего два атрибута.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атрибут — это будет номер группы, второй — это список студентов,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учатся в этой группе.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сразу видим, что искать информацию о каком-то конкретном студенте нам будет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удобно, определять количество студентов в группе тоже неудобно,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будут разной длины.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у нас значение атрибута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«Список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группы» оказывается не атомарным.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697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пример не очень хорошего отношения — это пример, в котором мы храним товары,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предоставляют определённые поставщики, и цены.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атрибуты мы видим у этой таблицы?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видим «название фирмы», «адрес», «телефон», «товар» и «цена».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плохого в этой таблице?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видим, что если нам фирма поставляет несколько деталей,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несколько раз храним адрес фирмы, телефон, которые, вообще-то говоря,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было бы сохранить всего один раз.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065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пример плохого отношения, например, студенты и предметы.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отношении у нас есть номер группы, номер зачётки,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фамилия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имя, отчество студента, предмет и преподаватель.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Глядя на эту табличку, мы догадываемся, что у нас определённый предмет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одной и той же группы вёл один и тот же преподаватель.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мы в этой таблице несколько раз храним его фамилию.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511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плохого возникает в таких отношениях, которые мы называем плохими?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Во-первых, это трудности с извлечением некоторых данных.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 храним список всех студентов в одной строке,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неудобно извлекать эту информацию.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недостаток — это избыточность.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несколько раз храним адрес фирмы, несколько раз храним её телефон.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количество хранимых данных увеличивается.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такой организации таблиц нас ждут аномалии изменения.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это такое?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одной строке мы заметили, что адрес фирмы или телефон изменился,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придётся изменять не в одной строке, а во всех строчках,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соответствуют товарам, поставляемым этой фирмой.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же самое с удалением.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удалили товар, поставляемый какой-то компанией,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случайно можем удалить и всю информацию об этой фирме,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не поставляет нам в данный момент больше никаких товаров.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Последняя аномалия, которую мы отметим, это аномалия добавления.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хотим внести в нашу базу данных информацию о какой-то фирме,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ещё пока не поставила нам ещё ни одного товара,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придётся ввести фиктивную строчку, в которой будут только название фирмы,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телефон, с пустым названием товара,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 потом добавим какой-то реальный товар, который эта компания нам поставит,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надо не забыть про эту искусственно добавленную строчку.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же делать с такими плохими отношениями?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888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Вернёмся к нашим примерам.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пример, в котором у нас был номер группы и список студентов этой группы,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представить в виде другого отношения,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3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должна делать эта модель?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должна определять некую абстракцию данных для определённого приложения.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включает в себя модель?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включает в себя структуры данных, которые соответствуют хранимой предметной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области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она описывает операции, которые с данными будут происходить.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там, в модели, прописываются все зависимости и ограничения,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между данными, информацию о которых мы храним.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975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котором будет три столбца,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столбец будет соответствовать номеру группы, второй столбец — номеру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зачётки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третий столбец будет соответствовать номеру студента.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у нас для каждого студента будет своя строка таблицы.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18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касается таблицы с товарами и ценами, мы замечаем, что у нас адрес фирмы и её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телефон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зависят только от названия фирмы и никак не связаны с поставляемыми товарами.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случае, мы можем вынести информацию о фирме,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её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адресе и телефоне в другую таблицу.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уже с вами увидели зависимости, что называние фирмы определяет адрес и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телефон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название фирмы вместе с товаром определяет его цену.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зависимость?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когда, зная одни атрибуты, мы можем определить и другие.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932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мы можем перейти к понятию функциональных зависимостей.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отношение R с атрибутами A1, A2, и так далее... 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некое подмножество атрибутов.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мы говорим, что у нас X функционально определяет Y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функционально зависит от X,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любому значению X соответствует в точности одно значение Y.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нашем случае зависимости, зная название фирмы,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точно можем определить её адрес и телефон.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зная название фирмы и товар, мы можем узнать его цену.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ввести уже другое, более формальное определение ключа.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11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мы называем минимальный набор атрибутов,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 определяет все остальные.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Формально, если мы снова вспомним схему нашего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и X является неким подмножеством атрибутов,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обязательно это один атрибут, это может быть несколько атрибутов.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мы считаем, что X определяет весь набор атрибутов нашего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любого Y, которое является подмножеством X,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такая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не выполняется.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требование минимальности ключа.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для нашего отношения товара и фирмы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вывести ключ «название фирмы» и «товар».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единственная комбинация атрибутов,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нам однозначно определить все остальные.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03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Введём понятие полной функциональной зависимости.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говорим, что Y полностью функционально зависит от X, если Y функционально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</a:t>
            </a:r>
            <a:r>
              <a:rPr lang="ru-RU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всех атрибутов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входящих в состав X, а не от какой-то его части.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 нашем отношении «Товары и цены» есть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полная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зависимость между названием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фирмы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товаром, они определяют цену.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75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у названия фирмы,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товара и адреса и телефона есть неполная функциональная зависимость, поскольку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телефоном зависят только от фирмы, а никоим образом не зависят от товара.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формальный недостаток нашего отношения «Товары и фирмы» — то, что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неключевые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не полностью зависят от возможного ключа, это адрес и телефон.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можем сделать с нашей таблицей, чтобы сделать её лучше?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у нас была таблица «Товары и фирмы», в которой было пять атрибутов.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разобъём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наше отношение на два.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28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отношение будет соответствовать фирме, в которой будет название фирмы,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адрес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телефон, а второе отношение будет соответствовать товарам,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название фирмы, товар и цена.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008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Введём понятие транзитивной зависимости.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Функциональная зависимость A → C называется транзитивной,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такой атрибут B, что имеются функциональная зависимость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B и B → C, и при этом отсутствует функциональная зависимость C → 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Какую транзитивную функциональную зависимость мы можем рассмотреть в нашем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«Студенты и предметы»?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786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Рассмотрим, какие есть зависимости в этом отношении.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зависимость, что номер зачётки определяет группу, группа с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предметом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определяют преподавателей, и получается формальный недостаток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«Студенты и предметы» — это наличие двух транзитивных зависимостей.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322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нам преобразовать отношение «Студенты и предметы»?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86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Наибольшее распространение получили следующие модели данных: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иерархическая модель, сетевая модель и реляционная.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их подробнее.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42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Разобъём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на два отношения.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отношение будет служить для представления связей между предметом,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группой и преподавателем, а второе отношение — для хранения информации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 студенте, в котором останется номер зачётки, фамилия,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имя, отчество студента, номер группы и предмет.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02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же мы на самом деле делали?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 вами разбивали одну таблицу на два.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деле, мы производили с вами декомпозицию.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Введём определение.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Декомпозиция — это разбиение на множества, может быть,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пересекающиеся, такие, что их объединение даёт нам исходное отношение.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можем восстановить исходное отношение?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сделаем это при помощи операции</a:t>
            </a:r>
            <a:r>
              <a:rPr lang="ru-RU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естественного соединения.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мы руководствовались для того, чтобы производить декомпозицию?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 нам помогала только наша собственная интуиция.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дальнейшем мы рассмотрим, какими правилами мы должны руководствоваться,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производить декомпозицию отношений, и как делать это правильно.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734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мы рассмотрим критерии, которыми мы должны руководствоваться при улучшении наших отношений.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Назовем процесс улучшения нормализацией.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Нормализация связана с нормальными формами.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будем говорить, что каждой нормальной форме, в которых может находиться наше отношение, есть определенный набор ограничений, и отношение находится в этой некоторой нормальной форме, если оно всем этим ограничениям удовлетворяет.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Начнем с самой простой, с первой нормальной формы.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говорим, что отношение находится в первой нормальной форме, если значения его атрибутов не являются множествами или кортежами.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в таблице, если у нас есть один атрибут Фирма, а другой атрибут, соответствующий адресу, содержит подполя Город, Улица и Дом, то такое отношение не будет находиться в первой нормальной форме.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вспомним нашу таблицу, в которой у нас был номер группы и список всех студентов.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Такое отношение также не находится в первой нормальной форме.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10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Выражение "атрибут </a:t>
            </a:r>
            <a:r>
              <a:rPr lang="ru-RU" dirty="0" err="1" smtClean="0"/>
              <a:t>атомарен</a:t>
            </a:r>
            <a:r>
              <a:rPr lang="ru-RU" dirty="0" smtClean="0"/>
              <a:t>" означает, что, в любом допустимом значении переменной-отношения каждый ее кортеж содержит только одно значение для каждого из атрибутов.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Например, не соответствуют 1НФ таблицы, в полях которых могут храниться списки значений. Требование первой нормальной формы является базовым требованием классической реляционной модели данных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есть таблица «Автомобили»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Нарушение нормализации 1НФ происходит в моделях BMW, т.к. в одной ячейке содержится список из 3 элементов: M5, X5M, M1, т.е. он не является атомарным. Преобразуем таблицу к 1НФ: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41A11-6BBE-4E0C-A81C-58049CBBD93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405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нормальная форма — вторая.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вспомним определение первичного атрибута.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 называется первичным, если он входит в состав любого возможного ключа.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Дадим определение второй нормальной форме.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находится во второй нормальной форме, если оно находится в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первой нормальной форме, плюс любой атрибут, не являющийся первичным,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зависит от любого его ключа, но не от подмножества ключей.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наша таблица: Фирма, Адрес, Телефон, Товар и Цена.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 вами выявили там следующие зависимости: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ключом данной таблицы является фирма и товар.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набор атрибутов, которые позволяют определить все остальные.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также в этом отношении присутствует зависимость,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Фирма определяет Адрес и Телефон.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мы получаем, что у нас есть зависимость от части ключа,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не полностью от набора ключевых атрибутов.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вторая форма в данном случае нарушена.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20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находится в первой нормальной форме, но не во второй. Цена машины зависит от модели и фирмы. Допустим, по условию,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кидка зависит от фирмы, то есть зависимость от первичного ключа неполная. Исправляется это путем декомпозиции на два отношения, в которых не ключевые атрибуты зависят от ПК.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 база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фирм автопрома которые предлагают скидку на свою продукцию (подчёркнутые заголовки – первичный ключ)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почему надо приводить отношения 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нормальной форме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Иначе говоря, какие аномалии или неудобства могут возникнуть, если мы оставим исходное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не будем его разбивать на два?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ситуацию, когда скидка на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BMW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уменьшилась до 2%.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Тогда в первом случае (если мы не разбивали исходное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 два) мы должны найти все записи с фирмой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BMW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 них изменить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атрибута СКИДКА на новое. Во втором же случае меняется только один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второго отношения.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конечно, опасность нарушения корректности (непротиворечивости содержания)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первом случае выше. Может получиться так, что часть кортежей поменяет значения атрибута Скидка, а часть по причине сбоя в работе аппаратуры останется в старом состоянии. И тогда наша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содержать записи, которые для одной фирмы предлагают разные скидки. Чтобы этого не произошло, мы должны принимать дополнительные непростые меры, например организовывать процесс согласованного изменения с использованием сложного механизма транзакций, который мы будем рассматривать в лекциях, посвященных вопросам распределенного доступа к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же мы перешли ко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нормальной форме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мы меняем только один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кортеж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если у нас есть фирмы, которые еще не предлагают скидку, то 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исходном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отношении мы вообще не можем хранить о них информацию(т.к. идеологически это будет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противоречить смыслу БД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а во второй схеме информация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 фирмах и их моделях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хранится отдельно от информации, которая связана с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предоставляемой скидкой от фирмы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поэтому мы можем в этом случае отдельно работать с фирмами и отдельно  хранить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обрабатывать информацию о предоставляемых скидках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в действительности и происходит.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41A11-6BBE-4E0C-A81C-58049CBBD93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23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ввести понятие третьей нормальной формы,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нужно поговорить о транзитивной зависимости.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Транзитивная зависимость заключается в том, что если у нас есть атрибуты A,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и C, A функционально определяет B, а B функционально определяет C,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зависимость из A в C называется транзитивной.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говорят, что C транзитивно зависит от A.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говорим, что наше отношение находится в третьей нормальной форме,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оно находится во второй нормальной форме, и любой атрибут,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являющийся первичным, не транзитивно зависит от любого возможного ключа.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сказать иначе, может быть, это пояснит картину: что отношение находится в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третьей нормальной форме тогда и только тогда, когда отношение находится во второй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нормальной форме, и все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неключевые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атрибуты взаимно независимы.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95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пример.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таблица, в которой мы храним информацию об адресе,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ней есть три поля: Город, Индекс и Адрес.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мы можем заметить зависимости в этой таблице?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знаем, что у нас индекс определяет город, то есть, зная индекс,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всегда можем определить город, откуда было отправлено, например, письмо.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если мы знаем город и адрес,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сможем узнать индекс нашего почтового отделения.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у нас есть два возможных набора атрибутов,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могут стать ключами.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либо город и адрес, либо индекс и адрес.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у нас нет зависимостей, которые бы нарушали третью нормальную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форму, и наше отношение в этой третьей нормальной форме находится.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3792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еще один пример.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Представим, что у нас есть таблица, в которой мы храним информацию о товарах,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хранятся в каком-то магазине или универмаге.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в таблице будут столбцы Универмаг, Товар,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Номер отдела и Заведующий.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зависимости мы можем здесь увидеть?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понимаем, что универмаг с товаром определяют номер отдела,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котором должен продаваться этот товар.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универмаг с номером отдела определяют заведующего.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в этом отношении будет являться комбинация атрибутов Универмаг и Товар.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комбинация дает нам возможность определить все остальные атрибуты.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мы видим, что у нас заведующий транзитивно зависит от ключа,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потому что он не напрямую зависит от универмага и товара,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зависит как бы через номер отдела.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мы видим, что у нас третья нормальная форма нарушена.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5325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нормальная форма.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называется нормальной формой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Бойса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-Кодда по имени ее создателя.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говорит о том, что если у нас есть в отношении зависимость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некого множества атрибутов X и множества атрибутов A,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A не является подмножеством X, то X содержит ключ нашего отношения.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проиллюстрировать этот пример,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снова вернемся к нашей таблице Город, Индекс и Адрес.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первую модель, иерархическую модель.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исторически появилась первой, потому что многим, многим предметным областям свойственна иерархическая организация.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Организация данных в СУБД иерархического типа определяется в терминах: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атрибут, запись (группа), групповое отношение, база данных.</a:t>
            </a: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Атрибут (элемент данных)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наименьшая единица структуры данных. Обычно каждому элементу при описании базы данных присваивается уникальное имя. По этому имени к нему обращаются при обработке. Элемент данных также часто называют полем.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Запись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именованная совокупность атрибутов. Использование записей позволяет за одно обращение к базе получить некоторую логически связанную совокупность данных. Именно записи изменяются, добавляются и удаляются. Тип записи определяется составом ее атрибутов. Экземпляр записи - конкретная запись с конкретным значением элементов</a:t>
            </a:r>
          </a:p>
          <a:p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Групповое отношение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иерархическое отношение между записями двух типов. Родительская запись (владелец группового отношения) называется исходной записью, а дочерние записи (члены группового отношения) - подчиненными. Иерархическая база данных может хранить только такие древовидные структуры.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B5AF-60C9-47EA-8931-9661DE5016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49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заметили там следующие зависимости: что город с адресом определяет индекс,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индекс определяет город.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рассматривали две возможности для выбора ключа: либо это Город и Адрес,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либо это Индекс и Адрес.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зависимость, когда у нас из Индекса следует Город,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нарушает нормальную форму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Бойса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-Кодда, потому что зависимость в схеме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присутствует, а поле Индекс ключа не содержит.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сделать с этой таблицей?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разобьем ее на две — Город и Индекс и Индекс, Адрес — то у нас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пропадает зависимость между Городом и Адресом, зависимость в поле Индекс.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602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 вывод мы можем сделать?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привести любое наше отношение к нормальной форме, к первой, второй, третьей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Бойса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-Кодда таким образом, чтобы декомпозиция обладала свойством соединения без потерь.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Любая схема может быть приведена к третьей нормальной форме, и при этом она будет соединяться без потерь и сохраняет все функциональные зависимости.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можно заметить, что третья нормальная форма не избавляет нас от всех аномалий избыточности, но сохраняет все функциональные зависимости.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 нормальная форма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Бойса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-Кодда, она избавляет нас от всех возможных аномалий, но может...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процессе приведения к нормальной форме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Бойса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-Кодда мы можем потерять некоторые функциональные зависимости.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привести наши таблицы к нормальным формам, мы должны производить декомпозицию.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мы будем это делать?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9094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находим множество функциональных зависимостей, выделяем зависимость, которая нарушает нормальную форму, к которой мы хотим привести.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зависимость X определяет Y.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Ищем также другие зависимости с той же самой левой частью, то есть мы ищем другие наборы атрибутов, которые функционально зависят от X.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Выделяем в отдельное отношение наши атрибуты X, Y и все другие атрибуты, зависящие от X, а из исходного отношения мы удаляем зависимые атрибуты.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2AA157-E1E6-4269-9C85-33D7042FC2F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93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следующую модель данных предприятия: предприятие состоит из отделов, в которых работают сотрудники. В каждом отделе может работать несколько сотрудников, но сотрудник не может работать более чем в одном отделе.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Поэтому, для информационной системы управления персоналом необходимо создать групповое отношение, состоящее из родительской записи ОТДЕЛ (НАИМЕНОВАНИЕ_ОТДЕЛА, ЧИСЛО_РАБОТНИКОВ) и дочерней записи СОТРУДНИК (ФАМИЛИЯ, ДОЛЖНОСТЬ, ОКЛАД). Это отношение показано на рис. 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(а)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простоты полагается, что имеются только две дочерние записи).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автоматизации учета контрактов с заказчиками необходимо создание еще одной иерархической структуры : заказчик - контракты с ним - сотрудники, задействованные в работе над контрактом. Это дерево будет включать записи ЗАКАЗЧИК(НАИМЕНОВАНИЕ_ЗАКАЗЧИКА, АДРЕС), КОНТРАКТ(НОМЕР, ДАТА,СУММА), ИСПОЛНИТЕЛЬ (ФАМИЛИЯ, ДОЛЖНОСТЬ, НАИМЕНОВАНИЕ_ОТДЕЛА) (рис. </a:t>
            </a:r>
            <a:r>
              <a:rPr lang="ru-RU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этого примера видны недостатки иерархических БД: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Частично дублируется информация между записями СОТРУДНИК и ИСПОЛНИТЕЛЬ (такие записи называют парными), причем в иерархической модели данных не предусмотрена поддержка соответствия между парными записями.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Иерархическая модель реализует отношение между исходной и дочерней записью по схеме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1:N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есть одной родительской записи может соответствовать любое число дочерних. Допустим теперь, что исполнитель может принимать участие более чем в одном контракте (т.е. возникает связь типа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M:N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этом случае в базу данных необходимо ввести еще одно групповое отношение, в котором ИСПОЛНИТЕЛЬ будет являться исходной записью, а КОНТРАКТ - дочерней (рис.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Таким образом, мы опять вынуждены дублировать информацию.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любом случае, в иерархической модели у нас есть один верхний центральный узел,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которого начинается доступ ко всем другим элементам.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того, чтобы получить доступ к элементам нижнего уровня, мы всегда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начинаем сверху вниз, спускаясь на каждом уровне, начиная от корня нашего дерева.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этой модели видно,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не очень удобно прослеживаются связи между разными объектами.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Как, например,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иерархической модели проследить связь между преподавателем и студентом?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B5AF-60C9-47EA-8931-9661DE5016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91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Операции над данными, определенные в иерархической модели: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базу данных новую запись. Для корневой записи обязательно формирование значения ключа.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значение данных предварительно извлеченной записи. Ключевые данные не должны подвергаться изменениям.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УДАЛИТЬ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некоторую запись и все подчиненные ей записи.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извлечь корневую запись по ключевому значению, допускается также последовательный просмотр корневых записей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извлечь следующую запись (следующая запись извлекается в порядке левостороннего обхода дерева)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операции ИЗВЛЕЧЬ допускается задание условий выборки (например, извлечь сотрудников с окладом более 1 тысячи руб.)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видим, все операции изменения применяются только к одной "текущей" записи (которая предварительно извлечена из базы данных). Такой подход к манипулированию данных получил название "навигационного".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b="1" dirty="0"/>
              <a:t>Ограничения целостности.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Поддерживается только целостность связей между владельцами и членами группового отношения (никакой потомок не может существовать без предка).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B5AF-60C9-47EA-8931-9661DE5016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43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на смену иерархической модели пришла другая,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сетевая, которая уже позволяла организовать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горизонтальные связи для объектов нижних уровней.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различие этих моделей состоит в том, что в сетевой модели запись может быть членом 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чем одного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группового отношения. Согласно этой модели каждое групповое отношение именуется и проводится различие между его типом и экземпляром. Тип группового отношения задается его именем и определяет свойства общие для всех экземпляров данного типа. Экземпляр группового отношения представляется записью-владельцем и множеством (возможно пустым) подчиненных записей. При этом имеется следующее ограничение: экземпляр записи не может быть членом двух экземпляров групповых отношений одного типа (т.е. сотрудник из примера в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п.3.1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например, не может работать в двух отделах).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B5AF-60C9-47EA-8931-9661DE5016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285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SLIDE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Иерархическая и сетевая модели существовали какое‐то время, ими пользовались, там данные были организованы обычно в виде направленных списков.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Разбираться в структуре, которая описывала данные в таких моделях, было очень сложно. 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им на смену пришла реляционная модель, которая и закрепилась теорией баз данных на огромный промежуток времени.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B5AF-60C9-47EA-8931-9661DE5016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5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2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6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98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8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1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0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50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2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020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944" y="543088"/>
            <a:ext cx="9752112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13064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752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67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0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02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12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16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8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6E45D5-5002-435B-A747-8A85B3BAF7AF}" type="datetimeFigureOut">
              <a:rPr lang="ru-RU" smtClean="0"/>
              <a:t>14.09.2021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BC3BE-712E-4F7B-BA03-4900F29224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5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2981" y="1407777"/>
            <a:ext cx="8612437" cy="2616199"/>
          </a:xfrm>
        </p:spPr>
        <p:txBody>
          <a:bodyPr>
            <a:normAutofit fontScale="90000"/>
          </a:bodyPr>
          <a:lstStyle/>
          <a:p>
            <a:r>
              <a:rPr lang="ru-RU" dirty="0"/>
              <a:t>Реляционная алгебра.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Нормализация реляционных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42486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4478" y="0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9030" y="1538836"/>
            <a:ext cx="1104297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ДОБАВИТЬ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- внести запись в БД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ВКЛЮЧИТЬ В ГРУППОВОЕ ОТНОШЕНИЕ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- связать существующую подчиненную запись с записью-владельцем.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ПЕРЕКЛЮЧИТЬ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- связать существующую подчиненную запись с другой записью-владельцем в том же групповом отношении.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ОБНОВИТЬ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- изменить значение элементов предварительно извлеченной записи.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ИЗВЛЕЧЬ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- извлечь записи последовательно по значению ключа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УДАЛИТЬ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- убрать из БД запись.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ИСКЛЮЧИТЬ ИЗ ГРУППОВОГО ОТНОШЕНИЯ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- разорвать связь между записью-владельцем и записью-членом.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099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Реляционная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7675" y="1932708"/>
            <a:ext cx="7631981" cy="3124201"/>
          </a:xfrm>
        </p:spPr>
        <p:txBody>
          <a:bodyPr>
            <a:normAutofit/>
          </a:bodyPr>
          <a:lstStyle/>
          <a:p>
            <a:r>
              <a:rPr lang="ru-RU" sz="3600" dirty="0"/>
              <a:t>Таблицы</a:t>
            </a:r>
          </a:p>
          <a:p>
            <a:r>
              <a:rPr lang="ru-RU" sz="3600" dirty="0"/>
              <a:t>Столбцы – атрибуты</a:t>
            </a:r>
          </a:p>
          <a:p>
            <a:r>
              <a:rPr lang="ru-RU" sz="3600" dirty="0"/>
              <a:t>Строки – данные</a:t>
            </a:r>
          </a:p>
          <a:p>
            <a:r>
              <a:rPr lang="ru-RU" sz="3600" dirty="0"/>
              <a:t>Шапка таблицы – имена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21317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491837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Пример: представление данных в реляционной модели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531341"/>
              </p:ext>
            </p:extLst>
          </p:nvPr>
        </p:nvGraphicFramePr>
        <p:xfrm>
          <a:off x="1484310" y="2957945"/>
          <a:ext cx="10018713" cy="2286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3932563731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972937261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4106326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Номер зачетки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ФИО студента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Номер</a:t>
                      </a:r>
                      <a:r>
                        <a:rPr lang="ru-RU" sz="2400" baseline="0" dirty="0"/>
                        <a:t> группы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45477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Бусыгин</a:t>
                      </a:r>
                      <a:r>
                        <a:rPr lang="ru-RU" sz="2400" baseline="0" dirty="0"/>
                        <a:t> Вячеслав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5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44676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Дубова Алина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8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44674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/>
                        <a:t>Зореков</a:t>
                      </a:r>
                      <a:r>
                        <a:rPr lang="ru-RU" sz="2400" baseline="0" dirty="0"/>
                        <a:t> Михаил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46575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Федоров</a:t>
                      </a:r>
                      <a:r>
                        <a:rPr lang="ru-RU" sz="2400" baseline="0" dirty="0"/>
                        <a:t> Никита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04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9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707690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Реляционная модель – структуры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7637" y="2486890"/>
            <a:ext cx="11111345" cy="3124201"/>
          </a:xfrm>
        </p:spPr>
        <p:txBody>
          <a:bodyPr>
            <a:normAutofit/>
          </a:bodyPr>
          <a:lstStyle/>
          <a:p>
            <a:r>
              <a:rPr lang="ru-RU" sz="3200" b="1" dirty="0"/>
              <a:t>Домен</a:t>
            </a:r>
            <a:r>
              <a:rPr lang="ru-RU" sz="3200" dirty="0"/>
              <a:t> – множества, элементы которых рассматриваются как скалярное значения.</a:t>
            </a:r>
          </a:p>
          <a:p>
            <a:r>
              <a:rPr lang="ru-RU" sz="3200" b="1" dirty="0"/>
              <a:t>Отношения</a:t>
            </a:r>
            <a:r>
              <a:rPr lang="ru-RU" sz="3200" dirty="0"/>
              <a:t> – предикаты, заданные на прямом произведении доменов.</a:t>
            </a:r>
          </a:p>
          <a:p>
            <a:r>
              <a:rPr lang="ru-RU" sz="3200" b="1" dirty="0"/>
              <a:t>Атрибуты</a:t>
            </a:r>
            <a:r>
              <a:rPr lang="ru-RU" sz="3200" dirty="0"/>
              <a:t> – аргументы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19679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9729" y="0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Терминология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39728" y="1433944"/>
            <a:ext cx="10652272" cy="4994565"/>
          </a:xfrm>
        </p:spPr>
        <p:txBody>
          <a:bodyPr>
            <a:noAutofit/>
          </a:bodyPr>
          <a:lstStyle/>
          <a:p>
            <a:r>
              <a:rPr lang="ru-RU" sz="3200" b="1" dirty="0"/>
              <a:t>Экземпляр</a:t>
            </a:r>
            <a:r>
              <a:rPr lang="ru-RU" sz="3200" dirty="0"/>
              <a:t> – конкретное наполнение базы данных</a:t>
            </a:r>
          </a:p>
          <a:p>
            <a:r>
              <a:rPr lang="ru-RU" sz="3200" b="1" dirty="0"/>
              <a:t>Конкретное наполнение таблицы </a:t>
            </a:r>
            <a:r>
              <a:rPr lang="ru-RU" sz="3200" dirty="0"/>
              <a:t>– тело отношения</a:t>
            </a:r>
          </a:p>
          <a:p>
            <a:r>
              <a:rPr lang="ru-RU" sz="3200" b="1" dirty="0"/>
              <a:t>Совокупность атрибутов отношения </a:t>
            </a:r>
            <a:r>
              <a:rPr lang="ru-RU" sz="3200" dirty="0"/>
              <a:t>– заголовок отношения(схема).</a:t>
            </a:r>
          </a:p>
          <a:p>
            <a:r>
              <a:rPr lang="ru-RU" sz="3200" dirty="0"/>
              <a:t>Заголовок + тело = </a:t>
            </a:r>
            <a:r>
              <a:rPr lang="ru-RU" sz="3200" b="1" dirty="0"/>
              <a:t>значение отношения</a:t>
            </a:r>
            <a:r>
              <a:rPr lang="ru-RU" sz="3200" dirty="0"/>
              <a:t>.</a:t>
            </a:r>
          </a:p>
          <a:p>
            <a:r>
              <a:rPr lang="ru-RU" sz="3200" dirty="0"/>
              <a:t>Строка таблицы - </a:t>
            </a:r>
            <a:r>
              <a:rPr lang="ru-RU" sz="3200" b="1" dirty="0"/>
              <a:t>кортеж</a:t>
            </a:r>
          </a:p>
        </p:txBody>
      </p:sp>
    </p:spTree>
    <p:extLst>
      <p:ext uri="{BB962C8B-B14F-4D97-AF65-F5344CB8AC3E}">
        <p14:creationId xmlns:p14="http://schemas.microsoft.com/office/powerpoint/2010/main" val="23610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Типы данных атрибутов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7510" y="1641763"/>
            <a:ext cx="4902635" cy="4287983"/>
          </a:xfrm>
        </p:spPr>
        <p:txBody>
          <a:bodyPr>
            <a:noAutofit/>
          </a:bodyPr>
          <a:lstStyle/>
          <a:p>
            <a:r>
              <a:rPr lang="ru-RU" sz="3200" dirty="0"/>
              <a:t>Символьный</a:t>
            </a:r>
          </a:p>
          <a:p>
            <a:r>
              <a:rPr lang="ru-RU" sz="3200" dirty="0"/>
              <a:t>Битовый</a:t>
            </a:r>
          </a:p>
          <a:p>
            <a:r>
              <a:rPr lang="ru-RU" sz="3200" dirty="0"/>
              <a:t>Точные числа</a:t>
            </a:r>
          </a:p>
          <a:p>
            <a:r>
              <a:rPr lang="ru-RU" sz="3200" dirty="0"/>
              <a:t>Денежный</a:t>
            </a:r>
          </a:p>
          <a:p>
            <a:r>
              <a:rPr lang="ru-RU" sz="3200" dirty="0"/>
              <a:t>Дата/время</a:t>
            </a:r>
          </a:p>
          <a:p>
            <a:r>
              <a:rPr lang="ru-RU" sz="3200" dirty="0"/>
              <a:t>Интервал.</a:t>
            </a:r>
          </a:p>
        </p:txBody>
      </p:sp>
    </p:spTree>
    <p:extLst>
      <p:ext uri="{BB962C8B-B14F-4D97-AF65-F5344CB8AC3E}">
        <p14:creationId xmlns:p14="http://schemas.microsoft.com/office/powerpoint/2010/main" val="292542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8265" y="399876"/>
            <a:ext cx="2678124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506" dirty="0">
                <a:latin typeface="Arial Black" panose="020B0A04020102020204" pitchFamily="34" charset="0"/>
              </a:rPr>
              <a:t>С</a:t>
            </a:r>
            <a:r>
              <a:rPr spc="-139" dirty="0">
                <a:latin typeface="Arial Black" panose="020B0A04020102020204" pitchFamily="34" charset="0"/>
              </a:rPr>
              <a:t>ущности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5922" y="1739905"/>
            <a:ext cx="10071169" cy="3546883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749">
              <a:spcBef>
                <a:spcPts val="9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4000" b="1" spc="-79" dirty="0">
                <a:solidFill>
                  <a:srgbClr val="231E20"/>
                </a:solidFill>
                <a:cs typeface="Arial"/>
              </a:rPr>
              <a:t>Сущности</a:t>
            </a:r>
            <a:r>
              <a:rPr sz="4000" spc="-79" dirty="0">
                <a:solidFill>
                  <a:srgbClr val="231E20"/>
                </a:solidFill>
                <a:cs typeface="Arial"/>
              </a:rPr>
              <a:t> </a:t>
            </a:r>
            <a:r>
              <a:rPr sz="4000" spc="585" dirty="0">
                <a:solidFill>
                  <a:srgbClr val="231E20"/>
                </a:solidFill>
                <a:cs typeface="Arial"/>
              </a:rPr>
              <a:t>–</a:t>
            </a:r>
            <a:r>
              <a:rPr sz="4000" spc="85" dirty="0">
                <a:solidFill>
                  <a:srgbClr val="231E20"/>
                </a:solidFill>
                <a:cs typeface="Arial"/>
              </a:rPr>
              <a:t> </a:t>
            </a:r>
            <a:r>
              <a:rPr sz="4000" spc="-112" dirty="0">
                <a:solidFill>
                  <a:srgbClr val="231E20"/>
                </a:solidFill>
                <a:cs typeface="Arial"/>
              </a:rPr>
              <a:t>таблицы.</a:t>
            </a:r>
            <a:endParaRPr sz="4000" dirty="0">
              <a:cs typeface="Arial"/>
            </a:endParaRPr>
          </a:p>
          <a:p>
            <a:pPr marL="452065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4000" b="1" spc="-94" dirty="0">
                <a:solidFill>
                  <a:srgbClr val="231E20"/>
                </a:solidFill>
                <a:cs typeface="Arial"/>
              </a:rPr>
              <a:t>Имя </a:t>
            </a:r>
            <a:r>
              <a:rPr sz="4000" b="1" spc="-61" dirty="0">
                <a:solidFill>
                  <a:srgbClr val="231E20"/>
                </a:solidFill>
                <a:cs typeface="Arial"/>
              </a:rPr>
              <a:t>сущности </a:t>
            </a:r>
            <a:r>
              <a:rPr sz="4000" spc="585" dirty="0">
                <a:solidFill>
                  <a:srgbClr val="231E20"/>
                </a:solidFill>
                <a:cs typeface="Arial"/>
              </a:rPr>
              <a:t>– </a:t>
            </a:r>
            <a:r>
              <a:rPr sz="4000" spc="-91" dirty="0">
                <a:solidFill>
                  <a:srgbClr val="231E20"/>
                </a:solidFill>
                <a:cs typeface="Arial"/>
              </a:rPr>
              <a:t>имя</a:t>
            </a:r>
            <a:r>
              <a:rPr sz="4000" spc="-309" dirty="0">
                <a:solidFill>
                  <a:srgbClr val="231E20"/>
                </a:solidFill>
                <a:cs typeface="Arial"/>
              </a:rPr>
              <a:t> </a:t>
            </a:r>
            <a:r>
              <a:rPr sz="4000" spc="-67" dirty="0">
                <a:solidFill>
                  <a:srgbClr val="231E20"/>
                </a:solidFill>
                <a:cs typeface="Arial"/>
              </a:rPr>
              <a:t>отношения.</a:t>
            </a:r>
            <a:endParaRPr sz="4000" dirty="0">
              <a:cs typeface="Arial"/>
            </a:endParaRPr>
          </a:p>
          <a:p>
            <a:pPr marL="452065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4000" b="1" spc="-42" dirty="0">
                <a:solidFill>
                  <a:srgbClr val="231E20"/>
                </a:solidFill>
                <a:cs typeface="Arial"/>
              </a:rPr>
              <a:t>Атрибут</a:t>
            </a:r>
            <a:r>
              <a:rPr sz="4000" spc="-42" dirty="0">
                <a:solidFill>
                  <a:srgbClr val="231E20"/>
                </a:solidFill>
                <a:cs typeface="Arial"/>
              </a:rPr>
              <a:t> </a:t>
            </a:r>
            <a:r>
              <a:rPr sz="4000" spc="585" dirty="0">
                <a:solidFill>
                  <a:srgbClr val="231E20"/>
                </a:solidFill>
                <a:cs typeface="Arial"/>
              </a:rPr>
              <a:t>–</a:t>
            </a:r>
            <a:r>
              <a:rPr sz="4000" spc="49" dirty="0">
                <a:solidFill>
                  <a:srgbClr val="231E20"/>
                </a:solidFill>
                <a:cs typeface="Arial"/>
              </a:rPr>
              <a:t> </a:t>
            </a:r>
            <a:r>
              <a:rPr sz="4000" spc="-109" dirty="0">
                <a:solidFill>
                  <a:srgbClr val="231E20"/>
                </a:solidFill>
                <a:cs typeface="Arial"/>
              </a:rPr>
              <a:t>столбец.</a:t>
            </a:r>
            <a:endParaRPr sz="4000" dirty="0">
              <a:cs typeface="Arial"/>
            </a:endParaRPr>
          </a:p>
          <a:p>
            <a:pPr marL="452065" marR="3081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4000" spc="-103" dirty="0">
                <a:solidFill>
                  <a:srgbClr val="231E20"/>
                </a:solidFill>
                <a:cs typeface="Arial"/>
              </a:rPr>
              <a:t>Уникальный </a:t>
            </a:r>
            <a:r>
              <a:rPr sz="4000" spc="-49" dirty="0">
                <a:solidFill>
                  <a:srgbClr val="231E20"/>
                </a:solidFill>
                <a:cs typeface="Arial"/>
              </a:rPr>
              <a:t>идентификатор </a:t>
            </a:r>
            <a:r>
              <a:rPr sz="4000" spc="-61" dirty="0">
                <a:solidFill>
                  <a:srgbClr val="231E20"/>
                </a:solidFill>
                <a:cs typeface="Arial"/>
              </a:rPr>
              <a:t>сущности </a:t>
            </a:r>
            <a:r>
              <a:rPr sz="4000" spc="585" dirty="0">
                <a:solidFill>
                  <a:srgbClr val="231E20"/>
                </a:solidFill>
                <a:cs typeface="Arial"/>
              </a:rPr>
              <a:t>–  </a:t>
            </a:r>
            <a:r>
              <a:rPr sz="4000" b="1" spc="-55" dirty="0">
                <a:solidFill>
                  <a:srgbClr val="231E20"/>
                </a:solidFill>
                <a:cs typeface="Arial"/>
              </a:rPr>
              <a:t>ключ</a:t>
            </a:r>
            <a:r>
              <a:rPr sz="4000" b="1" spc="30" dirty="0">
                <a:solidFill>
                  <a:srgbClr val="231E20"/>
                </a:solidFill>
                <a:cs typeface="Arial"/>
              </a:rPr>
              <a:t> </a:t>
            </a:r>
            <a:r>
              <a:rPr sz="4000" b="1" spc="-67" dirty="0">
                <a:solidFill>
                  <a:srgbClr val="231E20"/>
                </a:solidFill>
                <a:cs typeface="Arial"/>
              </a:rPr>
              <a:t>отношения</a:t>
            </a:r>
            <a:r>
              <a:rPr sz="4000" spc="-67" dirty="0">
                <a:solidFill>
                  <a:srgbClr val="231E20"/>
                </a:solidFill>
                <a:cs typeface="Arial"/>
              </a:rPr>
              <a:t>.</a:t>
            </a:r>
            <a:endParaRPr sz="4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1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264" y="319342"/>
            <a:ext cx="10459096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33" dirty="0">
                <a:latin typeface="Arial Black" panose="020B0A04020102020204" pitchFamily="34" charset="0"/>
              </a:rPr>
              <a:t>Преобразование </a:t>
            </a:r>
            <a:r>
              <a:rPr spc="-179" dirty="0">
                <a:latin typeface="Arial Black" panose="020B0A04020102020204" pitchFamily="34" charset="0"/>
              </a:rPr>
              <a:t>сущности  </a:t>
            </a:r>
            <a:r>
              <a:rPr spc="-394" dirty="0">
                <a:latin typeface="Arial Black" panose="020B0A04020102020204" pitchFamily="34" charset="0"/>
              </a:rPr>
              <a:t>в</a:t>
            </a:r>
            <a:r>
              <a:rPr spc="-118" dirty="0">
                <a:latin typeface="Arial Black" panose="020B0A04020102020204" pitchFamily="34" charset="0"/>
              </a:rPr>
              <a:t> </a:t>
            </a:r>
            <a:r>
              <a:rPr spc="-143" dirty="0">
                <a:latin typeface="Arial Black" panose="020B0A04020102020204" pitchFamily="34" charset="0"/>
              </a:rPr>
              <a:t>таблицу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396202" y="1889942"/>
            <a:ext cx="4952701" cy="6546"/>
            <a:chOff x="9267665" y="3743341"/>
            <a:chExt cx="8167370" cy="10795"/>
          </a:xfrm>
        </p:grpSpPr>
        <p:sp>
          <p:nvSpPr>
            <p:cNvPr id="8" name="object 8"/>
            <p:cNvSpPr/>
            <p:nvPr/>
          </p:nvSpPr>
          <p:spPr>
            <a:xfrm>
              <a:off x="9267665" y="3748577"/>
              <a:ext cx="2356485" cy="0"/>
            </a:xfrm>
            <a:custGeom>
              <a:avLst/>
              <a:gdLst/>
              <a:ahLst/>
              <a:cxnLst/>
              <a:rect l="l" t="t" r="r" b="b"/>
              <a:pathLst>
                <a:path w="2356484">
                  <a:moveTo>
                    <a:pt x="0" y="0"/>
                  </a:moveTo>
                  <a:lnTo>
                    <a:pt x="2355949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11623625" y="3748577"/>
              <a:ext cx="3560445" cy="0"/>
            </a:xfrm>
            <a:custGeom>
              <a:avLst/>
              <a:gdLst/>
              <a:ahLst/>
              <a:cxnLst/>
              <a:rect l="l" t="t" r="r" b="b"/>
              <a:pathLst>
                <a:path w="3560444">
                  <a:moveTo>
                    <a:pt x="0" y="0"/>
                  </a:moveTo>
                  <a:lnTo>
                    <a:pt x="3560101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83725" y="3748577"/>
              <a:ext cx="2251710" cy="0"/>
            </a:xfrm>
            <a:custGeom>
              <a:avLst/>
              <a:gdLst/>
              <a:ahLst/>
              <a:cxnLst/>
              <a:rect l="l" t="t" r="r" b="b"/>
              <a:pathLst>
                <a:path w="2251709">
                  <a:moveTo>
                    <a:pt x="0" y="0"/>
                  </a:moveTo>
                  <a:lnTo>
                    <a:pt x="2251240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96202" y="3913862"/>
            <a:ext cx="4952701" cy="6546"/>
            <a:chOff x="9267665" y="7080936"/>
            <a:chExt cx="8167370" cy="10795"/>
          </a:xfrm>
        </p:grpSpPr>
        <p:sp>
          <p:nvSpPr>
            <p:cNvPr id="12" name="object 12"/>
            <p:cNvSpPr/>
            <p:nvPr/>
          </p:nvSpPr>
          <p:spPr>
            <a:xfrm>
              <a:off x="9267665" y="7086171"/>
              <a:ext cx="2356485" cy="0"/>
            </a:xfrm>
            <a:custGeom>
              <a:avLst/>
              <a:gdLst/>
              <a:ahLst/>
              <a:cxnLst/>
              <a:rect l="l" t="t" r="r" b="b"/>
              <a:pathLst>
                <a:path w="2356484">
                  <a:moveTo>
                    <a:pt x="0" y="0"/>
                  </a:moveTo>
                  <a:lnTo>
                    <a:pt x="2355949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23625" y="7086171"/>
              <a:ext cx="3560445" cy="0"/>
            </a:xfrm>
            <a:custGeom>
              <a:avLst/>
              <a:gdLst/>
              <a:ahLst/>
              <a:cxnLst/>
              <a:rect l="l" t="t" r="r" b="b"/>
              <a:pathLst>
                <a:path w="3560444">
                  <a:moveTo>
                    <a:pt x="0" y="0"/>
                  </a:moveTo>
                  <a:lnTo>
                    <a:pt x="3560101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83725" y="7086171"/>
              <a:ext cx="2251710" cy="0"/>
            </a:xfrm>
            <a:custGeom>
              <a:avLst/>
              <a:gdLst/>
              <a:ahLst/>
              <a:cxnLst/>
              <a:rect l="l" t="t" r="r" b="b"/>
              <a:pathLst>
                <a:path w="2251709">
                  <a:moveTo>
                    <a:pt x="0" y="0"/>
                  </a:moveTo>
                  <a:lnTo>
                    <a:pt x="2251240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82350"/>
              </p:ext>
            </p:extLst>
          </p:nvPr>
        </p:nvGraphicFramePr>
        <p:xfrm>
          <a:off x="6459698" y="1998837"/>
          <a:ext cx="4826014" cy="1863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064">
                <a:tc>
                  <a:txBody>
                    <a:bodyPr/>
                    <a:lstStyle/>
                    <a:p>
                      <a:pPr marL="22860">
                        <a:lnSpc>
                          <a:spcPts val="2630"/>
                        </a:lnSpc>
                      </a:pP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Номер</a:t>
                      </a:r>
                      <a:r>
                        <a:rPr sz="1500" b="1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зачетки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630"/>
                        </a:lnSpc>
                      </a:pPr>
                      <a:r>
                        <a:rPr sz="1500" b="1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ФИО</a:t>
                      </a:r>
                      <a:r>
                        <a:rPr sz="1500" b="1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14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студента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2630"/>
                        </a:lnSpc>
                      </a:pP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Номер</a:t>
                      </a:r>
                      <a:r>
                        <a:rPr sz="1500" b="1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группы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1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45477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Бусыгин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Вячеслав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2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441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1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44676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Дубова</a:t>
                      </a: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Алина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646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84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15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44674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Зареков</a:t>
                      </a:r>
                      <a:r>
                        <a:rPr sz="1500" spc="-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Михаил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646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1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1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46575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Федоров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Никита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500" spc="-2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86254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483224" y="3480505"/>
            <a:ext cx="1915696" cy="501961"/>
          </a:xfrm>
          <a:prstGeom prst="rect">
            <a:avLst/>
          </a:prstGeom>
          <a:ln w="52354">
            <a:solidFill>
              <a:srgbClr val="00B0F0"/>
            </a:solidFill>
          </a:ln>
        </p:spPr>
        <p:txBody>
          <a:bodyPr vert="horz" wrap="square" lIns="0" tIns="2695" rIns="0" bIns="0" rtlCol="0">
            <a:spAutoFit/>
          </a:bodyPr>
          <a:lstStyle/>
          <a:p>
            <a:pPr>
              <a:spcBef>
                <a:spcPts val="21"/>
              </a:spcBef>
            </a:pPr>
            <a:endParaRPr sz="1789" dirty="0">
              <a:latin typeface="Times New Roman"/>
              <a:cs typeface="Times New Roman"/>
            </a:endParaRPr>
          </a:p>
          <a:p>
            <a:pPr marL="341552">
              <a:spcBef>
                <a:spcPts val="3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Номер</a:t>
            </a:r>
            <a:r>
              <a:rPr sz="1455" spc="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33" dirty="0">
                <a:solidFill>
                  <a:srgbClr val="231E20"/>
                </a:solidFill>
                <a:latin typeface="Arial"/>
                <a:cs typeface="Arial"/>
              </a:rPr>
              <a:t>зачетки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5333" y="2040027"/>
            <a:ext cx="728927" cy="44301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6931" rIns="0" bIns="0" rtlCol="0">
            <a:spAutoFit/>
          </a:bodyPr>
          <a:lstStyle/>
          <a:p>
            <a:pPr algn="ctr">
              <a:lnSpc>
                <a:spcPts val="1743"/>
              </a:lnSpc>
              <a:spcBef>
                <a:spcPts val="55"/>
              </a:spcBef>
            </a:pPr>
            <a:r>
              <a:rPr sz="1455" spc="33" dirty="0">
                <a:solidFill>
                  <a:srgbClr val="231E20"/>
                </a:solidFill>
                <a:latin typeface="Arial"/>
                <a:cs typeface="Arial"/>
              </a:rPr>
              <a:t>ФИО</a:t>
            </a:r>
            <a:endParaRPr sz="1455">
              <a:latin typeface="Arial"/>
              <a:cs typeface="Arial"/>
            </a:endParaRPr>
          </a:p>
          <a:p>
            <a:pPr algn="ctr">
              <a:lnSpc>
                <a:spcPts val="1743"/>
              </a:lnSpc>
            </a:pPr>
            <a:r>
              <a:rPr sz="1455" spc="-42" dirty="0">
                <a:solidFill>
                  <a:srgbClr val="231E20"/>
                </a:solidFill>
                <a:latin typeface="Arial"/>
                <a:cs typeface="Arial"/>
              </a:rPr>
              <a:t>ст</a:t>
            </a:r>
            <a:r>
              <a:rPr sz="1455" spc="-106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127" dirty="0">
                <a:solidFill>
                  <a:srgbClr val="231E20"/>
                </a:solidFill>
                <a:latin typeface="Arial"/>
                <a:cs typeface="Arial"/>
              </a:rPr>
              <a:t>д</a:t>
            </a:r>
            <a:r>
              <a:rPr sz="1455" spc="-39" dirty="0">
                <a:solidFill>
                  <a:srgbClr val="231E20"/>
                </a:solidFill>
                <a:latin typeface="Arial"/>
                <a:cs typeface="Arial"/>
              </a:rPr>
              <a:t>ен</a:t>
            </a:r>
            <a:r>
              <a:rPr sz="1455" spc="-79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18" dirty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6404" y="1893117"/>
            <a:ext cx="1209103" cy="760503"/>
          </a:xfrm>
          <a:custGeom>
            <a:avLst/>
            <a:gdLst/>
            <a:ahLst/>
            <a:cxnLst/>
            <a:rect l="l" t="t" r="r" b="b"/>
            <a:pathLst>
              <a:path w="1993900" h="1254125">
                <a:moveTo>
                  <a:pt x="996922" y="1253888"/>
                </a:moveTo>
                <a:lnTo>
                  <a:pt x="1055498" y="1252824"/>
                </a:lnTo>
                <a:lnTo>
                  <a:pt x="1113183" y="1249670"/>
                </a:lnTo>
                <a:lnTo>
                  <a:pt x="1169884" y="1244486"/>
                </a:lnTo>
                <a:lnTo>
                  <a:pt x="1225506" y="1237330"/>
                </a:lnTo>
                <a:lnTo>
                  <a:pt x="1279956" y="1228261"/>
                </a:lnTo>
                <a:lnTo>
                  <a:pt x="1333141" y="1217338"/>
                </a:lnTo>
                <a:lnTo>
                  <a:pt x="1384967" y="1204620"/>
                </a:lnTo>
                <a:lnTo>
                  <a:pt x="1435341" y="1190165"/>
                </a:lnTo>
                <a:lnTo>
                  <a:pt x="1484169" y="1174032"/>
                </a:lnTo>
                <a:lnTo>
                  <a:pt x="1531358" y="1156280"/>
                </a:lnTo>
                <a:lnTo>
                  <a:pt x="1576814" y="1136968"/>
                </a:lnTo>
                <a:lnTo>
                  <a:pt x="1620444" y="1116155"/>
                </a:lnTo>
                <a:lnTo>
                  <a:pt x="1662154" y="1093900"/>
                </a:lnTo>
                <a:lnTo>
                  <a:pt x="1701851" y="1070260"/>
                </a:lnTo>
                <a:lnTo>
                  <a:pt x="1739441" y="1045296"/>
                </a:lnTo>
                <a:lnTo>
                  <a:pt x="1774830" y="1019065"/>
                </a:lnTo>
                <a:lnTo>
                  <a:pt x="1807926" y="991627"/>
                </a:lnTo>
                <a:lnTo>
                  <a:pt x="1838634" y="963041"/>
                </a:lnTo>
                <a:lnTo>
                  <a:pt x="1866862" y="933365"/>
                </a:lnTo>
                <a:lnTo>
                  <a:pt x="1892515" y="902658"/>
                </a:lnTo>
                <a:lnTo>
                  <a:pt x="1915501" y="870979"/>
                </a:lnTo>
                <a:lnTo>
                  <a:pt x="1935725" y="838386"/>
                </a:lnTo>
                <a:lnTo>
                  <a:pt x="1967515" y="770696"/>
                </a:lnTo>
                <a:lnTo>
                  <a:pt x="1987137" y="700059"/>
                </a:lnTo>
                <a:lnTo>
                  <a:pt x="1993845" y="626944"/>
                </a:lnTo>
                <a:lnTo>
                  <a:pt x="1992152" y="590106"/>
                </a:lnTo>
                <a:lnTo>
                  <a:pt x="1978894" y="518171"/>
                </a:lnTo>
                <a:lnTo>
                  <a:pt x="1953094" y="448949"/>
                </a:lnTo>
                <a:lnTo>
                  <a:pt x="1915501" y="382909"/>
                </a:lnTo>
                <a:lnTo>
                  <a:pt x="1892515" y="351230"/>
                </a:lnTo>
                <a:lnTo>
                  <a:pt x="1866862" y="320523"/>
                </a:lnTo>
                <a:lnTo>
                  <a:pt x="1838634" y="290847"/>
                </a:lnTo>
                <a:lnTo>
                  <a:pt x="1807926" y="262260"/>
                </a:lnTo>
                <a:lnTo>
                  <a:pt x="1774830" y="234822"/>
                </a:lnTo>
                <a:lnTo>
                  <a:pt x="1739441" y="208592"/>
                </a:lnTo>
                <a:lnTo>
                  <a:pt x="1701851" y="183627"/>
                </a:lnTo>
                <a:lnTo>
                  <a:pt x="1662154" y="159988"/>
                </a:lnTo>
                <a:lnTo>
                  <a:pt x="1620444" y="137732"/>
                </a:lnTo>
                <a:lnTo>
                  <a:pt x="1576814" y="116919"/>
                </a:lnTo>
                <a:lnTo>
                  <a:pt x="1531358" y="97607"/>
                </a:lnTo>
                <a:lnTo>
                  <a:pt x="1484169" y="79856"/>
                </a:lnTo>
                <a:lnTo>
                  <a:pt x="1435341" y="63723"/>
                </a:lnTo>
                <a:lnTo>
                  <a:pt x="1384967" y="49268"/>
                </a:lnTo>
                <a:lnTo>
                  <a:pt x="1333141" y="36550"/>
                </a:lnTo>
                <a:lnTo>
                  <a:pt x="1279956" y="25626"/>
                </a:lnTo>
                <a:lnTo>
                  <a:pt x="1225506" y="16558"/>
                </a:lnTo>
                <a:lnTo>
                  <a:pt x="1169884" y="9402"/>
                </a:lnTo>
                <a:lnTo>
                  <a:pt x="1113183" y="4217"/>
                </a:lnTo>
                <a:lnTo>
                  <a:pt x="1055498" y="1064"/>
                </a:lnTo>
                <a:lnTo>
                  <a:pt x="996922" y="0"/>
                </a:lnTo>
                <a:lnTo>
                  <a:pt x="938346" y="1064"/>
                </a:lnTo>
                <a:lnTo>
                  <a:pt x="880661" y="4217"/>
                </a:lnTo>
                <a:lnTo>
                  <a:pt x="823960" y="9402"/>
                </a:lnTo>
                <a:lnTo>
                  <a:pt x="768338" y="16558"/>
                </a:lnTo>
                <a:lnTo>
                  <a:pt x="713888" y="25626"/>
                </a:lnTo>
                <a:lnTo>
                  <a:pt x="660703" y="36550"/>
                </a:lnTo>
                <a:lnTo>
                  <a:pt x="608877" y="49268"/>
                </a:lnTo>
                <a:lnTo>
                  <a:pt x="558503" y="63723"/>
                </a:lnTo>
                <a:lnTo>
                  <a:pt x="509675" y="79856"/>
                </a:lnTo>
                <a:lnTo>
                  <a:pt x="462486" y="97607"/>
                </a:lnTo>
                <a:lnTo>
                  <a:pt x="417030" y="116919"/>
                </a:lnTo>
                <a:lnTo>
                  <a:pt x="373400" y="137732"/>
                </a:lnTo>
                <a:lnTo>
                  <a:pt x="331690" y="159988"/>
                </a:lnTo>
                <a:lnTo>
                  <a:pt x="291993" y="183627"/>
                </a:lnTo>
                <a:lnTo>
                  <a:pt x="254403" y="208592"/>
                </a:lnTo>
                <a:lnTo>
                  <a:pt x="219014" y="234822"/>
                </a:lnTo>
                <a:lnTo>
                  <a:pt x="185918" y="262260"/>
                </a:lnTo>
                <a:lnTo>
                  <a:pt x="155210" y="290847"/>
                </a:lnTo>
                <a:lnTo>
                  <a:pt x="126982" y="320523"/>
                </a:lnTo>
                <a:lnTo>
                  <a:pt x="101329" y="351230"/>
                </a:lnTo>
                <a:lnTo>
                  <a:pt x="78343" y="382909"/>
                </a:lnTo>
                <a:lnTo>
                  <a:pt x="58119" y="415502"/>
                </a:lnTo>
                <a:lnTo>
                  <a:pt x="26329" y="483191"/>
                </a:lnTo>
                <a:lnTo>
                  <a:pt x="6707" y="553829"/>
                </a:lnTo>
                <a:lnTo>
                  <a:pt x="0" y="626944"/>
                </a:lnTo>
                <a:lnTo>
                  <a:pt x="1692" y="663781"/>
                </a:lnTo>
                <a:lnTo>
                  <a:pt x="14950" y="735716"/>
                </a:lnTo>
                <a:lnTo>
                  <a:pt x="40750" y="804939"/>
                </a:lnTo>
                <a:lnTo>
                  <a:pt x="78343" y="870979"/>
                </a:lnTo>
                <a:lnTo>
                  <a:pt x="101329" y="902658"/>
                </a:lnTo>
                <a:lnTo>
                  <a:pt x="126982" y="933365"/>
                </a:lnTo>
                <a:lnTo>
                  <a:pt x="155210" y="963041"/>
                </a:lnTo>
                <a:lnTo>
                  <a:pt x="185918" y="991627"/>
                </a:lnTo>
                <a:lnTo>
                  <a:pt x="219014" y="1019065"/>
                </a:lnTo>
                <a:lnTo>
                  <a:pt x="254403" y="1045296"/>
                </a:lnTo>
                <a:lnTo>
                  <a:pt x="291993" y="1070260"/>
                </a:lnTo>
                <a:lnTo>
                  <a:pt x="331690" y="1093900"/>
                </a:lnTo>
                <a:lnTo>
                  <a:pt x="373400" y="1116155"/>
                </a:lnTo>
                <a:lnTo>
                  <a:pt x="417030" y="1136968"/>
                </a:lnTo>
                <a:lnTo>
                  <a:pt x="462486" y="1156280"/>
                </a:lnTo>
                <a:lnTo>
                  <a:pt x="509675" y="1174032"/>
                </a:lnTo>
                <a:lnTo>
                  <a:pt x="558503" y="1190165"/>
                </a:lnTo>
                <a:lnTo>
                  <a:pt x="608877" y="1204620"/>
                </a:lnTo>
                <a:lnTo>
                  <a:pt x="660703" y="1217338"/>
                </a:lnTo>
                <a:lnTo>
                  <a:pt x="713888" y="1228261"/>
                </a:lnTo>
                <a:lnTo>
                  <a:pt x="768338" y="1237330"/>
                </a:lnTo>
                <a:lnTo>
                  <a:pt x="823960" y="1244486"/>
                </a:lnTo>
                <a:lnTo>
                  <a:pt x="880661" y="1249670"/>
                </a:lnTo>
                <a:lnTo>
                  <a:pt x="938346" y="1252824"/>
                </a:lnTo>
                <a:lnTo>
                  <a:pt x="996922" y="1253888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1792005" y="2635298"/>
            <a:ext cx="641903" cy="45118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15018" rIns="0" bIns="0" rtlCol="0">
            <a:spAutoFit/>
          </a:bodyPr>
          <a:lstStyle/>
          <a:p>
            <a:pPr marL="7701" marR="3081" indent="36966">
              <a:lnSpc>
                <a:spcPts val="1740"/>
              </a:lnSpc>
              <a:spcBef>
                <a:spcPts val="118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Номер  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зач</a:t>
            </a:r>
            <a:r>
              <a:rPr sz="1455" spc="-85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455" spc="3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endParaRPr sz="1455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09620" y="2488387"/>
            <a:ext cx="1209103" cy="760503"/>
          </a:xfrm>
          <a:custGeom>
            <a:avLst/>
            <a:gdLst/>
            <a:ahLst/>
            <a:cxnLst/>
            <a:rect l="l" t="t" r="r" b="b"/>
            <a:pathLst>
              <a:path w="1993900" h="1254125">
                <a:moveTo>
                  <a:pt x="996922" y="1253888"/>
                </a:moveTo>
                <a:lnTo>
                  <a:pt x="1055498" y="1252824"/>
                </a:lnTo>
                <a:lnTo>
                  <a:pt x="1113183" y="1249670"/>
                </a:lnTo>
                <a:lnTo>
                  <a:pt x="1169884" y="1244486"/>
                </a:lnTo>
                <a:lnTo>
                  <a:pt x="1225506" y="1237330"/>
                </a:lnTo>
                <a:lnTo>
                  <a:pt x="1279956" y="1228261"/>
                </a:lnTo>
                <a:lnTo>
                  <a:pt x="1333141" y="1217338"/>
                </a:lnTo>
                <a:lnTo>
                  <a:pt x="1384967" y="1204620"/>
                </a:lnTo>
                <a:lnTo>
                  <a:pt x="1435341" y="1190165"/>
                </a:lnTo>
                <a:lnTo>
                  <a:pt x="1484169" y="1174032"/>
                </a:lnTo>
                <a:lnTo>
                  <a:pt x="1531358" y="1156280"/>
                </a:lnTo>
                <a:lnTo>
                  <a:pt x="1576814" y="1136968"/>
                </a:lnTo>
                <a:lnTo>
                  <a:pt x="1620444" y="1116155"/>
                </a:lnTo>
                <a:lnTo>
                  <a:pt x="1662154" y="1093900"/>
                </a:lnTo>
                <a:lnTo>
                  <a:pt x="1701851" y="1070260"/>
                </a:lnTo>
                <a:lnTo>
                  <a:pt x="1739441" y="1045296"/>
                </a:lnTo>
                <a:lnTo>
                  <a:pt x="1774830" y="1019065"/>
                </a:lnTo>
                <a:lnTo>
                  <a:pt x="1807926" y="991627"/>
                </a:lnTo>
                <a:lnTo>
                  <a:pt x="1838634" y="963041"/>
                </a:lnTo>
                <a:lnTo>
                  <a:pt x="1866862" y="933365"/>
                </a:lnTo>
                <a:lnTo>
                  <a:pt x="1892515" y="902658"/>
                </a:lnTo>
                <a:lnTo>
                  <a:pt x="1915501" y="870979"/>
                </a:lnTo>
                <a:lnTo>
                  <a:pt x="1935725" y="838386"/>
                </a:lnTo>
                <a:lnTo>
                  <a:pt x="1967515" y="770696"/>
                </a:lnTo>
                <a:lnTo>
                  <a:pt x="1987137" y="700059"/>
                </a:lnTo>
                <a:lnTo>
                  <a:pt x="1993845" y="626944"/>
                </a:lnTo>
                <a:lnTo>
                  <a:pt x="1992152" y="590106"/>
                </a:lnTo>
                <a:lnTo>
                  <a:pt x="1978894" y="518171"/>
                </a:lnTo>
                <a:lnTo>
                  <a:pt x="1953094" y="448949"/>
                </a:lnTo>
                <a:lnTo>
                  <a:pt x="1915501" y="382909"/>
                </a:lnTo>
                <a:lnTo>
                  <a:pt x="1892515" y="351230"/>
                </a:lnTo>
                <a:lnTo>
                  <a:pt x="1866862" y="320523"/>
                </a:lnTo>
                <a:lnTo>
                  <a:pt x="1838634" y="290847"/>
                </a:lnTo>
                <a:lnTo>
                  <a:pt x="1807926" y="262260"/>
                </a:lnTo>
                <a:lnTo>
                  <a:pt x="1774830" y="234822"/>
                </a:lnTo>
                <a:lnTo>
                  <a:pt x="1739441" y="208592"/>
                </a:lnTo>
                <a:lnTo>
                  <a:pt x="1701851" y="183627"/>
                </a:lnTo>
                <a:lnTo>
                  <a:pt x="1662154" y="159988"/>
                </a:lnTo>
                <a:lnTo>
                  <a:pt x="1620444" y="137732"/>
                </a:lnTo>
                <a:lnTo>
                  <a:pt x="1576814" y="116919"/>
                </a:lnTo>
                <a:lnTo>
                  <a:pt x="1531358" y="97607"/>
                </a:lnTo>
                <a:lnTo>
                  <a:pt x="1484169" y="79856"/>
                </a:lnTo>
                <a:lnTo>
                  <a:pt x="1435341" y="63723"/>
                </a:lnTo>
                <a:lnTo>
                  <a:pt x="1384967" y="49268"/>
                </a:lnTo>
                <a:lnTo>
                  <a:pt x="1333141" y="36550"/>
                </a:lnTo>
                <a:lnTo>
                  <a:pt x="1279956" y="25626"/>
                </a:lnTo>
                <a:lnTo>
                  <a:pt x="1225506" y="16558"/>
                </a:lnTo>
                <a:lnTo>
                  <a:pt x="1169884" y="9402"/>
                </a:lnTo>
                <a:lnTo>
                  <a:pt x="1113183" y="4217"/>
                </a:lnTo>
                <a:lnTo>
                  <a:pt x="1055498" y="1064"/>
                </a:lnTo>
                <a:lnTo>
                  <a:pt x="996922" y="0"/>
                </a:lnTo>
                <a:lnTo>
                  <a:pt x="938346" y="1064"/>
                </a:lnTo>
                <a:lnTo>
                  <a:pt x="880661" y="4217"/>
                </a:lnTo>
                <a:lnTo>
                  <a:pt x="823960" y="9402"/>
                </a:lnTo>
                <a:lnTo>
                  <a:pt x="768338" y="16558"/>
                </a:lnTo>
                <a:lnTo>
                  <a:pt x="713888" y="25626"/>
                </a:lnTo>
                <a:lnTo>
                  <a:pt x="660703" y="36550"/>
                </a:lnTo>
                <a:lnTo>
                  <a:pt x="608877" y="49268"/>
                </a:lnTo>
                <a:lnTo>
                  <a:pt x="558503" y="63723"/>
                </a:lnTo>
                <a:lnTo>
                  <a:pt x="509675" y="79856"/>
                </a:lnTo>
                <a:lnTo>
                  <a:pt x="462486" y="97607"/>
                </a:lnTo>
                <a:lnTo>
                  <a:pt x="417030" y="116919"/>
                </a:lnTo>
                <a:lnTo>
                  <a:pt x="373400" y="137732"/>
                </a:lnTo>
                <a:lnTo>
                  <a:pt x="331690" y="159988"/>
                </a:lnTo>
                <a:lnTo>
                  <a:pt x="291993" y="183627"/>
                </a:lnTo>
                <a:lnTo>
                  <a:pt x="254403" y="208592"/>
                </a:lnTo>
                <a:lnTo>
                  <a:pt x="219014" y="234822"/>
                </a:lnTo>
                <a:lnTo>
                  <a:pt x="185918" y="262260"/>
                </a:lnTo>
                <a:lnTo>
                  <a:pt x="155210" y="290847"/>
                </a:lnTo>
                <a:lnTo>
                  <a:pt x="126982" y="320523"/>
                </a:lnTo>
                <a:lnTo>
                  <a:pt x="101329" y="351230"/>
                </a:lnTo>
                <a:lnTo>
                  <a:pt x="78343" y="382909"/>
                </a:lnTo>
                <a:lnTo>
                  <a:pt x="58119" y="415502"/>
                </a:lnTo>
                <a:lnTo>
                  <a:pt x="26329" y="483191"/>
                </a:lnTo>
                <a:lnTo>
                  <a:pt x="6707" y="553829"/>
                </a:lnTo>
                <a:lnTo>
                  <a:pt x="0" y="626944"/>
                </a:lnTo>
                <a:lnTo>
                  <a:pt x="1692" y="663781"/>
                </a:lnTo>
                <a:lnTo>
                  <a:pt x="14950" y="735716"/>
                </a:lnTo>
                <a:lnTo>
                  <a:pt x="40750" y="804939"/>
                </a:lnTo>
                <a:lnTo>
                  <a:pt x="78343" y="870979"/>
                </a:lnTo>
                <a:lnTo>
                  <a:pt x="101329" y="902658"/>
                </a:lnTo>
                <a:lnTo>
                  <a:pt x="126982" y="933365"/>
                </a:lnTo>
                <a:lnTo>
                  <a:pt x="155210" y="963041"/>
                </a:lnTo>
                <a:lnTo>
                  <a:pt x="185918" y="991627"/>
                </a:lnTo>
                <a:lnTo>
                  <a:pt x="219014" y="1019065"/>
                </a:lnTo>
                <a:lnTo>
                  <a:pt x="254403" y="1045296"/>
                </a:lnTo>
                <a:lnTo>
                  <a:pt x="291993" y="1070260"/>
                </a:lnTo>
                <a:lnTo>
                  <a:pt x="331690" y="1093900"/>
                </a:lnTo>
                <a:lnTo>
                  <a:pt x="373400" y="1116155"/>
                </a:lnTo>
                <a:lnTo>
                  <a:pt x="417030" y="1136968"/>
                </a:lnTo>
                <a:lnTo>
                  <a:pt x="462486" y="1156280"/>
                </a:lnTo>
                <a:lnTo>
                  <a:pt x="509675" y="1174032"/>
                </a:lnTo>
                <a:lnTo>
                  <a:pt x="558503" y="1190165"/>
                </a:lnTo>
                <a:lnTo>
                  <a:pt x="608877" y="1204620"/>
                </a:lnTo>
                <a:lnTo>
                  <a:pt x="660703" y="1217338"/>
                </a:lnTo>
                <a:lnTo>
                  <a:pt x="713888" y="1228261"/>
                </a:lnTo>
                <a:lnTo>
                  <a:pt x="768338" y="1237330"/>
                </a:lnTo>
                <a:lnTo>
                  <a:pt x="823960" y="1244486"/>
                </a:lnTo>
                <a:lnTo>
                  <a:pt x="880661" y="1249670"/>
                </a:lnTo>
                <a:lnTo>
                  <a:pt x="938346" y="1252824"/>
                </a:lnTo>
                <a:lnTo>
                  <a:pt x="996922" y="1253888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 txBox="1"/>
          <p:nvPr/>
        </p:nvSpPr>
        <p:spPr>
          <a:xfrm>
            <a:off x="4472832" y="2635298"/>
            <a:ext cx="587223" cy="45118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15018" rIns="0" bIns="0" rtlCol="0">
            <a:spAutoFit/>
          </a:bodyPr>
          <a:lstStyle/>
          <a:p>
            <a:pPr marL="7701" marR="3081" indent="9627">
              <a:lnSpc>
                <a:spcPts val="1740"/>
              </a:lnSpc>
              <a:spcBef>
                <a:spcPts val="118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Номер  </a:t>
            </a:r>
            <a:r>
              <a:rPr sz="1455" spc="6" dirty="0">
                <a:solidFill>
                  <a:srgbClr val="231E20"/>
                </a:solidFill>
                <a:latin typeface="Arial"/>
                <a:cs typeface="Arial"/>
              </a:rPr>
              <a:t>г</a:t>
            </a:r>
            <a:r>
              <a:rPr sz="1455" spc="-27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spc="-42" dirty="0">
                <a:solidFill>
                  <a:srgbClr val="231E20"/>
                </a:solidFill>
                <a:latin typeface="Arial"/>
                <a:cs typeface="Arial"/>
              </a:rPr>
              <a:t>уппы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51457" y="2472513"/>
            <a:ext cx="2936887" cy="1008099"/>
            <a:chOff x="3603701" y="4672632"/>
            <a:chExt cx="4843145" cy="1662430"/>
          </a:xfrm>
        </p:grpSpPr>
        <p:sp>
          <p:nvSpPr>
            <p:cNvPr id="23" name="object 23"/>
            <p:cNvSpPr/>
            <p:nvPr/>
          </p:nvSpPr>
          <p:spPr>
            <a:xfrm>
              <a:off x="5235421" y="4944875"/>
              <a:ext cx="0" cy="1363980"/>
            </a:xfrm>
            <a:custGeom>
              <a:avLst/>
              <a:gdLst/>
              <a:ahLst/>
              <a:cxnLst/>
              <a:rect l="l" t="t" r="r" b="b"/>
              <a:pathLst>
                <a:path h="1363979">
                  <a:moveTo>
                    <a:pt x="0" y="1363832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6426484" y="4698809"/>
              <a:ext cx="1993900" cy="1254125"/>
            </a:xfrm>
            <a:custGeom>
              <a:avLst/>
              <a:gdLst/>
              <a:ahLst/>
              <a:cxnLst/>
              <a:rect l="l" t="t" r="r" b="b"/>
              <a:pathLst>
                <a:path w="1993900" h="1254125">
                  <a:moveTo>
                    <a:pt x="996922" y="1253888"/>
                  </a:moveTo>
                  <a:lnTo>
                    <a:pt x="1055498" y="1252824"/>
                  </a:lnTo>
                  <a:lnTo>
                    <a:pt x="1113183" y="1249670"/>
                  </a:lnTo>
                  <a:lnTo>
                    <a:pt x="1169884" y="1244486"/>
                  </a:lnTo>
                  <a:lnTo>
                    <a:pt x="1225506" y="1237330"/>
                  </a:lnTo>
                  <a:lnTo>
                    <a:pt x="1279956" y="1228261"/>
                  </a:lnTo>
                  <a:lnTo>
                    <a:pt x="1333141" y="1217338"/>
                  </a:lnTo>
                  <a:lnTo>
                    <a:pt x="1384967" y="1204620"/>
                  </a:lnTo>
                  <a:lnTo>
                    <a:pt x="1435341" y="1190165"/>
                  </a:lnTo>
                  <a:lnTo>
                    <a:pt x="1484169" y="1174032"/>
                  </a:lnTo>
                  <a:lnTo>
                    <a:pt x="1531358" y="1156280"/>
                  </a:lnTo>
                  <a:lnTo>
                    <a:pt x="1576814" y="1136968"/>
                  </a:lnTo>
                  <a:lnTo>
                    <a:pt x="1620444" y="1116155"/>
                  </a:lnTo>
                  <a:lnTo>
                    <a:pt x="1662154" y="1093900"/>
                  </a:lnTo>
                  <a:lnTo>
                    <a:pt x="1701851" y="1070260"/>
                  </a:lnTo>
                  <a:lnTo>
                    <a:pt x="1739441" y="1045296"/>
                  </a:lnTo>
                  <a:lnTo>
                    <a:pt x="1774830" y="1019065"/>
                  </a:lnTo>
                  <a:lnTo>
                    <a:pt x="1807926" y="991627"/>
                  </a:lnTo>
                  <a:lnTo>
                    <a:pt x="1838634" y="963041"/>
                  </a:lnTo>
                  <a:lnTo>
                    <a:pt x="1866862" y="933365"/>
                  </a:lnTo>
                  <a:lnTo>
                    <a:pt x="1892515" y="902658"/>
                  </a:lnTo>
                  <a:lnTo>
                    <a:pt x="1915501" y="870979"/>
                  </a:lnTo>
                  <a:lnTo>
                    <a:pt x="1935725" y="838386"/>
                  </a:lnTo>
                  <a:lnTo>
                    <a:pt x="1967515" y="770696"/>
                  </a:lnTo>
                  <a:lnTo>
                    <a:pt x="1987137" y="700059"/>
                  </a:lnTo>
                  <a:lnTo>
                    <a:pt x="1993845" y="626944"/>
                  </a:lnTo>
                  <a:lnTo>
                    <a:pt x="1992152" y="590106"/>
                  </a:lnTo>
                  <a:lnTo>
                    <a:pt x="1978894" y="518171"/>
                  </a:lnTo>
                  <a:lnTo>
                    <a:pt x="1953094" y="448949"/>
                  </a:lnTo>
                  <a:lnTo>
                    <a:pt x="1915501" y="382909"/>
                  </a:lnTo>
                  <a:lnTo>
                    <a:pt x="1892515" y="351230"/>
                  </a:lnTo>
                  <a:lnTo>
                    <a:pt x="1866862" y="320523"/>
                  </a:lnTo>
                  <a:lnTo>
                    <a:pt x="1838634" y="290847"/>
                  </a:lnTo>
                  <a:lnTo>
                    <a:pt x="1807926" y="262260"/>
                  </a:lnTo>
                  <a:lnTo>
                    <a:pt x="1774830" y="234822"/>
                  </a:lnTo>
                  <a:lnTo>
                    <a:pt x="1739441" y="208592"/>
                  </a:lnTo>
                  <a:lnTo>
                    <a:pt x="1701851" y="183627"/>
                  </a:lnTo>
                  <a:lnTo>
                    <a:pt x="1662154" y="159988"/>
                  </a:lnTo>
                  <a:lnTo>
                    <a:pt x="1620444" y="137732"/>
                  </a:lnTo>
                  <a:lnTo>
                    <a:pt x="1576814" y="116919"/>
                  </a:lnTo>
                  <a:lnTo>
                    <a:pt x="1531358" y="97607"/>
                  </a:lnTo>
                  <a:lnTo>
                    <a:pt x="1484169" y="79856"/>
                  </a:lnTo>
                  <a:lnTo>
                    <a:pt x="1435341" y="63723"/>
                  </a:lnTo>
                  <a:lnTo>
                    <a:pt x="1384967" y="49268"/>
                  </a:lnTo>
                  <a:lnTo>
                    <a:pt x="1333141" y="36550"/>
                  </a:lnTo>
                  <a:lnTo>
                    <a:pt x="1279956" y="25626"/>
                  </a:lnTo>
                  <a:lnTo>
                    <a:pt x="1225506" y="16558"/>
                  </a:lnTo>
                  <a:lnTo>
                    <a:pt x="1169884" y="9402"/>
                  </a:lnTo>
                  <a:lnTo>
                    <a:pt x="1113183" y="4217"/>
                  </a:lnTo>
                  <a:lnTo>
                    <a:pt x="1055498" y="1064"/>
                  </a:lnTo>
                  <a:lnTo>
                    <a:pt x="996922" y="0"/>
                  </a:lnTo>
                  <a:lnTo>
                    <a:pt x="938346" y="1064"/>
                  </a:lnTo>
                  <a:lnTo>
                    <a:pt x="880661" y="4217"/>
                  </a:lnTo>
                  <a:lnTo>
                    <a:pt x="823960" y="9402"/>
                  </a:lnTo>
                  <a:lnTo>
                    <a:pt x="768338" y="16558"/>
                  </a:lnTo>
                  <a:lnTo>
                    <a:pt x="713888" y="25626"/>
                  </a:lnTo>
                  <a:lnTo>
                    <a:pt x="660703" y="36550"/>
                  </a:lnTo>
                  <a:lnTo>
                    <a:pt x="608877" y="49268"/>
                  </a:lnTo>
                  <a:lnTo>
                    <a:pt x="558503" y="63723"/>
                  </a:lnTo>
                  <a:lnTo>
                    <a:pt x="509675" y="79856"/>
                  </a:lnTo>
                  <a:lnTo>
                    <a:pt x="462486" y="97607"/>
                  </a:lnTo>
                  <a:lnTo>
                    <a:pt x="417030" y="116919"/>
                  </a:lnTo>
                  <a:lnTo>
                    <a:pt x="373400" y="137732"/>
                  </a:lnTo>
                  <a:lnTo>
                    <a:pt x="331690" y="159988"/>
                  </a:lnTo>
                  <a:lnTo>
                    <a:pt x="291993" y="183627"/>
                  </a:lnTo>
                  <a:lnTo>
                    <a:pt x="254403" y="208592"/>
                  </a:lnTo>
                  <a:lnTo>
                    <a:pt x="219014" y="234822"/>
                  </a:lnTo>
                  <a:lnTo>
                    <a:pt x="185918" y="262260"/>
                  </a:lnTo>
                  <a:lnTo>
                    <a:pt x="155210" y="290847"/>
                  </a:lnTo>
                  <a:lnTo>
                    <a:pt x="126982" y="320523"/>
                  </a:lnTo>
                  <a:lnTo>
                    <a:pt x="101329" y="351230"/>
                  </a:lnTo>
                  <a:lnTo>
                    <a:pt x="78343" y="382909"/>
                  </a:lnTo>
                  <a:lnTo>
                    <a:pt x="58119" y="415502"/>
                  </a:lnTo>
                  <a:lnTo>
                    <a:pt x="26329" y="483191"/>
                  </a:lnTo>
                  <a:lnTo>
                    <a:pt x="6707" y="553829"/>
                  </a:lnTo>
                  <a:lnTo>
                    <a:pt x="0" y="626944"/>
                  </a:lnTo>
                  <a:lnTo>
                    <a:pt x="1692" y="663781"/>
                  </a:lnTo>
                  <a:lnTo>
                    <a:pt x="14950" y="735716"/>
                  </a:lnTo>
                  <a:lnTo>
                    <a:pt x="40750" y="804939"/>
                  </a:lnTo>
                  <a:lnTo>
                    <a:pt x="78343" y="870979"/>
                  </a:lnTo>
                  <a:lnTo>
                    <a:pt x="101329" y="902658"/>
                  </a:lnTo>
                  <a:lnTo>
                    <a:pt x="126982" y="933365"/>
                  </a:lnTo>
                  <a:lnTo>
                    <a:pt x="155210" y="963041"/>
                  </a:lnTo>
                  <a:lnTo>
                    <a:pt x="185918" y="991627"/>
                  </a:lnTo>
                  <a:lnTo>
                    <a:pt x="219014" y="1019065"/>
                  </a:lnTo>
                  <a:lnTo>
                    <a:pt x="254403" y="1045296"/>
                  </a:lnTo>
                  <a:lnTo>
                    <a:pt x="291993" y="1070260"/>
                  </a:lnTo>
                  <a:lnTo>
                    <a:pt x="331690" y="1093900"/>
                  </a:lnTo>
                  <a:lnTo>
                    <a:pt x="373400" y="1116155"/>
                  </a:lnTo>
                  <a:lnTo>
                    <a:pt x="417030" y="1136968"/>
                  </a:lnTo>
                  <a:lnTo>
                    <a:pt x="462486" y="1156280"/>
                  </a:lnTo>
                  <a:lnTo>
                    <a:pt x="509675" y="1174032"/>
                  </a:lnTo>
                  <a:lnTo>
                    <a:pt x="558503" y="1190165"/>
                  </a:lnTo>
                  <a:lnTo>
                    <a:pt x="608877" y="1204620"/>
                  </a:lnTo>
                  <a:lnTo>
                    <a:pt x="660703" y="1217338"/>
                  </a:lnTo>
                  <a:lnTo>
                    <a:pt x="713888" y="1228261"/>
                  </a:lnTo>
                  <a:lnTo>
                    <a:pt x="768338" y="1237330"/>
                  </a:lnTo>
                  <a:lnTo>
                    <a:pt x="823960" y="1244486"/>
                  </a:lnTo>
                  <a:lnTo>
                    <a:pt x="880661" y="1249670"/>
                  </a:lnTo>
                  <a:lnTo>
                    <a:pt x="938346" y="1252824"/>
                  </a:lnTo>
                  <a:lnTo>
                    <a:pt x="996922" y="1253888"/>
                  </a:lnTo>
                  <a:close/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5235494" y="5712370"/>
              <a:ext cx="1393190" cy="596900"/>
            </a:xfrm>
            <a:custGeom>
              <a:avLst/>
              <a:gdLst/>
              <a:ahLst/>
              <a:cxnLst/>
              <a:rect l="l" t="t" r="r" b="b"/>
              <a:pathLst>
                <a:path w="1393190" h="596900">
                  <a:moveTo>
                    <a:pt x="0" y="596358"/>
                  </a:moveTo>
                  <a:lnTo>
                    <a:pt x="1392732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3629878" y="5845371"/>
              <a:ext cx="1595755" cy="461009"/>
            </a:xfrm>
            <a:custGeom>
              <a:avLst/>
              <a:gdLst/>
              <a:ahLst/>
              <a:cxnLst/>
              <a:rect l="l" t="t" r="r" b="b"/>
              <a:pathLst>
                <a:path w="1595754" h="461010">
                  <a:moveTo>
                    <a:pt x="1595312" y="460718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20088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1761" y="233622"/>
            <a:ext cx="3401184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88" dirty="0">
                <a:latin typeface="Arial Black" panose="020B0A04020102020204" pitchFamily="34" charset="0"/>
              </a:rPr>
              <a:t>Ключ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5833" y="1715588"/>
            <a:ext cx="10736167" cy="270043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3081" indent="-444749">
              <a:spcBef>
                <a:spcPts val="58"/>
              </a:spcBef>
              <a:buClr>
                <a:srgbClr val="C0DBDE"/>
              </a:buClr>
              <a:buFont typeface="Arial"/>
              <a:buChar char="•"/>
              <a:tabLst>
                <a:tab pos="452065" algn="l"/>
                <a:tab pos="452450" algn="l"/>
              </a:tabLst>
            </a:pPr>
            <a:r>
              <a:rPr sz="3200" b="1" spc="-152" dirty="0">
                <a:solidFill>
                  <a:srgbClr val="231E20"/>
                </a:solidFill>
                <a:latin typeface="Arial"/>
                <a:cs typeface="Arial"/>
              </a:rPr>
              <a:t>Возможный </a:t>
            </a:r>
            <a:r>
              <a:rPr sz="3200" b="1" spc="-112" dirty="0">
                <a:solidFill>
                  <a:srgbClr val="231E20"/>
                </a:solidFill>
                <a:latin typeface="Arial"/>
                <a:cs typeface="Arial"/>
              </a:rPr>
              <a:t>ключ </a:t>
            </a:r>
            <a:r>
              <a:rPr sz="3200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200" spc="-82" dirty="0">
                <a:solidFill>
                  <a:srgbClr val="231E20"/>
                </a:solidFill>
                <a:latin typeface="Arial"/>
                <a:cs typeface="Arial"/>
              </a:rPr>
              <a:t>минимальный </a:t>
            </a:r>
            <a:r>
              <a:rPr sz="3200" spc="21" dirty="0">
                <a:solidFill>
                  <a:srgbClr val="231E20"/>
                </a:solidFill>
                <a:latin typeface="Arial"/>
                <a:cs typeface="Arial"/>
              </a:rPr>
              <a:t>набор</a:t>
            </a:r>
            <a:r>
              <a:rPr sz="3200" spc="-18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67" dirty="0">
                <a:solidFill>
                  <a:srgbClr val="231E20"/>
                </a:solidFill>
                <a:latin typeface="Arial"/>
                <a:cs typeface="Arial"/>
              </a:rPr>
              <a:t>атрибутов,  </a:t>
            </a:r>
            <a:r>
              <a:rPr sz="3200" spc="-76" dirty="0">
                <a:solidFill>
                  <a:srgbClr val="231E20"/>
                </a:solidFill>
                <a:latin typeface="Arial"/>
                <a:cs typeface="Arial"/>
              </a:rPr>
              <a:t>от </a:t>
            </a:r>
            <a:r>
              <a:rPr sz="3200" spc="-27" dirty="0">
                <a:solidFill>
                  <a:srgbClr val="231E20"/>
                </a:solidFill>
                <a:latin typeface="Arial"/>
                <a:cs typeface="Arial"/>
              </a:rPr>
              <a:t>которого </a:t>
            </a:r>
            <a:r>
              <a:rPr sz="3200" spc="-33" dirty="0">
                <a:solidFill>
                  <a:srgbClr val="231E20"/>
                </a:solidFill>
                <a:latin typeface="Arial"/>
                <a:cs typeface="Arial"/>
              </a:rPr>
              <a:t>функционально </a:t>
            </a:r>
            <a:r>
              <a:rPr sz="3200" spc="-73" dirty="0">
                <a:solidFill>
                  <a:srgbClr val="231E20"/>
                </a:solidFill>
                <a:latin typeface="Arial"/>
                <a:cs typeface="Arial"/>
              </a:rPr>
              <a:t>зависят </a:t>
            </a:r>
            <a:r>
              <a:rPr sz="3200" spc="-139" dirty="0">
                <a:solidFill>
                  <a:srgbClr val="231E20"/>
                </a:solidFill>
                <a:latin typeface="Arial"/>
                <a:cs typeface="Arial"/>
              </a:rPr>
              <a:t>все</a:t>
            </a:r>
            <a:r>
              <a:rPr sz="3200" spc="246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115" dirty="0">
                <a:solidFill>
                  <a:srgbClr val="231E20"/>
                </a:solidFill>
                <a:latin typeface="Arial"/>
                <a:cs typeface="Arial"/>
              </a:rPr>
              <a:t>остальные.</a:t>
            </a:r>
            <a:endParaRPr sz="3200" dirty="0">
              <a:latin typeface="Arial"/>
              <a:cs typeface="Arial"/>
            </a:endParaRPr>
          </a:p>
          <a:p>
            <a:pPr marL="452450" indent="-445134">
              <a:spcBef>
                <a:spcPts val="894"/>
              </a:spcBef>
              <a:buClr>
                <a:srgbClr val="C0DBDE"/>
              </a:buClr>
              <a:buFont typeface="Arial"/>
              <a:buChar char="•"/>
              <a:tabLst>
                <a:tab pos="452450" algn="l"/>
                <a:tab pos="452835" algn="l"/>
              </a:tabLst>
            </a:pPr>
            <a:r>
              <a:rPr sz="3200" b="1" spc="-164" dirty="0">
                <a:solidFill>
                  <a:srgbClr val="231E20"/>
                </a:solidFill>
                <a:latin typeface="Arial"/>
                <a:cs typeface="Arial"/>
              </a:rPr>
              <a:t>Первичный </a:t>
            </a:r>
            <a:r>
              <a:rPr sz="3200" b="1" spc="-112" dirty="0">
                <a:solidFill>
                  <a:srgbClr val="231E20"/>
                </a:solidFill>
                <a:latin typeface="Arial"/>
                <a:cs typeface="Arial"/>
              </a:rPr>
              <a:t>ключ </a:t>
            </a:r>
            <a:r>
              <a:rPr sz="3200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200" spc="-69" dirty="0">
                <a:solidFill>
                  <a:srgbClr val="231E20"/>
                </a:solidFill>
                <a:latin typeface="Arial"/>
                <a:cs typeface="Arial"/>
              </a:rPr>
              <a:t>один </a:t>
            </a:r>
            <a:r>
              <a:rPr sz="3200" spc="-36" dirty="0">
                <a:solidFill>
                  <a:srgbClr val="231E20"/>
                </a:solidFill>
                <a:latin typeface="Arial"/>
                <a:cs typeface="Arial"/>
              </a:rPr>
              <a:t>из </a:t>
            </a:r>
            <a:r>
              <a:rPr sz="3200" spc="-49" dirty="0">
                <a:solidFill>
                  <a:srgbClr val="231E20"/>
                </a:solidFill>
                <a:latin typeface="Arial"/>
                <a:cs typeface="Arial"/>
              </a:rPr>
              <a:t>возможных</a:t>
            </a:r>
            <a:r>
              <a:rPr sz="3200" spc="-8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79" dirty="0">
                <a:solidFill>
                  <a:srgbClr val="231E20"/>
                </a:solidFill>
                <a:latin typeface="Arial"/>
                <a:cs typeface="Arial"/>
              </a:rPr>
              <a:t>ключей.</a:t>
            </a:r>
            <a:endParaRPr sz="3200" dirty="0">
              <a:latin typeface="Arial"/>
              <a:cs typeface="Arial"/>
            </a:endParaRPr>
          </a:p>
          <a:p>
            <a:pPr marL="452450" marR="1531014" indent="-444749">
              <a:spcBef>
                <a:spcPts val="897"/>
              </a:spcBef>
              <a:buClr>
                <a:srgbClr val="C0DBDE"/>
              </a:buClr>
              <a:buFont typeface="Arial"/>
              <a:buChar char="•"/>
              <a:tabLst>
                <a:tab pos="452450" algn="l"/>
                <a:tab pos="452835" algn="l"/>
              </a:tabLst>
            </a:pPr>
            <a:r>
              <a:rPr sz="3200" b="1" spc="-154" dirty="0">
                <a:solidFill>
                  <a:srgbClr val="231E20"/>
                </a:solidFill>
                <a:latin typeface="Arial"/>
                <a:cs typeface="Arial"/>
              </a:rPr>
              <a:t>Ключевые </a:t>
            </a:r>
            <a:r>
              <a:rPr sz="3200" b="1" spc="-121" dirty="0">
                <a:solidFill>
                  <a:srgbClr val="231E20"/>
                </a:solidFill>
                <a:latin typeface="Arial"/>
                <a:cs typeface="Arial"/>
              </a:rPr>
              <a:t>атрибуты </a:t>
            </a:r>
            <a:r>
              <a:rPr sz="3200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200" spc="-73" dirty="0">
                <a:solidFill>
                  <a:srgbClr val="231E20"/>
                </a:solidFill>
                <a:latin typeface="Arial"/>
                <a:cs typeface="Arial"/>
              </a:rPr>
              <a:t>атрибуты,</a:t>
            </a:r>
            <a:r>
              <a:rPr sz="3200" spc="-2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231E20"/>
                </a:solidFill>
                <a:latin typeface="Arial"/>
                <a:cs typeface="Arial"/>
              </a:rPr>
              <a:t>входящие  </a:t>
            </a:r>
            <a:r>
              <a:rPr sz="3200" spc="-94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3200" spc="-88" dirty="0">
                <a:solidFill>
                  <a:srgbClr val="231E20"/>
                </a:solidFill>
                <a:latin typeface="Arial"/>
                <a:cs typeface="Arial"/>
              </a:rPr>
              <a:t>состав </a:t>
            </a:r>
            <a:r>
              <a:rPr sz="3200" spc="-24" dirty="0">
                <a:solidFill>
                  <a:srgbClr val="231E20"/>
                </a:solidFill>
                <a:latin typeface="Arial"/>
                <a:cs typeface="Arial"/>
              </a:rPr>
              <a:t>возможного</a:t>
            </a:r>
            <a:r>
              <a:rPr sz="3200" spc="27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55" dirty="0">
                <a:solidFill>
                  <a:srgbClr val="231E20"/>
                </a:solidFill>
                <a:latin typeface="Arial"/>
                <a:cs typeface="Arial"/>
              </a:rPr>
              <a:t>ключа.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374073"/>
            <a:ext cx="10018713" cy="9144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70-80-е годы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41791" y="1095555"/>
            <a:ext cx="7575734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tutorial_id</a:t>
            </a:r>
            <a:r>
              <a:rPr lang="en-US" dirty="0"/>
              <a:t>”, ”title”, “category”</a:t>
            </a:r>
          </a:p>
          <a:p>
            <a:pPr marL="0" indent="0">
              <a:buNone/>
            </a:pPr>
            <a:r>
              <a:rPr lang="en-US" dirty="0"/>
              <a:t>“1”, ”Access Tutorial”, “Software”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“2”, ”Excel Tutorial”, “Software”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“3”, ”Database design Tutorial”, “Software”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“4”, ”Oracle DBA Course”, “Software”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“5”, ”Raid Storage Tutorial”, “Hardware”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“6”, ”Network Security Tutorial”, “Hardware”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0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0685" y="718531"/>
            <a:ext cx="3804939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kern="0" dirty="0">
                <a:latin typeface="Arial Black" panose="020B0A04020102020204" pitchFamily="34" charset="0"/>
              </a:rPr>
              <a:t>Связи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3631" y="2418779"/>
            <a:ext cx="10653060" cy="2361943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749">
              <a:spcBef>
                <a:spcPts val="9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600" spc="-88" dirty="0">
                <a:solidFill>
                  <a:srgbClr val="231E20"/>
                </a:solidFill>
                <a:cs typeface="Arial"/>
              </a:rPr>
              <a:t>Связи </a:t>
            </a:r>
            <a:r>
              <a:rPr sz="3600" spc="-69" dirty="0">
                <a:solidFill>
                  <a:srgbClr val="231E20"/>
                </a:solidFill>
                <a:cs typeface="Arial"/>
              </a:rPr>
              <a:t>хранятся </a:t>
            </a:r>
            <a:r>
              <a:rPr sz="3600" spc="-94" dirty="0">
                <a:solidFill>
                  <a:srgbClr val="231E20"/>
                </a:solidFill>
                <a:cs typeface="Arial"/>
              </a:rPr>
              <a:t>в</a:t>
            </a:r>
            <a:r>
              <a:rPr sz="3600" spc="255" dirty="0">
                <a:solidFill>
                  <a:srgbClr val="231E20"/>
                </a:solidFill>
                <a:cs typeface="Arial"/>
              </a:rPr>
              <a:t> </a:t>
            </a:r>
            <a:r>
              <a:rPr sz="3600" spc="-64" dirty="0">
                <a:solidFill>
                  <a:srgbClr val="231E20"/>
                </a:solidFill>
                <a:cs typeface="Arial"/>
              </a:rPr>
              <a:t>отношениях.</a:t>
            </a:r>
            <a:endParaRPr sz="3600" dirty="0">
              <a:cs typeface="Arial"/>
            </a:endParaRPr>
          </a:p>
          <a:p>
            <a:pPr marL="452065" marR="3081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600" spc="-109" dirty="0">
                <a:solidFill>
                  <a:srgbClr val="231E20"/>
                </a:solidFill>
                <a:cs typeface="Arial"/>
              </a:rPr>
              <a:t>Схема </a:t>
            </a:r>
            <a:r>
              <a:rPr sz="3600" spc="-58" dirty="0">
                <a:solidFill>
                  <a:srgbClr val="231E20"/>
                </a:solidFill>
                <a:cs typeface="Arial"/>
              </a:rPr>
              <a:t>отношения </a:t>
            </a:r>
            <a:r>
              <a:rPr sz="3600" spc="-127" dirty="0">
                <a:solidFill>
                  <a:srgbClr val="231E20"/>
                </a:solidFill>
                <a:cs typeface="Arial"/>
              </a:rPr>
              <a:t>составляется </a:t>
            </a:r>
            <a:r>
              <a:rPr sz="3600" spc="-36" dirty="0">
                <a:solidFill>
                  <a:srgbClr val="231E20"/>
                </a:solidFill>
                <a:cs typeface="Arial"/>
              </a:rPr>
              <a:t>из </a:t>
            </a:r>
            <a:r>
              <a:rPr sz="3600" spc="-85" dirty="0">
                <a:solidFill>
                  <a:srgbClr val="231E20"/>
                </a:solidFill>
                <a:cs typeface="Arial"/>
              </a:rPr>
              <a:t>ключевых  </a:t>
            </a:r>
            <a:r>
              <a:rPr sz="3600" spc="-49" dirty="0">
                <a:solidFill>
                  <a:srgbClr val="231E20"/>
                </a:solidFill>
                <a:cs typeface="Arial"/>
              </a:rPr>
              <a:t>атрибутов </a:t>
            </a:r>
            <a:r>
              <a:rPr sz="3600" spc="-82" dirty="0">
                <a:solidFill>
                  <a:srgbClr val="231E20"/>
                </a:solidFill>
                <a:cs typeface="Arial"/>
              </a:rPr>
              <a:t>объектов, </a:t>
            </a:r>
            <a:r>
              <a:rPr sz="3600" spc="-69" dirty="0">
                <a:solidFill>
                  <a:srgbClr val="231E20"/>
                </a:solidFill>
                <a:cs typeface="Arial"/>
              </a:rPr>
              <a:t>участвующих </a:t>
            </a:r>
            <a:r>
              <a:rPr sz="3600" spc="-94" dirty="0">
                <a:solidFill>
                  <a:srgbClr val="231E20"/>
                </a:solidFill>
                <a:cs typeface="Arial"/>
              </a:rPr>
              <a:t>в</a:t>
            </a:r>
            <a:r>
              <a:rPr sz="3600" spc="276" dirty="0">
                <a:solidFill>
                  <a:srgbClr val="231E20"/>
                </a:solidFill>
                <a:cs typeface="Arial"/>
              </a:rPr>
              <a:t> </a:t>
            </a:r>
            <a:r>
              <a:rPr sz="3600" spc="-97" dirty="0">
                <a:solidFill>
                  <a:srgbClr val="231E20"/>
                </a:solidFill>
                <a:cs typeface="Arial"/>
              </a:rPr>
              <a:t>связи,</a:t>
            </a:r>
            <a:endParaRPr sz="3600" dirty="0">
              <a:cs typeface="Arial"/>
            </a:endParaRPr>
          </a:p>
          <a:p>
            <a:pPr marL="452065">
              <a:lnSpc>
                <a:spcPts val="3596"/>
              </a:lnSpc>
            </a:pPr>
            <a:r>
              <a:rPr sz="3600" spc="-58" dirty="0">
                <a:solidFill>
                  <a:srgbClr val="231E20"/>
                </a:solidFill>
                <a:cs typeface="Arial"/>
              </a:rPr>
              <a:t>и </a:t>
            </a:r>
            <a:r>
              <a:rPr sz="3600" spc="-49" dirty="0">
                <a:solidFill>
                  <a:srgbClr val="231E20"/>
                </a:solidFill>
                <a:cs typeface="Arial"/>
              </a:rPr>
              <a:t>атрибутов </a:t>
            </a:r>
            <a:r>
              <a:rPr sz="3600" spc="-67" dirty="0">
                <a:solidFill>
                  <a:srgbClr val="231E20"/>
                </a:solidFill>
                <a:cs typeface="Arial"/>
              </a:rPr>
              <a:t>самой </a:t>
            </a:r>
            <a:r>
              <a:rPr sz="3600" spc="-85" dirty="0">
                <a:solidFill>
                  <a:srgbClr val="231E20"/>
                </a:solidFill>
                <a:cs typeface="Arial"/>
              </a:rPr>
              <a:t>связи </a:t>
            </a:r>
            <a:r>
              <a:rPr sz="3600" spc="-154" dirty="0">
                <a:solidFill>
                  <a:srgbClr val="231E20"/>
                </a:solidFill>
                <a:cs typeface="Arial"/>
              </a:rPr>
              <a:t>(если </a:t>
            </a:r>
            <a:r>
              <a:rPr sz="3600" spc="-49" dirty="0">
                <a:solidFill>
                  <a:srgbClr val="231E20"/>
                </a:solidFill>
                <a:cs typeface="Arial"/>
              </a:rPr>
              <a:t>такие</a:t>
            </a:r>
            <a:r>
              <a:rPr sz="3600" spc="542" dirty="0">
                <a:solidFill>
                  <a:srgbClr val="231E20"/>
                </a:solidFill>
                <a:cs typeface="Arial"/>
              </a:rPr>
              <a:t> </a:t>
            </a:r>
            <a:r>
              <a:rPr sz="3600" spc="-127" dirty="0">
                <a:solidFill>
                  <a:srgbClr val="231E20"/>
                </a:solidFill>
                <a:cs typeface="Arial"/>
              </a:rPr>
              <a:t>есть).</a:t>
            </a:r>
            <a:endParaRPr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19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3126" y="287452"/>
            <a:ext cx="4390134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kern="0" dirty="0">
                <a:latin typeface="Arial Black" panose="020B0A04020102020204" pitchFamily="34" charset="0"/>
              </a:rPr>
              <a:t>Связи 1 : 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8215" y="3324909"/>
            <a:ext cx="1915696" cy="502350"/>
          </a:xfrm>
          <a:prstGeom prst="rect">
            <a:avLst/>
          </a:prstGeom>
          <a:ln w="52354">
            <a:solidFill>
              <a:srgbClr val="00B0F0"/>
            </a:solidFill>
          </a:ln>
        </p:spPr>
        <p:txBody>
          <a:bodyPr vert="horz" wrap="square" lIns="0" tIns="3081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1789">
              <a:latin typeface="Times New Roman"/>
              <a:cs typeface="Times New Roman"/>
            </a:endParaRPr>
          </a:p>
          <a:p>
            <a:pPr marL="452450"/>
            <a:r>
              <a:rPr sz="1455" spc="-61" dirty="0">
                <a:solidFill>
                  <a:srgbClr val="231E20"/>
                </a:solidFill>
                <a:latin typeface="Arial"/>
                <a:cs typeface="Arial"/>
              </a:rPr>
              <a:t>Университет</a:t>
            </a:r>
            <a:endParaRPr sz="145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9355" y="3582302"/>
            <a:ext cx="857924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spc="15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455" spc="-9" dirty="0">
                <a:solidFill>
                  <a:srgbClr val="231E20"/>
                </a:solidFill>
                <a:latin typeface="Arial"/>
                <a:cs typeface="Arial"/>
              </a:rPr>
              <a:t>ов</a:t>
            </a:r>
            <a:r>
              <a:rPr sz="1455" spc="-39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58" dirty="0">
                <a:solidFill>
                  <a:srgbClr val="231E20"/>
                </a:solidFill>
                <a:latin typeface="Arial"/>
                <a:cs typeface="Arial"/>
              </a:rPr>
              <a:t>дит</a:t>
            </a:r>
            <a:endParaRPr sz="1455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57643" y="3324909"/>
            <a:ext cx="1915696" cy="760503"/>
          </a:xfrm>
          <a:custGeom>
            <a:avLst/>
            <a:gdLst/>
            <a:ahLst/>
            <a:cxnLst/>
            <a:rect l="l" t="t" r="r" b="b"/>
            <a:pathLst>
              <a:path w="3159125" h="1254125">
                <a:moveTo>
                  <a:pt x="0" y="638441"/>
                </a:moveTo>
                <a:lnTo>
                  <a:pt x="1579302" y="1253888"/>
                </a:lnTo>
                <a:lnTo>
                  <a:pt x="3158699" y="626954"/>
                </a:lnTo>
                <a:lnTo>
                  <a:pt x="1582423" y="0"/>
                </a:lnTo>
                <a:lnTo>
                  <a:pt x="0" y="638441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7602508" y="3324909"/>
            <a:ext cx="1915696" cy="502350"/>
          </a:xfrm>
          <a:prstGeom prst="rect">
            <a:avLst/>
          </a:prstGeom>
          <a:ln w="52354">
            <a:solidFill>
              <a:srgbClr val="00B0F0"/>
            </a:solidFill>
          </a:ln>
        </p:spPr>
        <p:txBody>
          <a:bodyPr vert="horz" wrap="square" lIns="0" tIns="3081" rIns="0" bIns="0" rtlCol="0">
            <a:spAutoFit/>
          </a:bodyPr>
          <a:lstStyle/>
          <a:p>
            <a:pPr>
              <a:spcBef>
                <a:spcPts val="24"/>
              </a:spcBef>
            </a:pPr>
            <a:endParaRPr sz="1789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55" spc="-55" dirty="0">
                <a:solidFill>
                  <a:srgbClr val="231E20"/>
                </a:solidFill>
                <a:latin typeface="Arial"/>
                <a:cs typeface="Arial"/>
              </a:rPr>
              <a:t>Ректор</a:t>
            </a:r>
            <a:endParaRPr sz="145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7166" y="2531451"/>
            <a:ext cx="830199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Название</a:t>
            </a:r>
            <a:endParaRPr sz="145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41419" y="2362952"/>
            <a:ext cx="1047761" cy="582603"/>
          </a:xfrm>
          <a:custGeom>
            <a:avLst/>
            <a:gdLst/>
            <a:ahLst/>
            <a:cxnLst/>
            <a:rect l="l" t="t" r="r" b="b"/>
            <a:pathLst>
              <a:path w="1727835" h="960754">
                <a:moveTo>
                  <a:pt x="863848" y="960703"/>
                </a:moveTo>
                <a:lnTo>
                  <a:pt x="925539" y="959497"/>
                </a:lnTo>
                <a:lnTo>
                  <a:pt x="986061" y="955933"/>
                </a:lnTo>
                <a:lnTo>
                  <a:pt x="1045265" y="950092"/>
                </a:lnTo>
                <a:lnTo>
                  <a:pt x="1103007" y="942056"/>
                </a:lnTo>
                <a:lnTo>
                  <a:pt x="1159139" y="931906"/>
                </a:lnTo>
                <a:lnTo>
                  <a:pt x="1213516" y="919723"/>
                </a:lnTo>
                <a:lnTo>
                  <a:pt x="1265991" y="905588"/>
                </a:lnTo>
                <a:lnTo>
                  <a:pt x="1316419" y="889583"/>
                </a:lnTo>
                <a:lnTo>
                  <a:pt x="1364652" y="871789"/>
                </a:lnTo>
                <a:lnTo>
                  <a:pt x="1410546" y="852288"/>
                </a:lnTo>
                <a:lnTo>
                  <a:pt x="1453953" y="831160"/>
                </a:lnTo>
                <a:lnTo>
                  <a:pt x="1494728" y="808487"/>
                </a:lnTo>
                <a:lnTo>
                  <a:pt x="1532724" y="784350"/>
                </a:lnTo>
                <a:lnTo>
                  <a:pt x="1567795" y="758830"/>
                </a:lnTo>
                <a:lnTo>
                  <a:pt x="1599795" y="732009"/>
                </a:lnTo>
                <a:lnTo>
                  <a:pt x="1628578" y="703968"/>
                </a:lnTo>
                <a:lnTo>
                  <a:pt x="1653997" y="674789"/>
                </a:lnTo>
                <a:lnTo>
                  <a:pt x="1694161" y="613339"/>
                </a:lnTo>
                <a:lnTo>
                  <a:pt x="1719117" y="548310"/>
                </a:lnTo>
                <a:lnTo>
                  <a:pt x="1727696" y="480351"/>
                </a:lnTo>
                <a:lnTo>
                  <a:pt x="1725527" y="446047"/>
                </a:lnTo>
                <a:lnTo>
                  <a:pt x="1708613" y="379472"/>
                </a:lnTo>
                <a:lnTo>
                  <a:pt x="1675907" y="316151"/>
                </a:lnTo>
                <a:lnTo>
                  <a:pt x="1628578" y="256734"/>
                </a:lnTo>
                <a:lnTo>
                  <a:pt x="1599795" y="228693"/>
                </a:lnTo>
                <a:lnTo>
                  <a:pt x="1567795" y="201873"/>
                </a:lnTo>
                <a:lnTo>
                  <a:pt x="1532724" y="176353"/>
                </a:lnTo>
                <a:lnTo>
                  <a:pt x="1494728" y="152216"/>
                </a:lnTo>
                <a:lnTo>
                  <a:pt x="1453953" y="129543"/>
                </a:lnTo>
                <a:lnTo>
                  <a:pt x="1410546" y="108415"/>
                </a:lnTo>
                <a:lnTo>
                  <a:pt x="1364652" y="88913"/>
                </a:lnTo>
                <a:lnTo>
                  <a:pt x="1316419" y="71120"/>
                </a:lnTo>
                <a:lnTo>
                  <a:pt x="1265991" y="55115"/>
                </a:lnTo>
                <a:lnTo>
                  <a:pt x="1213516" y="40980"/>
                </a:lnTo>
                <a:lnTo>
                  <a:pt x="1159139" y="28797"/>
                </a:lnTo>
                <a:lnTo>
                  <a:pt x="1103007" y="18647"/>
                </a:lnTo>
                <a:lnTo>
                  <a:pt x="1045265" y="10610"/>
                </a:lnTo>
                <a:lnTo>
                  <a:pt x="986061" y="4770"/>
                </a:lnTo>
                <a:lnTo>
                  <a:pt x="925539" y="1206"/>
                </a:lnTo>
                <a:lnTo>
                  <a:pt x="863848" y="0"/>
                </a:lnTo>
                <a:lnTo>
                  <a:pt x="802154" y="1206"/>
                </a:lnTo>
                <a:lnTo>
                  <a:pt x="741632" y="4770"/>
                </a:lnTo>
                <a:lnTo>
                  <a:pt x="682427" y="10610"/>
                </a:lnTo>
                <a:lnTo>
                  <a:pt x="624685" y="18647"/>
                </a:lnTo>
                <a:lnTo>
                  <a:pt x="568552" y="28797"/>
                </a:lnTo>
                <a:lnTo>
                  <a:pt x="514175" y="40980"/>
                </a:lnTo>
                <a:lnTo>
                  <a:pt x="461699" y="55115"/>
                </a:lnTo>
                <a:lnTo>
                  <a:pt x="411272" y="71120"/>
                </a:lnTo>
                <a:lnTo>
                  <a:pt x="363038" y="88913"/>
                </a:lnTo>
                <a:lnTo>
                  <a:pt x="317145" y="108415"/>
                </a:lnTo>
                <a:lnTo>
                  <a:pt x="273738" y="129543"/>
                </a:lnTo>
                <a:lnTo>
                  <a:pt x="232964" y="152216"/>
                </a:lnTo>
                <a:lnTo>
                  <a:pt x="194968" y="176353"/>
                </a:lnTo>
                <a:lnTo>
                  <a:pt x="159897" y="201873"/>
                </a:lnTo>
                <a:lnTo>
                  <a:pt x="127898" y="228693"/>
                </a:lnTo>
                <a:lnTo>
                  <a:pt x="99115" y="256734"/>
                </a:lnTo>
                <a:lnTo>
                  <a:pt x="73696" y="285914"/>
                </a:lnTo>
                <a:lnTo>
                  <a:pt x="33533" y="347364"/>
                </a:lnTo>
                <a:lnTo>
                  <a:pt x="8578" y="412393"/>
                </a:lnTo>
                <a:lnTo>
                  <a:pt x="0" y="480351"/>
                </a:lnTo>
                <a:lnTo>
                  <a:pt x="2168" y="514656"/>
                </a:lnTo>
                <a:lnTo>
                  <a:pt x="19081" y="581231"/>
                </a:lnTo>
                <a:lnTo>
                  <a:pt x="51787" y="644552"/>
                </a:lnTo>
                <a:lnTo>
                  <a:pt x="99115" y="703968"/>
                </a:lnTo>
                <a:lnTo>
                  <a:pt x="127898" y="732009"/>
                </a:lnTo>
                <a:lnTo>
                  <a:pt x="159897" y="758830"/>
                </a:lnTo>
                <a:lnTo>
                  <a:pt x="194968" y="784350"/>
                </a:lnTo>
                <a:lnTo>
                  <a:pt x="232964" y="808487"/>
                </a:lnTo>
                <a:lnTo>
                  <a:pt x="273738" y="831160"/>
                </a:lnTo>
                <a:lnTo>
                  <a:pt x="317145" y="852288"/>
                </a:lnTo>
                <a:lnTo>
                  <a:pt x="363038" y="871789"/>
                </a:lnTo>
                <a:lnTo>
                  <a:pt x="411272" y="889583"/>
                </a:lnTo>
                <a:lnTo>
                  <a:pt x="461699" y="905588"/>
                </a:lnTo>
                <a:lnTo>
                  <a:pt x="514175" y="919723"/>
                </a:lnTo>
                <a:lnTo>
                  <a:pt x="568552" y="931906"/>
                </a:lnTo>
                <a:lnTo>
                  <a:pt x="624685" y="942056"/>
                </a:lnTo>
                <a:lnTo>
                  <a:pt x="682427" y="950092"/>
                </a:lnTo>
                <a:lnTo>
                  <a:pt x="741632" y="955933"/>
                </a:lnTo>
                <a:lnTo>
                  <a:pt x="802154" y="959497"/>
                </a:lnTo>
                <a:lnTo>
                  <a:pt x="863848" y="960703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7302758" y="2531451"/>
            <a:ext cx="445905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33" dirty="0">
                <a:solidFill>
                  <a:srgbClr val="231E20"/>
                </a:solidFill>
                <a:latin typeface="Arial"/>
                <a:cs typeface="Arial"/>
              </a:rPr>
              <a:t>ФИО</a:t>
            </a:r>
            <a:endParaRPr sz="145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31941" y="2362952"/>
            <a:ext cx="794003" cy="582603"/>
          </a:xfrm>
          <a:custGeom>
            <a:avLst/>
            <a:gdLst/>
            <a:ahLst/>
            <a:cxnLst/>
            <a:rect l="l" t="t" r="r" b="b"/>
            <a:pathLst>
              <a:path w="1309370" h="960754">
                <a:moveTo>
                  <a:pt x="654430" y="960703"/>
                </a:moveTo>
                <a:lnTo>
                  <a:pt x="710897" y="958940"/>
                </a:lnTo>
                <a:lnTo>
                  <a:pt x="766030" y="953747"/>
                </a:lnTo>
                <a:lnTo>
                  <a:pt x="819633" y="945267"/>
                </a:lnTo>
                <a:lnTo>
                  <a:pt x="871509" y="933646"/>
                </a:lnTo>
                <a:lnTo>
                  <a:pt x="921462" y="919027"/>
                </a:lnTo>
                <a:lnTo>
                  <a:pt x="969295" y="901554"/>
                </a:lnTo>
                <a:lnTo>
                  <a:pt x="1014812" y="881373"/>
                </a:lnTo>
                <a:lnTo>
                  <a:pt x="1057817" y="858626"/>
                </a:lnTo>
                <a:lnTo>
                  <a:pt x="1098112" y="833458"/>
                </a:lnTo>
                <a:lnTo>
                  <a:pt x="1135502" y="806013"/>
                </a:lnTo>
                <a:lnTo>
                  <a:pt x="1169791" y="776436"/>
                </a:lnTo>
                <a:lnTo>
                  <a:pt x="1200781" y="744871"/>
                </a:lnTo>
                <a:lnTo>
                  <a:pt x="1228276" y="711461"/>
                </a:lnTo>
                <a:lnTo>
                  <a:pt x="1252081" y="676352"/>
                </a:lnTo>
                <a:lnTo>
                  <a:pt x="1271998" y="639687"/>
                </a:lnTo>
                <a:lnTo>
                  <a:pt x="1287830" y="601610"/>
                </a:lnTo>
                <a:lnTo>
                  <a:pt x="1299383" y="562265"/>
                </a:lnTo>
                <a:lnTo>
                  <a:pt x="1306458" y="521798"/>
                </a:lnTo>
                <a:lnTo>
                  <a:pt x="1308860" y="480351"/>
                </a:lnTo>
                <a:lnTo>
                  <a:pt x="1306458" y="438905"/>
                </a:lnTo>
                <a:lnTo>
                  <a:pt x="1299383" y="398437"/>
                </a:lnTo>
                <a:lnTo>
                  <a:pt x="1287830" y="359093"/>
                </a:lnTo>
                <a:lnTo>
                  <a:pt x="1271998" y="321016"/>
                </a:lnTo>
                <a:lnTo>
                  <a:pt x="1252081" y="284351"/>
                </a:lnTo>
                <a:lnTo>
                  <a:pt x="1228276" y="249241"/>
                </a:lnTo>
                <a:lnTo>
                  <a:pt x="1200781" y="215832"/>
                </a:lnTo>
                <a:lnTo>
                  <a:pt x="1169791" y="184266"/>
                </a:lnTo>
                <a:lnTo>
                  <a:pt x="1135502" y="154689"/>
                </a:lnTo>
                <a:lnTo>
                  <a:pt x="1098112" y="127245"/>
                </a:lnTo>
                <a:lnTo>
                  <a:pt x="1057817" y="102077"/>
                </a:lnTo>
                <a:lnTo>
                  <a:pt x="1014812" y="79330"/>
                </a:lnTo>
                <a:lnTo>
                  <a:pt x="969295" y="59148"/>
                </a:lnTo>
                <a:lnTo>
                  <a:pt x="921462" y="41676"/>
                </a:lnTo>
                <a:lnTo>
                  <a:pt x="871509" y="27057"/>
                </a:lnTo>
                <a:lnTo>
                  <a:pt x="819633" y="15436"/>
                </a:lnTo>
                <a:lnTo>
                  <a:pt x="766030" y="6956"/>
                </a:lnTo>
                <a:lnTo>
                  <a:pt x="710897" y="1763"/>
                </a:lnTo>
                <a:lnTo>
                  <a:pt x="654430" y="0"/>
                </a:lnTo>
                <a:lnTo>
                  <a:pt x="597963" y="1763"/>
                </a:lnTo>
                <a:lnTo>
                  <a:pt x="542830" y="6956"/>
                </a:lnTo>
                <a:lnTo>
                  <a:pt x="489227" y="15436"/>
                </a:lnTo>
                <a:lnTo>
                  <a:pt x="437351" y="27057"/>
                </a:lnTo>
                <a:lnTo>
                  <a:pt x="387398" y="41676"/>
                </a:lnTo>
                <a:lnTo>
                  <a:pt x="339565" y="59148"/>
                </a:lnTo>
                <a:lnTo>
                  <a:pt x="294048" y="79330"/>
                </a:lnTo>
                <a:lnTo>
                  <a:pt x="251043" y="102077"/>
                </a:lnTo>
                <a:lnTo>
                  <a:pt x="210747" y="127245"/>
                </a:lnTo>
                <a:lnTo>
                  <a:pt x="173357" y="154689"/>
                </a:lnTo>
                <a:lnTo>
                  <a:pt x="139069" y="184266"/>
                </a:lnTo>
                <a:lnTo>
                  <a:pt x="108079" y="215832"/>
                </a:lnTo>
                <a:lnTo>
                  <a:pt x="80583" y="249241"/>
                </a:lnTo>
                <a:lnTo>
                  <a:pt x="56779" y="284351"/>
                </a:lnTo>
                <a:lnTo>
                  <a:pt x="36862" y="321016"/>
                </a:lnTo>
                <a:lnTo>
                  <a:pt x="21029" y="359093"/>
                </a:lnTo>
                <a:lnTo>
                  <a:pt x="9477" y="398437"/>
                </a:lnTo>
                <a:lnTo>
                  <a:pt x="2402" y="438905"/>
                </a:lnTo>
                <a:lnTo>
                  <a:pt x="0" y="480351"/>
                </a:lnTo>
                <a:lnTo>
                  <a:pt x="2402" y="521798"/>
                </a:lnTo>
                <a:lnTo>
                  <a:pt x="9477" y="562265"/>
                </a:lnTo>
                <a:lnTo>
                  <a:pt x="21029" y="601610"/>
                </a:lnTo>
                <a:lnTo>
                  <a:pt x="36862" y="639687"/>
                </a:lnTo>
                <a:lnTo>
                  <a:pt x="56779" y="676352"/>
                </a:lnTo>
                <a:lnTo>
                  <a:pt x="80583" y="711461"/>
                </a:lnTo>
                <a:lnTo>
                  <a:pt x="108079" y="744871"/>
                </a:lnTo>
                <a:lnTo>
                  <a:pt x="139069" y="776436"/>
                </a:lnTo>
                <a:lnTo>
                  <a:pt x="173357" y="806013"/>
                </a:lnTo>
                <a:lnTo>
                  <a:pt x="210747" y="833458"/>
                </a:lnTo>
                <a:lnTo>
                  <a:pt x="251043" y="858626"/>
                </a:lnTo>
                <a:lnTo>
                  <a:pt x="294048" y="881373"/>
                </a:lnTo>
                <a:lnTo>
                  <a:pt x="339565" y="901554"/>
                </a:lnTo>
                <a:lnTo>
                  <a:pt x="387398" y="919027"/>
                </a:lnTo>
                <a:lnTo>
                  <a:pt x="437351" y="933646"/>
                </a:lnTo>
                <a:lnTo>
                  <a:pt x="489227" y="945267"/>
                </a:lnTo>
                <a:lnTo>
                  <a:pt x="542830" y="953747"/>
                </a:lnTo>
                <a:lnTo>
                  <a:pt x="597963" y="958940"/>
                </a:lnTo>
                <a:lnTo>
                  <a:pt x="654430" y="960703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3836289" y="2490019"/>
            <a:ext cx="1153653" cy="451181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L="332695" marR="3081" indent="-325379">
              <a:lnSpc>
                <a:spcPts val="1740"/>
              </a:lnSpc>
              <a:spcBef>
                <a:spcPts val="118"/>
              </a:spcBef>
            </a:pPr>
            <a:r>
              <a:rPr sz="1455" spc="-33" dirty="0">
                <a:solidFill>
                  <a:srgbClr val="231E20"/>
                </a:solidFill>
                <a:latin typeface="Arial"/>
                <a:cs typeface="Arial"/>
              </a:rPr>
              <a:t>Юридичес</a:t>
            </a: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455" spc="-24" dirty="0">
                <a:solidFill>
                  <a:srgbClr val="231E20"/>
                </a:solidFill>
                <a:latin typeface="Arial"/>
                <a:cs typeface="Arial"/>
              </a:rPr>
              <a:t>ий  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адрес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02974" y="2347077"/>
            <a:ext cx="2343503" cy="976139"/>
            <a:chOff x="2976610" y="2659604"/>
            <a:chExt cx="3864610" cy="1609725"/>
          </a:xfrm>
        </p:grpSpPr>
        <p:sp>
          <p:nvSpPr>
            <p:cNvPr id="13" name="object 13"/>
            <p:cNvSpPr/>
            <p:nvPr/>
          </p:nvSpPr>
          <p:spPr>
            <a:xfrm>
              <a:off x="4458869" y="2685782"/>
              <a:ext cx="2356485" cy="960755"/>
            </a:xfrm>
            <a:custGeom>
              <a:avLst/>
              <a:gdLst/>
              <a:ahLst/>
              <a:cxnLst/>
              <a:rect l="l" t="t" r="r" b="b"/>
              <a:pathLst>
                <a:path w="2356484" h="960754">
                  <a:moveTo>
                    <a:pt x="1177964" y="960703"/>
                  </a:moveTo>
                  <a:lnTo>
                    <a:pt x="1244808" y="959943"/>
                  </a:lnTo>
                  <a:lnTo>
                    <a:pt x="1310674" y="957689"/>
                  </a:lnTo>
                  <a:lnTo>
                    <a:pt x="1375462" y="953981"/>
                  </a:lnTo>
                  <a:lnTo>
                    <a:pt x="1439073" y="948861"/>
                  </a:lnTo>
                  <a:lnTo>
                    <a:pt x="1501408" y="942369"/>
                  </a:lnTo>
                  <a:lnTo>
                    <a:pt x="1562366" y="934545"/>
                  </a:lnTo>
                  <a:lnTo>
                    <a:pt x="1621850" y="925430"/>
                  </a:lnTo>
                  <a:lnTo>
                    <a:pt x="1679758" y="915065"/>
                  </a:lnTo>
                  <a:lnTo>
                    <a:pt x="1735992" y="903490"/>
                  </a:lnTo>
                  <a:lnTo>
                    <a:pt x="1790453" y="890745"/>
                  </a:lnTo>
                  <a:lnTo>
                    <a:pt x="1843040" y="876872"/>
                  </a:lnTo>
                  <a:lnTo>
                    <a:pt x="1893655" y="861910"/>
                  </a:lnTo>
                  <a:lnTo>
                    <a:pt x="1942197" y="845901"/>
                  </a:lnTo>
                  <a:lnTo>
                    <a:pt x="1988568" y="828884"/>
                  </a:lnTo>
                  <a:lnTo>
                    <a:pt x="2032668" y="810901"/>
                  </a:lnTo>
                  <a:lnTo>
                    <a:pt x="2074398" y="791992"/>
                  </a:lnTo>
                  <a:lnTo>
                    <a:pt x="2113657" y="772197"/>
                  </a:lnTo>
                  <a:lnTo>
                    <a:pt x="2150348" y="751558"/>
                  </a:lnTo>
                  <a:lnTo>
                    <a:pt x="2184370" y="730114"/>
                  </a:lnTo>
                  <a:lnTo>
                    <a:pt x="2215623" y="707906"/>
                  </a:lnTo>
                  <a:lnTo>
                    <a:pt x="2269428" y="661360"/>
                  </a:lnTo>
                  <a:lnTo>
                    <a:pt x="2310966" y="612246"/>
                  </a:lnTo>
                  <a:lnTo>
                    <a:pt x="2339443" y="560888"/>
                  </a:lnTo>
                  <a:lnTo>
                    <a:pt x="2354063" y="507609"/>
                  </a:lnTo>
                  <a:lnTo>
                    <a:pt x="2355928" y="480351"/>
                  </a:lnTo>
                  <a:lnTo>
                    <a:pt x="2354063" y="453093"/>
                  </a:lnTo>
                  <a:lnTo>
                    <a:pt x="2339443" y="399815"/>
                  </a:lnTo>
                  <a:lnTo>
                    <a:pt x="2310966" y="348456"/>
                  </a:lnTo>
                  <a:lnTo>
                    <a:pt x="2269428" y="299342"/>
                  </a:lnTo>
                  <a:lnTo>
                    <a:pt x="2215623" y="252797"/>
                  </a:lnTo>
                  <a:lnTo>
                    <a:pt x="2184370" y="230589"/>
                  </a:lnTo>
                  <a:lnTo>
                    <a:pt x="2150348" y="209145"/>
                  </a:lnTo>
                  <a:lnTo>
                    <a:pt x="2113657" y="188505"/>
                  </a:lnTo>
                  <a:lnTo>
                    <a:pt x="2074398" y="168711"/>
                  </a:lnTo>
                  <a:lnTo>
                    <a:pt x="2032668" y="149801"/>
                  </a:lnTo>
                  <a:lnTo>
                    <a:pt x="1988568" y="131818"/>
                  </a:lnTo>
                  <a:lnTo>
                    <a:pt x="1942197" y="114802"/>
                  </a:lnTo>
                  <a:lnTo>
                    <a:pt x="1893655" y="98792"/>
                  </a:lnTo>
                  <a:lnTo>
                    <a:pt x="1843040" y="83831"/>
                  </a:lnTo>
                  <a:lnTo>
                    <a:pt x="1790453" y="69957"/>
                  </a:lnTo>
                  <a:lnTo>
                    <a:pt x="1735992" y="57213"/>
                  </a:lnTo>
                  <a:lnTo>
                    <a:pt x="1679758" y="45638"/>
                  </a:lnTo>
                  <a:lnTo>
                    <a:pt x="1621850" y="35272"/>
                  </a:lnTo>
                  <a:lnTo>
                    <a:pt x="1562366" y="26158"/>
                  </a:lnTo>
                  <a:lnTo>
                    <a:pt x="1501408" y="18334"/>
                  </a:lnTo>
                  <a:lnTo>
                    <a:pt x="1439073" y="11842"/>
                  </a:lnTo>
                  <a:lnTo>
                    <a:pt x="1375462" y="6721"/>
                  </a:lnTo>
                  <a:lnTo>
                    <a:pt x="1310674" y="3014"/>
                  </a:lnTo>
                  <a:lnTo>
                    <a:pt x="1244808" y="760"/>
                  </a:lnTo>
                  <a:lnTo>
                    <a:pt x="1177964" y="0"/>
                  </a:lnTo>
                  <a:lnTo>
                    <a:pt x="1111119" y="760"/>
                  </a:lnTo>
                  <a:lnTo>
                    <a:pt x="1045252" y="3014"/>
                  </a:lnTo>
                  <a:lnTo>
                    <a:pt x="980463" y="6721"/>
                  </a:lnTo>
                  <a:lnTo>
                    <a:pt x="916851" y="11842"/>
                  </a:lnTo>
                  <a:lnTo>
                    <a:pt x="854516" y="18334"/>
                  </a:lnTo>
                  <a:lnTo>
                    <a:pt x="793557" y="26158"/>
                  </a:lnTo>
                  <a:lnTo>
                    <a:pt x="734073" y="35272"/>
                  </a:lnTo>
                  <a:lnTo>
                    <a:pt x="676165" y="45638"/>
                  </a:lnTo>
                  <a:lnTo>
                    <a:pt x="619930" y="57213"/>
                  </a:lnTo>
                  <a:lnTo>
                    <a:pt x="565470" y="69957"/>
                  </a:lnTo>
                  <a:lnTo>
                    <a:pt x="512883" y="83831"/>
                  </a:lnTo>
                  <a:lnTo>
                    <a:pt x="462268" y="98792"/>
                  </a:lnTo>
                  <a:lnTo>
                    <a:pt x="413726" y="114802"/>
                  </a:lnTo>
                  <a:lnTo>
                    <a:pt x="367355" y="131818"/>
                  </a:lnTo>
                  <a:lnTo>
                    <a:pt x="323255" y="149801"/>
                  </a:lnTo>
                  <a:lnTo>
                    <a:pt x="281526" y="168711"/>
                  </a:lnTo>
                  <a:lnTo>
                    <a:pt x="242267" y="188505"/>
                  </a:lnTo>
                  <a:lnTo>
                    <a:pt x="205577" y="209145"/>
                  </a:lnTo>
                  <a:lnTo>
                    <a:pt x="171555" y="230589"/>
                  </a:lnTo>
                  <a:lnTo>
                    <a:pt x="140302" y="252797"/>
                  </a:lnTo>
                  <a:lnTo>
                    <a:pt x="86498" y="299342"/>
                  </a:lnTo>
                  <a:lnTo>
                    <a:pt x="44960" y="348456"/>
                  </a:lnTo>
                  <a:lnTo>
                    <a:pt x="16484" y="399815"/>
                  </a:lnTo>
                  <a:lnTo>
                    <a:pt x="1864" y="453093"/>
                  </a:lnTo>
                  <a:lnTo>
                    <a:pt x="0" y="480351"/>
                  </a:lnTo>
                  <a:lnTo>
                    <a:pt x="1864" y="507609"/>
                  </a:lnTo>
                  <a:lnTo>
                    <a:pt x="16484" y="560888"/>
                  </a:lnTo>
                  <a:lnTo>
                    <a:pt x="44960" y="612246"/>
                  </a:lnTo>
                  <a:lnTo>
                    <a:pt x="86498" y="661360"/>
                  </a:lnTo>
                  <a:lnTo>
                    <a:pt x="140302" y="707906"/>
                  </a:lnTo>
                  <a:lnTo>
                    <a:pt x="171555" y="730114"/>
                  </a:lnTo>
                  <a:lnTo>
                    <a:pt x="205577" y="751558"/>
                  </a:lnTo>
                  <a:lnTo>
                    <a:pt x="242267" y="772197"/>
                  </a:lnTo>
                  <a:lnTo>
                    <a:pt x="281526" y="791992"/>
                  </a:lnTo>
                  <a:lnTo>
                    <a:pt x="323255" y="810901"/>
                  </a:lnTo>
                  <a:lnTo>
                    <a:pt x="367355" y="828884"/>
                  </a:lnTo>
                  <a:lnTo>
                    <a:pt x="413726" y="845901"/>
                  </a:lnTo>
                  <a:lnTo>
                    <a:pt x="462268" y="861910"/>
                  </a:lnTo>
                  <a:lnTo>
                    <a:pt x="512883" y="876872"/>
                  </a:lnTo>
                  <a:lnTo>
                    <a:pt x="565470" y="890745"/>
                  </a:lnTo>
                  <a:lnTo>
                    <a:pt x="619930" y="903490"/>
                  </a:lnTo>
                  <a:lnTo>
                    <a:pt x="676165" y="915065"/>
                  </a:lnTo>
                  <a:lnTo>
                    <a:pt x="734073" y="925430"/>
                  </a:lnTo>
                  <a:lnTo>
                    <a:pt x="793557" y="934545"/>
                  </a:lnTo>
                  <a:lnTo>
                    <a:pt x="854516" y="942369"/>
                  </a:lnTo>
                  <a:lnTo>
                    <a:pt x="916851" y="948861"/>
                  </a:lnTo>
                  <a:lnTo>
                    <a:pt x="980463" y="953981"/>
                  </a:lnTo>
                  <a:lnTo>
                    <a:pt x="1045252" y="957689"/>
                  </a:lnTo>
                  <a:lnTo>
                    <a:pt x="1111119" y="959943"/>
                  </a:lnTo>
                  <a:lnTo>
                    <a:pt x="1177964" y="960703"/>
                  </a:lnTo>
                  <a:close/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0116" y="3697102"/>
              <a:ext cx="1090930" cy="546100"/>
            </a:xfrm>
            <a:custGeom>
              <a:avLst/>
              <a:gdLst/>
              <a:ahLst/>
              <a:cxnLst/>
              <a:rect l="l" t="t" r="r" b="b"/>
              <a:pathLst>
                <a:path w="1090929" h="546100">
                  <a:moveTo>
                    <a:pt x="0" y="545616"/>
                  </a:moveTo>
                  <a:lnTo>
                    <a:pt x="1090616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02788" y="3696976"/>
              <a:ext cx="1366520" cy="546100"/>
            </a:xfrm>
            <a:custGeom>
              <a:avLst/>
              <a:gdLst/>
              <a:ahLst/>
              <a:cxnLst/>
              <a:rect l="l" t="t" r="r" b="b"/>
              <a:pathLst>
                <a:path w="1366520" h="546100">
                  <a:moveTo>
                    <a:pt x="1365926" y="545868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06895" y="2420968"/>
            <a:ext cx="938402" cy="451181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L="7701" marR="3081" indent="185216">
              <a:lnSpc>
                <a:spcPts val="1740"/>
              </a:lnSpc>
              <a:spcBef>
                <a:spcPts val="118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Номер  </a:t>
            </a:r>
            <a:r>
              <a:rPr sz="1455" spc="-106" dirty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52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дни</a:t>
            </a: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455" spc="18" dirty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59532" y="2347077"/>
            <a:ext cx="4890705" cy="1424739"/>
            <a:chOff x="6038213" y="2659604"/>
            <a:chExt cx="8065134" cy="2349500"/>
          </a:xfrm>
        </p:grpSpPr>
        <p:sp>
          <p:nvSpPr>
            <p:cNvPr id="18" name="object 18"/>
            <p:cNvSpPr/>
            <p:nvPr/>
          </p:nvSpPr>
          <p:spPr>
            <a:xfrm>
              <a:off x="6108065" y="4902992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>
                  <a:moveTo>
                    <a:pt x="732909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6038213" y="4797100"/>
              <a:ext cx="114300" cy="212090"/>
            </a:xfrm>
            <a:custGeom>
              <a:avLst/>
              <a:gdLst/>
              <a:ahLst/>
              <a:cxnLst/>
              <a:rect l="l" t="t" r="r" b="b"/>
              <a:pathLst>
                <a:path w="114300" h="212089">
                  <a:moveTo>
                    <a:pt x="113891" y="0"/>
                  </a:moveTo>
                  <a:lnTo>
                    <a:pt x="0" y="105892"/>
                  </a:lnTo>
                  <a:lnTo>
                    <a:pt x="113891" y="211784"/>
                  </a:lnTo>
                  <a:lnTo>
                    <a:pt x="113891" y="0"/>
                  </a:lnTo>
                  <a:close/>
                </a:path>
              </a:pathLst>
            </a:custGeom>
            <a:solidFill>
              <a:srgbClr val="C0DBDE"/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25872" y="4899034"/>
              <a:ext cx="759460" cy="0"/>
            </a:xfrm>
            <a:custGeom>
              <a:avLst/>
              <a:gdLst/>
              <a:ahLst/>
              <a:cxnLst/>
              <a:rect l="l" t="t" r="r" b="b"/>
              <a:pathLst>
                <a:path w="759459">
                  <a:moveTo>
                    <a:pt x="0" y="0"/>
                  </a:moveTo>
                  <a:lnTo>
                    <a:pt x="759086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40961" y="4793142"/>
              <a:ext cx="114300" cy="212090"/>
            </a:xfrm>
            <a:custGeom>
              <a:avLst/>
              <a:gdLst/>
              <a:ahLst/>
              <a:cxnLst/>
              <a:rect l="l" t="t" r="r" b="b"/>
              <a:pathLst>
                <a:path w="114300" h="212089">
                  <a:moveTo>
                    <a:pt x="0" y="0"/>
                  </a:moveTo>
                  <a:lnTo>
                    <a:pt x="0" y="211784"/>
                  </a:lnTo>
                  <a:lnTo>
                    <a:pt x="113891" y="105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DBDE"/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23375" y="2685782"/>
              <a:ext cx="2153920" cy="960755"/>
            </a:xfrm>
            <a:custGeom>
              <a:avLst/>
              <a:gdLst/>
              <a:ahLst/>
              <a:cxnLst/>
              <a:rect l="l" t="t" r="r" b="b"/>
              <a:pathLst>
                <a:path w="2153919" h="960754">
                  <a:moveTo>
                    <a:pt x="1076752" y="960703"/>
                  </a:moveTo>
                  <a:lnTo>
                    <a:pt x="1142345" y="959827"/>
                  </a:lnTo>
                  <a:lnTo>
                    <a:pt x="1206898" y="957230"/>
                  </a:lnTo>
                  <a:lnTo>
                    <a:pt x="1270299" y="952964"/>
                  </a:lnTo>
                  <a:lnTo>
                    <a:pt x="1332436" y="947079"/>
                  </a:lnTo>
                  <a:lnTo>
                    <a:pt x="1393196" y="939624"/>
                  </a:lnTo>
                  <a:lnTo>
                    <a:pt x="1452465" y="930651"/>
                  </a:lnTo>
                  <a:lnTo>
                    <a:pt x="1510133" y="920209"/>
                  </a:lnTo>
                  <a:lnTo>
                    <a:pt x="1566085" y="908349"/>
                  </a:lnTo>
                  <a:lnTo>
                    <a:pt x="1620209" y="895121"/>
                  </a:lnTo>
                  <a:lnTo>
                    <a:pt x="1672393" y="880575"/>
                  </a:lnTo>
                  <a:lnTo>
                    <a:pt x="1722524" y="864761"/>
                  </a:lnTo>
                  <a:lnTo>
                    <a:pt x="1770490" y="847730"/>
                  </a:lnTo>
                  <a:lnTo>
                    <a:pt x="1816177" y="829532"/>
                  </a:lnTo>
                  <a:lnTo>
                    <a:pt x="1859473" y="810217"/>
                  </a:lnTo>
                  <a:lnTo>
                    <a:pt x="1900266" y="789836"/>
                  </a:lnTo>
                  <a:lnTo>
                    <a:pt x="1938442" y="768438"/>
                  </a:lnTo>
                  <a:lnTo>
                    <a:pt x="1973890" y="746074"/>
                  </a:lnTo>
                  <a:lnTo>
                    <a:pt x="2006496" y="722794"/>
                  </a:lnTo>
                  <a:lnTo>
                    <a:pt x="2036148" y="698648"/>
                  </a:lnTo>
                  <a:lnTo>
                    <a:pt x="2086140" y="647961"/>
                  </a:lnTo>
                  <a:lnTo>
                    <a:pt x="2122964" y="594415"/>
                  </a:lnTo>
                  <a:lnTo>
                    <a:pt x="2145719" y="538411"/>
                  </a:lnTo>
                  <a:lnTo>
                    <a:pt x="2153505" y="480351"/>
                  </a:lnTo>
                  <a:lnTo>
                    <a:pt x="2151540" y="451090"/>
                  </a:lnTo>
                  <a:lnTo>
                    <a:pt x="2136157" y="394008"/>
                  </a:lnTo>
                  <a:lnTo>
                    <a:pt x="2106254" y="339182"/>
                  </a:lnTo>
                  <a:lnTo>
                    <a:pt x="2062734" y="287015"/>
                  </a:lnTo>
                  <a:lnTo>
                    <a:pt x="2006496" y="237909"/>
                  </a:lnTo>
                  <a:lnTo>
                    <a:pt x="1973890" y="214629"/>
                  </a:lnTo>
                  <a:lnTo>
                    <a:pt x="1938442" y="192265"/>
                  </a:lnTo>
                  <a:lnTo>
                    <a:pt x="1900266" y="170867"/>
                  </a:lnTo>
                  <a:lnTo>
                    <a:pt x="1859473" y="150485"/>
                  </a:lnTo>
                  <a:lnTo>
                    <a:pt x="1816177" y="131171"/>
                  </a:lnTo>
                  <a:lnTo>
                    <a:pt x="1770490" y="112972"/>
                  </a:lnTo>
                  <a:lnTo>
                    <a:pt x="1722524" y="95941"/>
                  </a:lnTo>
                  <a:lnTo>
                    <a:pt x="1672393" y="80128"/>
                  </a:lnTo>
                  <a:lnTo>
                    <a:pt x="1620209" y="65582"/>
                  </a:lnTo>
                  <a:lnTo>
                    <a:pt x="1566085" y="52354"/>
                  </a:lnTo>
                  <a:lnTo>
                    <a:pt x="1510133" y="40493"/>
                  </a:lnTo>
                  <a:lnTo>
                    <a:pt x="1452465" y="30052"/>
                  </a:lnTo>
                  <a:lnTo>
                    <a:pt x="1393196" y="21078"/>
                  </a:lnTo>
                  <a:lnTo>
                    <a:pt x="1332436" y="13624"/>
                  </a:lnTo>
                  <a:lnTo>
                    <a:pt x="1270299" y="7739"/>
                  </a:lnTo>
                  <a:lnTo>
                    <a:pt x="1206898" y="3473"/>
                  </a:lnTo>
                  <a:lnTo>
                    <a:pt x="1142345" y="876"/>
                  </a:lnTo>
                  <a:lnTo>
                    <a:pt x="1076752" y="0"/>
                  </a:lnTo>
                  <a:lnTo>
                    <a:pt x="1011159" y="876"/>
                  </a:lnTo>
                  <a:lnTo>
                    <a:pt x="946606" y="3473"/>
                  </a:lnTo>
                  <a:lnTo>
                    <a:pt x="883205" y="7739"/>
                  </a:lnTo>
                  <a:lnTo>
                    <a:pt x="821068" y="13624"/>
                  </a:lnTo>
                  <a:lnTo>
                    <a:pt x="760308" y="21078"/>
                  </a:lnTo>
                  <a:lnTo>
                    <a:pt x="701039" y="30052"/>
                  </a:lnTo>
                  <a:lnTo>
                    <a:pt x="643371" y="40493"/>
                  </a:lnTo>
                  <a:lnTo>
                    <a:pt x="587419" y="52354"/>
                  </a:lnTo>
                  <a:lnTo>
                    <a:pt x="533295" y="65582"/>
                  </a:lnTo>
                  <a:lnTo>
                    <a:pt x="481111" y="80128"/>
                  </a:lnTo>
                  <a:lnTo>
                    <a:pt x="430980" y="95941"/>
                  </a:lnTo>
                  <a:lnTo>
                    <a:pt x="383015" y="112972"/>
                  </a:lnTo>
                  <a:lnTo>
                    <a:pt x="337327" y="131171"/>
                  </a:lnTo>
                  <a:lnTo>
                    <a:pt x="294031" y="150485"/>
                  </a:lnTo>
                  <a:lnTo>
                    <a:pt x="253239" y="170867"/>
                  </a:lnTo>
                  <a:lnTo>
                    <a:pt x="215062" y="192265"/>
                  </a:lnTo>
                  <a:lnTo>
                    <a:pt x="179614" y="214629"/>
                  </a:lnTo>
                  <a:lnTo>
                    <a:pt x="147008" y="237909"/>
                  </a:lnTo>
                  <a:lnTo>
                    <a:pt x="117356" y="262054"/>
                  </a:lnTo>
                  <a:lnTo>
                    <a:pt x="67364" y="312741"/>
                  </a:lnTo>
                  <a:lnTo>
                    <a:pt x="30540" y="366288"/>
                  </a:lnTo>
                  <a:lnTo>
                    <a:pt x="7785" y="422292"/>
                  </a:lnTo>
                  <a:lnTo>
                    <a:pt x="0" y="480351"/>
                  </a:lnTo>
                  <a:lnTo>
                    <a:pt x="1965" y="509613"/>
                  </a:lnTo>
                  <a:lnTo>
                    <a:pt x="17347" y="566695"/>
                  </a:lnTo>
                  <a:lnTo>
                    <a:pt x="47250" y="621521"/>
                  </a:lnTo>
                  <a:lnTo>
                    <a:pt x="90770" y="673687"/>
                  </a:lnTo>
                  <a:lnTo>
                    <a:pt x="147008" y="722794"/>
                  </a:lnTo>
                  <a:lnTo>
                    <a:pt x="179614" y="746074"/>
                  </a:lnTo>
                  <a:lnTo>
                    <a:pt x="215062" y="768438"/>
                  </a:lnTo>
                  <a:lnTo>
                    <a:pt x="253239" y="789836"/>
                  </a:lnTo>
                  <a:lnTo>
                    <a:pt x="294031" y="810217"/>
                  </a:lnTo>
                  <a:lnTo>
                    <a:pt x="337327" y="829532"/>
                  </a:lnTo>
                  <a:lnTo>
                    <a:pt x="383015" y="847730"/>
                  </a:lnTo>
                  <a:lnTo>
                    <a:pt x="430980" y="864761"/>
                  </a:lnTo>
                  <a:lnTo>
                    <a:pt x="481111" y="880575"/>
                  </a:lnTo>
                  <a:lnTo>
                    <a:pt x="533295" y="895121"/>
                  </a:lnTo>
                  <a:lnTo>
                    <a:pt x="587419" y="908349"/>
                  </a:lnTo>
                  <a:lnTo>
                    <a:pt x="643371" y="920209"/>
                  </a:lnTo>
                  <a:lnTo>
                    <a:pt x="701039" y="930651"/>
                  </a:lnTo>
                  <a:lnTo>
                    <a:pt x="760308" y="939624"/>
                  </a:lnTo>
                  <a:lnTo>
                    <a:pt x="821068" y="947079"/>
                  </a:lnTo>
                  <a:lnTo>
                    <a:pt x="883205" y="952964"/>
                  </a:lnTo>
                  <a:lnTo>
                    <a:pt x="946606" y="957230"/>
                  </a:lnTo>
                  <a:lnTo>
                    <a:pt x="1011159" y="959827"/>
                  </a:lnTo>
                  <a:lnTo>
                    <a:pt x="1076752" y="960703"/>
                  </a:lnTo>
                  <a:close/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48706" y="3644894"/>
              <a:ext cx="1650364" cy="601980"/>
            </a:xfrm>
            <a:custGeom>
              <a:avLst/>
              <a:gdLst/>
              <a:ahLst/>
              <a:cxnLst/>
              <a:rect l="l" t="t" r="r" b="b"/>
              <a:pathLst>
                <a:path w="1650365" h="601979">
                  <a:moveTo>
                    <a:pt x="1650180" y="601971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2506635" y="3644726"/>
              <a:ext cx="495300" cy="619760"/>
            </a:xfrm>
            <a:custGeom>
              <a:avLst/>
              <a:gdLst/>
              <a:ahLst/>
              <a:cxnLst/>
              <a:rect l="l" t="t" r="r" b="b"/>
              <a:pathLst>
                <a:path w="495300" h="619760">
                  <a:moveTo>
                    <a:pt x="0" y="619436"/>
                  </a:moveTo>
                  <a:lnTo>
                    <a:pt x="494728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5" name="object 25"/>
          <p:cNvSpPr/>
          <p:nvPr/>
        </p:nvSpPr>
        <p:spPr>
          <a:xfrm>
            <a:off x="3740772" y="5012240"/>
            <a:ext cx="1053922" cy="0"/>
          </a:xfrm>
          <a:custGeom>
            <a:avLst/>
            <a:gdLst/>
            <a:ahLst/>
            <a:cxnLst/>
            <a:rect l="l" t="t" r="r" b="b"/>
            <a:pathLst>
              <a:path w="1737995">
                <a:moveTo>
                  <a:pt x="0" y="0"/>
                </a:moveTo>
                <a:lnTo>
                  <a:pt x="173764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8852163" y="5012240"/>
            <a:ext cx="635357" cy="0"/>
          </a:xfrm>
          <a:custGeom>
            <a:avLst/>
            <a:gdLst/>
            <a:ahLst/>
            <a:cxnLst/>
            <a:rect l="l" t="t" r="r" b="b"/>
            <a:pathLst>
              <a:path w="1047750">
                <a:moveTo>
                  <a:pt x="0" y="0"/>
                </a:moveTo>
                <a:lnTo>
                  <a:pt x="104717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27" name="object 27"/>
          <p:cNvGrpSpPr/>
          <p:nvPr/>
        </p:nvGrpSpPr>
        <p:grpSpPr>
          <a:xfrm>
            <a:off x="3674003" y="4627993"/>
            <a:ext cx="5879936" cy="387760"/>
            <a:chOff x="4413001" y="6421003"/>
            <a:chExt cx="9696450" cy="639445"/>
          </a:xfrm>
        </p:grpSpPr>
        <p:sp>
          <p:nvSpPr>
            <p:cNvPr id="28" name="object 28"/>
            <p:cNvSpPr/>
            <p:nvPr/>
          </p:nvSpPr>
          <p:spPr>
            <a:xfrm>
              <a:off x="6365460" y="7054654"/>
              <a:ext cx="3311525" cy="0"/>
            </a:xfrm>
            <a:custGeom>
              <a:avLst/>
              <a:gdLst/>
              <a:ahLst/>
              <a:cxnLst/>
              <a:rect l="l" t="t" r="r" b="b"/>
              <a:pathLst>
                <a:path w="3311525">
                  <a:moveTo>
                    <a:pt x="0" y="0"/>
                  </a:moveTo>
                  <a:lnTo>
                    <a:pt x="3311386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9781566" y="7054654"/>
              <a:ext cx="3066415" cy="0"/>
            </a:xfrm>
            <a:custGeom>
              <a:avLst/>
              <a:gdLst/>
              <a:ahLst/>
              <a:cxnLst/>
              <a:rect l="l" t="t" r="r" b="b"/>
              <a:pathLst>
                <a:path w="3066415">
                  <a:moveTo>
                    <a:pt x="0" y="0"/>
                  </a:moveTo>
                  <a:lnTo>
                    <a:pt x="306585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4418399" y="6426401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>
                  <a:moveTo>
                    <a:pt x="0" y="0"/>
                  </a:moveTo>
                  <a:lnTo>
                    <a:pt x="1894706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6313106" y="6426401"/>
              <a:ext cx="3416300" cy="0"/>
            </a:xfrm>
            <a:custGeom>
              <a:avLst/>
              <a:gdLst/>
              <a:ahLst/>
              <a:cxnLst/>
              <a:rect l="l" t="t" r="r" b="b"/>
              <a:pathLst>
                <a:path w="3416300">
                  <a:moveTo>
                    <a:pt x="0" y="0"/>
                  </a:moveTo>
                  <a:lnTo>
                    <a:pt x="341609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9729211" y="6426401"/>
              <a:ext cx="3171190" cy="0"/>
            </a:xfrm>
            <a:custGeom>
              <a:avLst/>
              <a:gdLst/>
              <a:ahLst/>
              <a:cxnLst/>
              <a:rect l="l" t="t" r="r" b="b"/>
              <a:pathLst>
                <a:path w="3171190">
                  <a:moveTo>
                    <a:pt x="0" y="0"/>
                  </a:moveTo>
                  <a:lnTo>
                    <a:pt x="3170563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2899816" y="6426401"/>
              <a:ext cx="1204595" cy="0"/>
            </a:xfrm>
            <a:custGeom>
              <a:avLst/>
              <a:gdLst/>
              <a:ahLst/>
              <a:cxnLst/>
              <a:rect l="l" t="t" r="r" b="b"/>
              <a:pathLst>
                <a:path w="1204594">
                  <a:moveTo>
                    <a:pt x="0" y="0"/>
                  </a:moveTo>
                  <a:lnTo>
                    <a:pt x="1204235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677276" y="5390038"/>
            <a:ext cx="5873390" cy="6546"/>
            <a:chOff x="4418399" y="7677671"/>
            <a:chExt cx="9685655" cy="10795"/>
          </a:xfrm>
        </p:grpSpPr>
        <p:sp>
          <p:nvSpPr>
            <p:cNvPr id="35" name="object 35"/>
            <p:cNvSpPr/>
            <p:nvPr/>
          </p:nvSpPr>
          <p:spPr>
            <a:xfrm>
              <a:off x="4418399" y="7682907"/>
              <a:ext cx="1894839" cy="0"/>
            </a:xfrm>
            <a:custGeom>
              <a:avLst/>
              <a:gdLst/>
              <a:ahLst/>
              <a:cxnLst/>
              <a:rect l="l" t="t" r="r" b="b"/>
              <a:pathLst>
                <a:path w="1894839">
                  <a:moveTo>
                    <a:pt x="0" y="0"/>
                  </a:moveTo>
                  <a:lnTo>
                    <a:pt x="1894706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3106" y="7682907"/>
              <a:ext cx="3416300" cy="0"/>
            </a:xfrm>
            <a:custGeom>
              <a:avLst/>
              <a:gdLst/>
              <a:ahLst/>
              <a:cxnLst/>
              <a:rect l="l" t="t" r="r" b="b"/>
              <a:pathLst>
                <a:path w="3416300">
                  <a:moveTo>
                    <a:pt x="0" y="0"/>
                  </a:moveTo>
                  <a:lnTo>
                    <a:pt x="341609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9729211" y="7682907"/>
              <a:ext cx="3171190" cy="0"/>
            </a:xfrm>
            <a:custGeom>
              <a:avLst/>
              <a:gdLst/>
              <a:ahLst/>
              <a:cxnLst/>
              <a:rect l="l" t="t" r="r" b="b"/>
              <a:pathLst>
                <a:path w="3171190">
                  <a:moveTo>
                    <a:pt x="0" y="0"/>
                  </a:moveTo>
                  <a:lnTo>
                    <a:pt x="3170563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8" name="object 38"/>
            <p:cNvSpPr/>
            <p:nvPr/>
          </p:nvSpPr>
          <p:spPr>
            <a:xfrm>
              <a:off x="12899816" y="7682907"/>
              <a:ext cx="1204595" cy="0"/>
            </a:xfrm>
            <a:custGeom>
              <a:avLst/>
              <a:gdLst/>
              <a:ahLst/>
              <a:cxnLst/>
              <a:rect l="l" t="t" r="r" b="b"/>
              <a:pathLst>
                <a:path w="1204594">
                  <a:moveTo>
                    <a:pt x="0" y="0"/>
                  </a:moveTo>
                  <a:lnTo>
                    <a:pt x="1204235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64818" y="4698966"/>
            <a:ext cx="847527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b="1" spc="-42" dirty="0">
                <a:solidFill>
                  <a:srgbClr val="231E20"/>
                </a:solidFill>
                <a:latin typeface="Arial"/>
                <a:cs typeface="Arial"/>
              </a:rPr>
              <a:t>Название</a:t>
            </a:r>
            <a:endParaRPr sz="145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81978" y="4698966"/>
            <a:ext cx="1767446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b="1" spc="-58" dirty="0">
                <a:solidFill>
                  <a:srgbClr val="231E20"/>
                </a:solidFill>
                <a:latin typeface="Arial"/>
                <a:cs typeface="Arial"/>
              </a:rPr>
              <a:t>Юридический</a:t>
            </a:r>
            <a:r>
              <a:rPr sz="1455" b="1" spc="-61" dirty="0">
                <a:solidFill>
                  <a:srgbClr val="231E20"/>
                </a:solidFill>
                <a:latin typeface="Arial"/>
                <a:cs typeface="Arial"/>
              </a:rPr>
              <a:t> адрес</a:t>
            </a:r>
            <a:endParaRPr sz="145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53520" y="4698966"/>
            <a:ext cx="2373152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  <a:tabLst>
                <a:tab pos="1929941" algn="l"/>
              </a:tabLst>
            </a:pPr>
            <a:r>
              <a:rPr sz="1455" b="1" spc="-42" dirty="0">
                <a:solidFill>
                  <a:srgbClr val="231E20"/>
                </a:solidFill>
                <a:latin typeface="Arial"/>
                <a:cs typeface="Arial"/>
              </a:rPr>
              <a:t>Н</a:t>
            </a:r>
            <a:r>
              <a:rPr sz="1455" b="1" spc="-79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b="1" spc="-109" dirty="0">
                <a:solidFill>
                  <a:srgbClr val="231E20"/>
                </a:solidFill>
                <a:latin typeface="Arial"/>
                <a:cs typeface="Arial"/>
              </a:rPr>
              <a:t>м</a:t>
            </a:r>
            <a:r>
              <a:rPr sz="1455" b="1" spc="-52" dirty="0">
                <a:solidFill>
                  <a:srgbClr val="231E20"/>
                </a:solidFill>
                <a:latin typeface="Arial"/>
                <a:cs typeface="Arial"/>
              </a:rPr>
              <a:t>ер</a:t>
            </a:r>
            <a:r>
              <a:rPr sz="1455" b="1" spc="-2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b="1" spc="-191" dirty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sz="1455" b="1" spc="-94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b="1" spc="-39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b="1" spc="-100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b="1" spc="-73" dirty="0">
                <a:solidFill>
                  <a:srgbClr val="231E20"/>
                </a:solidFill>
                <a:latin typeface="Arial"/>
                <a:cs typeface="Arial"/>
              </a:rPr>
              <a:t>удни</a:t>
            </a:r>
            <a:r>
              <a:rPr sz="1455" b="1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455" b="1" spc="39" dirty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r>
              <a:rPr sz="1455" b="1" dirty="0">
                <a:solidFill>
                  <a:srgbClr val="231E20"/>
                </a:solidFill>
                <a:latin typeface="Arial"/>
                <a:cs typeface="Arial"/>
              </a:rPr>
              <a:t>	ФИО</a:t>
            </a:r>
            <a:endParaRPr sz="1455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04622" y="4555072"/>
            <a:ext cx="1835218" cy="501739"/>
          </a:xfrm>
          <a:custGeom>
            <a:avLst/>
            <a:gdLst/>
            <a:ahLst/>
            <a:cxnLst/>
            <a:rect l="l" t="t" r="r" b="b"/>
            <a:pathLst>
              <a:path w="3026409" h="827404">
                <a:moveTo>
                  <a:pt x="0" y="827199"/>
                </a:moveTo>
                <a:lnTo>
                  <a:pt x="3026085" y="827199"/>
                </a:lnTo>
                <a:lnTo>
                  <a:pt x="3026085" y="0"/>
                </a:lnTo>
                <a:lnTo>
                  <a:pt x="0" y="0"/>
                </a:lnTo>
                <a:lnTo>
                  <a:pt x="0" y="827199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125347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045" y="152618"/>
            <a:ext cx="6178345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kern="0" dirty="0">
                <a:latin typeface="Arial Black" panose="020B0A04020102020204" pitchFamily="34" charset="0"/>
              </a:rPr>
              <a:t>Связи 1 : 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4669" y="2259375"/>
            <a:ext cx="1915696" cy="384104"/>
          </a:xfrm>
          <a:prstGeom prst="rect">
            <a:avLst/>
          </a:prstGeom>
          <a:ln w="52354">
            <a:solidFill>
              <a:srgbClr val="00B0F0"/>
            </a:solidFill>
          </a:ln>
        </p:spPr>
        <p:txBody>
          <a:bodyPr vert="horz" wrap="square" lIns="0" tIns="158647" rIns="0" bIns="0" rtlCol="0">
            <a:spAutoFit/>
          </a:bodyPr>
          <a:lstStyle/>
          <a:p>
            <a:pPr marL="452450">
              <a:spcBef>
                <a:spcPts val="1249"/>
              </a:spcBef>
            </a:pPr>
            <a:r>
              <a:rPr lang="ru-RU" sz="1455" spc="-61" dirty="0" smtClean="0">
                <a:solidFill>
                  <a:srgbClr val="231E20"/>
                </a:solidFill>
                <a:latin typeface="Arial"/>
                <a:cs typeface="Arial"/>
              </a:rPr>
              <a:t>Кафедра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7306" y="2411987"/>
            <a:ext cx="857924" cy="23090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6931" rIns="0" bIns="0" rtlCol="0">
            <a:spAutoFit/>
          </a:bodyPr>
          <a:lstStyle/>
          <a:p>
            <a:pPr marL="7701" algn="ctr">
              <a:spcBef>
                <a:spcPts val="55"/>
              </a:spcBef>
            </a:pPr>
            <a:r>
              <a:rPr lang="ru-RU" sz="1455" spc="-18" dirty="0" smtClean="0">
                <a:solidFill>
                  <a:srgbClr val="231E20"/>
                </a:solidFill>
                <a:latin typeface="Arial"/>
                <a:cs typeface="Arial"/>
              </a:rPr>
              <a:t>работает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8248" y="2260041"/>
            <a:ext cx="1887972" cy="549487"/>
          </a:xfrm>
          <a:custGeom>
            <a:avLst/>
            <a:gdLst/>
            <a:ahLst/>
            <a:cxnLst/>
            <a:rect l="l" t="t" r="r" b="b"/>
            <a:pathLst>
              <a:path w="3113405" h="906145">
                <a:moveTo>
                  <a:pt x="0" y="461368"/>
                </a:moveTo>
                <a:lnTo>
                  <a:pt x="1556580" y="906108"/>
                </a:lnTo>
                <a:lnTo>
                  <a:pt x="3113255" y="453075"/>
                </a:lnTo>
                <a:lnTo>
                  <a:pt x="1559659" y="0"/>
                </a:lnTo>
                <a:lnTo>
                  <a:pt x="0" y="461368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9032670" y="2261140"/>
            <a:ext cx="1915696" cy="384104"/>
          </a:xfrm>
          <a:prstGeom prst="rect">
            <a:avLst/>
          </a:prstGeom>
          <a:ln w="52354">
            <a:solidFill>
              <a:srgbClr val="00B0F0"/>
            </a:solidFill>
          </a:ln>
        </p:spPr>
        <p:txBody>
          <a:bodyPr vert="horz" wrap="square" lIns="0" tIns="158647" rIns="0" bIns="0" rtlCol="0">
            <a:spAutoFit/>
          </a:bodyPr>
          <a:lstStyle/>
          <a:p>
            <a:pPr algn="ctr">
              <a:spcBef>
                <a:spcPts val="1249"/>
              </a:spcBef>
            </a:pPr>
            <a:r>
              <a:rPr lang="ru-RU" sz="1455" spc="-55" dirty="0" smtClean="0">
                <a:solidFill>
                  <a:srgbClr val="231E20"/>
                </a:solidFill>
                <a:latin typeface="Arial"/>
                <a:cs typeface="Arial"/>
              </a:rPr>
              <a:t>Преподаватель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9252" y="1446728"/>
            <a:ext cx="830199" cy="23090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Название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03506" y="1278229"/>
            <a:ext cx="1047761" cy="582603"/>
          </a:xfrm>
          <a:custGeom>
            <a:avLst/>
            <a:gdLst/>
            <a:ahLst/>
            <a:cxnLst/>
            <a:rect l="l" t="t" r="r" b="b"/>
            <a:pathLst>
              <a:path w="1727834" h="960755">
                <a:moveTo>
                  <a:pt x="863848" y="960703"/>
                </a:moveTo>
                <a:lnTo>
                  <a:pt x="925539" y="959497"/>
                </a:lnTo>
                <a:lnTo>
                  <a:pt x="986061" y="955933"/>
                </a:lnTo>
                <a:lnTo>
                  <a:pt x="1045265" y="950092"/>
                </a:lnTo>
                <a:lnTo>
                  <a:pt x="1103007" y="942056"/>
                </a:lnTo>
                <a:lnTo>
                  <a:pt x="1159139" y="931906"/>
                </a:lnTo>
                <a:lnTo>
                  <a:pt x="1213516" y="919723"/>
                </a:lnTo>
                <a:lnTo>
                  <a:pt x="1265991" y="905588"/>
                </a:lnTo>
                <a:lnTo>
                  <a:pt x="1316419" y="889583"/>
                </a:lnTo>
                <a:lnTo>
                  <a:pt x="1364652" y="871789"/>
                </a:lnTo>
                <a:lnTo>
                  <a:pt x="1410546" y="852288"/>
                </a:lnTo>
                <a:lnTo>
                  <a:pt x="1453953" y="831160"/>
                </a:lnTo>
                <a:lnTo>
                  <a:pt x="1494728" y="808487"/>
                </a:lnTo>
                <a:lnTo>
                  <a:pt x="1532724" y="784350"/>
                </a:lnTo>
                <a:lnTo>
                  <a:pt x="1567795" y="758830"/>
                </a:lnTo>
                <a:lnTo>
                  <a:pt x="1599795" y="732009"/>
                </a:lnTo>
                <a:lnTo>
                  <a:pt x="1628578" y="703968"/>
                </a:lnTo>
                <a:lnTo>
                  <a:pt x="1653997" y="674789"/>
                </a:lnTo>
                <a:lnTo>
                  <a:pt x="1694161" y="613339"/>
                </a:lnTo>
                <a:lnTo>
                  <a:pt x="1719117" y="548310"/>
                </a:lnTo>
                <a:lnTo>
                  <a:pt x="1727696" y="480351"/>
                </a:lnTo>
                <a:lnTo>
                  <a:pt x="1725527" y="446047"/>
                </a:lnTo>
                <a:lnTo>
                  <a:pt x="1708613" y="379472"/>
                </a:lnTo>
                <a:lnTo>
                  <a:pt x="1675907" y="316151"/>
                </a:lnTo>
                <a:lnTo>
                  <a:pt x="1628578" y="256734"/>
                </a:lnTo>
                <a:lnTo>
                  <a:pt x="1599795" y="228693"/>
                </a:lnTo>
                <a:lnTo>
                  <a:pt x="1567795" y="201873"/>
                </a:lnTo>
                <a:lnTo>
                  <a:pt x="1532724" y="176353"/>
                </a:lnTo>
                <a:lnTo>
                  <a:pt x="1494728" y="152216"/>
                </a:lnTo>
                <a:lnTo>
                  <a:pt x="1453953" y="129543"/>
                </a:lnTo>
                <a:lnTo>
                  <a:pt x="1410546" y="108415"/>
                </a:lnTo>
                <a:lnTo>
                  <a:pt x="1364652" y="88913"/>
                </a:lnTo>
                <a:lnTo>
                  <a:pt x="1316419" y="71120"/>
                </a:lnTo>
                <a:lnTo>
                  <a:pt x="1265991" y="55115"/>
                </a:lnTo>
                <a:lnTo>
                  <a:pt x="1213516" y="40980"/>
                </a:lnTo>
                <a:lnTo>
                  <a:pt x="1159139" y="28797"/>
                </a:lnTo>
                <a:lnTo>
                  <a:pt x="1103007" y="18647"/>
                </a:lnTo>
                <a:lnTo>
                  <a:pt x="1045265" y="10610"/>
                </a:lnTo>
                <a:lnTo>
                  <a:pt x="986061" y="4770"/>
                </a:lnTo>
                <a:lnTo>
                  <a:pt x="925539" y="1206"/>
                </a:lnTo>
                <a:lnTo>
                  <a:pt x="863848" y="0"/>
                </a:lnTo>
                <a:lnTo>
                  <a:pt x="802156" y="1206"/>
                </a:lnTo>
                <a:lnTo>
                  <a:pt x="741634" y="4770"/>
                </a:lnTo>
                <a:lnTo>
                  <a:pt x="682430" y="10610"/>
                </a:lnTo>
                <a:lnTo>
                  <a:pt x="624689" y="18647"/>
                </a:lnTo>
                <a:lnTo>
                  <a:pt x="568556" y="28797"/>
                </a:lnTo>
                <a:lnTo>
                  <a:pt x="514179" y="40980"/>
                </a:lnTo>
                <a:lnTo>
                  <a:pt x="461704" y="55115"/>
                </a:lnTo>
                <a:lnTo>
                  <a:pt x="411277" y="71120"/>
                </a:lnTo>
                <a:lnTo>
                  <a:pt x="363043" y="88913"/>
                </a:lnTo>
                <a:lnTo>
                  <a:pt x="317149" y="108415"/>
                </a:lnTo>
                <a:lnTo>
                  <a:pt x="273742" y="129543"/>
                </a:lnTo>
                <a:lnTo>
                  <a:pt x="232968" y="152216"/>
                </a:lnTo>
                <a:lnTo>
                  <a:pt x="194971" y="176353"/>
                </a:lnTo>
                <a:lnTo>
                  <a:pt x="159900" y="201873"/>
                </a:lnTo>
                <a:lnTo>
                  <a:pt x="127900" y="228693"/>
                </a:lnTo>
                <a:lnTo>
                  <a:pt x="99117" y="256734"/>
                </a:lnTo>
                <a:lnTo>
                  <a:pt x="73698" y="285914"/>
                </a:lnTo>
                <a:lnTo>
                  <a:pt x="33534" y="347364"/>
                </a:lnTo>
                <a:lnTo>
                  <a:pt x="8578" y="412393"/>
                </a:lnTo>
                <a:lnTo>
                  <a:pt x="0" y="480351"/>
                </a:lnTo>
                <a:lnTo>
                  <a:pt x="2168" y="514656"/>
                </a:lnTo>
                <a:lnTo>
                  <a:pt x="19082" y="581231"/>
                </a:lnTo>
                <a:lnTo>
                  <a:pt x="51788" y="644552"/>
                </a:lnTo>
                <a:lnTo>
                  <a:pt x="99117" y="703968"/>
                </a:lnTo>
                <a:lnTo>
                  <a:pt x="127900" y="732009"/>
                </a:lnTo>
                <a:lnTo>
                  <a:pt x="159900" y="758830"/>
                </a:lnTo>
                <a:lnTo>
                  <a:pt x="194971" y="784350"/>
                </a:lnTo>
                <a:lnTo>
                  <a:pt x="232968" y="808487"/>
                </a:lnTo>
                <a:lnTo>
                  <a:pt x="273742" y="831160"/>
                </a:lnTo>
                <a:lnTo>
                  <a:pt x="317149" y="852288"/>
                </a:lnTo>
                <a:lnTo>
                  <a:pt x="363043" y="871789"/>
                </a:lnTo>
                <a:lnTo>
                  <a:pt x="411277" y="889583"/>
                </a:lnTo>
                <a:lnTo>
                  <a:pt x="461704" y="905588"/>
                </a:lnTo>
                <a:lnTo>
                  <a:pt x="514179" y="919723"/>
                </a:lnTo>
                <a:lnTo>
                  <a:pt x="568556" y="931906"/>
                </a:lnTo>
                <a:lnTo>
                  <a:pt x="624689" y="942056"/>
                </a:lnTo>
                <a:lnTo>
                  <a:pt x="682430" y="950092"/>
                </a:lnTo>
                <a:lnTo>
                  <a:pt x="741634" y="955933"/>
                </a:lnTo>
                <a:lnTo>
                  <a:pt x="802156" y="959497"/>
                </a:lnTo>
                <a:lnTo>
                  <a:pt x="863848" y="960703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8073994" y="1446728"/>
            <a:ext cx="445905" cy="23090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33" dirty="0">
                <a:solidFill>
                  <a:srgbClr val="231E20"/>
                </a:solidFill>
                <a:latin typeface="Arial"/>
                <a:cs typeface="Arial"/>
              </a:rPr>
              <a:t>ФИО</a:t>
            </a:r>
            <a:endParaRPr sz="145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03209" y="1278229"/>
            <a:ext cx="794003" cy="582603"/>
          </a:xfrm>
          <a:custGeom>
            <a:avLst/>
            <a:gdLst/>
            <a:ahLst/>
            <a:cxnLst/>
            <a:rect l="l" t="t" r="r" b="b"/>
            <a:pathLst>
              <a:path w="1309369" h="960755">
                <a:moveTo>
                  <a:pt x="654430" y="960703"/>
                </a:moveTo>
                <a:lnTo>
                  <a:pt x="710897" y="958940"/>
                </a:lnTo>
                <a:lnTo>
                  <a:pt x="766030" y="953747"/>
                </a:lnTo>
                <a:lnTo>
                  <a:pt x="819633" y="945267"/>
                </a:lnTo>
                <a:lnTo>
                  <a:pt x="871509" y="933646"/>
                </a:lnTo>
                <a:lnTo>
                  <a:pt x="921462" y="919027"/>
                </a:lnTo>
                <a:lnTo>
                  <a:pt x="969295" y="901554"/>
                </a:lnTo>
                <a:lnTo>
                  <a:pt x="1014812" y="881373"/>
                </a:lnTo>
                <a:lnTo>
                  <a:pt x="1057817" y="858626"/>
                </a:lnTo>
                <a:lnTo>
                  <a:pt x="1098112" y="833458"/>
                </a:lnTo>
                <a:lnTo>
                  <a:pt x="1135502" y="806013"/>
                </a:lnTo>
                <a:lnTo>
                  <a:pt x="1169791" y="776436"/>
                </a:lnTo>
                <a:lnTo>
                  <a:pt x="1200781" y="744871"/>
                </a:lnTo>
                <a:lnTo>
                  <a:pt x="1228276" y="711461"/>
                </a:lnTo>
                <a:lnTo>
                  <a:pt x="1252081" y="676352"/>
                </a:lnTo>
                <a:lnTo>
                  <a:pt x="1271998" y="639687"/>
                </a:lnTo>
                <a:lnTo>
                  <a:pt x="1287830" y="601610"/>
                </a:lnTo>
                <a:lnTo>
                  <a:pt x="1299383" y="562265"/>
                </a:lnTo>
                <a:lnTo>
                  <a:pt x="1306458" y="521798"/>
                </a:lnTo>
                <a:lnTo>
                  <a:pt x="1308860" y="480351"/>
                </a:lnTo>
                <a:lnTo>
                  <a:pt x="1306458" y="438905"/>
                </a:lnTo>
                <a:lnTo>
                  <a:pt x="1299383" y="398437"/>
                </a:lnTo>
                <a:lnTo>
                  <a:pt x="1287830" y="359093"/>
                </a:lnTo>
                <a:lnTo>
                  <a:pt x="1271998" y="321016"/>
                </a:lnTo>
                <a:lnTo>
                  <a:pt x="1252081" y="284351"/>
                </a:lnTo>
                <a:lnTo>
                  <a:pt x="1228276" y="249241"/>
                </a:lnTo>
                <a:lnTo>
                  <a:pt x="1200781" y="215832"/>
                </a:lnTo>
                <a:lnTo>
                  <a:pt x="1169791" y="184266"/>
                </a:lnTo>
                <a:lnTo>
                  <a:pt x="1135502" y="154689"/>
                </a:lnTo>
                <a:lnTo>
                  <a:pt x="1098112" y="127245"/>
                </a:lnTo>
                <a:lnTo>
                  <a:pt x="1057817" y="102077"/>
                </a:lnTo>
                <a:lnTo>
                  <a:pt x="1014812" y="79330"/>
                </a:lnTo>
                <a:lnTo>
                  <a:pt x="969295" y="59148"/>
                </a:lnTo>
                <a:lnTo>
                  <a:pt x="921462" y="41676"/>
                </a:lnTo>
                <a:lnTo>
                  <a:pt x="871509" y="27057"/>
                </a:lnTo>
                <a:lnTo>
                  <a:pt x="819633" y="15436"/>
                </a:lnTo>
                <a:lnTo>
                  <a:pt x="766030" y="6956"/>
                </a:lnTo>
                <a:lnTo>
                  <a:pt x="710897" y="1763"/>
                </a:lnTo>
                <a:lnTo>
                  <a:pt x="654430" y="0"/>
                </a:lnTo>
                <a:lnTo>
                  <a:pt x="597963" y="1763"/>
                </a:lnTo>
                <a:lnTo>
                  <a:pt x="542830" y="6956"/>
                </a:lnTo>
                <a:lnTo>
                  <a:pt x="489227" y="15436"/>
                </a:lnTo>
                <a:lnTo>
                  <a:pt x="437351" y="27057"/>
                </a:lnTo>
                <a:lnTo>
                  <a:pt x="387398" y="41676"/>
                </a:lnTo>
                <a:lnTo>
                  <a:pt x="339565" y="59148"/>
                </a:lnTo>
                <a:lnTo>
                  <a:pt x="294048" y="79330"/>
                </a:lnTo>
                <a:lnTo>
                  <a:pt x="251043" y="102077"/>
                </a:lnTo>
                <a:lnTo>
                  <a:pt x="210747" y="127245"/>
                </a:lnTo>
                <a:lnTo>
                  <a:pt x="173357" y="154689"/>
                </a:lnTo>
                <a:lnTo>
                  <a:pt x="139069" y="184266"/>
                </a:lnTo>
                <a:lnTo>
                  <a:pt x="108079" y="215832"/>
                </a:lnTo>
                <a:lnTo>
                  <a:pt x="80583" y="249241"/>
                </a:lnTo>
                <a:lnTo>
                  <a:pt x="56779" y="284351"/>
                </a:lnTo>
                <a:lnTo>
                  <a:pt x="36862" y="321016"/>
                </a:lnTo>
                <a:lnTo>
                  <a:pt x="21029" y="359093"/>
                </a:lnTo>
                <a:lnTo>
                  <a:pt x="9477" y="398437"/>
                </a:lnTo>
                <a:lnTo>
                  <a:pt x="2402" y="438905"/>
                </a:lnTo>
                <a:lnTo>
                  <a:pt x="0" y="480351"/>
                </a:lnTo>
                <a:lnTo>
                  <a:pt x="2402" y="521798"/>
                </a:lnTo>
                <a:lnTo>
                  <a:pt x="9477" y="562265"/>
                </a:lnTo>
                <a:lnTo>
                  <a:pt x="21029" y="601610"/>
                </a:lnTo>
                <a:lnTo>
                  <a:pt x="36862" y="639687"/>
                </a:lnTo>
                <a:lnTo>
                  <a:pt x="56779" y="676352"/>
                </a:lnTo>
                <a:lnTo>
                  <a:pt x="80583" y="711461"/>
                </a:lnTo>
                <a:lnTo>
                  <a:pt x="108079" y="744871"/>
                </a:lnTo>
                <a:lnTo>
                  <a:pt x="139069" y="776436"/>
                </a:lnTo>
                <a:lnTo>
                  <a:pt x="173357" y="806013"/>
                </a:lnTo>
                <a:lnTo>
                  <a:pt x="210747" y="833458"/>
                </a:lnTo>
                <a:lnTo>
                  <a:pt x="251043" y="858626"/>
                </a:lnTo>
                <a:lnTo>
                  <a:pt x="294048" y="881373"/>
                </a:lnTo>
                <a:lnTo>
                  <a:pt x="339565" y="901554"/>
                </a:lnTo>
                <a:lnTo>
                  <a:pt x="387398" y="919027"/>
                </a:lnTo>
                <a:lnTo>
                  <a:pt x="437351" y="933646"/>
                </a:lnTo>
                <a:lnTo>
                  <a:pt x="489227" y="945267"/>
                </a:lnTo>
                <a:lnTo>
                  <a:pt x="542830" y="953747"/>
                </a:lnTo>
                <a:lnTo>
                  <a:pt x="597963" y="958940"/>
                </a:lnTo>
                <a:lnTo>
                  <a:pt x="654430" y="960703"/>
                </a:lnTo>
                <a:close/>
              </a:path>
            </a:pathLst>
          </a:custGeom>
          <a:ln w="52354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 txBox="1"/>
          <p:nvPr/>
        </p:nvSpPr>
        <p:spPr>
          <a:xfrm>
            <a:off x="9178164" y="1336245"/>
            <a:ext cx="938402" cy="45118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15018" rIns="0" bIns="0" rtlCol="0">
            <a:spAutoFit/>
          </a:bodyPr>
          <a:lstStyle/>
          <a:p>
            <a:pPr marL="7701" marR="3081" indent="185216">
              <a:lnSpc>
                <a:spcPts val="1740"/>
              </a:lnSpc>
              <a:spcBef>
                <a:spcPts val="118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Номер  </a:t>
            </a:r>
            <a:r>
              <a:rPr sz="1455" spc="-106" dirty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52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дни</a:t>
            </a: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455" spc="18" dirty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7466" y="1262355"/>
            <a:ext cx="4224158" cy="1335789"/>
            <a:chOff x="10054468" y="2081716"/>
            <a:chExt cx="6965950" cy="2202815"/>
          </a:xfrm>
        </p:grpSpPr>
        <p:sp>
          <p:nvSpPr>
            <p:cNvPr id="18" name="object 18"/>
            <p:cNvSpPr/>
            <p:nvPr/>
          </p:nvSpPr>
          <p:spPr>
            <a:xfrm>
              <a:off x="10124351" y="4178563"/>
              <a:ext cx="733425" cy="0"/>
            </a:xfrm>
            <a:custGeom>
              <a:avLst/>
              <a:gdLst/>
              <a:ahLst/>
              <a:cxnLst/>
              <a:rect l="l" t="t" r="r" b="b"/>
              <a:pathLst>
                <a:path w="733425">
                  <a:moveTo>
                    <a:pt x="732909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54468" y="4072671"/>
              <a:ext cx="114300" cy="212090"/>
            </a:xfrm>
            <a:custGeom>
              <a:avLst/>
              <a:gdLst/>
              <a:ahLst/>
              <a:cxnLst/>
              <a:rect l="l" t="t" r="r" b="b"/>
              <a:pathLst>
                <a:path w="114300" h="212089">
                  <a:moveTo>
                    <a:pt x="113891" y="0"/>
                  </a:moveTo>
                  <a:lnTo>
                    <a:pt x="0" y="105892"/>
                  </a:lnTo>
                  <a:lnTo>
                    <a:pt x="113891" y="211784"/>
                  </a:lnTo>
                  <a:lnTo>
                    <a:pt x="113891" y="0"/>
                  </a:lnTo>
                  <a:close/>
                </a:path>
              </a:pathLst>
            </a:custGeom>
            <a:solidFill>
              <a:srgbClr val="C0DBDE"/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95702" y="4177129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092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754765" y="4071237"/>
              <a:ext cx="114300" cy="212090"/>
            </a:xfrm>
            <a:custGeom>
              <a:avLst/>
              <a:gdLst/>
              <a:ahLst/>
              <a:cxnLst/>
              <a:rect l="l" t="t" r="r" b="b"/>
              <a:pathLst>
                <a:path w="114300" h="212089">
                  <a:moveTo>
                    <a:pt x="0" y="0"/>
                  </a:moveTo>
                  <a:lnTo>
                    <a:pt x="0" y="211784"/>
                  </a:lnTo>
                  <a:lnTo>
                    <a:pt x="113891" y="105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DBDE"/>
            </a:solidFill>
            <a:ln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40249" y="2107893"/>
              <a:ext cx="2153920" cy="960755"/>
            </a:xfrm>
            <a:custGeom>
              <a:avLst/>
              <a:gdLst/>
              <a:ahLst/>
              <a:cxnLst/>
              <a:rect l="l" t="t" r="r" b="b"/>
              <a:pathLst>
                <a:path w="2153919" h="960755">
                  <a:moveTo>
                    <a:pt x="1076752" y="960703"/>
                  </a:moveTo>
                  <a:lnTo>
                    <a:pt x="1142345" y="959827"/>
                  </a:lnTo>
                  <a:lnTo>
                    <a:pt x="1206898" y="957230"/>
                  </a:lnTo>
                  <a:lnTo>
                    <a:pt x="1270299" y="952964"/>
                  </a:lnTo>
                  <a:lnTo>
                    <a:pt x="1332436" y="947079"/>
                  </a:lnTo>
                  <a:lnTo>
                    <a:pt x="1393196" y="939624"/>
                  </a:lnTo>
                  <a:lnTo>
                    <a:pt x="1452465" y="930651"/>
                  </a:lnTo>
                  <a:lnTo>
                    <a:pt x="1510133" y="920209"/>
                  </a:lnTo>
                  <a:lnTo>
                    <a:pt x="1566085" y="908349"/>
                  </a:lnTo>
                  <a:lnTo>
                    <a:pt x="1620209" y="895121"/>
                  </a:lnTo>
                  <a:lnTo>
                    <a:pt x="1672393" y="880575"/>
                  </a:lnTo>
                  <a:lnTo>
                    <a:pt x="1722524" y="864761"/>
                  </a:lnTo>
                  <a:lnTo>
                    <a:pt x="1770490" y="847730"/>
                  </a:lnTo>
                  <a:lnTo>
                    <a:pt x="1816177" y="829532"/>
                  </a:lnTo>
                  <a:lnTo>
                    <a:pt x="1859473" y="810217"/>
                  </a:lnTo>
                  <a:lnTo>
                    <a:pt x="1900266" y="789836"/>
                  </a:lnTo>
                  <a:lnTo>
                    <a:pt x="1938442" y="768438"/>
                  </a:lnTo>
                  <a:lnTo>
                    <a:pt x="1973890" y="746074"/>
                  </a:lnTo>
                  <a:lnTo>
                    <a:pt x="2006496" y="722794"/>
                  </a:lnTo>
                  <a:lnTo>
                    <a:pt x="2036148" y="698648"/>
                  </a:lnTo>
                  <a:lnTo>
                    <a:pt x="2086140" y="647961"/>
                  </a:lnTo>
                  <a:lnTo>
                    <a:pt x="2122964" y="594415"/>
                  </a:lnTo>
                  <a:lnTo>
                    <a:pt x="2145719" y="538411"/>
                  </a:lnTo>
                  <a:lnTo>
                    <a:pt x="2153505" y="480351"/>
                  </a:lnTo>
                  <a:lnTo>
                    <a:pt x="2151540" y="451090"/>
                  </a:lnTo>
                  <a:lnTo>
                    <a:pt x="2136157" y="394008"/>
                  </a:lnTo>
                  <a:lnTo>
                    <a:pt x="2106254" y="339182"/>
                  </a:lnTo>
                  <a:lnTo>
                    <a:pt x="2062734" y="287015"/>
                  </a:lnTo>
                  <a:lnTo>
                    <a:pt x="2006496" y="237909"/>
                  </a:lnTo>
                  <a:lnTo>
                    <a:pt x="1973890" y="214629"/>
                  </a:lnTo>
                  <a:lnTo>
                    <a:pt x="1938442" y="192265"/>
                  </a:lnTo>
                  <a:lnTo>
                    <a:pt x="1900266" y="170867"/>
                  </a:lnTo>
                  <a:lnTo>
                    <a:pt x="1859473" y="150485"/>
                  </a:lnTo>
                  <a:lnTo>
                    <a:pt x="1816177" y="131171"/>
                  </a:lnTo>
                  <a:lnTo>
                    <a:pt x="1770490" y="112972"/>
                  </a:lnTo>
                  <a:lnTo>
                    <a:pt x="1722524" y="95941"/>
                  </a:lnTo>
                  <a:lnTo>
                    <a:pt x="1672393" y="80128"/>
                  </a:lnTo>
                  <a:lnTo>
                    <a:pt x="1620209" y="65582"/>
                  </a:lnTo>
                  <a:lnTo>
                    <a:pt x="1566085" y="52354"/>
                  </a:lnTo>
                  <a:lnTo>
                    <a:pt x="1510133" y="40493"/>
                  </a:lnTo>
                  <a:lnTo>
                    <a:pt x="1452465" y="30052"/>
                  </a:lnTo>
                  <a:lnTo>
                    <a:pt x="1393196" y="21078"/>
                  </a:lnTo>
                  <a:lnTo>
                    <a:pt x="1332436" y="13624"/>
                  </a:lnTo>
                  <a:lnTo>
                    <a:pt x="1270299" y="7739"/>
                  </a:lnTo>
                  <a:lnTo>
                    <a:pt x="1206898" y="3473"/>
                  </a:lnTo>
                  <a:lnTo>
                    <a:pt x="1142345" y="876"/>
                  </a:lnTo>
                  <a:lnTo>
                    <a:pt x="1076752" y="0"/>
                  </a:lnTo>
                  <a:lnTo>
                    <a:pt x="1011159" y="876"/>
                  </a:lnTo>
                  <a:lnTo>
                    <a:pt x="946606" y="3473"/>
                  </a:lnTo>
                  <a:lnTo>
                    <a:pt x="883205" y="7739"/>
                  </a:lnTo>
                  <a:lnTo>
                    <a:pt x="821068" y="13624"/>
                  </a:lnTo>
                  <a:lnTo>
                    <a:pt x="760308" y="21078"/>
                  </a:lnTo>
                  <a:lnTo>
                    <a:pt x="701039" y="30052"/>
                  </a:lnTo>
                  <a:lnTo>
                    <a:pt x="643371" y="40493"/>
                  </a:lnTo>
                  <a:lnTo>
                    <a:pt x="587419" y="52354"/>
                  </a:lnTo>
                  <a:lnTo>
                    <a:pt x="533295" y="65582"/>
                  </a:lnTo>
                  <a:lnTo>
                    <a:pt x="481111" y="80128"/>
                  </a:lnTo>
                  <a:lnTo>
                    <a:pt x="430980" y="95941"/>
                  </a:lnTo>
                  <a:lnTo>
                    <a:pt x="383015" y="112972"/>
                  </a:lnTo>
                  <a:lnTo>
                    <a:pt x="337327" y="131171"/>
                  </a:lnTo>
                  <a:lnTo>
                    <a:pt x="294031" y="150485"/>
                  </a:lnTo>
                  <a:lnTo>
                    <a:pt x="253239" y="170867"/>
                  </a:lnTo>
                  <a:lnTo>
                    <a:pt x="215062" y="192265"/>
                  </a:lnTo>
                  <a:lnTo>
                    <a:pt x="179614" y="214629"/>
                  </a:lnTo>
                  <a:lnTo>
                    <a:pt x="147008" y="237909"/>
                  </a:lnTo>
                  <a:lnTo>
                    <a:pt x="117356" y="262054"/>
                  </a:lnTo>
                  <a:lnTo>
                    <a:pt x="67364" y="312741"/>
                  </a:lnTo>
                  <a:lnTo>
                    <a:pt x="30540" y="366288"/>
                  </a:lnTo>
                  <a:lnTo>
                    <a:pt x="7785" y="422292"/>
                  </a:lnTo>
                  <a:lnTo>
                    <a:pt x="0" y="480351"/>
                  </a:lnTo>
                  <a:lnTo>
                    <a:pt x="1965" y="509613"/>
                  </a:lnTo>
                  <a:lnTo>
                    <a:pt x="17347" y="566695"/>
                  </a:lnTo>
                  <a:lnTo>
                    <a:pt x="47250" y="621521"/>
                  </a:lnTo>
                  <a:lnTo>
                    <a:pt x="90770" y="673687"/>
                  </a:lnTo>
                  <a:lnTo>
                    <a:pt x="147008" y="722794"/>
                  </a:lnTo>
                  <a:lnTo>
                    <a:pt x="179614" y="746074"/>
                  </a:lnTo>
                  <a:lnTo>
                    <a:pt x="215062" y="768438"/>
                  </a:lnTo>
                  <a:lnTo>
                    <a:pt x="253239" y="789836"/>
                  </a:lnTo>
                  <a:lnTo>
                    <a:pt x="294031" y="810217"/>
                  </a:lnTo>
                  <a:lnTo>
                    <a:pt x="337327" y="829532"/>
                  </a:lnTo>
                  <a:lnTo>
                    <a:pt x="383015" y="847730"/>
                  </a:lnTo>
                  <a:lnTo>
                    <a:pt x="430980" y="864761"/>
                  </a:lnTo>
                  <a:lnTo>
                    <a:pt x="481111" y="880575"/>
                  </a:lnTo>
                  <a:lnTo>
                    <a:pt x="533295" y="895121"/>
                  </a:lnTo>
                  <a:lnTo>
                    <a:pt x="587419" y="908349"/>
                  </a:lnTo>
                  <a:lnTo>
                    <a:pt x="643371" y="920209"/>
                  </a:lnTo>
                  <a:lnTo>
                    <a:pt x="701039" y="930651"/>
                  </a:lnTo>
                  <a:lnTo>
                    <a:pt x="760308" y="939624"/>
                  </a:lnTo>
                  <a:lnTo>
                    <a:pt x="821068" y="947079"/>
                  </a:lnTo>
                  <a:lnTo>
                    <a:pt x="883205" y="952964"/>
                  </a:lnTo>
                  <a:lnTo>
                    <a:pt x="946606" y="957230"/>
                  </a:lnTo>
                  <a:lnTo>
                    <a:pt x="1011159" y="959827"/>
                  </a:lnTo>
                  <a:lnTo>
                    <a:pt x="1076752" y="960703"/>
                  </a:lnTo>
                  <a:close/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3695907" y="3057634"/>
              <a:ext cx="2188845" cy="668020"/>
            </a:xfrm>
            <a:custGeom>
              <a:avLst/>
              <a:gdLst/>
              <a:ahLst/>
              <a:cxnLst/>
              <a:rect l="l" t="t" r="r" b="b"/>
              <a:pathLst>
                <a:path w="2188844" h="668020">
                  <a:moveTo>
                    <a:pt x="1974924" y="667874"/>
                  </a:moveTo>
                  <a:lnTo>
                    <a:pt x="0" y="8209"/>
                  </a:lnTo>
                </a:path>
                <a:path w="2188844" h="668020">
                  <a:moveTo>
                    <a:pt x="1974924" y="667874"/>
                  </a:moveTo>
                  <a:lnTo>
                    <a:pt x="2188415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64556" y="3042022"/>
            <a:ext cx="785532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18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455" spc="-6" dirty="0">
                <a:solidFill>
                  <a:srgbClr val="231E20"/>
                </a:solidFill>
                <a:latin typeface="Arial"/>
                <a:cs typeface="Arial"/>
              </a:rPr>
              <a:t>аф</a:t>
            </a:r>
            <a:r>
              <a:rPr sz="1455" spc="-33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дра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72258" y="3373550"/>
            <a:ext cx="6872632" cy="6546"/>
            <a:chOff x="2024367" y="5118430"/>
            <a:chExt cx="11333480" cy="10795"/>
          </a:xfrm>
        </p:grpSpPr>
        <p:sp>
          <p:nvSpPr>
            <p:cNvPr id="26" name="object 26"/>
            <p:cNvSpPr/>
            <p:nvPr/>
          </p:nvSpPr>
          <p:spPr>
            <a:xfrm>
              <a:off x="2024367" y="5123666"/>
              <a:ext cx="3248660" cy="0"/>
            </a:xfrm>
            <a:custGeom>
              <a:avLst/>
              <a:gdLst/>
              <a:ahLst/>
              <a:cxnLst/>
              <a:rect l="l" t="t" r="r" b="b"/>
              <a:pathLst>
                <a:path w="3248660">
                  <a:moveTo>
                    <a:pt x="0" y="0"/>
                  </a:moveTo>
                  <a:lnTo>
                    <a:pt x="3248592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5272970" y="5123666"/>
              <a:ext cx="8084820" cy="0"/>
            </a:xfrm>
            <a:custGeom>
              <a:avLst/>
              <a:gdLst/>
              <a:ahLst/>
              <a:cxnLst/>
              <a:rect l="l" t="t" r="r" b="b"/>
              <a:pathLst>
                <a:path w="8084819">
                  <a:moveTo>
                    <a:pt x="0" y="0"/>
                  </a:moveTo>
                  <a:lnTo>
                    <a:pt x="808444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8" name="object 28"/>
          <p:cNvSpPr/>
          <p:nvPr/>
        </p:nvSpPr>
        <p:spPr>
          <a:xfrm>
            <a:off x="2835754" y="3694202"/>
            <a:ext cx="1874879" cy="0"/>
          </a:xfrm>
          <a:custGeom>
            <a:avLst/>
            <a:gdLst/>
            <a:ahLst/>
            <a:cxnLst/>
            <a:rect l="l" t="t" r="r" b="b"/>
            <a:pathLst>
              <a:path w="3091815">
                <a:moveTo>
                  <a:pt x="0" y="0"/>
                </a:moveTo>
                <a:lnTo>
                  <a:pt x="309152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4773961" y="3694202"/>
            <a:ext cx="4807531" cy="0"/>
          </a:xfrm>
          <a:custGeom>
            <a:avLst/>
            <a:gdLst/>
            <a:ahLst/>
            <a:cxnLst/>
            <a:rect l="l" t="t" r="r" b="b"/>
            <a:pathLst>
              <a:path w="7927975">
                <a:moveTo>
                  <a:pt x="0" y="0"/>
                </a:moveTo>
                <a:lnTo>
                  <a:pt x="7927381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2835754" y="4011680"/>
            <a:ext cx="1874879" cy="0"/>
          </a:xfrm>
          <a:custGeom>
            <a:avLst/>
            <a:gdLst/>
            <a:ahLst/>
            <a:cxnLst/>
            <a:rect l="l" t="t" r="r" b="b"/>
            <a:pathLst>
              <a:path w="3091815">
                <a:moveTo>
                  <a:pt x="0" y="0"/>
                </a:moveTo>
                <a:lnTo>
                  <a:pt x="309152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773961" y="4011680"/>
            <a:ext cx="4807531" cy="0"/>
          </a:xfrm>
          <a:custGeom>
            <a:avLst/>
            <a:gdLst/>
            <a:ahLst/>
            <a:cxnLst/>
            <a:rect l="l" t="t" r="r" b="b"/>
            <a:pathLst>
              <a:path w="7927975">
                <a:moveTo>
                  <a:pt x="0" y="0"/>
                </a:moveTo>
                <a:lnTo>
                  <a:pt x="7927381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2" name="object 32"/>
          <p:cNvGrpSpPr/>
          <p:nvPr/>
        </p:nvGrpSpPr>
        <p:grpSpPr>
          <a:xfrm>
            <a:off x="2772258" y="4325983"/>
            <a:ext cx="6872632" cy="6546"/>
            <a:chOff x="2024367" y="6689063"/>
            <a:chExt cx="11333480" cy="10795"/>
          </a:xfrm>
        </p:grpSpPr>
        <p:sp>
          <p:nvSpPr>
            <p:cNvPr id="33" name="object 33"/>
            <p:cNvSpPr/>
            <p:nvPr/>
          </p:nvSpPr>
          <p:spPr>
            <a:xfrm>
              <a:off x="2024367" y="6694298"/>
              <a:ext cx="3248660" cy="0"/>
            </a:xfrm>
            <a:custGeom>
              <a:avLst/>
              <a:gdLst/>
              <a:ahLst/>
              <a:cxnLst/>
              <a:rect l="l" t="t" r="r" b="b"/>
              <a:pathLst>
                <a:path w="3248660">
                  <a:moveTo>
                    <a:pt x="0" y="0"/>
                  </a:moveTo>
                  <a:lnTo>
                    <a:pt x="3248592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5272970" y="6694298"/>
              <a:ext cx="8084820" cy="0"/>
            </a:xfrm>
            <a:custGeom>
              <a:avLst/>
              <a:gdLst/>
              <a:ahLst/>
              <a:cxnLst/>
              <a:rect l="l" t="t" r="r" b="b"/>
              <a:pathLst>
                <a:path w="8084819">
                  <a:moveTo>
                    <a:pt x="0" y="0"/>
                  </a:moveTo>
                  <a:lnTo>
                    <a:pt x="808444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42022" y="3412677"/>
            <a:ext cx="1469021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b="1" spc="-61" dirty="0">
                <a:solidFill>
                  <a:srgbClr val="231E20"/>
                </a:solidFill>
                <a:latin typeface="Arial"/>
                <a:cs typeface="Arial"/>
              </a:rPr>
              <a:t>Номер_кафедры</a:t>
            </a:r>
            <a:endParaRPr sz="1455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80249" y="3412677"/>
            <a:ext cx="1743957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b="1" spc="-49" dirty="0">
                <a:solidFill>
                  <a:srgbClr val="231E20"/>
                </a:solidFill>
                <a:latin typeface="Arial"/>
                <a:cs typeface="Arial"/>
              </a:rPr>
              <a:t>Название_кафедры</a:t>
            </a:r>
            <a:endParaRPr sz="1455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42022" y="3730129"/>
            <a:ext cx="73547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355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endParaRPr sz="1455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80249" y="3730129"/>
            <a:ext cx="41355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Кафедра 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информационно-аналитических</a:t>
            </a:r>
            <a:r>
              <a:rPr sz="145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61" dirty="0">
                <a:solidFill>
                  <a:srgbClr val="231E20"/>
                </a:solidFill>
                <a:latin typeface="Arial"/>
                <a:cs typeface="Arial"/>
              </a:rPr>
              <a:t>систем</a:t>
            </a:r>
            <a:endParaRPr sz="145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42022" y="4047582"/>
            <a:ext cx="10743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endParaRPr sz="145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80249" y="4047582"/>
            <a:ext cx="344825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Кафедра </a:t>
            </a:r>
            <a:r>
              <a:rPr sz="1455" spc="-39" dirty="0">
                <a:solidFill>
                  <a:srgbClr val="231E20"/>
                </a:solidFill>
                <a:latin typeface="Arial"/>
                <a:cs typeface="Arial"/>
              </a:rPr>
              <a:t>системного</a:t>
            </a:r>
            <a:r>
              <a:rPr sz="1455" spc="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программирования</a:t>
            </a:r>
            <a:endParaRPr sz="145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64500" y="4450289"/>
            <a:ext cx="1289196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45" dirty="0">
                <a:solidFill>
                  <a:srgbClr val="231E20"/>
                </a:solidFill>
                <a:latin typeface="Arial"/>
                <a:cs typeface="Arial"/>
              </a:rPr>
              <a:t>Преподаватель</a:t>
            </a:r>
            <a:endParaRPr sz="1455"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48782"/>
              </p:ext>
            </p:extLst>
          </p:nvPr>
        </p:nvGraphicFramePr>
        <p:xfrm>
          <a:off x="2772258" y="4785056"/>
          <a:ext cx="6860697" cy="158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47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spc="-1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Табельный_номер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ФИО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Номер_кафедры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1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457889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Михайлова </a:t>
                      </a:r>
                      <a:r>
                        <a:rPr sz="1500" spc="-114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Елена</a:t>
                      </a:r>
                      <a:r>
                        <a:rPr sz="1500" spc="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Георгиевна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455888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Графеева </a:t>
                      </a:r>
                      <a:r>
                        <a:rPr sz="1500" spc="-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Наталья</a:t>
                      </a:r>
                      <a:r>
                        <a:rPr sz="1500" spc="1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Генриховна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1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437878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1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Терехов </a:t>
                      </a: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Андрей</a:t>
                      </a:r>
                      <a:r>
                        <a:rPr sz="1500" spc="1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Николаевич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1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437566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Новиков </a:t>
                      </a: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Борис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Асенович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4" name="Прямая соединительная линия 43"/>
          <p:cNvCxnSpPr/>
          <p:nvPr/>
        </p:nvCxnSpPr>
        <p:spPr>
          <a:xfrm>
            <a:off x="4311043" y="1872420"/>
            <a:ext cx="811474" cy="38682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5049862" y="1245827"/>
            <a:ext cx="1327375" cy="575924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object 7"/>
          <p:cNvSpPr txBox="1"/>
          <p:nvPr/>
        </p:nvSpPr>
        <p:spPr>
          <a:xfrm>
            <a:off x="5283117" y="1391358"/>
            <a:ext cx="830199" cy="23090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6931" rIns="0" bIns="0" rtlCol="0">
            <a:spAutoFit/>
          </a:bodyPr>
          <a:lstStyle/>
          <a:p>
            <a:pPr marL="7701" algn="ctr">
              <a:spcBef>
                <a:spcPts val="55"/>
              </a:spcBef>
            </a:pPr>
            <a:r>
              <a:rPr lang="ru-RU" sz="1455" spc="-18" dirty="0" smtClean="0">
                <a:solidFill>
                  <a:srgbClr val="231E20"/>
                </a:solidFill>
                <a:latin typeface="Arial"/>
                <a:cs typeface="Arial"/>
              </a:rPr>
              <a:t>Номер</a:t>
            </a:r>
            <a:endParaRPr sz="1455" dirty="0">
              <a:latin typeface="Arial"/>
              <a:cs typeface="Arial"/>
            </a:endParaRPr>
          </a:p>
        </p:txBody>
      </p:sp>
      <p:cxnSp>
        <p:nvCxnSpPr>
          <p:cNvPr id="48" name="Прямая соединительная линия 47"/>
          <p:cNvCxnSpPr>
            <a:stCxn id="3" idx="0"/>
            <a:endCxn id="45" idx="4"/>
          </p:cNvCxnSpPr>
          <p:nvPr/>
        </p:nvCxnSpPr>
        <p:spPr>
          <a:xfrm flipV="1">
            <a:off x="5122517" y="1821751"/>
            <a:ext cx="591033" cy="43762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382" y="399022"/>
            <a:ext cx="9932623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236" dirty="0">
                <a:latin typeface="Arial Black" panose="020B0A04020102020204" pitchFamily="34" charset="0"/>
              </a:rPr>
              <a:t>Слабые</a:t>
            </a:r>
            <a:r>
              <a:rPr spc="-109" dirty="0">
                <a:latin typeface="Arial Black" panose="020B0A04020102020204" pitchFamily="34" charset="0"/>
              </a:rPr>
              <a:t> </a:t>
            </a:r>
            <a:r>
              <a:rPr spc="-179" dirty="0">
                <a:latin typeface="Arial Black" panose="020B0A04020102020204" pitchFamily="34" charset="0"/>
              </a:rPr>
              <a:t>сущности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0031" y="3812242"/>
            <a:ext cx="88295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94" dirty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52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дник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7732" y="4143771"/>
            <a:ext cx="4869912" cy="6546"/>
            <a:chOff x="2024336" y="5936573"/>
            <a:chExt cx="8030845" cy="10795"/>
          </a:xfrm>
        </p:grpSpPr>
        <p:sp>
          <p:nvSpPr>
            <p:cNvPr id="5" name="object 5"/>
            <p:cNvSpPr/>
            <p:nvPr/>
          </p:nvSpPr>
          <p:spPr>
            <a:xfrm>
              <a:off x="2024336" y="5941808"/>
              <a:ext cx="4248785" cy="0"/>
            </a:xfrm>
            <a:custGeom>
              <a:avLst/>
              <a:gdLst/>
              <a:ahLst/>
              <a:cxnLst/>
              <a:rect l="l" t="t" r="r" b="b"/>
              <a:pathLst>
                <a:path w="4248785">
                  <a:moveTo>
                    <a:pt x="0" y="0"/>
                  </a:moveTo>
                  <a:lnTo>
                    <a:pt x="4248268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6272604" y="5941808"/>
              <a:ext cx="3782060" cy="0"/>
            </a:xfrm>
            <a:custGeom>
              <a:avLst/>
              <a:gdLst/>
              <a:ahLst/>
              <a:cxnLst/>
              <a:rect l="l" t="t" r="r" b="b"/>
              <a:pathLst>
                <a:path w="3782059">
                  <a:moveTo>
                    <a:pt x="0" y="0"/>
                  </a:moveTo>
                  <a:lnTo>
                    <a:pt x="3782062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" name="object 7"/>
          <p:cNvSpPr/>
          <p:nvPr/>
        </p:nvSpPr>
        <p:spPr>
          <a:xfrm>
            <a:off x="3411228" y="4464423"/>
            <a:ext cx="2480970" cy="0"/>
          </a:xfrm>
          <a:custGeom>
            <a:avLst/>
            <a:gdLst/>
            <a:ahLst/>
            <a:cxnLst/>
            <a:rect l="l" t="t" r="r" b="b"/>
            <a:pathLst>
              <a:path w="4091304">
                <a:moveTo>
                  <a:pt x="0" y="0"/>
                </a:moveTo>
                <a:lnTo>
                  <a:pt x="4091205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5955634" y="4464423"/>
            <a:ext cx="2198334" cy="0"/>
          </a:xfrm>
          <a:custGeom>
            <a:avLst/>
            <a:gdLst/>
            <a:ahLst/>
            <a:cxnLst/>
            <a:rect l="l" t="t" r="r" b="b"/>
            <a:pathLst>
              <a:path w="3625215">
                <a:moveTo>
                  <a:pt x="0" y="0"/>
                </a:moveTo>
                <a:lnTo>
                  <a:pt x="3624999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9" name="object 9"/>
          <p:cNvGrpSpPr/>
          <p:nvPr/>
        </p:nvGrpSpPr>
        <p:grpSpPr>
          <a:xfrm>
            <a:off x="3347732" y="4778726"/>
            <a:ext cx="4869912" cy="6546"/>
            <a:chOff x="2024336" y="6983662"/>
            <a:chExt cx="8030845" cy="10795"/>
          </a:xfrm>
        </p:grpSpPr>
        <p:sp>
          <p:nvSpPr>
            <p:cNvPr id="10" name="object 10"/>
            <p:cNvSpPr/>
            <p:nvPr/>
          </p:nvSpPr>
          <p:spPr>
            <a:xfrm>
              <a:off x="2024336" y="6988897"/>
              <a:ext cx="4248785" cy="0"/>
            </a:xfrm>
            <a:custGeom>
              <a:avLst/>
              <a:gdLst/>
              <a:ahLst/>
              <a:cxnLst/>
              <a:rect l="l" t="t" r="r" b="b"/>
              <a:pathLst>
                <a:path w="4248785">
                  <a:moveTo>
                    <a:pt x="0" y="0"/>
                  </a:moveTo>
                  <a:lnTo>
                    <a:pt x="4248268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2604" y="6988897"/>
              <a:ext cx="3782060" cy="0"/>
            </a:xfrm>
            <a:custGeom>
              <a:avLst/>
              <a:gdLst/>
              <a:ahLst/>
              <a:cxnLst/>
              <a:rect l="l" t="t" r="r" b="b"/>
              <a:pathLst>
                <a:path w="3782059">
                  <a:moveTo>
                    <a:pt x="0" y="0"/>
                  </a:moveTo>
                  <a:lnTo>
                    <a:pt x="3782062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17496" y="4182898"/>
            <a:ext cx="1519850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278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аб</a:t>
            </a:r>
            <a:r>
              <a:rPr sz="1455" spc="-24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455" spc="-45" dirty="0">
                <a:solidFill>
                  <a:srgbClr val="231E20"/>
                </a:solidFill>
                <a:latin typeface="Arial"/>
                <a:cs typeface="Arial"/>
              </a:rPr>
              <a:t>льный_н</a:t>
            </a:r>
            <a:r>
              <a:rPr sz="1455" spc="-73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м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ер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1901" y="4182898"/>
            <a:ext cx="445905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33" dirty="0">
                <a:solidFill>
                  <a:srgbClr val="231E20"/>
                </a:solidFill>
                <a:latin typeface="Arial"/>
                <a:cs typeface="Arial"/>
              </a:rPr>
              <a:t>ФИО</a:t>
            </a:r>
            <a:endParaRPr sz="145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9973" y="4903057"/>
            <a:ext cx="522148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Адрес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7732" y="5234624"/>
            <a:ext cx="4869912" cy="6546"/>
            <a:chOff x="2024336" y="7735471"/>
            <a:chExt cx="8030845" cy="10795"/>
          </a:xfrm>
        </p:grpSpPr>
        <p:sp>
          <p:nvSpPr>
            <p:cNvPr id="16" name="object 16"/>
            <p:cNvSpPr/>
            <p:nvPr/>
          </p:nvSpPr>
          <p:spPr>
            <a:xfrm>
              <a:off x="2024336" y="7740706"/>
              <a:ext cx="3839845" cy="0"/>
            </a:xfrm>
            <a:custGeom>
              <a:avLst/>
              <a:gdLst/>
              <a:ahLst/>
              <a:cxnLst/>
              <a:rect l="l" t="t" r="r" b="b"/>
              <a:pathLst>
                <a:path w="3839845">
                  <a:moveTo>
                    <a:pt x="0" y="0"/>
                  </a:moveTo>
                  <a:lnTo>
                    <a:pt x="3839820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4156" y="7740706"/>
              <a:ext cx="1998980" cy="0"/>
            </a:xfrm>
            <a:custGeom>
              <a:avLst/>
              <a:gdLst/>
              <a:ahLst/>
              <a:cxnLst/>
              <a:rect l="l" t="t" r="r" b="b"/>
              <a:pathLst>
                <a:path w="1998979">
                  <a:moveTo>
                    <a:pt x="0" y="0"/>
                  </a:moveTo>
                  <a:lnTo>
                    <a:pt x="199894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3100" y="7740706"/>
              <a:ext cx="2192020" cy="0"/>
            </a:xfrm>
            <a:custGeom>
              <a:avLst/>
              <a:gdLst/>
              <a:ahLst/>
              <a:cxnLst/>
              <a:rect l="l" t="t" r="r" b="b"/>
              <a:pathLst>
                <a:path w="2192020">
                  <a:moveTo>
                    <a:pt x="0" y="0"/>
                  </a:moveTo>
                  <a:lnTo>
                    <a:pt x="2191566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347732" y="5639408"/>
            <a:ext cx="4869912" cy="6546"/>
            <a:chOff x="2024336" y="8402990"/>
            <a:chExt cx="8030845" cy="10795"/>
          </a:xfrm>
        </p:grpSpPr>
        <p:sp>
          <p:nvSpPr>
            <p:cNvPr id="20" name="object 20"/>
            <p:cNvSpPr/>
            <p:nvPr/>
          </p:nvSpPr>
          <p:spPr>
            <a:xfrm>
              <a:off x="2024336" y="8408225"/>
              <a:ext cx="3839845" cy="0"/>
            </a:xfrm>
            <a:custGeom>
              <a:avLst/>
              <a:gdLst/>
              <a:ahLst/>
              <a:cxnLst/>
              <a:rect l="l" t="t" r="r" b="b"/>
              <a:pathLst>
                <a:path w="3839845">
                  <a:moveTo>
                    <a:pt x="0" y="0"/>
                  </a:moveTo>
                  <a:lnTo>
                    <a:pt x="3839820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4156" y="8408225"/>
              <a:ext cx="1998980" cy="0"/>
            </a:xfrm>
            <a:custGeom>
              <a:avLst/>
              <a:gdLst/>
              <a:ahLst/>
              <a:cxnLst/>
              <a:rect l="l" t="t" r="r" b="b"/>
              <a:pathLst>
                <a:path w="1998979">
                  <a:moveTo>
                    <a:pt x="0" y="0"/>
                  </a:moveTo>
                  <a:lnTo>
                    <a:pt x="199894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3100" y="8408225"/>
              <a:ext cx="2192020" cy="0"/>
            </a:xfrm>
            <a:custGeom>
              <a:avLst/>
              <a:gdLst/>
              <a:ahLst/>
              <a:cxnLst/>
              <a:rect l="l" t="t" r="r" b="b"/>
              <a:pathLst>
                <a:path w="2192020">
                  <a:moveTo>
                    <a:pt x="0" y="0"/>
                  </a:moveTo>
                  <a:lnTo>
                    <a:pt x="2191566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7496" y="5317404"/>
            <a:ext cx="1519850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278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аб</a:t>
            </a:r>
            <a:r>
              <a:rPr sz="1455" spc="-24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455" spc="-45" dirty="0">
                <a:solidFill>
                  <a:srgbClr val="231E20"/>
                </a:solidFill>
                <a:latin typeface="Arial"/>
                <a:cs typeface="Arial"/>
              </a:rPr>
              <a:t>льный_н</a:t>
            </a:r>
            <a:r>
              <a:rPr sz="1455" spc="-73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м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ер</a:t>
            </a:r>
            <a:endParaRPr sz="145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4237" y="5317404"/>
            <a:ext cx="501739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200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64" dirty="0">
                <a:solidFill>
                  <a:srgbClr val="231E20"/>
                </a:solidFill>
                <a:latin typeface="Arial"/>
                <a:cs typeface="Arial"/>
              </a:rPr>
              <a:t>ли</a:t>
            </a:r>
            <a:r>
              <a:rPr sz="1455" spc="-100" dirty="0">
                <a:solidFill>
                  <a:srgbClr val="231E20"/>
                </a:solidFill>
                <a:latin typeface="Arial"/>
                <a:cs typeface="Arial"/>
              </a:rPr>
              <a:t>ц</a:t>
            </a:r>
            <a:r>
              <a:rPr sz="1455" spc="18" dirty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6411" y="5317404"/>
            <a:ext cx="355030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64" dirty="0">
                <a:solidFill>
                  <a:srgbClr val="231E20"/>
                </a:solidFill>
                <a:latin typeface="Arial"/>
                <a:cs typeface="Arial"/>
              </a:rPr>
              <a:t>Д</a:t>
            </a:r>
            <a:r>
              <a:rPr sz="1455" spc="-33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м</a:t>
            </a:r>
            <a:endParaRPr sz="145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6418" y="2339324"/>
            <a:ext cx="3101695" cy="230971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  <a:tabLst>
                <a:tab pos="2600337" algn="l"/>
              </a:tabLst>
            </a:pPr>
            <a:r>
              <a:rPr sz="1455" spc="-94" dirty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52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дник</a:t>
            </a:r>
            <a:r>
              <a:rPr sz="1455" dirty="0">
                <a:solidFill>
                  <a:srgbClr val="231E20"/>
                </a:solidFill>
                <a:latin typeface="Arial"/>
                <a:cs typeface="Arial"/>
              </a:rPr>
              <a:t>	</a:t>
            </a:r>
            <a:r>
              <a:rPr sz="2183" spc="100" baseline="2314" dirty="0">
                <a:solidFill>
                  <a:srgbClr val="231E20"/>
                </a:solidFill>
                <a:latin typeface="Arial"/>
                <a:cs typeface="Arial"/>
              </a:rPr>
              <a:t>ж</a:t>
            </a:r>
            <a:r>
              <a:rPr sz="2183" spc="-68" baseline="2314" dirty="0">
                <a:solidFill>
                  <a:srgbClr val="231E20"/>
                </a:solidFill>
                <a:latin typeface="Arial"/>
                <a:cs typeface="Arial"/>
              </a:rPr>
              <a:t>ив</a:t>
            </a:r>
            <a:r>
              <a:rPr sz="2183" spc="-141" baseline="2314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2183" spc="-68" baseline="2314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endParaRPr sz="2183" baseline="2314" dirty="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57950" y="1810117"/>
            <a:ext cx="1779383" cy="1291892"/>
            <a:chOff x="6120081" y="2940010"/>
            <a:chExt cx="2934335" cy="2130425"/>
          </a:xfrm>
        </p:grpSpPr>
        <p:sp>
          <p:nvSpPr>
            <p:cNvPr id="28" name="object 28"/>
            <p:cNvSpPr/>
            <p:nvPr/>
          </p:nvSpPr>
          <p:spPr>
            <a:xfrm>
              <a:off x="6155006" y="2974935"/>
              <a:ext cx="2864485" cy="2060575"/>
            </a:xfrm>
            <a:custGeom>
              <a:avLst/>
              <a:gdLst/>
              <a:ahLst/>
              <a:cxnLst/>
              <a:rect l="l" t="t" r="r" b="b"/>
              <a:pathLst>
                <a:path w="2864484" h="2060575">
                  <a:moveTo>
                    <a:pt x="79411" y="1104709"/>
                  </a:moveTo>
                  <a:lnTo>
                    <a:pt x="1391989" y="2031435"/>
                  </a:lnTo>
                  <a:lnTo>
                    <a:pt x="1432647" y="2060136"/>
                  </a:lnTo>
                  <a:lnTo>
                    <a:pt x="1473044" y="2031079"/>
                  </a:lnTo>
                  <a:lnTo>
                    <a:pt x="2785705" y="1087066"/>
                  </a:lnTo>
                  <a:lnTo>
                    <a:pt x="2864467" y="1030418"/>
                  </a:lnTo>
                  <a:lnTo>
                    <a:pt x="2785758" y="973708"/>
                  </a:lnTo>
                  <a:lnTo>
                    <a:pt x="1475693" y="29632"/>
                  </a:lnTo>
                  <a:lnTo>
                    <a:pt x="1434574" y="0"/>
                  </a:lnTo>
                  <a:lnTo>
                    <a:pt x="1393653" y="29915"/>
                  </a:lnTo>
                  <a:lnTo>
                    <a:pt x="78479" y="991268"/>
                  </a:lnTo>
                  <a:lnTo>
                    <a:pt x="0" y="1048638"/>
                  </a:lnTo>
                  <a:lnTo>
                    <a:pt x="79411" y="1104709"/>
                  </a:lnTo>
                  <a:close/>
                </a:path>
              </a:pathLst>
            </a:custGeom>
            <a:ln w="69736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4391" y="3147527"/>
              <a:ext cx="2386330" cy="1716405"/>
            </a:xfrm>
            <a:custGeom>
              <a:avLst/>
              <a:gdLst/>
              <a:ahLst/>
              <a:cxnLst/>
              <a:rect l="l" t="t" r="r" b="b"/>
              <a:pathLst>
                <a:path w="2386329" h="1716404">
                  <a:moveTo>
                    <a:pt x="0" y="874078"/>
                  </a:moveTo>
                  <a:lnTo>
                    <a:pt x="41123" y="903111"/>
                  </a:lnTo>
                  <a:lnTo>
                    <a:pt x="82246" y="932145"/>
                  </a:lnTo>
                  <a:lnTo>
                    <a:pt x="123368" y="961179"/>
                  </a:lnTo>
                  <a:lnTo>
                    <a:pt x="164490" y="990212"/>
                  </a:lnTo>
                  <a:lnTo>
                    <a:pt x="205612" y="1019245"/>
                  </a:lnTo>
                  <a:lnTo>
                    <a:pt x="246733" y="1048278"/>
                  </a:lnTo>
                  <a:lnTo>
                    <a:pt x="287855" y="1077311"/>
                  </a:lnTo>
                  <a:lnTo>
                    <a:pt x="328976" y="1106343"/>
                  </a:lnTo>
                  <a:lnTo>
                    <a:pt x="370096" y="1135376"/>
                  </a:lnTo>
                  <a:lnTo>
                    <a:pt x="411217" y="1164409"/>
                  </a:lnTo>
                  <a:lnTo>
                    <a:pt x="452337" y="1193441"/>
                  </a:lnTo>
                  <a:lnTo>
                    <a:pt x="493457" y="1222473"/>
                  </a:lnTo>
                  <a:lnTo>
                    <a:pt x="534577" y="1251506"/>
                  </a:lnTo>
                  <a:lnTo>
                    <a:pt x="575698" y="1280538"/>
                  </a:lnTo>
                  <a:lnTo>
                    <a:pt x="616818" y="1309570"/>
                  </a:lnTo>
                  <a:lnTo>
                    <a:pt x="657937" y="1338603"/>
                  </a:lnTo>
                  <a:lnTo>
                    <a:pt x="699057" y="1367635"/>
                  </a:lnTo>
                  <a:lnTo>
                    <a:pt x="740177" y="1396668"/>
                  </a:lnTo>
                  <a:lnTo>
                    <a:pt x="781297" y="1425700"/>
                  </a:lnTo>
                  <a:lnTo>
                    <a:pt x="822418" y="1454733"/>
                  </a:lnTo>
                  <a:lnTo>
                    <a:pt x="863538" y="1483765"/>
                  </a:lnTo>
                  <a:lnTo>
                    <a:pt x="904658" y="1512798"/>
                  </a:lnTo>
                  <a:lnTo>
                    <a:pt x="945779" y="1541831"/>
                  </a:lnTo>
                  <a:lnTo>
                    <a:pt x="986900" y="1570864"/>
                  </a:lnTo>
                  <a:lnTo>
                    <a:pt x="1028021" y="1599897"/>
                  </a:lnTo>
                  <a:lnTo>
                    <a:pt x="1069142" y="1628930"/>
                  </a:lnTo>
                  <a:lnTo>
                    <a:pt x="1110264" y="1657964"/>
                  </a:lnTo>
                  <a:lnTo>
                    <a:pt x="1151385" y="1686997"/>
                  </a:lnTo>
                  <a:lnTo>
                    <a:pt x="1192508" y="1716031"/>
                  </a:lnTo>
                  <a:lnTo>
                    <a:pt x="1233664" y="1686433"/>
                  </a:lnTo>
                  <a:lnTo>
                    <a:pt x="1274819" y="1656835"/>
                  </a:lnTo>
                  <a:lnTo>
                    <a:pt x="1315975" y="1627237"/>
                  </a:lnTo>
                  <a:lnTo>
                    <a:pt x="1357130" y="1597639"/>
                  </a:lnTo>
                  <a:lnTo>
                    <a:pt x="1398285" y="1568042"/>
                  </a:lnTo>
                  <a:lnTo>
                    <a:pt x="1439440" y="1538445"/>
                  </a:lnTo>
                  <a:lnTo>
                    <a:pt x="1480595" y="1508847"/>
                  </a:lnTo>
                  <a:lnTo>
                    <a:pt x="1521750" y="1479250"/>
                  </a:lnTo>
                  <a:lnTo>
                    <a:pt x="1562904" y="1449653"/>
                  </a:lnTo>
                  <a:lnTo>
                    <a:pt x="1604059" y="1420057"/>
                  </a:lnTo>
                  <a:lnTo>
                    <a:pt x="1645214" y="1390460"/>
                  </a:lnTo>
                  <a:lnTo>
                    <a:pt x="1686368" y="1360863"/>
                  </a:lnTo>
                  <a:lnTo>
                    <a:pt x="1727522" y="1331266"/>
                  </a:lnTo>
                  <a:lnTo>
                    <a:pt x="1768677" y="1301670"/>
                  </a:lnTo>
                  <a:lnTo>
                    <a:pt x="1809831" y="1272073"/>
                  </a:lnTo>
                  <a:lnTo>
                    <a:pt x="1850985" y="1242476"/>
                  </a:lnTo>
                  <a:lnTo>
                    <a:pt x="1892140" y="1212880"/>
                  </a:lnTo>
                  <a:lnTo>
                    <a:pt x="1933294" y="1183283"/>
                  </a:lnTo>
                  <a:lnTo>
                    <a:pt x="1974449" y="1153686"/>
                  </a:lnTo>
                  <a:lnTo>
                    <a:pt x="2015603" y="1124089"/>
                  </a:lnTo>
                  <a:lnTo>
                    <a:pt x="2056758" y="1094492"/>
                  </a:lnTo>
                  <a:lnTo>
                    <a:pt x="2097913" y="1064895"/>
                  </a:lnTo>
                  <a:lnTo>
                    <a:pt x="2139068" y="1035298"/>
                  </a:lnTo>
                  <a:lnTo>
                    <a:pt x="2180223" y="1005701"/>
                  </a:lnTo>
                  <a:lnTo>
                    <a:pt x="2221378" y="976103"/>
                  </a:lnTo>
                  <a:lnTo>
                    <a:pt x="2262533" y="946506"/>
                  </a:lnTo>
                  <a:lnTo>
                    <a:pt x="2303689" y="916908"/>
                  </a:lnTo>
                  <a:lnTo>
                    <a:pt x="2344844" y="887310"/>
                  </a:lnTo>
                  <a:lnTo>
                    <a:pt x="2386000" y="857712"/>
                  </a:lnTo>
                  <a:lnTo>
                    <a:pt x="2344956" y="828134"/>
                  </a:lnTo>
                  <a:lnTo>
                    <a:pt x="2303912" y="798557"/>
                  </a:lnTo>
                  <a:lnTo>
                    <a:pt x="2262868" y="768980"/>
                  </a:lnTo>
                  <a:lnTo>
                    <a:pt x="2221825" y="739403"/>
                  </a:lnTo>
                  <a:lnTo>
                    <a:pt x="2180782" y="709826"/>
                  </a:lnTo>
                  <a:lnTo>
                    <a:pt x="2139739" y="680250"/>
                  </a:lnTo>
                  <a:lnTo>
                    <a:pt x="2098697" y="650674"/>
                  </a:lnTo>
                  <a:lnTo>
                    <a:pt x="2057654" y="621098"/>
                  </a:lnTo>
                  <a:lnTo>
                    <a:pt x="2016612" y="591522"/>
                  </a:lnTo>
                  <a:lnTo>
                    <a:pt x="1975570" y="561946"/>
                  </a:lnTo>
                  <a:lnTo>
                    <a:pt x="1934528" y="532370"/>
                  </a:lnTo>
                  <a:lnTo>
                    <a:pt x="1893487" y="502794"/>
                  </a:lnTo>
                  <a:lnTo>
                    <a:pt x="1852445" y="473219"/>
                  </a:lnTo>
                  <a:lnTo>
                    <a:pt x="1811403" y="443643"/>
                  </a:lnTo>
                  <a:lnTo>
                    <a:pt x="1770361" y="414068"/>
                  </a:lnTo>
                  <a:lnTo>
                    <a:pt x="1729320" y="384492"/>
                  </a:lnTo>
                  <a:lnTo>
                    <a:pt x="1688278" y="354917"/>
                  </a:lnTo>
                  <a:lnTo>
                    <a:pt x="1647236" y="325341"/>
                  </a:lnTo>
                  <a:lnTo>
                    <a:pt x="1606194" y="295765"/>
                  </a:lnTo>
                  <a:lnTo>
                    <a:pt x="1565152" y="266189"/>
                  </a:lnTo>
                  <a:lnTo>
                    <a:pt x="1524110" y="236613"/>
                  </a:lnTo>
                  <a:lnTo>
                    <a:pt x="1483067" y="207037"/>
                  </a:lnTo>
                  <a:lnTo>
                    <a:pt x="1442025" y="177461"/>
                  </a:lnTo>
                  <a:lnTo>
                    <a:pt x="1400982" y="147885"/>
                  </a:lnTo>
                  <a:lnTo>
                    <a:pt x="1359939" y="118308"/>
                  </a:lnTo>
                  <a:lnTo>
                    <a:pt x="1318896" y="88731"/>
                  </a:lnTo>
                  <a:lnTo>
                    <a:pt x="1277852" y="59154"/>
                  </a:lnTo>
                  <a:lnTo>
                    <a:pt x="1236808" y="29577"/>
                  </a:lnTo>
                  <a:lnTo>
                    <a:pt x="1195764" y="0"/>
                  </a:lnTo>
                  <a:lnTo>
                    <a:pt x="1154532" y="30140"/>
                  </a:lnTo>
                  <a:lnTo>
                    <a:pt x="1113300" y="60280"/>
                  </a:lnTo>
                  <a:lnTo>
                    <a:pt x="1072067" y="90420"/>
                  </a:lnTo>
                  <a:lnTo>
                    <a:pt x="1030835" y="120561"/>
                  </a:lnTo>
                  <a:lnTo>
                    <a:pt x="989602" y="150701"/>
                  </a:lnTo>
                  <a:lnTo>
                    <a:pt x="948369" y="180842"/>
                  </a:lnTo>
                  <a:lnTo>
                    <a:pt x="907135" y="210983"/>
                  </a:lnTo>
                  <a:lnTo>
                    <a:pt x="865902" y="241124"/>
                  </a:lnTo>
                  <a:lnTo>
                    <a:pt x="824668" y="271266"/>
                  </a:lnTo>
                  <a:lnTo>
                    <a:pt x="783434" y="301407"/>
                  </a:lnTo>
                  <a:lnTo>
                    <a:pt x="742201" y="331548"/>
                  </a:lnTo>
                  <a:lnTo>
                    <a:pt x="700967" y="361689"/>
                  </a:lnTo>
                  <a:lnTo>
                    <a:pt x="659733" y="391831"/>
                  </a:lnTo>
                  <a:lnTo>
                    <a:pt x="618499" y="421972"/>
                  </a:lnTo>
                  <a:lnTo>
                    <a:pt x="577265" y="452113"/>
                  </a:lnTo>
                  <a:lnTo>
                    <a:pt x="536031" y="482254"/>
                  </a:lnTo>
                  <a:lnTo>
                    <a:pt x="494797" y="512395"/>
                  </a:lnTo>
                  <a:lnTo>
                    <a:pt x="453563" y="542537"/>
                  </a:lnTo>
                  <a:lnTo>
                    <a:pt x="412329" y="572677"/>
                  </a:lnTo>
                  <a:lnTo>
                    <a:pt x="371095" y="602818"/>
                  </a:lnTo>
                  <a:lnTo>
                    <a:pt x="329862" y="632959"/>
                  </a:lnTo>
                  <a:lnTo>
                    <a:pt x="288628" y="663100"/>
                  </a:lnTo>
                  <a:lnTo>
                    <a:pt x="247395" y="693240"/>
                  </a:lnTo>
                  <a:lnTo>
                    <a:pt x="206162" y="723380"/>
                  </a:lnTo>
                  <a:lnTo>
                    <a:pt x="164929" y="753520"/>
                  </a:lnTo>
                  <a:lnTo>
                    <a:pt x="123696" y="783660"/>
                  </a:lnTo>
                  <a:lnTo>
                    <a:pt x="82464" y="813799"/>
                  </a:lnTo>
                  <a:lnTo>
                    <a:pt x="41231" y="843939"/>
                  </a:lnTo>
                  <a:lnTo>
                    <a:pt x="0" y="874078"/>
                  </a:lnTo>
                  <a:close/>
                </a:path>
              </a:pathLst>
            </a:custGeom>
            <a:ln w="69736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62529" y="2342950"/>
            <a:ext cx="514446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>
              <a:spcBef>
                <a:spcPts val="55"/>
              </a:spcBef>
            </a:pP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Адрес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22984" y="1872276"/>
            <a:ext cx="4866831" cy="1187154"/>
            <a:chOff x="5237882" y="3042514"/>
            <a:chExt cx="8025765" cy="1957705"/>
          </a:xfrm>
        </p:grpSpPr>
        <p:sp>
          <p:nvSpPr>
            <p:cNvPr id="32" name="object 32"/>
            <p:cNvSpPr/>
            <p:nvPr/>
          </p:nvSpPr>
          <p:spPr>
            <a:xfrm>
              <a:off x="5237882" y="4014788"/>
              <a:ext cx="950594" cy="0"/>
            </a:xfrm>
            <a:custGeom>
              <a:avLst/>
              <a:gdLst/>
              <a:ahLst/>
              <a:cxnLst/>
              <a:rect l="l" t="t" r="r" b="b"/>
              <a:pathLst>
                <a:path w="950595">
                  <a:moveTo>
                    <a:pt x="950410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78258" y="3068691"/>
              <a:ext cx="3159125" cy="1905000"/>
            </a:xfrm>
            <a:custGeom>
              <a:avLst/>
              <a:gdLst/>
              <a:ahLst/>
              <a:cxnLst/>
              <a:rect l="l" t="t" r="r" b="b"/>
              <a:pathLst>
                <a:path w="3159125" h="1905000">
                  <a:moveTo>
                    <a:pt x="0" y="1904978"/>
                  </a:moveTo>
                  <a:lnTo>
                    <a:pt x="3158699" y="1904978"/>
                  </a:lnTo>
                  <a:lnTo>
                    <a:pt x="3158699" y="0"/>
                  </a:lnTo>
                  <a:lnTo>
                    <a:pt x="0" y="0"/>
                  </a:lnTo>
                  <a:lnTo>
                    <a:pt x="0" y="1904978"/>
                  </a:lnTo>
                  <a:close/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9015432" y="4011448"/>
              <a:ext cx="1036955" cy="0"/>
            </a:xfrm>
            <a:custGeom>
              <a:avLst/>
              <a:gdLst/>
              <a:ahLst/>
              <a:cxnLst/>
              <a:rect l="l" t="t" r="r" b="b"/>
              <a:pathLst>
                <a:path w="1036954">
                  <a:moveTo>
                    <a:pt x="0" y="0"/>
                  </a:moveTo>
                  <a:lnTo>
                    <a:pt x="1036670" y="0"/>
                  </a:lnTo>
                </a:path>
              </a:pathLst>
            </a:custGeom>
            <a:ln w="52354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</p:spTree>
    <p:extLst>
      <p:ext uri="{BB962C8B-B14F-4D97-AF65-F5344CB8AC3E}">
        <p14:creationId xmlns:p14="http://schemas.microsoft.com/office/powerpoint/2010/main" val="18541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22628" y="552420"/>
            <a:ext cx="7896005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258" dirty="0">
                <a:latin typeface="Arial Black" panose="020B0A04020102020204" pitchFamily="34" charset="0"/>
              </a:rPr>
              <a:t>Связи </a:t>
            </a:r>
            <a:r>
              <a:rPr spc="252" dirty="0">
                <a:latin typeface="Arial Black" panose="020B0A04020102020204" pitchFamily="34" charset="0"/>
              </a:rPr>
              <a:t>М</a:t>
            </a:r>
            <a:r>
              <a:rPr spc="-910" dirty="0">
                <a:latin typeface="Arial Black" panose="020B0A04020102020204" pitchFamily="34" charset="0"/>
              </a:rPr>
              <a:t> </a:t>
            </a:r>
            <a:r>
              <a:rPr spc="-403" dirty="0">
                <a:latin typeface="Arial Black" panose="020B0A04020102020204" pitchFamily="34" charset="0"/>
              </a:rPr>
              <a:t>: </a:t>
            </a:r>
            <a:r>
              <a:rPr spc="106" dirty="0">
                <a:latin typeface="Arial Black" panose="020B0A04020102020204" pitchFamily="34" charset="0"/>
              </a:rPr>
              <a:t>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674547" y="3865710"/>
            <a:ext cx="3306955" cy="762043"/>
            <a:chOff x="2083706" y="5465802"/>
            <a:chExt cx="5453413" cy="1256665"/>
          </a:xfrm>
        </p:grpSpPr>
        <p:sp>
          <p:nvSpPr>
            <p:cNvPr id="10" name="object 10"/>
            <p:cNvSpPr/>
            <p:nvPr/>
          </p:nvSpPr>
          <p:spPr>
            <a:xfrm>
              <a:off x="2083706" y="5465802"/>
              <a:ext cx="2408555" cy="1256665"/>
            </a:xfrm>
            <a:custGeom>
              <a:avLst/>
              <a:gdLst/>
              <a:ahLst/>
              <a:cxnLst/>
              <a:rect l="l" t="t" r="r" b="b"/>
              <a:pathLst>
                <a:path w="2408554" h="1256665">
                  <a:moveTo>
                    <a:pt x="2408303" y="0"/>
                  </a:moveTo>
                  <a:lnTo>
                    <a:pt x="0" y="0"/>
                  </a:lnTo>
                  <a:lnTo>
                    <a:pt x="0" y="1256506"/>
                  </a:lnTo>
                  <a:lnTo>
                    <a:pt x="2408303" y="1256506"/>
                  </a:lnTo>
                  <a:lnTo>
                    <a:pt x="2408303" y="0"/>
                  </a:lnTo>
                  <a:close/>
                </a:path>
              </a:pathLst>
            </a:custGeom>
            <a:solidFill>
              <a:srgbClr val="C0DBD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44364" y="6303472"/>
              <a:ext cx="2992755" cy="0"/>
            </a:xfrm>
            <a:custGeom>
              <a:avLst/>
              <a:gdLst/>
              <a:ahLst/>
              <a:cxnLst/>
              <a:rect l="l" t="t" r="r" b="b"/>
              <a:pathLst>
                <a:path w="2992754">
                  <a:moveTo>
                    <a:pt x="0" y="0"/>
                  </a:moveTo>
                  <a:lnTo>
                    <a:pt x="299269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4364" y="6722308"/>
              <a:ext cx="2992755" cy="0"/>
            </a:xfrm>
            <a:custGeom>
              <a:avLst/>
              <a:gdLst/>
              <a:ahLst/>
              <a:cxnLst/>
              <a:rect l="l" t="t" r="r" b="b"/>
              <a:pathLst>
                <a:path w="2992754">
                  <a:moveTo>
                    <a:pt x="0" y="0"/>
                  </a:moveTo>
                  <a:lnTo>
                    <a:pt x="2992694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74547" y="4123894"/>
            <a:ext cx="1460550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6686">
              <a:spcBef>
                <a:spcPts val="55"/>
              </a:spcBef>
            </a:pPr>
            <a:r>
              <a:rPr sz="1455" spc="-58" dirty="0">
                <a:solidFill>
                  <a:srgbClr val="231E20"/>
                </a:solidFill>
                <a:latin typeface="Arial"/>
                <a:cs typeface="Arial"/>
              </a:rPr>
              <a:t>Предмет</a:t>
            </a:r>
            <a:endParaRPr sz="145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66693" y="3865707"/>
            <a:ext cx="1814809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Код_предмета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4960" y="3865707"/>
            <a:ext cx="2254938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Название_предмета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37376" y="4123894"/>
            <a:ext cx="73547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355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endParaRPr sz="145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0531" y="4377876"/>
            <a:ext cx="10743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endParaRPr sz="145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7259" y="4090876"/>
            <a:ext cx="2270341" cy="522789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14500"/>
              </a:lnSpc>
              <a:spcBef>
                <a:spcPts val="61"/>
              </a:spcBef>
              <a:tabLst>
                <a:tab pos="2262251" algn="l"/>
              </a:tabLst>
            </a:pPr>
            <a:r>
              <a:rPr sz="1455" u="sng" spc="-52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Базы</a:t>
            </a:r>
            <a:r>
              <a:rPr sz="1455" u="sng" spc="-42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 </a:t>
            </a:r>
            <a:r>
              <a:rPr sz="1455" u="sng" spc="-39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данных </a:t>
            </a:r>
            <a:r>
              <a:rPr sz="1455" u="sng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	</a:t>
            </a:r>
            <a:r>
              <a:rPr sz="145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u="sng" spc="-39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Математическая</a:t>
            </a:r>
            <a:r>
              <a:rPr sz="1455" u="sng" spc="-3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 </a:t>
            </a:r>
            <a:r>
              <a:rPr sz="1455" u="sng" spc="-6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физика	</a:t>
            </a:r>
            <a:endParaRPr sz="1455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74547" y="4694385"/>
            <a:ext cx="2762089" cy="762042"/>
            <a:chOff x="2083706" y="6832357"/>
            <a:chExt cx="4554888" cy="1256665"/>
          </a:xfrm>
        </p:grpSpPr>
        <p:sp>
          <p:nvSpPr>
            <p:cNvPr id="29" name="object 29"/>
            <p:cNvSpPr/>
            <p:nvPr/>
          </p:nvSpPr>
          <p:spPr>
            <a:xfrm>
              <a:off x="2083706" y="6832357"/>
              <a:ext cx="2408555" cy="1256665"/>
            </a:xfrm>
            <a:custGeom>
              <a:avLst/>
              <a:gdLst/>
              <a:ahLst/>
              <a:cxnLst/>
              <a:rect l="l" t="t" r="r" b="b"/>
              <a:pathLst>
                <a:path w="2408554" h="1256665">
                  <a:moveTo>
                    <a:pt x="2408303" y="0"/>
                  </a:moveTo>
                  <a:lnTo>
                    <a:pt x="0" y="0"/>
                  </a:lnTo>
                  <a:lnTo>
                    <a:pt x="0" y="1256506"/>
                  </a:lnTo>
                  <a:lnTo>
                    <a:pt x="2408303" y="1256506"/>
                  </a:lnTo>
                  <a:lnTo>
                    <a:pt x="2408303" y="0"/>
                  </a:lnTo>
                  <a:close/>
                </a:path>
              </a:pathLst>
            </a:custGeom>
            <a:solidFill>
              <a:srgbClr val="C0DBD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4364" y="7670028"/>
              <a:ext cx="2094230" cy="0"/>
            </a:xfrm>
            <a:custGeom>
              <a:avLst/>
              <a:gdLst/>
              <a:ahLst/>
              <a:cxnLst/>
              <a:rect l="l" t="t" r="r" b="b"/>
              <a:pathLst>
                <a:path w="2094229">
                  <a:moveTo>
                    <a:pt x="0" y="0"/>
                  </a:moveTo>
                  <a:lnTo>
                    <a:pt x="2094177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5" name="object 35"/>
            <p:cNvSpPr/>
            <p:nvPr/>
          </p:nvSpPr>
          <p:spPr>
            <a:xfrm>
              <a:off x="4544364" y="8088863"/>
              <a:ext cx="2094230" cy="0"/>
            </a:xfrm>
            <a:custGeom>
              <a:avLst/>
              <a:gdLst/>
              <a:ahLst/>
              <a:cxnLst/>
              <a:rect l="l" t="t" r="r" b="b"/>
              <a:pathLst>
                <a:path w="2094229">
                  <a:moveTo>
                    <a:pt x="0" y="0"/>
                  </a:moveTo>
                  <a:lnTo>
                    <a:pt x="2094177" y="0"/>
                  </a:lnTo>
                </a:path>
              </a:pathLst>
            </a:custGeom>
            <a:ln w="1047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74547" y="4952574"/>
            <a:ext cx="1460550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126686">
              <a:spcBef>
                <a:spcPts val="55"/>
              </a:spcBef>
            </a:pP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Студент</a:t>
            </a:r>
            <a:endParaRPr sz="145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6692" y="4694388"/>
            <a:ext cx="1269943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Номер</a:t>
            </a:r>
            <a:r>
              <a:rPr sz="1455" spc="-1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33" dirty="0">
                <a:solidFill>
                  <a:srgbClr val="231E20"/>
                </a:solidFill>
                <a:latin typeface="Arial"/>
                <a:cs typeface="Arial"/>
              </a:rPr>
              <a:t>зачетки</a:t>
            </a:r>
            <a:endParaRPr sz="1455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00098" y="4694388"/>
            <a:ext cx="1524086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33" dirty="0">
                <a:solidFill>
                  <a:srgbClr val="231E20"/>
                </a:solidFill>
                <a:latin typeface="Arial"/>
                <a:cs typeface="Arial"/>
              </a:rPr>
              <a:t>ФИО</a:t>
            </a:r>
            <a:endParaRPr sz="1455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87487" y="4694388"/>
            <a:ext cx="1206792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Номер</a:t>
            </a:r>
            <a:r>
              <a:rPr sz="1455" spc="-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33" dirty="0">
                <a:solidFill>
                  <a:srgbClr val="231E20"/>
                </a:solidFill>
                <a:latin typeface="Arial"/>
                <a:cs typeface="Arial"/>
              </a:rPr>
              <a:t>группы</a:t>
            </a:r>
            <a:endParaRPr sz="1455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66169" y="4952574"/>
            <a:ext cx="471319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39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121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91" dirty="0">
                <a:solidFill>
                  <a:srgbClr val="231E20"/>
                </a:solidFill>
                <a:latin typeface="Arial"/>
                <a:cs typeface="Arial"/>
              </a:rPr>
              <a:t>7</a:t>
            </a:r>
            <a:r>
              <a:rPr sz="1455" spc="-152" dirty="0">
                <a:solidFill>
                  <a:srgbClr val="231E20"/>
                </a:solidFill>
                <a:latin typeface="Arial"/>
                <a:cs typeface="Arial"/>
              </a:rPr>
              <a:t>7</a:t>
            </a:r>
            <a:endParaRPr sz="145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63807" y="5206500"/>
            <a:ext cx="472089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27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79" dirty="0">
                <a:solidFill>
                  <a:srgbClr val="231E20"/>
                </a:solidFill>
                <a:latin typeface="Arial"/>
                <a:cs typeface="Arial"/>
              </a:rPr>
              <a:t>6</a:t>
            </a:r>
            <a:r>
              <a:rPr sz="1455" spc="-94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130" dirty="0">
                <a:solidFill>
                  <a:srgbClr val="231E20"/>
                </a:solidFill>
                <a:latin typeface="Arial"/>
                <a:cs typeface="Arial"/>
              </a:rPr>
              <a:t>75</a:t>
            </a:r>
            <a:endParaRPr sz="1455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74547" y="5523065"/>
            <a:ext cx="1460550" cy="762042"/>
          </a:xfrm>
          <a:custGeom>
            <a:avLst/>
            <a:gdLst/>
            <a:ahLst/>
            <a:cxnLst/>
            <a:rect l="l" t="t" r="r" b="b"/>
            <a:pathLst>
              <a:path w="2408554" h="1256665">
                <a:moveTo>
                  <a:pt x="2408303" y="0"/>
                </a:moveTo>
                <a:lnTo>
                  <a:pt x="0" y="0"/>
                </a:lnTo>
                <a:lnTo>
                  <a:pt x="0" y="1256506"/>
                </a:lnTo>
                <a:lnTo>
                  <a:pt x="2408303" y="1256506"/>
                </a:lnTo>
                <a:lnTo>
                  <a:pt x="2408303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 txBox="1"/>
          <p:nvPr/>
        </p:nvSpPr>
        <p:spPr>
          <a:xfrm>
            <a:off x="6492397" y="4919556"/>
            <a:ext cx="2809431" cy="526725"/>
          </a:xfrm>
          <a:prstGeom prst="rect">
            <a:avLst/>
          </a:prstGeom>
        </p:spPr>
        <p:txBody>
          <a:bodyPr vert="horz" wrap="square" lIns="0" tIns="40047" rIns="0" bIns="0" rtlCol="0">
            <a:spAutoFit/>
          </a:bodyPr>
          <a:lstStyle/>
          <a:p>
            <a:pPr marL="7701">
              <a:spcBef>
                <a:spcPts val="315"/>
              </a:spcBef>
              <a:tabLst>
                <a:tab pos="1594935" algn="l"/>
                <a:tab pos="2071644" algn="l"/>
                <a:tab pos="2801341" algn="l"/>
              </a:tabLst>
            </a:pPr>
            <a:r>
              <a:rPr sz="1455" u="sng" spc="-45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Бусаров</a:t>
            </a:r>
            <a:r>
              <a:rPr sz="1455" u="sng" spc="21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 </a:t>
            </a:r>
            <a:r>
              <a:rPr sz="1455" u="sng" spc="-61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Вячеслав</a:t>
            </a:r>
            <a:r>
              <a:rPr sz="1455" spc="-61" dirty="0">
                <a:solidFill>
                  <a:srgbClr val="231E20"/>
                </a:solidFill>
                <a:latin typeface="Arial"/>
                <a:cs typeface="Arial"/>
              </a:rPr>
              <a:t>	</a:t>
            </a:r>
            <a:r>
              <a:rPr sz="1455" u="sng" spc="-61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 	</a:t>
            </a:r>
            <a:r>
              <a:rPr sz="1455" u="sng" spc="-146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441	</a:t>
            </a:r>
            <a:endParaRPr sz="1455">
              <a:latin typeface="Arial"/>
              <a:cs typeface="Arial"/>
            </a:endParaRPr>
          </a:p>
          <a:p>
            <a:pPr marL="7701">
              <a:spcBef>
                <a:spcPts val="252"/>
              </a:spcBef>
              <a:tabLst>
                <a:tab pos="1531400" algn="l"/>
                <a:tab pos="2073955" algn="l"/>
                <a:tab pos="2801341" algn="l"/>
              </a:tabLst>
            </a:pPr>
            <a:r>
              <a:rPr sz="1455" u="sng" spc="-21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Никита</a:t>
            </a:r>
            <a:r>
              <a:rPr sz="1455" u="sng" spc="27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 </a:t>
            </a:r>
            <a:r>
              <a:rPr sz="1455" u="sng" spc="-21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Федоров	 	</a:t>
            </a:r>
            <a:r>
              <a:rPr sz="1455" u="sng" spc="-158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341	</a:t>
            </a:r>
            <a:endParaRPr sz="145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74547" y="5670772"/>
            <a:ext cx="1460550" cy="451181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L="190222" marR="365811">
              <a:lnSpc>
                <a:spcPts val="1740"/>
              </a:lnSpc>
              <a:spcBef>
                <a:spcPts val="118"/>
              </a:spcBef>
            </a:pPr>
            <a:r>
              <a:rPr sz="1455" spc="-248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455" spc="-91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з</a:t>
            </a:r>
            <a:r>
              <a:rPr sz="1455" spc="-64" dirty="0">
                <a:solidFill>
                  <a:srgbClr val="231E20"/>
                </a:solidFill>
                <a:latin typeface="Arial"/>
                <a:cs typeface="Arial"/>
              </a:rPr>
              <a:t>у</a:t>
            </a:r>
            <a:r>
              <a:rPr sz="1455" spc="-85" dirty="0">
                <a:solidFill>
                  <a:srgbClr val="231E20"/>
                </a:solidFill>
                <a:latin typeface="Arial"/>
                <a:cs typeface="Arial"/>
              </a:rPr>
              <a:t>л</a:t>
            </a:r>
            <a:r>
              <a:rPr sz="1455" spc="-179" dirty="0">
                <a:solidFill>
                  <a:srgbClr val="231E20"/>
                </a:solidFill>
                <a:latin typeface="Arial"/>
                <a:cs typeface="Arial"/>
              </a:rPr>
              <a:t>ь</a:t>
            </a:r>
            <a:r>
              <a:rPr sz="1455" spc="-91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аты  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экзаменов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66693" y="5523068"/>
            <a:ext cx="1308064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Код</a:t>
            </a:r>
            <a:r>
              <a:rPr sz="1455" spc="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55" dirty="0">
                <a:solidFill>
                  <a:srgbClr val="231E20"/>
                </a:solidFill>
                <a:latin typeface="Arial"/>
                <a:cs typeface="Arial"/>
              </a:rPr>
              <a:t>предмета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38196" y="5523068"/>
            <a:ext cx="1352732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-33" dirty="0">
                <a:solidFill>
                  <a:srgbClr val="231E20"/>
                </a:solidFill>
                <a:latin typeface="Arial"/>
                <a:cs typeface="Arial"/>
              </a:rPr>
              <a:t>Номер_зачетки</a:t>
            </a:r>
            <a:endParaRPr sz="1455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54147" y="5523068"/>
            <a:ext cx="1346186" cy="235184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11167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455" spc="-42" dirty="0">
                <a:solidFill>
                  <a:srgbClr val="231E20"/>
                </a:solidFill>
                <a:latin typeface="Arial"/>
                <a:cs typeface="Arial"/>
              </a:rPr>
              <a:t>Отметка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58991" y="5748294"/>
            <a:ext cx="4149071" cy="526336"/>
          </a:xfrm>
          <a:prstGeom prst="rect">
            <a:avLst/>
          </a:prstGeom>
        </p:spPr>
        <p:txBody>
          <a:bodyPr vert="horz" wrap="square" lIns="0" tIns="39662" rIns="0" bIns="0" rtlCol="0">
            <a:spAutoFit/>
          </a:bodyPr>
          <a:lstStyle/>
          <a:p>
            <a:pPr marL="7701">
              <a:spcBef>
                <a:spcPts val="312"/>
              </a:spcBef>
              <a:tabLst>
                <a:tab pos="632660" algn="l"/>
                <a:tab pos="1315379" algn="l"/>
                <a:tab pos="1825203" algn="l"/>
                <a:tab pos="2731259" algn="l"/>
                <a:tab pos="3419753" algn="l"/>
                <a:tab pos="4140978" algn="l"/>
              </a:tabLst>
            </a:pPr>
            <a:r>
              <a:rPr sz="1455" u="sng" spc="15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 	</a:t>
            </a:r>
            <a:r>
              <a:rPr sz="1455" u="sng" spc="-355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1	 	</a:t>
            </a:r>
            <a:r>
              <a:rPr sz="1455" u="sng" spc="-88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46575	 	</a:t>
            </a:r>
            <a:r>
              <a:rPr sz="1455" u="sng" spc="-52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5	</a:t>
            </a:r>
            <a:endParaRPr sz="1455">
              <a:latin typeface="Arial"/>
              <a:cs typeface="Arial"/>
            </a:endParaRPr>
          </a:p>
          <a:p>
            <a:pPr marL="7701">
              <a:spcBef>
                <a:spcPts val="255"/>
              </a:spcBef>
              <a:tabLst>
                <a:tab pos="615717" algn="l"/>
                <a:tab pos="1315379" algn="l"/>
                <a:tab pos="1825203" algn="l"/>
                <a:tab pos="2731259" algn="l"/>
                <a:tab pos="3418213" algn="l"/>
                <a:tab pos="4140978" algn="l"/>
              </a:tabLst>
            </a:pPr>
            <a:r>
              <a:rPr sz="1455" u="sng" spc="15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 	</a:t>
            </a:r>
            <a:r>
              <a:rPr sz="1455" u="sng" spc="-88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2	 	46575	 	</a:t>
            </a:r>
            <a:r>
              <a:rPr sz="1455" u="sng" spc="-27" dirty="0">
                <a:solidFill>
                  <a:srgbClr val="231E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4	</a:t>
            </a:r>
            <a:endParaRPr sz="1455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14684" y="2647656"/>
            <a:ext cx="1551810" cy="310271"/>
          </a:xfrm>
          <a:prstGeom prst="rect">
            <a:avLst/>
          </a:prstGeom>
          <a:ln w="42407">
            <a:solidFill>
              <a:srgbClr val="00B0F0"/>
            </a:solidFill>
          </a:ln>
        </p:spPr>
        <p:txBody>
          <a:bodyPr vert="horz" wrap="square" lIns="0" tIns="131692" rIns="0" bIns="0" rtlCol="0">
            <a:spAutoFit/>
          </a:bodyPr>
          <a:lstStyle/>
          <a:p>
            <a:pPr marL="516755">
              <a:spcBef>
                <a:spcPts val="1037"/>
              </a:spcBef>
            </a:pPr>
            <a:r>
              <a:rPr sz="1152" spc="-45" dirty="0">
                <a:solidFill>
                  <a:srgbClr val="231E20"/>
                </a:solidFill>
                <a:latin typeface="Arial"/>
                <a:cs typeface="Arial"/>
              </a:rPr>
              <a:t>Студент</a:t>
            </a:r>
            <a:endParaRPr sz="1152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69705" y="2648202"/>
            <a:ext cx="1529476" cy="445135"/>
          </a:xfrm>
          <a:custGeom>
            <a:avLst/>
            <a:gdLst/>
            <a:ahLst/>
            <a:cxnLst/>
            <a:rect l="l" t="t" r="r" b="b"/>
            <a:pathLst>
              <a:path w="2522220" h="734060">
                <a:moveTo>
                  <a:pt x="0" y="373705"/>
                </a:moveTo>
                <a:lnTo>
                  <a:pt x="1260830" y="733946"/>
                </a:lnTo>
                <a:lnTo>
                  <a:pt x="2521734" y="366983"/>
                </a:lnTo>
                <a:lnTo>
                  <a:pt x="1263322" y="0"/>
                </a:lnTo>
                <a:lnTo>
                  <a:pt x="0" y="373705"/>
                </a:lnTo>
                <a:close/>
              </a:path>
            </a:pathLst>
          </a:custGeom>
          <a:ln w="42407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 txBox="1"/>
          <p:nvPr/>
        </p:nvSpPr>
        <p:spPr>
          <a:xfrm>
            <a:off x="6740062" y="2770520"/>
            <a:ext cx="630961" cy="18779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  <a:tabLst>
                <a:tab pos="2006954" algn="l"/>
              </a:tabLst>
            </a:pPr>
            <a:r>
              <a:rPr sz="1152" dirty="0" err="1" smtClean="0">
                <a:solidFill>
                  <a:srgbClr val="231E20"/>
                </a:solidFill>
                <a:latin typeface="Arial"/>
                <a:cs typeface="Arial"/>
              </a:rPr>
              <a:t>Экзамен</a:t>
            </a:r>
            <a:endParaRPr sz="1152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82160" y="1958025"/>
            <a:ext cx="522918" cy="3416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33500" rIns="0" bIns="0" rtlCol="0">
            <a:spAutoFit/>
          </a:bodyPr>
          <a:lstStyle/>
          <a:p>
            <a:pPr marL="7701" marR="3081" indent="30035">
              <a:lnSpc>
                <a:spcPts val="1213"/>
              </a:lnSpc>
              <a:spcBef>
                <a:spcPts val="263"/>
              </a:spcBef>
            </a:pPr>
            <a:r>
              <a:rPr sz="1152" spc="-6" dirty="0">
                <a:solidFill>
                  <a:srgbClr val="231E20"/>
                </a:solidFill>
                <a:latin typeface="Arial"/>
                <a:cs typeface="Arial"/>
              </a:rPr>
              <a:t>Номер  </a:t>
            </a:r>
            <a:r>
              <a:rPr sz="1152" spc="-15" dirty="0">
                <a:solidFill>
                  <a:srgbClr val="231E20"/>
                </a:solidFill>
                <a:latin typeface="Arial"/>
                <a:cs typeface="Arial"/>
              </a:rPr>
              <a:t>зач</a:t>
            </a:r>
            <a:r>
              <a:rPr sz="1152" spc="-55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152" spc="15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152" spc="-3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1152" spc="-12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endParaRPr sz="1152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65610" y="1852927"/>
            <a:ext cx="762043" cy="566430"/>
          </a:xfrm>
          <a:custGeom>
            <a:avLst/>
            <a:gdLst/>
            <a:ahLst/>
            <a:cxnLst/>
            <a:rect l="l" t="t" r="r" b="b"/>
            <a:pathLst>
              <a:path w="1256664" h="934085">
                <a:moveTo>
                  <a:pt x="628033" y="933908"/>
                </a:moveTo>
                <a:lnTo>
                  <a:pt x="682221" y="932194"/>
                </a:lnTo>
                <a:lnTo>
                  <a:pt x="735130" y="927146"/>
                </a:lnTo>
                <a:lnTo>
                  <a:pt x="786570" y="918903"/>
                </a:lnTo>
                <a:lnTo>
                  <a:pt x="836353" y="907606"/>
                </a:lnTo>
                <a:lnTo>
                  <a:pt x="884291" y="893395"/>
                </a:lnTo>
                <a:lnTo>
                  <a:pt x="930194" y="876410"/>
                </a:lnTo>
                <a:lnTo>
                  <a:pt x="973875" y="856791"/>
                </a:lnTo>
                <a:lnTo>
                  <a:pt x="1015145" y="834679"/>
                </a:lnTo>
                <a:lnTo>
                  <a:pt x="1053816" y="810213"/>
                </a:lnTo>
                <a:lnTo>
                  <a:pt x="1089698" y="783534"/>
                </a:lnTo>
                <a:lnTo>
                  <a:pt x="1122604" y="754782"/>
                </a:lnTo>
                <a:lnTo>
                  <a:pt x="1152344" y="724098"/>
                </a:lnTo>
                <a:lnTo>
                  <a:pt x="1178731" y="691620"/>
                </a:lnTo>
                <a:lnTo>
                  <a:pt x="1201576" y="657490"/>
                </a:lnTo>
                <a:lnTo>
                  <a:pt x="1220689" y="621848"/>
                </a:lnTo>
                <a:lnTo>
                  <a:pt x="1235884" y="584834"/>
                </a:lnTo>
                <a:lnTo>
                  <a:pt x="1246970" y="546587"/>
                </a:lnTo>
                <a:lnTo>
                  <a:pt x="1253761" y="507249"/>
                </a:lnTo>
                <a:lnTo>
                  <a:pt x="1256066" y="466959"/>
                </a:lnTo>
                <a:lnTo>
                  <a:pt x="1253761" y="426668"/>
                </a:lnTo>
                <a:lnTo>
                  <a:pt x="1246970" y="387328"/>
                </a:lnTo>
                <a:lnTo>
                  <a:pt x="1235884" y="349080"/>
                </a:lnTo>
                <a:lnTo>
                  <a:pt x="1220689" y="312065"/>
                </a:lnTo>
                <a:lnTo>
                  <a:pt x="1201576" y="276422"/>
                </a:lnTo>
                <a:lnTo>
                  <a:pt x="1178731" y="242291"/>
                </a:lnTo>
                <a:lnTo>
                  <a:pt x="1152344" y="209813"/>
                </a:lnTo>
                <a:lnTo>
                  <a:pt x="1122604" y="179127"/>
                </a:lnTo>
                <a:lnTo>
                  <a:pt x="1089698" y="150375"/>
                </a:lnTo>
                <a:lnTo>
                  <a:pt x="1053816" y="123696"/>
                </a:lnTo>
                <a:lnTo>
                  <a:pt x="1015145" y="99230"/>
                </a:lnTo>
                <a:lnTo>
                  <a:pt x="973875" y="77117"/>
                </a:lnTo>
                <a:lnTo>
                  <a:pt x="930194" y="57499"/>
                </a:lnTo>
                <a:lnTo>
                  <a:pt x="884291" y="40513"/>
                </a:lnTo>
                <a:lnTo>
                  <a:pt x="836353" y="26302"/>
                </a:lnTo>
                <a:lnTo>
                  <a:pt x="786570" y="15005"/>
                </a:lnTo>
                <a:lnTo>
                  <a:pt x="735130" y="6762"/>
                </a:lnTo>
                <a:lnTo>
                  <a:pt x="682221" y="1713"/>
                </a:lnTo>
                <a:lnTo>
                  <a:pt x="628033" y="0"/>
                </a:lnTo>
                <a:lnTo>
                  <a:pt x="573844" y="1713"/>
                </a:lnTo>
                <a:lnTo>
                  <a:pt x="520936" y="6762"/>
                </a:lnTo>
                <a:lnTo>
                  <a:pt x="469496" y="15005"/>
                </a:lnTo>
                <a:lnTo>
                  <a:pt x="419713" y="26302"/>
                </a:lnTo>
                <a:lnTo>
                  <a:pt x="371775" y="40513"/>
                </a:lnTo>
                <a:lnTo>
                  <a:pt x="325871" y="57499"/>
                </a:lnTo>
                <a:lnTo>
                  <a:pt x="282190" y="77117"/>
                </a:lnTo>
                <a:lnTo>
                  <a:pt x="240920" y="99230"/>
                </a:lnTo>
                <a:lnTo>
                  <a:pt x="202250" y="123696"/>
                </a:lnTo>
                <a:lnTo>
                  <a:pt x="166367" y="150375"/>
                </a:lnTo>
                <a:lnTo>
                  <a:pt x="133462" y="179127"/>
                </a:lnTo>
                <a:lnTo>
                  <a:pt x="103721" y="209813"/>
                </a:lnTo>
                <a:lnTo>
                  <a:pt x="77334" y="242291"/>
                </a:lnTo>
                <a:lnTo>
                  <a:pt x="54490" y="276422"/>
                </a:lnTo>
                <a:lnTo>
                  <a:pt x="35376" y="312065"/>
                </a:lnTo>
                <a:lnTo>
                  <a:pt x="20182" y="349080"/>
                </a:lnTo>
                <a:lnTo>
                  <a:pt x="9095" y="387328"/>
                </a:lnTo>
                <a:lnTo>
                  <a:pt x="2305" y="426668"/>
                </a:lnTo>
                <a:lnTo>
                  <a:pt x="0" y="466959"/>
                </a:lnTo>
                <a:lnTo>
                  <a:pt x="2305" y="507249"/>
                </a:lnTo>
                <a:lnTo>
                  <a:pt x="9095" y="546587"/>
                </a:lnTo>
                <a:lnTo>
                  <a:pt x="20182" y="584834"/>
                </a:lnTo>
                <a:lnTo>
                  <a:pt x="35376" y="621848"/>
                </a:lnTo>
                <a:lnTo>
                  <a:pt x="54490" y="657490"/>
                </a:lnTo>
                <a:lnTo>
                  <a:pt x="77334" y="691620"/>
                </a:lnTo>
                <a:lnTo>
                  <a:pt x="103721" y="724098"/>
                </a:lnTo>
                <a:lnTo>
                  <a:pt x="133462" y="754782"/>
                </a:lnTo>
                <a:lnTo>
                  <a:pt x="166367" y="783534"/>
                </a:lnTo>
                <a:lnTo>
                  <a:pt x="202250" y="810213"/>
                </a:lnTo>
                <a:lnTo>
                  <a:pt x="240920" y="834679"/>
                </a:lnTo>
                <a:lnTo>
                  <a:pt x="282190" y="856791"/>
                </a:lnTo>
                <a:lnTo>
                  <a:pt x="325871" y="876410"/>
                </a:lnTo>
                <a:lnTo>
                  <a:pt x="371775" y="893395"/>
                </a:lnTo>
                <a:lnTo>
                  <a:pt x="419713" y="907606"/>
                </a:lnTo>
                <a:lnTo>
                  <a:pt x="469496" y="918903"/>
                </a:lnTo>
                <a:lnTo>
                  <a:pt x="520936" y="927146"/>
                </a:lnTo>
                <a:lnTo>
                  <a:pt x="573844" y="932194"/>
                </a:lnTo>
                <a:lnTo>
                  <a:pt x="628033" y="933908"/>
                </a:lnTo>
                <a:close/>
              </a:path>
            </a:pathLst>
          </a:custGeom>
          <a:ln w="42407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 txBox="1"/>
          <p:nvPr/>
        </p:nvSpPr>
        <p:spPr>
          <a:xfrm>
            <a:off x="6570631" y="2035172"/>
            <a:ext cx="574901" cy="18779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52" spc="-21" dirty="0">
                <a:solidFill>
                  <a:srgbClr val="231E20"/>
                </a:solidFill>
                <a:latin typeface="Arial"/>
                <a:cs typeface="Arial"/>
              </a:rPr>
              <a:t>Отметка</a:t>
            </a:r>
            <a:endParaRPr sz="1152" dirty="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479958" y="1852927"/>
            <a:ext cx="762043" cy="566430"/>
          </a:xfrm>
          <a:custGeom>
            <a:avLst/>
            <a:gdLst/>
            <a:ahLst/>
            <a:cxnLst/>
            <a:rect l="l" t="t" r="r" b="b"/>
            <a:pathLst>
              <a:path w="1256665" h="934085">
                <a:moveTo>
                  <a:pt x="628033" y="933908"/>
                </a:moveTo>
                <a:lnTo>
                  <a:pt x="682221" y="932194"/>
                </a:lnTo>
                <a:lnTo>
                  <a:pt x="735130" y="927146"/>
                </a:lnTo>
                <a:lnTo>
                  <a:pt x="786570" y="918903"/>
                </a:lnTo>
                <a:lnTo>
                  <a:pt x="836353" y="907606"/>
                </a:lnTo>
                <a:lnTo>
                  <a:pt x="884291" y="893395"/>
                </a:lnTo>
                <a:lnTo>
                  <a:pt x="930194" y="876410"/>
                </a:lnTo>
                <a:lnTo>
                  <a:pt x="973875" y="856791"/>
                </a:lnTo>
                <a:lnTo>
                  <a:pt x="1015145" y="834679"/>
                </a:lnTo>
                <a:lnTo>
                  <a:pt x="1053816" y="810213"/>
                </a:lnTo>
                <a:lnTo>
                  <a:pt x="1089698" y="783534"/>
                </a:lnTo>
                <a:lnTo>
                  <a:pt x="1122604" y="754782"/>
                </a:lnTo>
                <a:lnTo>
                  <a:pt x="1152344" y="724098"/>
                </a:lnTo>
                <a:lnTo>
                  <a:pt x="1178731" y="691620"/>
                </a:lnTo>
                <a:lnTo>
                  <a:pt x="1201576" y="657490"/>
                </a:lnTo>
                <a:lnTo>
                  <a:pt x="1220689" y="621848"/>
                </a:lnTo>
                <a:lnTo>
                  <a:pt x="1235884" y="584834"/>
                </a:lnTo>
                <a:lnTo>
                  <a:pt x="1246970" y="546587"/>
                </a:lnTo>
                <a:lnTo>
                  <a:pt x="1253761" y="507249"/>
                </a:lnTo>
                <a:lnTo>
                  <a:pt x="1256066" y="466959"/>
                </a:lnTo>
                <a:lnTo>
                  <a:pt x="1253761" y="426668"/>
                </a:lnTo>
                <a:lnTo>
                  <a:pt x="1246970" y="387328"/>
                </a:lnTo>
                <a:lnTo>
                  <a:pt x="1235884" y="349080"/>
                </a:lnTo>
                <a:lnTo>
                  <a:pt x="1220689" y="312065"/>
                </a:lnTo>
                <a:lnTo>
                  <a:pt x="1201576" y="276422"/>
                </a:lnTo>
                <a:lnTo>
                  <a:pt x="1178731" y="242291"/>
                </a:lnTo>
                <a:lnTo>
                  <a:pt x="1152344" y="209813"/>
                </a:lnTo>
                <a:lnTo>
                  <a:pt x="1122604" y="179127"/>
                </a:lnTo>
                <a:lnTo>
                  <a:pt x="1089698" y="150375"/>
                </a:lnTo>
                <a:lnTo>
                  <a:pt x="1053816" y="123696"/>
                </a:lnTo>
                <a:lnTo>
                  <a:pt x="1015145" y="99230"/>
                </a:lnTo>
                <a:lnTo>
                  <a:pt x="973875" y="77117"/>
                </a:lnTo>
                <a:lnTo>
                  <a:pt x="930194" y="57499"/>
                </a:lnTo>
                <a:lnTo>
                  <a:pt x="884291" y="40513"/>
                </a:lnTo>
                <a:lnTo>
                  <a:pt x="836353" y="26302"/>
                </a:lnTo>
                <a:lnTo>
                  <a:pt x="786570" y="15005"/>
                </a:lnTo>
                <a:lnTo>
                  <a:pt x="735130" y="6762"/>
                </a:lnTo>
                <a:lnTo>
                  <a:pt x="682221" y="1713"/>
                </a:lnTo>
                <a:lnTo>
                  <a:pt x="628033" y="0"/>
                </a:lnTo>
                <a:lnTo>
                  <a:pt x="573844" y="1713"/>
                </a:lnTo>
                <a:lnTo>
                  <a:pt x="520936" y="6762"/>
                </a:lnTo>
                <a:lnTo>
                  <a:pt x="469496" y="15005"/>
                </a:lnTo>
                <a:lnTo>
                  <a:pt x="419713" y="26302"/>
                </a:lnTo>
                <a:lnTo>
                  <a:pt x="371775" y="40513"/>
                </a:lnTo>
                <a:lnTo>
                  <a:pt x="325871" y="57499"/>
                </a:lnTo>
                <a:lnTo>
                  <a:pt x="282190" y="77117"/>
                </a:lnTo>
                <a:lnTo>
                  <a:pt x="240920" y="99230"/>
                </a:lnTo>
                <a:lnTo>
                  <a:pt x="202250" y="123696"/>
                </a:lnTo>
                <a:lnTo>
                  <a:pt x="166367" y="150375"/>
                </a:lnTo>
                <a:lnTo>
                  <a:pt x="133462" y="179127"/>
                </a:lnTo>
                <a:lnTo>
                  <a:pt x="103721" y="209813"/>
                </a:lnTo>
                <a:lnTo>
                  <a:pt x="77334" y="242291"/>
                </a:lnTo>
                <a:lnTo>
                  <a:pt x="54490" y="276422"/>
                </a:lnTo>
                <a:lnTo>
                  <a:pt x="35376" y="312065"/>
                </a:lnTo>
                <a:lnTo>
                  <a:pt x="20182" y="349080"/>
                </a:lnTo>
                <a:lnTo>
                  <a:pt x="9095" y="387328"/>
                </a:lnTo>
                <a:lnTo>
                  <a:pt x="2305" y="426668"/>
                </a:lnTo>
                <a:lnTo>
                  <a:pt x="0" y="466959"/>
                </a:lnTo>
                <a:lnTo>
                  <a:pt x="2305" y="507249"/>
                </a:lnTo>
                <a:lnTo>
                  <a:pt x="9095" y="546587"/>
                </a:lnTo>
                <a:lnTo>
                  <a:pt x="20182" y="584834"/>
                </a:lnTo>
                <a:lnTo>
                  <a:pt x="35376" y="621848"/>
                </a:lnTo>
                <a:lnTo>
                  <a:pt x="54490" y="657490"/>
                </a:lnTo>
                <a:lnTo>
                  <a:pt x="77334" y="691620"/>
                </a:lnTo>
                <a:lnTo>
                  <a:pt x="103721" y="724098"/>
                </a:lnTo>
                <a:lnTo>
                  <a:pt x="133462" y="754782"/>
                </a:lnTo>
                <a:lnTo>
                  <a:pt x="166367" y="783534"/>
                </a:lnTo>
                <a:lnTo>
                  <a:pt x="202250" y="810213"/>
                </a:lnTo>
                <a:lnTo>
                  <a:pt x="240920" y="834679"/>
                </a:lnTo>
                <a:lnTo>
                  <a:pt x="282190" y="856791"/>
                </a:lnTo>
                <a:lnTo>
                  <a:pt x="325871" y="876410"/>
                </a:lnTo>
                <a:lnTo>
                  <a:pt x="371775" y="893395"/>
                </a:lnTo>
                <a:lnTo>
                  <a:pt x="419713" y="907606"/>
                </a:lnTo>
                <a:lnTo>
                  <a:pt x="469496" y="918903"/>
                </a:lnTo>
                <a:lnTo>
                  <a:pt x="520936" y="927146"/>
                </a:lnTo>
                <a:lnTo>
                  <a:pt x="573844" y="932194"/>
                </a:lnTo>
                <a:lnTo>
                  <a:pt x="628033" y="933908"/>
                </a:lnTo>
                <a:close/>
              </a:path>
            </a:pathLst>
          </a:custGeom>
          <a:ln w="42407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 txBox="1"/>
          <p:nvPr/>
        </p:nvSpPr>
        <p:spPr>
          <a:xfrm>
            <a:off x="7842764" y="1958025"/>
            <a:ext cx="645753" cy="3416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33500" rIns="0" bIns="0" rtlCol="0">
            <a:spAutoFit/>
          </a:bodyPr>
          <a:lstStyle/>
          <a:p>
            <a:pPr marL="7701" marR="3081" indent="190607">
              <a:lnSpc>
                <a:spcPts val="1213"/>
              </a:lnSpc>
              <a:spcBef>
                <a:spcPts val="263"/>
              </a:spcBef>
            </a:pPr>
            <a:r>
              <a:rPr sz="1152" spc="-9" dirty="0">
                <a:solidFill>
                  <a:srgbClr val="231E20"/>
                </a:solidFill>
                <a:latin typeface="Arial"/>
                <a:cs typeface="Arial"/>
              </a:rPr>
              <a:t>Код  </a:t>
            </a:r>
            <a:r>
              <a:rPr sz="1152" spc="-3" dirty="0">
                <a:solidFill>
                  <a:srgbClr val="231E20"/>
                </a:solidFill>
                <a:latin typeface="Arial"/>
                <a:cs typeface="Arial"/>
              </a:rPr>
              <a:t>пр</a:t>
            </a:r>
            <a:r>
              <a:rPr sz="1152" spc="-27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152" spc="-33" dirty="0">
                <a:solidFill>
                  <a:srgbClr val="231E20"/>
                </a:solidFill>
                <a:latin typeface="Arial"/>
                <a:cs typeface="Arial"/>
              </a:rPr>
              <a:t>д</a:t>
            </a:r>
            <a:r>
              <a:rPr sz="1152" spc="-64" dirty="0">
                <a:solidFill>
                  <a:srgbClr val="231E20"/>
                </a:solidFill>
                <a:latin typeface="Arial"/>
                <a:cs typeface="Arial"/>
              </a:rPr>
              <a:t>м</a:t>
            </a:r>
            <a:r>
              <a:rPr sz="1152" spc="-73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152" spc="-61" dirty="0">
                <a:solidFill>
                  <a:srgbClr val="231E20"/>
                </a:solidFill>
                <a:latin typeface="Arial"/>
                <a:cs typeface="Arial"/>
              </a:rPr>
              <a:t>т</a:t>
            </a:r>
            <a:r>
              <a:rPr sz="1152" spc="27" dirty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endParaRPr sz="1152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11391" y="1852927"/>
            <a:ext cx="915298" cy="566430"/>
          </a:xfrm>
          <a:custGeom>
            <a:avLst/>
            <a:gdLst/>
            <a:ahLst/>
            <a:cxnLst/>
            <a:rect l="l" t="t" r="r" b="b"/>
            <a:pathLst>
              <a:path w="1509395" h="934085">
                <a:moveTo>
                  <a:pt x="754437" y="933908"/>
                </a:moveTo>
                <a:lnTo>
                  <a:pt x="813397" y="932503"/>
                </a:lnTo>
                <a:lnTo>
                  <a:pt x="871115" y="928358"/>
                </a:lnTo>
                <a:lnTo>
                  <a:pt x="927424" y="921576"/>
                </a:lnTo>
                <a:lnTo>
                  <a:pt x="982157" y="912261"/>
                </a:lnTo>
                <a:lnTo>
                  <a:pt x="1035145" y="900516"/>
                </a:lnTo>
                <a:lnTo>
                  <a:pt x="1086221" y="886447"/>
                </a:lnTo>
                <a:lnTo>
                  <a:pt x="1135218" y="870156"/>
                </a:lnTo>
                <a:lnTo>
                  <a:pt x="1181967" y="851747"/>
                </a:lnTo>
                <a:lnTo>
                  <a:pt x="1226301" y="831324"/>
                </a:lnTo>
                <a:lnTo>
                  <a:pt x="1268052" y="808992"/>
                </a:lnTo>
                <a:lnTo>
                  <a:pt x="1307053" y="784853"/>
                </a:lnTo>
                <a:lnTo>
                  <a:pt x="1343135" y="759011"/>
                </a:lnTo>
                <a:lnTo>
                  <a:pt x="1376131" y="731571"/>
                </a:lnTo>
                <a:lnTo>
                  <a:pt x="1405873" y="702637"/>
                </a:lnTo>
                <a:lnTo>
                  <a:pt x="1432194" y="672311"/>
                </a:lnTo>
                <a:lnTo>
                  <a:pt x="1454925" y="640698"/>
                </a:lnTo>
                <a:lnTo>
                  <a:pt x="1488950" y="574026"/>
                </a:lnTo>
                <a:lnTo>
                  <a:pt x="1506605" y="503451"/>
                </a:lnTo>
                <a:lnTo>
                  <a:pt x="1508875" y="466959"/>
                </a:lnTo>
                <a:lnTo>
                  <a:pt x="1506605" y="430466"/>
                </a:lnTo>
                <a:lnTo>
                  <a:pt x="1488950" y="359889"/>
                </a:lnTo>
                <a:lnTo>
                  <a:pt x="1454925" y="293214"/>
                </a:lnTo>
                <a:lnTo>
                  <a:pt x="1432194" y="261601"/>
                </a:lnTo>
                <a:lnTo>
                  <a:pt x="1405873" y="231274"/>
                </a:lnTo>
                <a:lnTo>
                  <a:pt x="1376131" y="202339"/>
                </a:lnTo>
                <a:lnTo>
                  <a:pt x="1343135" y="174898"/>
                </a:lnTo>
                <a:lnTo>
                  <a:pt x="1307053" y="149057"/>
                </a:lnTo>
                <a:lnTo>
                  <a:pt x="1268052" y="124917"/>
                </a:lnTo>
                <a:lnTo>
                  <a:pt x="1226301" y="102584"/>
                </a:lnTo>
                <a:lnTo>
                  <a:pt x="1181967" y="82161"/>
                </a:lnTo>
                <a:lnTo>
                  <a:pt x="1135218" y="63752"/>
                </a:lnTo>
                <a:lnTo>
                  <a:pt x="1086221" y="47461"/>
                </a:lnTo>
                <a:lnTo>
                  <a:pt x="1035145" y="33392"/>
                </a:lnTo>
                <a:lnTo>
                  <a:pt x="982157" y="21647"/>
                </a:lnTo>
                <a:lnTo>
                  <a:pt x="927424" y="12332"/>
                </a:lnTo>
                <a:lnTo>
                  <a:pt x="871115" y="5550"/>
                </a:lnTo>
                <a:lnTo>
                  <a:pt x="813397" y="1404"/>
                </a:lnTo>
                <a:lnTo>
                  <a:pt x="754437" y="0"/>
                </a:lnTo>
                <a:lnTo>
                  <a:pt x="695478" y="1404"/>
                </a:lnTo>
                <a:lnTo>
                  <a:pt x="637760" y="5550"/>
                </a:lnTo>
                <a:lnTo>
                  <a:pt x="581451" y="12332"/>
                </a:lnTo>
                <a:lnTo>
                  <a:pt x="526718" y="21647"/>
                </a:lnTo>
                <a:lnTo>
                  <a:pt x="473729" y="33392"/>
                </a:lnTo>
                <a:lnTo>
                  <a:pt x="422653" y="47461"/>
                </a:lnTo>
                <a:lnTo>
                  <a:pt x="373657" y="63752"/>
                </a:lnTo>
                <a:lnTo>
                  <a:pt x="326907" y="82161"/>
                </a:lnTo>
                <a:lnTo>
                  <a:pt x="282573" y="102584"/>
                </a:lnTo>
                <a:lnTo>
                  <a:pt x="240822" y="124917"/>
                </a:lnTo>
                <a:lnTo>
                  <a:pt x="201822" y="149057"/>
                </a:lnTo>
                <a:lnTo>
                  <a:pt x="165740" y="174898"/>
                </a:lnTo>
                <a:lnTo>
                  <a:pt x="132744" y="202339"/>
                </a:lnTo>
                <a:lnTo>
                  <a:pt x="103002" y="231274"/>
                </a:lnTo>
                <a:lnTo>
                  <a:pt x="76681" y="261601"/>
                </a:lnTo>
                <a:lnTo>
                  <a:pt x="53949" y="293214"/>
                </a:lnTo>
                <a:lnTo>
                  <a:pt x="19925" y="359889"/>
                </a:lnTo>
                <a:lnTo>
                  <a:pt x="2269" y="430466"/>
                </a:lnTo>
                <a:lnTo>
                  <a:pt x="0" y="466959"/>
                </a:lnTo>
                <a:lnTo>
                  <a:pt x="2269" y="503451"/>
                </a:lnTo>
                <a:lnTo>
                  <a:pt x="19925" y="574026"/>
                </a:lnTo>
                <a:lnTo>
                  <a:pt x="53949" y="640698"/>
                </a:lnTo>
                <a:lnTo>
                  <a:pt x="76681" y="672311"/>
                </a:lnTo>
                <a:lnTo>
                  <a:pt x="103002" y="702637"/>
                </a:lnTo>
                <a:lnTo>
                  <a:pt x="132744" y="731571"/>
                </a:lnTo>
                <a:lnTo>
                  <a:pt x="165740" y="759011"/>
                </a:lnTo>
                <a:lnTo>
                  <a:pt x="201822" y="784853"/>
                </a:lnTo>
                <a:lnTo>
                  <a:pt x="240822" y="808992"/>
                </a:lnTo>
                <a:lnTo>
                  <a:pt x="282573" y="831324"/>
                </a:lnTo>
                <a:lnTo>
                  <a:pt x="326907" y="851747"/>
                </a:lnTo>
                <a:lnTo>
                  <a:pt x="373657" y="870156"/>
                </a:lnTo>
                <a:lnTo>
                  <a:pt x="422653" y="886447"/>
                </a:lnTo>
                <a:lnTo>
                  <a:pt x="473729" y="900516"/>
                </a:lnTo>
                <a:lnTo>
                  <a:pt x="526718" y="912261"/>
                </a:lnTo>
                <a:lnTo>
                  <a:pt x="581451" y="921576"/>
                </a:lnTo>
                <a:lnTo>
                  <a:pt x="637760" y="928358"/>
                </a:lnTo>
                <a:lnTo>
                  <a:pt x="695478" y="932503"/>
                </a:lnTo>
                <a:lnTo>
                  <a:pt x="754437" y="933908"/>
                </a:lnTo>
                <a:close/>
              </a:path>
            </a:pathLst>
          </a:custGeom>
          <a:ln w="42407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 txBox="1"/>
          <p:nvPr/>
        </p:nvSpPr>
        <p:spPr>
          <a:xfrm>
            <a:off x="9010910" y="1958025"/>
            <a:ext cx="675403" cy="3416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33500" rIns="0" bIns="0" rtlCol="0">
            <a:spAutoFit/>
          </a:bodyPr>
          <a:lstStyle/>
          <a:p>
            <a:pPr marL="22334" marR="3081" indent="-15017">
              <a:lnSpc>
                <a:spcPts val="1213"/>
              </a:lnSpc>
              <a:spcBef>
                <a:spcPts val="263"/>
              </a:spcBef>
            </a:pPr>
            <a:r>
              <a:rPr sz="1152" dirty="0">
                <a:solidFill>
                  <a:srgbClr val="231E20"/>
                </a:solidFill>
                <a:latin typeface="Arial"/>
                <a:cs typeface="Arial"/>
              </a:rPr>
              <a:t>Название  </a:t>
            </a:r>
            <a:r>
              <a:rPr sz="1152" spc="-30" dirty="0">
                <a:solidFill>
                  <a:srgbClr val="231E20"/>
                </a:solidFill>
                <a:latin typeface="Arial"/>
                <a:cs typeface="Arial"/>
              </a:rPr>
              <a:t>предмета</a:t>
            </a:r>
            <a:endParaRPr sz="1152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880249" y="1840068"/>
            <a:ext cx="3941906" cy="1043139"/>
            <a:chOff x="6444463" y="2685572"/>
            <a:chExt cx="6500495" cy="1720214"/>
          </a:xfrm>
        </p:grpSpPr>
        <p:sp>
          <p:nvSpPr>
            <p:cNvPr id="72" name="object 72"/>
            <p:cNvSpPr/>
            <p:nvPr/>
          </p:nvSpPr>
          <p:spPr>
            <a:xfrm>
              <a:off x="6444463" y="4384023"/>
              <a:ext cx="650240" cy="0"/>
            </a:xfrm>
            <a:custGeom>
              <a:avLst/>
              <a:gdLst/>
              <a:ahLst/>
              <a:cxnLst/>
              <a:rect l="l" t="t" r="r" b="b"/>
              <a:pathLst>
                <a:path w="650240">
                  <a:moveTo>
                    <a:pt x="650241" y="0"/>
                  </a:moveTo>
                  <a:lnTo>
                    <a:pt x="0" y="0"/>
                  </a:lnTo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3" name="object 73"/>
            <p:cNvSpPr/>
            <p:nvPr/>
          </p:nvSpPr>
          <p:spPr>
            <a:xfrm>
              <a:off x="9555897" y="4382861"/>
              <a:ext cx="788670" cy="0"/>
            </a:xfrm>
            <a:custGeom>
              <a:avLst/>
              <a:gdLst/>
              <a:ahLst/>
              <a:cxnLst/>
              <a:rect l="l" t="t" r="r" b="b"/>
              <a:pathLst>
                <a:path w="788670">
                  <a:moveTo>
                    <a:pt x="0" y="0"/>
                  </a:moveTo>
                  <a:lnTo>
                    <a:pt x="788091" y="0"/>
                  </a:lnTo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4" name="object 74"/>
            <p:cNvSpPr/>
            <p:nvPr/>
          </p:nvSpPr>
          <p:spPr>
            <a:xfrm>
              <a:off x="8079408" y="3635386"/>
              <a:ext cx="285750" cy="374015"/>
            </a:xfrm>
            <a:custGeom>
              <a:avLst/>
              <a:gdLst/>
              <a:ahLst/>
              <a:cxnLst/>
              <a:rect l="l" t="t" r="r" b="b"/>
              <a:pathLst>
                <a:path w="285750" h="374014">
                  <a:moveTo>
                    <a:pt x="285174" y="373412"/>
                  </a:moveTo>
                  <a:lnTo>
                    <a:pt x="0" y="0"/>
                  </a:lnTo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5" name="object 75"/>
            <p:cNvSpPr/>
            <p:nvPr/>
          </p:nvSpPr>
          <p:spPr>
            <a:xfrm>
              <a:off x="11414825" y="2706776"/>
              <a:ext cx="1509395" cy="934085"/>
            </a:xfrm>
            <a:custGeom>
              <a:avLst/>
              <a:gdLst/>
              <a:ahLst/>
              <a:cxnLst/>
              <a:rect l="l" t="t" r="r" b="b"/>
              <a:pathLst>
                <a:path w="1509395" h="934085">
                  <a:moveTo>
                    <a:pt x="754437" y="933908"/>
                  </a:moveTo>
                  <a:lnTo>
                    <a:pt x="813397" y="932503"/>
                  </a:lnTo>
                  <a:lnTo>
                    <a:pt x="871115" y="928358"/>
                  </a:lnTo>
                  <a:lnTo>
                    <a:pt x="927424" y="921576"/>
                  </a:lnTo>
                  <a:lnTo>
                    <a:pt x="982157" y="912261"/>
                  </a:lnTo>
                  <a:lnTo>
                    <a:pt x="1035145" y="900516"/>
                  </a:lnTo>
                  <a:lnTo>
                    <a:pt x="1086221" y="886447"/>
                  </a:lnTo>
                  <a:lnTo>
                    <a:pt x="1135218" y="870156"/>
                  </a:lnTo>
                  <a:lnTo>
                    <a:pt x="1181967" y="851747"/>
                  </a:lnTo>
                  <a:lnTo>
                    <a:pt x="1226301" y="831324"/>
                  </a:lnTo>
                  <a:lnTo>
                    <a:pt x="1268052" y="808992"/>
                  </a:lnTo>
                  <a:lnTo>
                    <a:pt x="1307053" y="784853"/>
                  </a:lnTo>
                  <a:lnTo>
                    <a:pt x="1343135" y="759011"/>
                  </a:lnTo>
                  <a:lnTo>
                    <a:pt x="1376131" y="731571"/>
                  </a:lnTo>
                  <a:lnTo>
                    <a:pt x="1405873" y="702637"/>
                  </a:lnTo>
                  <a:lnTo>
                    <a:pt x="1432194" y="672311"/>
                  </a:lnTo>
                  <a:lnTo>
                    <a:pt x="1454925" y="640698"/>
                  </a:lnTo>
                  <a:lnTo>
                    <a:pt x="1488950" y="574026"/>
                  </a:lnTo>
                  <a:lnTo>
                    <a:pt x="1506605" y="503451"/>
                  </a:lnTo>
                  <a:lnTo>
                    <a:pt x="1508875" y="466959"/>
                  </a:lnTo>
                  <a:lnTo>
                    <a:pt x="1506605" y="430466"/>
                  </a:lnTo>
                  <a:lnTo>
                    <a:pt x="1488950" y="359889"/>
                  </a:lnTo>
                  <a:lnTo>
                    <a:pt x="1454925" y="293214"/>
                  </a:lnTo>
                  <a:lnTo>
                    <a:pt x="1432194" y="261601"/>
                  </a:lnTo>
                  <a:lnTo>
                    <a:pt x="1405873" y="231274"/>
                  </a:lnTo>
                  <a:lnTo>
                    <a:pt x="1376131" y="202339"/>
                  </a:lnTo>
                  <a:lnTo>
                    <a:pt x="1343135" y="174898"/>
                  </a:lnTo>
                  <a:lnTo>
                    <a:pt x="1307053" y="149057"/>
                  </a:lnTo>
                  <a:lnTo>
                    <a:pt x="1268052" y="124917"/>
                  </a:lnTo>
                  <a:lnTo>
                    <a:pt x="1226301" y="102584"/>
                  </a:lnTo>
                  <a:lnTo>
                    <a:pt x="1181967" y="82161"/>
                  </a:lnTo>
                  <a:lnTo>
                    <a:pt x="1135218" y="63752"/>
                  </a:lnTo>
                  <a:lnTo>
                    <a:pt x="1086221" y="47461"/>
                  </a:lnTo>
                  <a:lnTo>
                    <a:pt x="1035145" y="33392"/>
                  </a:lnTo>
                  <a:lnTo>
                    <a:pt x="982157" y="21647"/>
                  </a:lnTo>
                  <a:lnTo>
                    <a:pt x="927424" y="12332"/>
                  </a:lnTo>
                  <a:lnTo>
                    <a:pt x="871115" y="5550"/>
                  </a:lnTo>
                  <a:lnTo>
                    <a:pt x="813397" y="1404"/>
                  </a:lnTo>
                  <a:lnTo>
                    <a:pt x="754437" y="0"/>
                  </a:lnTo>
                  <a:lnTo>
                    <a:pt x="695478" y="1404"/>
                  </a:lnTo>
                  <a:lnTo>
                    <a:pt x="637760" y="5550"/>
                  </a:lnTo>
                  <a:lnTo>
                    <a:pt x="581451" y="12332"/>
                  </a:lnTo>
                  <a:lnTo>
                    <a:pt x="526718" y="21647"/>
                  </a:lnTo>
                  <a:lnTo>
                    <a:pt x="473729" y="33392"/>
                  </a:lnTo>
                  <a:lnTo>
                    <a:pt x="422653" y="47461"/>
                  </a:lnTo>
                  <a:lnTo>
                    <a:pt x="373657" y="63752"/>
                  </a:lnTo>
                  <a:lnTo>
                    <a:pt x="326907" y="82161"/>
                  </a:lnTo>
                  <a:lnTo>
                    <a:pt x="282573" y="102584"/>
                  </a:lnTo>
                  <a:lnTo>
                    <a:pt x="240822" y="124917"/>
                  </a:lnTo>
                  <a:lnTo>
                    <a:pt x="201822" y="149057"/>
                  </a:lnTo>
                  <a:lnTo>
                    <a:pt x="165740" y="174898"/>
                  </a:lnTo>
                  <a:lnTo>
                    <a:pt x="132744" y="202339"/>
                  </a:lnTo>
                  <a:lnTo>
                    <a:pt x="103002" y="231274"/>
                  </a:lnTo>
                  <a:lnTo>
                    <a:pt x="76681" y="261601"/>
                  </a:lnTo>
                  <a:lnTo>
                    <a:pt x="53949" y="293214"/>
                  </a:lnTo>
                  <a:lnTo>
                    <a:pt x="19925" y="359889"/>
                  </a:lnTo>
                  <a:lnTo>
                    <a:pt x="2269" y="430466"/>
                  </a:lnTo>
                  <a:lnTo>
                    <a:pt x="0" y="466959"/>
                  </a:lnTo>
                  <a:lnTo>
                    <a:pt x="2269" y="503451"/>
                  </a:lnTo>
                  <a:lnTo>
                    <a:pt x="19925" y="574026"/>
                  </a:lnTo>
                  <a:lnTo>
                    <a:pt x="53949" y="640698"/>
                  </a:lnTo>
                  <a:lnTo>
                    <a:pt x="76681" y="672311"/>
                  </a:lnTo>
                  <a:lnTo>
                    <a:pt x="103002" y="702637"/>
                  </a:lnTo>
                  <a:lnTo>
                    <a:pt x="132744" y="731571"/>
                  </a:lnTo>
                  <a:lnTo>
                    <a:pt x="165740" y="759011"/>
                  </a:lnTo>
                  <a:lnTo>
                    <a:pt x="201822" y="784853"/>
                  </a:lnTo>
                  <a:lnTo>
                    <a:pt x="240822" y="808992"/>
                  </a:lnTo>
                  <a:lnTo>
                    <a:pt x="282573" y="831324"/>
                  </a:lnTo>
                  <a:lnTo>
                    <a:pt x="326907" y="851747"/>
                  </a:lnTo>
                  <a:lnTo>
                    <a:pt x="373657" y="870156"/>
                  </a:lnTo>
                  <a:lnTo>
                    <a:pt x="422653" y="886447"/>
                  </a:lnTo>
                  <a:lnTo>
                    <a:pt x="473729" y="900516"/>
                  </a:lnTo>
                  <a:lnTo>
                    <a:pt x="526718" y="912261"/>
                  </a:lnTo>
                  <a:lnTo>
                    <a:pt x="581451" y="921576"/>
                  </a:lnTo>
                  <a:lnTo>
                    <a:pt x="637760" y="928358"/>
                  </a:lnTo>
                  <a:lnTo>
                    <a:pt x="695478" y="932503"/>
                  </a:lnTo>
                  <a:lnTo>
                    <a:pt x="754437" y="933908"/>
                  </a:lnTo>
                  <a:close/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6" name="object 76"/>
            <p:cNvSpPr/>
            <p:nvPr/>
          </p:nvSpPr>
          <p:spPr>
            <a:xfrm>
              <a:off x="10261960" y="3643868"/>
              <a:ext cx="1990725" cy="373380"/>
            </a:xfrm>
            <a:custGeom>
              <a:avLst/>
              <a:gdLst/>
              <a:ahLst/>
              <a:cxnLst/>
              <a:rect l="l" t="t" r="r" b="b"/>
              <a:pathLst>
                <a:path w="1990725" h="373379">
                  <a:moveTo>
                    <a:pt x="1382502" y="373182"/>
                  </a:moveTo>
                  <a:lnTo>
                    <a:pt x="0" y="0"/>
                  </a:lnTo>
                </a:path>
                <a:path w="1990725" h="373379">
                  <a:moveTo>
                    <a:pt x="1382502" y="373182"/>
                  </a:moveTo>
                  <a:lnTo>
                    <a:pt x="1990337" y="0"/>
                  </a:lnTo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355693" y="2502842"/>
            <a:ext cx="478635" cy="34160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33500" rIns="0" bIns="0" rtlCol="0">
            <a:spAutoFit/>
          </a:bodyPr>
          <a:lstStyle/>
          <a:p>
            <a:pPr marL="7701" marR="3081" indent="7701">
              <a:lnSpc>
                <a:spcPts val="1213"/>
              </a:lnSpc>
              <a:spcBef>
                <a:spcPts val="263"/>
              </a:spcBef>
            </a:pPr>
            <a:r>
              <a:rPr sz="1152" spc="9" dirty="0">
                <a:solidFill>
                  <a:srgbClr val="231E20"/>
                </a:solidFill>
                <a:latin typeface="Arial"/>
                <a:cs typeface="Arial"/>
              </a:rPr>
              <a:t>Н</a:t>
            </a:r>
            <a:r>
              <a:rPr sz="1152" spc="-33" dirty="0">
                <a:solidFill>
                  <a:srgbClr val="231E20"/>
                </a:solidFill>
                <a:latin typeface="Arial"/>
                <a:cs typeface="Arial"/>
              </a:rPr>
              <a:t>ом</a:t>
            </a:r>
            <a:r>
              <a:rPr sz="1152" spc="-9" dirty="0">
                <a:solidFill>
                  <a:srgbClr val="231E20"/>
                </a:solidFill>
                <a:latin typeface="Arial"/>
                <a:cs typeface="Arial"/>
              </a:rPr>
              <a:t>е</a:t>
            </a:r>
            <a:r>
              <a:rPr sz="1152" spc="18" dirty="0">
                <a:solidFill>
                  <a:srgbClr val="231E20"/>
                </a:solidFill>
                <a:latin typeface="Arial"/>
                <a:cs typeface="Arial"/>
              </a:rPr>
              <a:t>р  </a:t>
            </a:r>
            <a:r>
              <a:rPr sz="1152" spc="15" dirty="0">
                <a:solidFill>
                  <a:srgbClr val="231E20"/>
                </a:solidFill>
                <a:latin typeface="Arial"/>
                <a:cs typeface="Arial"/>
              </a:rPr>
              <a:t>г</a:t>
            </a:r>
            <a:r>
              <a:rPr sz="1152" spc="-9" dirty="0">
                <a:solidFill>
                  <a:srgbClr val="231E20"/>
                </a:solidFill>
                <a:latin typeface="Arial"/>
                <a:cs typeface="Arial"/>
              </a:rPr>
              <a:t>р</a:t>
            </a:r>
            <a:r>
              <a:rPr sz="1152" spc="-21" dirty="0">
                <a:solidFill>
                  <a:srgbClr val="231E20"/>
                </a:solidFill>
                <a:latin typeface="Arial"/>
                <a:cs typeface="Arial"/>
              </a:rPr>
              <a:t>уппы</a:t>
            </a:r>
            <a:endParaRPr sz="1152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204134" y="2359462"/>
            <a:ext cx="1119383" cy="643058"/>
            <a:chOff x="2031351" y="3542091"/>
            <a:chExt cx="1845945" cy="1060450"/>
          </a:xfrm>
        </p:grpSpPr>
        <p:sp>
          <p:nvSpPr>
            <p:cNvPr id="79" name="object 79"/>
            <p:cNvSpPr/>
            <p:nvPr/>
          </p:nvSpPr>
          <p:spPr>
            <a:xfrm>
              <a:off x="2052555" y="3563294"/>
              <a:ext cx="1256665" cy="1017905"/>
            </a:xfrm>
            <a:custGeom>
              <a:avLst/>
              <a:gdLst/>
              <a:ahLst/>
              <a:cxnLst/>
              <a:rect l="l" t="t" r="r" b="b"/>
              <a:pathLst>
                <a:path w="1256664" h="1017904">
                  <a:moveTo>
                    <a:pt x="628033" y="1017770"/>
                  </a:moveTo>
                  <a:lnTo>
                    <a:pt x="682221" y="1015902"/>
                  </a:lnTo>
                  <a:lnTo>
                    <a:pt x="735130" y="1010400"/>
                  </a:lnTo>
                  <a:lnTo>
                    <a:pt x="786570" y="1001417"/>
                  </a:lnTo>
                  <a:lnTo>
                    <a:pt x="836353" y="989105"/>
                  </a:lnTo>
                  <a:lnTo>
                    <a:pt x="884291" y="973618"/>
                  </a:lnTo>
                  <a:lnTo>
                    <a:pt x="930194" y="955107"/>
                  </a:lnTo>
                  <a:lnTo>
                    <a:pt x="973875" y="933727"/>
                  </a:lnTo>
                  <a:lnTo>
                    <a:pt x="1015145" y="909629"/>
                  </a:lnTo>
                  <a:lnTo>
                    <a:pt x="1053816" y="882966"/>
                  </a:lnTo>
                  <a:lnTo>
                    <a:pt x="1089698" y="853891"/>
                  </a:lnTo>
                  <a:lnTo>
                    <a:pt x="1122604" y="822557"/>
                  </a:lnTo>
                  <a:lnTo>
                    <a:pt x="1152344" y="789117"/>
                  </a:lnTo>
                  <a:lnTo>
                    <a:pt x="1178731" y="753723"/>
                  </a:lnTo>
                  <a:lnTo>
                    <a:pt x="1201576" y="716528"/>
                  </a:lnTo>
                  <a:lnTo>
                    <a:pt x="1220689" y="677684"/>
                  </a:lnTo>
                  <a:lnTo>
                    <a:pt x="1235884" y="637346"/>
                  </a:lnTo>
                  <a:lnTo>
                    <a:pt x="1246970" y="595664"/>
                  </a:lnTo>
                  <a:lnTo>
                    <a:pt x="1253761" y="552793"/>
                  </a:lnTo>
                  <a:lnTo>
                    <a:pt x="1256066" y="508885"/>
                  </a:lnTo>
                  <a:lnTo>
                    <a:pt x="1253761" y="464976"/>
                  </a:lnTo>
                  <a:lnTo>
                    <a:pt x="1246970" y="422105"/>
                  </a:lnTo>
                  <a:lnTo>
                    <a:pt x="1235884" y="380423"/>
                  </a:lnTo>
                  <a:lnTo>
                    <a:pt x="1220689" y="340085"/>
                  </a:lnTo>
                  <a:lnTo>
                    <a:pt x="1201576" y="301241"/>
                  </a:lnTo>
                  <a:lnTo>
                    <a:pt x="1178731" y="264046"/>
                  </a:lnTo>
                  <a:lnTo>
                    <a:pt x="1152344" y="228652"/>
                  </a:lnTo>
                  <a:lnTo>
                    <a:pt x="1122604" y="195212"/>
                  </a:lnTo>
                  <a:lnTo>
                    <a:pt x="1089698" y="163878"/>
                  </a:lnTo>
                  <a:lnTo>
                    <a:pt x="1053816" y="134803"/>
                  </a:lnTo>
                  <a:lnTo>
                    <a:pt x="1015145" y="108140"/>
                  </a:lnTo>
                  <a:lnTo>
                    <a:pt x="973875" y="84042"/>
                  </a:lnTo>
                  <a:lnTo>
                    <a:pt x="930194" y="62662"/>
                  </a:lnTo>
                  <a:lnTo>
                    <a:pt x="884291" y="44151"/>
                  </a:lnTo>
                  <a:lnTo>
                    <a:pt x="836353" y="28664"/>
                  </a:lnTo>
                  <a:lnTo>
                    <a:pt x="786570" y="16352"/>
                  </a:lnTo>
                  <a:lnTo>
                    <a:pt x="735130" y="7369"/>
                  </a:lnTo>
                  <a:lnTo>
                    <a:pt x="682221" y="1867"/>
                  </a:lnTo>
                  <a:lnTo>
                    <a:pt x="628033" y="0"/>
                  </a:lnTo>
                  <a:lnTo>
                    <a:pt x="573844" y="1867"/>
                  </a:lnTo>
                  <a:lnTo>
                    <a:pt x="520936" y="7369"/>
                  </a:lnTo>
                  <a:lnTo>
                    <a:pt x="469496" y="16352"/>
                  </a:lnTo>
                  <a:lnTo>
                    <a:pt x="419713" y="28664"/>
                  </a:lnTo>
                  <a:lnTo>
                    <a:pt x="371775" y="44151"/>
                  </a:lnTo>
                  <a:lnTo>
                    <a:pt x="325871" y="62662"/>
                  </a:lnTo>
                  <a:lnTo>
                    <a:pt x="282190" y="84042"/>
                  </a:lnTo>
                  <a:lnTo>
                    <a:pt x="240920" y="108140"/>
                  </a:lnTo>
                  <a:lnTo>
                    <a:pt x="202250" y="134803"/>
                  </a:lnTo>
                  <a:lnTo>
                    <a:pt x="166367" y="163878"/>
                  </a:lnTo>
                  <a:lnTo>
                    <a:pt x="133462" y="195212"/>
                  </a:lnTo>
                  <a:lnTo>
                    <a:pt x="103721" y="228652"/>
                  </a:lnTo>
                  <a:lnTo>
                    <a:pt x="77334" y="264046"/>
                  </a:lnTo>
                  <a:lnTo>
                    <a:pt x="54490" y="301241"/>
                  </a:lnTo>
                  <a:lnTo>
                    <a:pt x="35376" y="340085"/>
                  </a:lnTo>
                  <a:lnTo>
                    <a:pt x="20182" y="380423"/>
                  </a:lnTo>
                  <a:lnTo>
                    <a:pt x="9095" y="422105"/>
                  </a:lnTo>
                  <a:lnTo>
                    <a:pt x="2305" y="464976"/>
                  </a:lnTo>
                  <a:lnTo>
                    <a:pt x="0" y="508885"/>
                  </a:lnTo>
                  <a:lnTo>
                    <a:pt x="2305" y="552793"/>
                  </a:lnTo>
                  <a:lnTo>
                    <a:pt x="9095" y="595664"/>
                  </a:lnTo>
                  <a:lnTo>
                    <a:pt x="20182" y="637346"/>
                  </a:lnTo>
                  <a:lnTo>
                    <a:pt x="35376" y="677684"/>
                  </a:lnTo>
                  <a:lnTo>
                    <a:pt x="54490" y="716528"/>
                  </a:lnTo>
                  <a:lnTo>
                    <a:pt x="77334" y="753723"/>
                  </a:lnTo>
                  <a:lnTo>
                    <a:pt x="103721" y="789117"/>
                  </a:lnTo>
                  <a:lnTo>
                    <a:pt x="133462" y="822557"/>
                  </a:lnTo>
                  <a:lnTo>
                    <a:pt x="166367" y="853891"/>
                  </a:lnTo>
                  <a:lnTo>
                    <a:pt x="202250" y="882966"/>
                  </a:lnTo>
                  <a:lnTo>
                    <a:pt x="240920" y="909629"/>
                  </a:lnTo>
                  <a:lnTo>
                    <a:pt x="282190" y="933727"/>
                  </a:lnTo>
                  <a:lnTo>
                    <a:pt x="325871" y="955107"/>
                  </a:lnTo>
                  <a:lnTo>
                    <a:pt x="371775" y="973618"/>
                  </a:lnTo>
                  <a:lnTo>
                    <a:pt x="419713" y="989105"/>
                  </a:lnTo>
                  <a:lnTo>
                    <a:pt x="469496" y="1001417"/>
                  </a:lnTo>
                  <a:lnTo>
                    <a:pt x="520936" y="1010400"/>
                  </a:lnTo>
                  <a:lnTo>
                    <a:pt x="573844" y="1015902"/>
                  </a:lnTo>
                  <a:lnTo>
                    <a:pt x="628033" y="1017770"/>
                  </a:lnTo>
                  <a:close/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0" name="object 80"/>
            <p:cNvSpPr/>
            <p:nvPr/>
          </p:nvSpPr>
          <p:spPr>
            <a:xfrm>
              <a:off x="3304381" y="4072179"/>
              <a:ext cx="551815" cy="318135"/>
            </a:xfrm>
            <a:custGeom>
              <a:avLst/>
              <a:gdLst/>
              <a:ahLst/>
              <a:cxnLst/>
              <a:rect l="l" t="t" r="r" b="b"/>
              <a:pathLst>
                <a:path w="551814" h="318135">
                  <a:moveTo>
                    <a:pt x="551292" y="318053"/>
                  </a:moveTo>
                  <a:lnTo>
                    <a:pt x="0" y="0"/>
                  </a:lnTo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138127" y="1987950"/>
            <a:ext cx="364271" cy="18779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152" spc="45" dirty="0">
                <a:solidFill>
                  <a:srgbClr val="231E20"/>
                </a:solidFill>
                <a:latin typeface="Arial"/>
                <a:cs typeface="Arial"/>
              </a:rPr>
              <a:t>ФИО</a:t>
            </a:r>
            <a:endParaRPr sz="1152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433592" y="1792854"/>
            <a:ext cx="1198706" cy="872941"/>
            <a:chOff x="4058818" y="2607711"/>
            <a:chExt cx="1976755" cy="1439545"/>
          </a:xfrm>
        </p:grpSpPr>
        <p:sp>
          <p:nvSpPr>
            <p:cNvPr id="83" name="object 83"/>
            <p:cNvSpPr/>
            <p:nvPr/>
          </p:nvSpPr>
          <p:spPr>
            <a:xfrm>
              <a:off x="5038831" y="2628914"/>
              <a:ext cx="975360" cy="934085"/>
            </a:xfrm>
            <a:custGeom>
              <a:avLst/>
              <a:gdLst/>
              <a:ahLst/>
              <a:cxnLst/>
              <a:rect l="l" t="t" r="r" b="b"/>
              <a:pathLst>
                <a:path w="975360" h="934085">
                  <a:moveTo>
                    <a:pt x="487681" y="933908"/>
                  </a:moveTo>
                  <a:lnTo>
                    <a:pt x="537544" y="931497"/>
                  </a:lnTo>
                  <a:lnTo>
                    <a:pt x="585967" y="924421"/>
                  </a:lnTo>
                  <a:lnTo>
                    <a:pt x="632704" y="912915"/>
                  </a:lnTo>
                  <a:lnTo>
                    <a:pt x="677510" y="897213"/>
                  </a:lnTo>
                  <a:lnTo>
                    <a:pt x="720141" y="877550"/>
                  </a:lnTo>
                  <a:lnTo>
                    <a:pt x="760350" y="854160"/>
                  </a:lnTo>
                  <a:lnTo>
                    <a:pt x="797893" y="827279"/>
                  </a:lnTo>
                  <a:lnTo>
                    <a:pt x="832525" y="797141"/>
                  </a:lnTo>
                  <a:lnTo>
                    <a:pt x="864001" y="763982"/>
                  </a:lnTo>
                  <a:lnTo>
                    <a:pt x="892075" y="728034"/>
                  </a:lnTo>
                  <a:lnTo>
                    <a:pt x="916503" y="689534"/>
                  </a:lnTo>
                  <a:lnTo>
                    <a:pt x="937039" y="648716"/>
                  </a:lnTo>
                  <a:lnTo>
                    <a:pt x="953438" y="605815"/>
                  </a:lnTo>
                  <a:lnTo>
                    <a:pt x="965455" y="561065"/>
                  </a:lnTo>
                  <a:lnTo>
                    <a:pt x="972845" y="514702"/>
                  </a:lnTo>
                  <a:lnTo>
                    <a:pt x="975362" y="466959"/>
                  </a:lnTo>
                  <a:lnTo>
                    <a:pt x="972845" y="419216"/>
                  </a:lnTo>
                  <a:lnTo>
                    <a:pt x="965455" y="372853"/>
                  </a:lnTo>
                  <a:lnTo>
                    <a:pt x="953438" y="328102"/>
                  </a:lnTo>
                  <a:lnTo>
                    <a:pt x="937039" y="285200"/>
                  </a:lnTo>
                  <a:lnTo>
                    <a:pt x="916503" y="244382"/>
                  </a:lnTo>
                  <a:lnTo>
                    <a:pt x="892075" y="205881"/>
                  </a:lnTo>
                  <a:lnTo>
                    <a:pt x="864001" y="169932"/>
                  </a:lnTo>
                  <a:lnTo>
                    <a:pt x="832525" y="136772"/>
                  </a:lnTo>
                  <a:lnTo>
                    <a:pt x="797893" y="106633"/>
                  </a:lnTo>
                  <a:lnTo>
                    <a:pt x="760350" y="79751"/>
                  </a:lnTo>
                  <a:lnTo>
                    <a:pt x="720141" y="56360"/>
                  </a:lnTo>
                  <a:lnTo>
                    <a:pt x="677510" y="36697"/>
                  </a:lnTo>
                  <a:lnTo>
                    <a:pt x="632704" y="20994"/>
                  </a:lnTo>
                  <a:lnTo>
                    <a:pt x="585967" y="9487"/>
                  </a:lnTo>
                  <a:lnTo>
                    <a:pt x="537544" y="2410"/>
                  </a:lnTo>
                  <a:lnTo>
                    <a:pt x="487681" y="0"/>
                  </a:lnTo>
                  <a:lnTo>
                    <a:pt x="437818" y="2410"/>
                  </a:lnTo>
                  <a:lnTo>
                    <a:pt x="389395" y="9487"/>
                  </a:lnTo>
                  <a:lnTo>
                    <a:pt x="342658" y="20994"/>
                  </a:lnTo>
                  <a:lnTo>
                    <a:pt x="297852" y="36697"/>
                  </a:lnTo>
                  <a:lnTo>
                    <a:pt x="255221" y="56360"/>
                  </a:lnTo>
                  <a:lnTo>
                    <a:pt x="215012" y="79751"/>
                  </a:lnTo>
                  <a:lnTo>
                    <a:pt x="177469" y="106633"/>
                  </a:lnTo>
                  <a:lnTo>
                    <a:pt x="142837" y="136772"/>
                  </a:lnTo>
                  <a:lnTo>
                    <a:pt x="111361" y="169932"/>
                  </a:lnTo>
                  <a:lnTo>
                    <a:pt x="83287" y="205881"/>
                  </a:lnTo>
                  <a:lnTo>
                    <a:pt x="58859" y="244382"/>
                  </a:lnTo>
                  <a:lnTo>
                    <a:pt x="38323" y="285200"/>
                  </a:lnTo>
                  <a:lnTo>
                    <a:pt x="21924" y="328102"/>
                  </a:lnTo>
                  <a:lnTo>
                    <a:pt x="9907" y="372853"/>
                  </a:lnTo>
                  <a:lnTo>
                    <a:pt x="2517" y="419216"/>
                  </a:lnTo>
                  <a:lnTo>
                    <a:pt x="0" y="466959"/>
                  </a:lnTo>
                  <a:lnTo>
                    <a:pt x="2517" y="514702"/>
                  </a:lnTo>
                  <a:lnTo>
                    <a:pt x="9907" y="561065"/>
                  </a:lnTo>
                  <a:lnTo>
                    <a:pt x="21924" y="605815"/>
                  </a:lnTo>
                  <a:lnTo>
                    <a:pt x="38323" y="648716"/>
                  </a:lnTo>
                  <a:lnTo>
                    <a:pt x="58859" y="689534"/>
                  </a:lnTo>
                  <a:lnTo>
                    <a:pt x="83287" y="728034"/>
                  </a:lnTo>
                  <a:lnTo>
                    <a:pt x="111361" y="763982"/>
                  </a:lnTo>
                  <a:lnTo>
                    <a:pt x="142837" y="797141"/>
                  </a:lnTo>
                  <a:lnTo>
                    <a:pt x="177469" y="827279"/>
                  </a:lnTo>
                  <a:lnTo>
                    <a:pt x="215012" y="854160"/>
                  </a:lnTo>
                  <a:lnTo>
                    <a:pt x="255221" y="877550"/>
                  </a:lnTo>
                  <a:lnTo>
                    <a:pt x="297852" y="897213"/>
                  </a:lnTo>
                  <a:lnTo>
                    <a:pt x="342658" y="912915"/>
                  </a:lnTo>
                  <a:lnTo>
                    <a:pt x="389395" y="924421"/>
                  </a:lnTo>
                  <a:lnTo>
                    <a:pt x="437818" y="931497"/>
                  </a:lnTo>
                  <a:lnTo>
                    <a:pt x="487681" y="933908"/>
                  </a:lnTo>
                  <a:close/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0022" y="3635386"/>
              <a:ext cx="1062355" cy="382270"/>
            </a:xfrm>
            <a:custGeom>
              <a:avLst/>
              <a:gdLst/>
              <a:ahLst/>
              <a:cxnLst/>
              <a:rect l="l" t="t" r="r" b="b"/>
              <a:pathLst>
                <a:path w="1062354" h="382270">
                  <a:moveTo>
                    <a:pt x="1061999" y="381663"/>
                  </a:moveTo>
                  <a:lnTo>
                    <a:pt x="0" y="0"/>
                  </a:lnTo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5" name="object 85"/>
            <p:cNvSpPr/>
            <p:nvPr/>
          </p:nvSpPr>
          <p:spPr>
            <a:xfrm>
              <a:off x="5142000" y="3559053"/>
              <a:ext cx="384810" cy="466725"/>
            </a:xfrm>
            <a:custGeom>
              <a:avLst/>
              <a:gdLst/>
              <a:ahLst/>
              <a:cxnLst/>
              <a:rect l="l" t="t" r="r" b="b"/>
              <a:pathLst>
                <a:path w="384810" h="466725">
                  <a:moveTo>
                    <a:pt x="0" y="466477"/>
                  </a:moveTo>
                  <a:lnTo>
                    <a:pt x="384511" y="0"/>
                  </a:lnTo>
                </a:path>
              </a:pathLst>
            </a:custGeom>
            <a:ln w="42407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86" name="object 61"/>
          <p:cNvSpPr txBox="1"/>
          <p:nvPr/>
        </p:nvSpPr>
        <p:spPr>
          <a:xfrm>
            <a:off x="8264688" y="2663856"/>
            <a:ext cx="1551810" cy="310271"/>
          </a:xfrm>
          <a:prstGeom prst="rect">
            <a:avLst/>
          </a:prstGeom>
          <a:ln w="42407">
            <a:solidFill>
              <a:srgbClr val="00B0F0"/>
            </a:solidFill>
          </a:ln>
        </p:spPr>
        <p:txBody>
          <a:bodyPr vert="horz" wrap="square" lIns="0" tIns="131692" rIns="0" bIns="0" rtlCol="0">
            <a:spAutoFit/>
          </a:bodyPr>
          <a:lstStyle/>
          <a:p>
            <a:pPr marL="516755">
              <a:spcBef>
                <a:spcPts val="1037"/>
              </a:spcBef>
            </a:pPr>
            <a:r>
              <a:rPr lang="ru-RU" sz="1152" spc="-45" dirty="0" smtClean="0">
                <a:solidFill>
                  <a:srgbClr val="231E20"/>
                </a:solidFill>
                <a:latin typeface="Arial"/>
                <a:cs typeface="Arial"/>
              </a:rPr>
              <a:t>Предмет</a:t>
            </a:r>
            <a:endParaRPr sz="115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0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85" y="811782"/>
            <a:ext cx="11193387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24" dirty="0">
                <a:latin typeface="Arial Black" panose="020B0A04020102020204" pitchFamily="34" charset="0"/>
              </a:rPr>
              <a:t>«Плохие» </a:t>
            </a:r>
            <a:r>
              <a:rPr spc="-161" dirty="0" err="1">
                <a:latin typeface="Arial Black" panose="020B0A04020102020204" pitchFamily="34" charset="0"/>
              </a:rPr>
              <a:t>отношения</a:t>
            </a:r>
            <a:r>
              <a:rPr spc="-161" dirty="0">
                <a:latin typeface="Arial Black" panose="020B0A04020102020204" pitchFamily="34" charset="0"/>
              </a:rPr>
              <a:t> </a:t>
            </a:r>
            <a:r>
              <a:rPr spc="807" dirty="0" smtClean="0">
                <a:latin typeface="Arial Black" panose="020B0A04020102020204" pitchFamily="34" charset="0"/>
              </a:rPr>
              <a:t>–</a:t>
            </a:r>
            <a:r>
              <a:rPr spc="-173" dirty="0" err="1" smtClean="0">
                <a:latin typeface="Arial Black" panose="020B0A04020102020204" pitchFamily="34" charset="0"/>
              </a:rPr>
              <a:t>пример</a:t>
            </a:r>
            <a:r>
              <a:rPr spc="-67" dirty="0" smtClean="0">
                <a:latin typeface="Arial Black" panose="020B0A04020102020204" pitchFamily="34" charset="0"/>
              </a:rPr>
              <a:t> </a:t>
            </a:r>
            <a:r>
              <a:rPr spc="-688" dirty="0">
                <a:latin typeface="Arial Black" panose="020B0A04020102020204" pitchFamily="34" charset="0"/>
              </a:rPr>
              <a:t>1: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2505" y="2527240"/>
            <a:ext cx="1703022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Группы</a:t>
            </a:r>
            <a:endParaRPr sz="2001" kern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3702" y="3690560"/>
            <a:ext cx="709674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7014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3186773" y="3690560"/>
            <a:ext cx="6888805" cy="0"/>
          </a:xfrm>
          <a:custGeom>
            <a:avLst/>
            <a:gdLst/>
            <a:ahLst/>
            <a:cxnLst/>
            <a:rect l="l" t="t" r="r" b="b"/>
            <a:pathLst>
              <a:path w="11360150">
                <a:moveTo>
                  <a:pt x="0" y="0"/>
                </a:moveTo>
                <a:lnTo>
                  <a:pt x="1136007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2413702" y="4071533"/>
            <a:ext cx="709674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7014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3186773" y="4071533"/>
            <a:ext cx="6888805" cy="0"/>
          </a:xfrm>
          <a:custGeom>
            <a:avLst/>
            <a:gdLst/>
            <a:ahLst/>
            <a:cxnLst/>
            <a:rect l="l" t="t" r="r" b="b"/>
            <a:pathLst>
              <a:path w="11360150">
                <a:moveTo>
                  <a:pt x="0" y="0"/>
                </a:moveTo>
                <a:lnTo>
                  <a:pt x="1136007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2413702" y="4452506"/>
            <a:ext cx="709674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7014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3186773" y="4452506"/>
            <a:ext cx="6888805" cy="0"/>
          </a:xfrm>
          <a:custGeom>
            <a:avLst/>
            <a:gdLst/>
            <a:ahLst/>
            <a:cxnLst/>
            <a:rect l="l" t="t" r="r" b="b"/>
            <a:pathLst>
              <a:path w="11360150">
                <a:moveTo>
                  <a:pt x="0" y="0"/>
                </a:moveTo>
                <a:lnTo>
                  <a:pt x="1136007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2413702" y="2928614"/>
            <a:ext cx="709674" cy="299339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74702" rIns="0" bIns="0" rtlCol="0">
            <a:spAutoFit/>
          </a:bodyPr>
          <a:lstStyle/>
          <a:p>
            <a:pPr marL="31575">
              <a:spcBef>
                <a:spcPts val="588"/>
              </a:spcBef>
            </a:pPr>
            <a:r>
              <a:rPr sz="1455" b="1" spc="-85" dirty="0">
                <a:solidFill>
                  <a:srgbClr val="231E20"/>
                </a:solidFill>
                <a:latin typeface="Arial"/>
                <a:cs typeface="Arial"/>
              </a:rPr>
              <a:t>Группа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6773" y="2928614"/>
            <a:ext cx="6888805" cy="299339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74702" rIns="0" bIns="0" rtlCol="0">
            <a:spAutoFit/>
          </a:bodyPr>
          <a:lstStyle/>
          <a:p>
            <a:pPr marL="31575">
              <a:spcBef>
                <a:spcPts val="588"/>
              </a:spcBef>
            </a:pPr>
            <a:r>
              <a:rPr sz="1455" b="1" spc="-67" dirty="0">
                <a:solidFill>
                  <a:srgbClr val="231E20"/>
                </a:solidFill>
                <a:latin typeface="Arial"/>
                <a:cs typeface="Arial"/>
              </a:rPr>
              <a:t>Список</a:t>
            </a:r>
            <a:r>
              <a:rPr sz="1455" b="1" spc="-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b="1" spc="-79" dirty="0">
                <a:solidFill>
                  <a:srgbClr val="231E20"/>
                </a:solidFill>
                <a:latin typeface="Arial"/>
                <a:cs typeface="Arial"/>
              </a:rPr>
              <a:t>группы</a:t>
            </a:r>
            <a:endParaRPr sz="145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9988" y="3377293"/>
            <a:ext cx="7234978" cy="101214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9650">
              <a:spcBef>
                <a:spcPts val="55"/>
              </a:spcBef>
              <a:tabLst>
                <a:tab pos="588378" algn="l"/>
              </a:tabLst>
            </a:pPr>
            <a:r>
              <a:rPr sz="1455" spc="-158" dirty="0">
                <a:solidFill>
                  <a:srgbClr val="231E20"/>
                </a:solidFill>
                <a:latin typeface="Arial"/>
                <a:cs typeface="Arial"/>
              </a:rPr>
              <a:t>341	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(5556, 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Федоров </a:t>
            </a: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Никита); 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(5677,Шпар </a:t>
            </a:r>
            <a:r>
              <a:rPr sz="1455" spc="-73" dirty="0">
                <a:solidFill>
                  <a:srgbClr val="231E20"/>
                </a:solidFill>
                <a:latin typeface="Arial"/>
                <a:cs typeface="Arial"/>
              </a:rPr>
              <a:t>Софья);(5674, </a:t>
            </a:r>
            <a:r>
              <a:rPr sz="1455" spc="-9" dirty="0">
                <a:solidFill>
                  <a:srgbClr val="231E20"/>
                </a:solidFill>
                <a:latin typeface="Arial"/>
                <a:cs typeface="Arial"/>
              </a:rPr>
              <a:t>Пашкова</a:t>
            </a:r>
            <a:r>
              <a:rPr sz="1455" spc="35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Мария);…</a:t>
            </a:r>
            <a:endParaRPr sz="1455">
              <a:latin typeface="Arial"/>
              <a:cs typeface="Arial"/>
            </a:endParaRPr>
          </a:p>
          <a:p>
            <a:pPr marL="27725">
              <a:spcBef>
                <a:spcPts val="1252"/>
              </a:spcBef>
              <a:tabLst>
                <a:tab pos="588378" algn="l"/>
              </a:tabLst>
            </a:pPr>
            <a:r>
              <a:rPr sz="1455" spc="-146" dirty="0">
                <a:solidFill>
                  <a:srgbClr val="231E20"/>
                </a:solidFill>
                <a:latin typeface="Arial"/>
                <a:cs typeface="Arial"/>
              </a:rPr>
              <a:t>441	</a:t>
            </a:r>
            <a:r>
              <a:rPr sz="1455" spc="-130" dirty="0">
                <a:solidFill>
                  <a:srgbClr val="231E20"/>
                </a:solidFill>
                <a:latin typeface="Arial"/>
                <a:cs typeface="Arial"/>
              </a:rPr>
              <a:t>(4677, </a:t>
            </a:r>
            <a:r>
              <a:rPr sz="1455" spc="-61" dirty="0">
                <a:solidFill>
                  <a:srgbClr val="231E20"/>
                </a:solidFill>
                <a:latin typeface="Arial"/>
                <a:cs typeface="Arial"/>
              </a:rPr>
              <a:t>Бусыгин 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Вячеслав); </a:t>
            </a:r>
            <a:r>
              <a:rPr sz="1455" spc="-58" dirty="0">
                <a:solidFill>
                  <a:srgbClr val="231E20"/>
                </a:solidFill>
                <a:latin typeface="Arial"/>
                <a:cs typeface="Arial"/>
              </a:rPr>
              <a:t>(4645, 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Лучков </a:t>
            </a: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Александр); 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(4536, </a:t>
            </a:r>
            <a:r>
              <a:rPr sz="1455" spc="-9" dirty="0">
                <a:solidFill>
                  <a:srgbClr val="231E20"/>
                </a:solidFill>
                <a:latin typeface="Arial"/>
                <a:cs typeface="Arial"/>
              </a:rPr>
              <a:t>Кривоносова</a:t>
            </a:r>
            <a:r>
              <a:rPr sz="1455" spc="3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85" dirty="0">
                <a:solidFill>
                  <a:srgbClr val="231E20"/>
                </a:solidFill>
                <a:latin typeface="Arial"/>
                <a:cs typeface="Arial"/>
              </a:rPr>
              <a:t>Нина);…</a:t>
            </a:r>
            <a:endParaRPr sz="1455">
              <a:latin typeface="Arial"/>
              <a:cs typeface="Arial"/>
            </a:endParaRPr>
          </a:p>
          <a:p>
            <a:pPr marL="7701">
              <a:spcBef>
                <a:spcPts val="1255"/>
              </a:spcBef>
              <a:tabLst>
                <a:tab pos="588378" algn="l"/>
              </a:tabLst>
            </a:pPr>
            <a:r>
              <a:rPr sz="1455" spc="-42" dirty="0">
                <a:solidFill>
                  <a:srgbClr val="231E20"/>
                </a:solidFill>
                <a:latin typeface="Arial"/>
                <a:cs typeface="Arial"/>
              </a:rPr>
              <a:t>646	</a:t>
            </a:r>
            <a:r>
              <a:rPr sz="1455" spc="-79" dirty="0">
                <a:solidFill>
                  <a:srgbClr val="231E20"/>
                </a:solidFill>
                <a:latin typeface="Arial"/>
                <a:cs typeface="Arial"/>
              </a:rPr>
              <a:t>(3788, 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Дубова </a:t>
            </a: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Алина); 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(3745,Заречев 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Михаил); 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(3755,Черняев</a:t>
            </a:r>
            <a:r>
              <a:rPr sz="1455" spc="25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82" dirty="0">
                <a:solidFill>
                  <a:srgbClr val="231E20"/>
                </a:solidFill>
                <a:latin typeface="Arial"/>
                <a:cs typeface="Arial"/>
              </a:rPr>
              <a:t>Андрей);…</a:t>
            </a:r>
            <a:endParaRPr sz="145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304" y="811782"/>
            <a:ext cx="10112713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24" dirty="0">
                <a:latin typeface="Arial Black" panose="020B0A04020102020204" pitchFamily="34" charset="0"/>
              </a:rPr>
              <a:t>«Плохие» </a:t>
            </a:r>
            <a:r>
              <a:rPr spc="-161" dirty="0" err="1">
                <a:latin typeface="Arial Black" panose="020B0A04020102020204" pitchFamily="34" charset="0"/>
              </a:rPr>
              <a:t>отношения</a:t>
            </a:r>
            <a:r>
              <a:rPr spc="-161" dirty="0">
                <a:latin typeface="Arial Black" panose="020B0A04020102020204" pitchFamily="34" charset="0"/>
              </a:rPr>
              <a:t> </a:t>
            </a:r>
            <a:r>
              <a:rPr spc="807" dirty="0" smtClean="0">
                <a:latin typeface="Arial Black" panose="020B0A04020102020204" pitchFamily="34" charset="0"/>
              </a:rPr>
              <a:t>–</a:t>
            </a:r>
            <a:r>
              <a:rPr spc="-173" dirty="0" err="1" smtClean="0">
                <a:latin typeface="Arial Black" panose="020B0A04020102020204" pitchFamily="34" charset="0"/>
              </a:rPr>
              <a:t>пример</a:t>
            </a:r>
            <a:r>
              <a:rPr spc="-67" dirty="0" smtClean="0">
                <a:latin typeface="Arial Black" panose="020B0A04020102020204" pitchFamily="34" charset="0"/>
              </a:rPr>
              <a:t> </a:t>
            </a:r>
            <a:r>
              <a:rPr spc="-248" dirty="0">
                <a:latin typeface="Arial Black" panose="020B0A04020102020204" pitchFamily="34" charset="0"/>
              </a:rPr>
              <a:t>2: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9505" y="2476723"/>
            <a:ext cx="1958438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85" dirty="0">
                <a:solidFill>
                  <a:srgbClr val="231E20"/>
                </a:solidFill>
                <a:latin typeface="Arial"/>
                <a:cs typeface="Arial"/>
              </a:rPr>
              <a:t>Товары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2001" spc="7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фирмы</a:t>
            </a:r>
            <a:endParaRPr sz="2001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94465"/>
              </p:ext>
            </p:extLst>
          </p:nvPr>
        </p:nvGraphicFramePr>
        <p:xfrm>
          <a:off x="2199505" y="2792015"/>
          <a:ext cx="7514330" cy="228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77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7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Название</a:t>
                      </a:r>
                      <a:r>
                        <a:rPr sz="1500" b="1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фирмы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Телефон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Товар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Цена</a:t>
                      </a:r>
                      <a:r>
                        <a:rPr sz="1500" b="1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(руб.)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</a:t>
                      </a: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проезд,</a:t>
                      </a:r>
                      <a:r>
                        <a:rPr sz="1500" spc="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большой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</a:t>
                      </a: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проезд,</a:t>
                      </a:r>
                      <a:r>
                        <a:rPr sz="1500" spc="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маленький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Винты-гайки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Ул.Ленина,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333-33-33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Стройтовары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Стройбаза </a:t>
                      </a:r>
                      <a:r>
                        <a:rPr sz="1500" spc="1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№</a:t>
                      </a:r>
                      <a:r>
                        <a:rPr sz="1500" spc="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444-44-44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</a:t>
                      </a: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проезд,</a:t>
                      </a:r>
                      <a:r>
                        <a:rPr sz="1500" spc="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778" y="437709"/>
            <a:ext cx="11234950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24" dirty="0">
                <a:latin typeface="Arial Black" panose="020B0A04020102020204" pitchFamily="34" charset="0"/>
              </a:rPr>
              <a:t>«Плохие» </a:t>
            </a:r>
            <a:r>
              <a:rPr spc="-161" dirty="0">
                <a:latin typeface="Arial Black" panose="020B0A04020102020204" pitchFamily="34" charset="0"/>
              </a:rPr>
              <a:t>отношения </a:t>
            </a:r>
            <a:r>
              <a:rPr spc="807" dirty="0">
                <a:latin typeface="Arial Black" panose="020B0A04020102020204" pitchFamily="34" charset="0"/>
              </a:rPr>
              <a:t>–  </a:t>
            </a:r>
            <a:r>
              <a:rPr spc="-173" dirty="0">
                <a:latin typeface="Arial Black" panose="020B0A04020102020204" pitchFamily="34" charset="0"/>
              </a:rPr>
              <a:t>пример</a:t>
            </a:r>
            <a:r>
              <a:rPr spc="-67" dirty="0">
                <a:latin typeface="Arial Black" panose="020B0A04020102020204" pitchFamily="34" charset="0"/>
              </a:rPr>
              <a:t> </a:t>
            </a:r>
            <a:r>
              <a:rPr spc="-224" dirty="0">
                <a:latin typeface="Arial Black" panose="020B0A04020102020204" pitchFamily="34" charset="0"/>
              </a:rPr>
              <a:t>3: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5946" y="2750711"/>
            <a:ext cx="245132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106" dirty="0">
                <a:solidFill>
                  <a:srgbClr val="231E20"/>
                </a:solidFill>
                <a:latin typeface="Arial"/>
                <a:cs typeface="Arial"/>
              </a:rPr>
              <a:t>Студенты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2001" spc="12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85" dirty="0">
                <a:solidFill>
                  <a:srgbClr val="231E20"/>
                </a:solidFill>
                <a:latin typeface="Arial"/>
                <a:cs typeface="Arial"/>
              </a:rPr>
              <a:t>предметы</a:t>
            </a:r>
            <a:endParaRPr sz="2001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46735"/>
              </p:ext>
            </p:extLst>
          </p:nvPr>
        </p:nvGraphicFramePr>
        <p:xfrm>
          <a:off x="2445946" y="3066003"/>
          <a:ext cx="7662015" cy="228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7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45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Номер</a:t>
                      </a:r>
                      <a:r>
                        <a:rPr sz="1500" b="1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зачетки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ФИО</a:t>
                      </a:r>
                      <a:r>
                        <a:rPr sz="1500" b="1" spc="-5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14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студента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Номер</a:t>
                      </a:r>
                      <a:r>
                        <a:rPr sz="1500" b="1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группы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Предмет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Преподаватель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4677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Бусыгин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Вячеслав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алгебра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Иванов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И.И.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3788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Дубова </a:t>
                      </a: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Алина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алгебра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Иванов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И.И.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3788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Дубова </a:t>
                      </a: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Алина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геометрия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Ткач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П.П.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14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Чудин</a:t>
                      </a: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Андрей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физика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Сидоров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А.А.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2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1506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Карпова</a:t>
                      </a:r>
                      <a:r>
                        <a:rPr sz="1500" spc="-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Мария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геометрия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Ткач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П.П.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3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86" y="811782"/>
            <a:ext cx="10459096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58" dirty="0">
                <a:latin typeface="Arial Black" panose="020B0A04020102020204" pitchFamily="34" charset="0"/>
              </a:rPr>
              <a:t>Недостатки </a:t>
            </a:r>
            <a:r>
              <a:rPr spc="-118" dirty="0">
                <a:latin typeface="Arial Black" panose="020B0A04020102020204" pitchFamily="34" charset="0"/>
              </a:rPr>
              <a:t>«плохих»  </a:t>
            </a:r>
            <a:r>
              <a:rPr spc="-185" dirty="0">
                <a:latin typeface="Arial Black" panose="020B0A04020102020204" pitchFamily="34" charset="0"/>
              </a:rPr>
              <a:t>отношений: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0613" y="1979417"/>
            <a:ext cx="10071169" cy="3354522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749">
              <a:spcBef>
                <a:spcPts val="958"/>
              </a:spcBef>
              <a:buChar char="•"/>
              <a:tabLst>
                <a:tab pos="452065" algn="l"/>
                <a:tab pos="452450" algn="l"/>
              </a:tabLst>
            </a:pPr>
            <a:r>
              <a:rPr sz="3600" spc="-79" dirty="0">
                <a:solidFill>
                  <a:srgbClr val="231E20"/>
                </a:solidFill>
                <a:cs typeface="Arial"/>
              </a:rPr>
              <a:t>трудности </a:t>
            </a:r>
            <a:r>
              <a:rPr sz="3600" spc="-115" dirty="0">
                <a:solidFill>
                  <a:srgbClr val="231E20"/>
                </a:solidFill>
                <a:cs typeface="Arial"/>
              </a:rPr>
              <a:t>с </a:t>
            </a:r>
            <a:r>
              <a:rPr sz="3600" spc="-100" dirty="0">
                <a:solidFill>
                  <a:srgbClr val="231E20"/>
                </a:solidFill>
                <a:cs typeface="Arial"/>
              </a:rPr>
              <a:t>извлечением </a:t>
            </a:r>
            <a:r>
              <a:rPr sz="3600" spc="-61" dirty="0">
                <a:solidFill>
                  <a:srgbClr val="231E20"/>
                </a:solidFill>
                <a:cs typeface="Arial"/>
              </a:rPr>
              <a:t>некоторых</a:t>
            </a:r>
            <a:r>
              <a:rPr sz="3600" spc="421" dirty="0">
                <a:solidFill>
                  <a:srgbClr val="231E20"/>
                </a:solidFill>
                <a:cs typeface="Arial"/>
              </a:rPr>
              <a:t> </a:t>
            </a:r>
            <a:r>
              <a:rPr sz="3600" spc="-88" dirty="0">
                <a:solidFill>
                  <a:srgbClr val="231E20"/>
                </a:solidFill>
                <a:cs typeface="Arial"/>
              </a:rPr>
              <a:t>данных;</a:t>
            </a:r>
            <a:endParaRPr sz="3600" dirty="0">
              <a:cs typeface="Arial"/>
            </a:endParaRPr>
          </a:p>
          <a:p>
            <a:pPr marL="452065" indent="-444749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600" spc="-88" dirty="0">
                <a:solidFill>
                  <a:srgbClr val="231E20"/>
                </a:solidFill>
                <a:cs typeface="Arial"/>
              </a:rPr>
              <a:t>избыточность;</a:t>
            </a:r>
            <a:endParaRPr sz="3600" dirty="0">
              <a:cs typeface="Arial"/>
            </a:endParaRPr>
          </a:p>
          <a:p>
            <a:pPr marL="452065" indent="-444749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600" spc="-45" dirty="0">
                <a:solidFill>
                  <a:srgbClr val="231E20"/>
                </a:solidFill>
                <a:cs typeface="Arial"/>
              </a:rPr>
              <a:t>аномалии</a:t>
            </a:r>
            <a:r>
              <a:rPr sz="3600" spc="30" dirty="0">
                <a:solidFill>
                  <a:srgbClr val="231E20"/>
                </a:solidFill>
                <a:cs typeface="Arial"/>
              </a:rPr>
              <a:t> </a:t>
            </a:r>
            <a:r>
              <a:rPr sz="3600" spc="-82" dirty="0">
                <a:solidFill>
                  <a:srgbClr val="231E20"/>
                </a:solidFill>
                <a:cs typeface="Arial"/>
              </a:rPr>
              <a:t>изменения;</a:t>
            </a:r>
            <a:endParaRPr sz="3600" dirty="0">
              <a:cs typeface="Arial"/>
            </a:endParaRPr>
          </a:p>
          <a:p>
            <a:pPr marL="452065" indent="-444749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600" spc="-45" dirty="0">
                <a:solidFill>
                  <a:srgbClr val="231E20"/>
                </a:solidFill>
                <a:cs typeface="Arial"/>
              </a:rPr>
              <a:t>аномалии</a:t>
            </a:r>
            <a:r>
              <a:rPr sz="3600" spc="-27" dirty="0">
                <a:solidFill>
                  <a:srgbClr val="231E20"/>
                </a:solidFill>
                <a:cs typeface="Arial"/>
              </a:rPr>
              <a:t> </a:t>
            </a:r>
            <a:r>
              <a:rPr sz="3600" spc="-115" dirty="0">
                <a:solidFill>
                  <a:srgbClr val="231E20"/>
                </a:solidFill>
                <a:cs typeface="Arial"/>
              </a:rPr>
              <a:t>удаления;</a:t>
            </a:r>
            <a:endParaRPr sz="3600" dirty="0">
              <a:cs typeface="Arial"/>
            </a:endParaRPr>
          </a:p>
          <a:p>
            <a:pPr marL="452065" indent="-444749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600" spc="-45" dirty="0">
                <a:solidFill>
                  <a:srgbClr val="231E20"/>
                </a:solidFill>
                <a:cs typeface="Arial"/>
              </a:rPr>
              <a:t>аномалии</a:t>
            </a:r>
            <a:r>
              <a:rPr sz="3600" spc="30" dirty="0">
                <a:solidFill>
                  <a:srgbClr val="231E20"/>
                </a:solidFill>
                <a:cs typeface="Arial"/>
              </a:rPr>
              <a:t> </a:t>
            </a:r>
            <a:r>
              <a:rPr sz="3600" spc="-85" dirty="0">
                <a:solidFill>
                  <a:srgbClr val="231E20"/>
                </a:solidFill>
                <a:cs typeface="Arial"/>
              </a:rPr>
              <a:t>добавления.</a:t>
            </a:r>
            <a:endParaRPr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525" y="898640"/>
            <a:ext cx="10182005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170" dirty="0">
                <a:latin typeface="Arial Black" panose="020B0A04020102020204" pitchFamily="34" charset="0"/>
              </a:rPr>
              <a:t>Неатомарные</a:t>
            </a:r>
            <a:r>
              <a:rPr spc="-100" dirty="0">
                <a:latin typeface="Arial Black" panose="020B0A04020102020204" pitchFamily="34" charset="0"/>
              </a:rPr>
              <a:t> </a:t>
            </a:r>
            <a:r>
              <a:rPr spc="-164" dirty="0">
                <a:latin typeface="Arial Black" panose="020B0A04020102020204" pitchFamily="34" charset="0"/>
              </a:rPr>
              <a:t>значения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795" y="2620172"/>
            <a:ext cx="198011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kern="0" dirty="0">
                <a:solidFill>
                  <a:srgbClr val="231E20"/>
                </a:solidFill>
                <a:cs typeface="Arial"/>
              </a:rPr>
              <a:t>Группа</a:t>
            </a:r>
            <a:endParaRPr sz="2001" kern="0"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5992" y="3783492"/>
            <a:ext cx="709674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7014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3159063" y="3783492"/>
            <a:ext cx="6888805" cy="0"/>
          </a:xfrm>
          <a:custGeom>
            <a:avLst/>
            <a:gdLst/>
            <a:ahLst/>
            <a:cxnLst/>
            <a:rect l="l" t="t" r="r" b="b"/>
            <a:pathLst>
              <a:path w="11360150">
                <a:moveTo>
                  <a:pt x="0" y="0"/>
                </a:moveTo>
                <a:lnTo>
                  <a:pt x="1136007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2385992" y="4164466"/>
            <a:ext cx="709674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7014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3159063" y="4164466"/>
            <a:ext cx="6888805" cy="0"/>
          </a:xfrm>
          <a:custGeom>
            <a:avLst/>
            <a:gdLst/>
            <a:ahLst/>
            <a:cxnLst/>
            <a:rect l="l" t="t" r="r" b="b"/>
            <a:pathLst>
              <a:path w="11360150">
                <a:moveTo>
                  <a:pt x="0" y="0"/>
                </a:moveTo>
                <a:lnTo>
                  <a:pt x="1136007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2385992" y="4545439"/>
            <a:ext cx="709674" cy="0"/>
          </a:xfrm>
          <a:custGeom>
            <a:avLst/>
            <a:gdLst/>
            <a:ahLst/>
            <a:cxnLst/>
            <a:rect l="l" t="t" r="r" b="b"/>
            <a:pathLst>
              <a:path w="1170304">
                <a:moveTo>
                  <a:pt x="0" y="0"/>
                </a:moveTo>
                <a:lnTo>
                  <a:pt x="117014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3159063" y="4545439"/>
            <a:ext cx="6888805" cy="0"/>
          </a:xfrm>
          <a:custGeom>
            <a:avLst/>
            <a:gdLst/>
            <a:ahLst/>
            <a:cxnLst/>
            <a:rect l="l" t="t" r="r" b="b"/>
            <a:pathLst>
              <a:path w="11360150">
                <a:moveTo>
                  <a:pt x="0" y="0"/>
                </a:moveTo>
                <a:lnTo>
                  <a:pt x="11360072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2385992" y="3021546"/>
            <a:ext cx="709674" cy="299339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74702" rIns="0" bIns="0" rtlCol="0">
            <a:spAutoFit/>
          </a:bodyPr>
          <a:lstStyle/>
          <a:p>
            <a:pPr marL="31575">
              <a:spcBef>
                <a:spcPts val="588"/>
              </a:spcBef>
            </a:pPr>
            <a:r>
              <a:rPr sz="1455" b="1" spc="-85" dirty="0">
                <a:solidFill>
                  <a:srgbClr val="231E20"/>
                </a:solidFill>
                <a:latin typeface="Arial"/>
                <a:cs typeface="Arial"/>
              </a:rPr>
              <a:t>Группа</a:t>
            </a:r>
            <a:endParaRPr sz="145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9063" y="3021546"/>
            <a:ext cx="6888805" cy="299339"/>
          </a:xfrm>
          <a:prstGeom prst="rect">
            <a:avLst/>
          </a:prstGeom>
          <a:solidFill>
            <a:srgbClr val="C0DBDE"/>
          </a:solidFill>
        </p:spPr>
        <p:txBody>
          <a:bodyPr vert="horz" wrap="square" lIns="0" tIns="74702" rIns="0" bIns="0" rtlCol="0">
            <a:spAutoFit/>
          </a:bodyPr>
          <a:lstStyle/>
          <a:p>
            <a:pPr marL="31575">
              <a:spcBef>
                <a:spcPts val="588"/>
              </a:spcBef>
            </a:pPr>
            <a:r>
              <a:rPr sz="1455" b="1" spc="-67" dirty="0">
                <a:solidFill>
                  <a:srgbClr val="231E20"/>
                </a:solidFill>
                <a:latin typeface="Arial"/>
                <a:cs typeface="Arial"/>
              </a:rPr>
              <a:t>Список</a:t>
            </a:r>
            <a:r>
              <a:rPr sz="1455" b="1" spc="-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b="1" spc="-79" dirty="0">
                <a:solidFill>
                  <a:srgbClr val="231E20"/>
                </a:solidFill>
                <a:latin typeface="Arial"/>
                <a:cs typeface="Arial"/>
              </a:rPr>
              <a:t>группы</a:t>
            </a:r>
            <a:endParaRPr sz="145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2277" y="3470226"/>
            <a:ext cx="7288502" cy="101214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9650">
              <a:spcBef>
                <a:spcPts val="55"/>
              </a:spcBef>
              <a:tabLst>
                <a:tab pos="588378" algn="l"/>
              </a:tabLst>
            </a:pPr>
            <a:r>
              <a:rPr sz="1455" spc="-158" dirty="0">
                <a:solidFill>
                  <a:srgbClr val="231E20"/>
                </a:solidFill>
                <a:latin typeface="Arial"/>
                <a:cs typeface="Arial"/>
              </a:rPr>
              <a:t>341	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(5556, 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Федоров </a:t>
            </a: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Никита); 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(5677,Шпар </a:t>
            </a: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Софья); </a:t>
            </a:r>
            <a:r>
              <a:rPr sz="1455" spc="-97" dirty="0">
                <a:solidFill>
                  <a:srgbClr val="231E20"/>
                </a:solidFill>
                <a:latin typeface="Arial"/>
                <a:cs typeface="Arial"/>
              </a:rPr>
              <a:t>(5674, </a:t>
            </a:r>
            <a:r>
              <a:rPr sz="1455" spc="-9" dirty="0">
                <a:solidFill>
                  <a:srgbClr val="231E20"/>
                </a:solidFill>
                <a:latin typeface="Arial"/>
                <a:cs typeface="Arial"/>
              </a:rPr>
              <a:t>Пашкова </a:t>
            </a:r>
            <a:r>
              <a:rPr sz="1455" spc="-24" dirty="0">
                <a:solidFill>
                  <a:srgbClr val="231E20"/>
                </a:solidFill>
                <a:latin typeface="Arial"/>
                <a:cs typeface="Arial"/>
              </a:rPr>
              <a:t>Мария);</a:t>
            </a:r>
            <a:r>
              <a:rPr sz="1455" spc="15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440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endParaRPr sz="1455">
              <a:latin typeface="Arial"/>
              <a:cs typeface="Arial"/>
            </a:endParaRPr>
          </a:p>
          <a:p>
            <a:pPr marL="27725">
              <a:spcBef>
                <a:spcPts val="1252"/>
              </a:spcBef>
              <a:tabLst>
                <a:tab pos="588378" algn="l"/>
              </a:tabLst>
            </a:pPr>
            <a:r>
              <a:rPr sz="1455" spc="-146" dirty="0">
                <a:solidFill>
                  <a:srgbClr val="231E20"/>
                </a:solidFill>
                <a:latin typeface="Arial"/>
                <a:cs typeface="Arial"/>
              </a:rPr>
              <a:t>441	</a:t>
            </a:r>
            <a:r>
              <a:rPr sz="1455" spc="-130" dirty="0">
                <a:solidFill>
                  <a:srgbClr val="231E20"/>
                </a:solidFill>
                <a:latin typeface="Arial"/>
                <a:cs typeface="Arial"/>
              </a:rPr>
              <a:t>(4677, </a:t>
            </a:r>
            <a:r>
              <a:rPr sz="1455" spc="-61" dirty="0">
                <a:solidFill>
                  <a:srgbClr val="231E20"/>
                </a:solidFill>
                <a:latin typeface="Arial"/>
                <a:cs typeface="Arial"/>
              </a:rPr>
              <a:t>Бусыгин 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Вячеслав); </a:t>
            </a:r>
            <a:r>
              <a:rPr sz="1455" spc="-58" dirty="0">
                <a:solidFill>
                  <a:srgbClr val="231E20"/>
                </a:solidFill>
                <a:latin typeface="Arial"/>
                <a:cs typeface="Arial"/>
              </a:rPr>
              <a:t>(4645, 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Лучков </a:t>
            </a: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Александр); 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(4536, </a:t>
            </a:r>
            <a:r>
              <a:rPr sz="1455" spc="-9" dirty="0">
                <a:solidFill>
                  <a:srgbClr val="231E20"/>
                </a:solidFill>
                <a:latin typeface="Arial"/>
                <a:cs typeface="Arial"/>
              </a:rPr>
              <a:t>Кривоносова </a:t>
            </a:r>
            <a:r>
              <a:rPr sz="1455" spc="-27" dirty="0">
                <a:solidFill>
                  <a:srgbClr val="231E20"/>
                </a:solidFill>
                <a:latin typeface="Arial"/>
                <a:cs typeface="Arial"/>
              </a:rPr>
              <a:t>Нина);</a:t>
            </a:r>
            <a:r>
              <a:rPr sz="1455" spc="-1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440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endParaRPr sz="1455">
              <a:latin typeface="Arial"/>
              <a:cs typeface="Arial"/>
            </a:endParaRPr>
          </a:p>
          <a:p>
            <a:pPr marL="7701">
              <a:spcBef>
                <a:spcPts val="1255"/>
              </a:spcBef>
              <a:tabLst>
                <a:tab pos="588378" algn="l"/>
              </a:tabLst>
            </a:pPr>
            <a:r>
              <a:rPr sz="1455" spc="-42" dirty="0">
                <a:solidFill>
                  <a:srgbClr val="231E20"/>
                </a:solidFill>
                <a:latin typeface="Arial"/>
                <a:cs typeface="Arial"/>
              </a:rPr>
              <a:t>646	</a:t>
            </a:r>
            <a:r>
              <a:rPr sz="1455" spc="-79" dirty="0">
                <a:solidFill>
                  <a:srgbClr val="231E20"/>
                </a:solidFill>
                <a:latin typeface="Arial"/>
                <a:cs typeface="Arial"/>
              </a:rPr>
              <a:t>(3788, </a:t>
            </a:r>
            <a:r>
              <a:rPr sz="1455" spc="-21" dirty="0">
                <a:solidFill>
                  <a:srgbClr val="231E20"/>
                </a:solidFill>
                <a:latin typeface="Arial"/>
                <a:cs typeface="Arial"/>
              </a:rPr>
              <a:t>Дубова </a:t>
            </a:r>
            <a:r>
              <a:rPr sz="1455" spc="-30" dirty="0">
                <a:solidFill>
                  <a:srgbClr val="231E20"/>
                </a:solidFill>
                <a:latin typeface="Arial"/>
                <a:cs typeface="Arial"/>
              </a:rPr>
              <a:t>Алина); </a:t>
            </a:r>
            <a:r>
              <a:rPr sz="1455" spc="-67" dirty="0">
                <a:solidFill>
                  <a:srgbClr val="231E20"/>
                </a:solidFill>
                <a:latin typeface="Arial"/>
                <a:cs typeface="Arial"/>
              </a:rPr>
              <a:t>(3745,Заречев 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Михаил); 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(3755,Черняев </a:t>
            </a:r>
            <a:r>
              <a:rPr sz="1455" spc="-36" dirty="0">
                <a:solidFill>
                  <a:srgbClr val="231E20"/>
                </a:solidFill>
                <a:latin typeface="Arial"/>
                <a:cs typeface="Arial"/>
              </a:rPr>
              <a:t>Андрей);</a:t>
            </a:r>
            <a:r>
              <a:rPr sz="1455" spc="-2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1455" spc="-440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endParaRPr sz="145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7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ru-RU" dirty="0">
                <a:latin typeface="Arial Black" panose="020B0A04020102020204" pitchFamily="34" charset="0"/>
              </a:rPr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489361"/>
            <a:ext cx="10707690" cy="5091547"/>
          </a:xfrm>
        </p:spPr>
        <p:txBody>
          <a:bodyPr>
            <a:noAutofit/>
          </a:bodyPr>
          <a:lstStyle/>
          <a:p>
            <a:r>
              <a:rPr lang="ru-RU" sz="3600" dirty="0"/>
              <a:t>Определяет абстракцию данных для приложений.</a:t>
            </a:r>
          </a:p>
          <a:p>
            <a:r>
              <a:rPr lang="ru-RU" sz="3600" dirty="0"/>
              <a:t>Включает</a:t>
            </a:r>
          </a:p>
          <a:p>
            <a:pPr lvl="1"/>
            <a:r>
              <a:rPr lang="ru-RU" sz="3600" dirty="0"/>
              <a:t>Структуры данных</a:t>
            </a:r>
            <a:r>
              <a:rPr lang="en-US" sz="3600" dirty="0"/>
              <a:t>;</a:t>
            </a:r>
            <a:endParaRPr lang="ru-RU" sz="3600" dirty="0"/>
          </a:p>
          <a:p>
            <a:pPr lvl="1"/>
            <a:r>
              <a:rPr lang="ru-RU" sz="3600" dirty="0"/>
              <a:t>Операции</a:t>
            </a:r>
            <a:r>
              <a:rPr lang="en-US" sz="3600" dirty="0"/>
              <a:t>;</a:t>
            </a:r>
            <a:endParaRPr lang="ru-RU" sz="3600" dirty="0"/>
          </a:p>
          <a:p>
            <a:pPr lvl="1"/>
            <a:r>
              <a:rPr lang="ru-RU" sz="3600" dirty="0"/>
              <a:t>Зависимости</a:t>
            </a:r>
            <a:r>
              <a:rPr lang="en-US" sz="3600" dirty="0"/>
              <a:t>;</a:t>
            </a:r>
            <a:endParaRPr lang="ru-RU" sz="3600" dirty="0"/>
          </a:p>
          <a:p>
            <a:pPr lvl="1"/>
            <a:r>
              <a:rPr lang="ru-RU" sz="3600" dirty="0"/>
              <a:t>Ограничения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547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661" y="373136"/>
            <a:ext cx="10472950" cy="931358"/>
          </a:xfrm>
          <a:prstGeom prst="rect">
            <a:avLst/>
          </a:prstGeom>
        </p:spPr>
        <p:txBody>
          <a:bodyPr vert="horz" wrap="square" lIns="0" tIns="7316" rIns="0" bIns="0" rtlCol="0" anchor="ctr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146" dirty="0">
                <a:latin typeface="Arial Black" panose="020B0A04020102020204" pitchFamily="34" charset="0"/>
              </a:rPr>
              <a:t>Как </a:t>
            </a:r>
            <a:r>
              <a:rPr sz="3002" spc="-76" dirty="0">
                <a:latin typeface="Arial Black" panose="020B0A04020102020204" pitchFamily="34" charset="0"/>
              </a:rPr>
              <a:t>можно </a:t>
            </a:r>
            <a:r>
              <a:rPr sz="3002" spc="-170" dirty="0">
                <a:latin typeface="Arial Black" panose="020B0A04020102020204" pitchFamily="34" charset="0"/>
              </a:rPr>
              <a:t>избавиться </a:t>
            </a:r>
            <a:r>
              <a:rPr sz="3002" spc="-149" dirty="0">
                <a:latin typeface="Arial Black" panose="020B0A04020102020204" pitchFamily="34" charset="0"/>
              </a:rPr>
              <a:t>от </a:t>
            </a:r>
            <a:r>
              <a:rPr sz="3002" spc="-118" dirty="0">
                <a:latin typeface="Arial Black" panose="020B0A04020102020204" pitchFamily="34" charset="0"/>
              </a:rPr>
              <a:t>неатомарных  </a:t>
            </a:r>
            <a:r>
              <a:rPr sz="3002" spc="-115" dirty="0">
                <a:latin typeface="Arial Black" panose="020B0A04020102020204" pitchFamily="34" charset="0"/>
              </a:rPr>
              <a:t>значений </a:t>
            </a:r>
            <a:r>
              <a:rPr sz="3002" spc="-270" dirty="0">
                <a:latin typeface="Arial Black" panose="020B0A04020102020204" pitchFamily="34" charset="0"/>
              </a:rPr>
              <a:t>в </a:t>
            </a:r>
            <a:r>
              <a:rPr sz="3002" spc="-112" dirty="0">
                <a:latin typeface="Arial Black" panose="020B0A04020102020204" pitchFamily="34" charset="0"/>
              </a:rPr>
              <a:t>отношении</a:t>
            </a:r>
            <a:r>
              <a:rPr sz="3002" spc="-324" dirty="0">
                <a:latin typeface="Arial Black" panose="020B0A04020102020204" pitchFamily="34" charset="0"/>
              </a:rPr>
              <a:t> </a:t>
            </a:r>
            <a:r>
              <a:rPr sz="3002" spc="-278" dirty="0">
                <a:latin typeface="Arial Black" panose="020B0A04020102020204" pitchFamily="34" charset="0"/>
              </a:rPr>
              <a:t>Группы?</a:t>
            </a:r>
            <a:endParaRPr sz="3002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8826" y="1991183"/>
            <a:ext cx="2075173" cy="376719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400" kern="0" dirty="0">
                <a:solidFill>
                  <a:srgbClr val="231E20"/>
                </a:solidFill>
                <a:cs typeface="Arial"/>
              </a:rPr>
              <a:t>Группа</a:t>
            </a:r>
            <a:endParaRPr sz="2400" kern="0" dirty="0"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33163"/>
              </p:ext>
            </p:extLst>
          </p:nvPr>
        </p:nvGraphicFramePr>
        <p:xfrm>
          <a:off x="3258826" y="2364209"/>
          <a:ext cx="725677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9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478">
                <a:tc>
                  <a:txBody>
                    <a:bodyPr/>
                    <a:lstStyle/>
                    <a:p>
                      <a:pPr marR="48069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Группа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Номер зачетки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ФИО студента</a:t>
                      </a:r>
                      <a:endParaRPr sz="1800" kern="0" spc="0" baseline="0" dirty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914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341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5556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Федоров Никита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914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341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5677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Шпар Софья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91490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341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5674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Пашкова Мария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441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4677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Бусыгин Вячеслав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441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4645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Лучков Александр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8704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441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4536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Кривоносова Нина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48309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646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3788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Дубова Алина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646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3745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Заречев Михаил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R="447675" algn="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646</a:t>
                      </a:r>
                      <a:endParaRPr sz="1800" kern="0" spc="0" baseline="0" dirty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3755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Черняев Андрей</a:t>
                      </a:r>
                      <a:endParaRPr sz="1800" kern="0" spc="0" baseline="0" dirty="0">
                        <a:latin typeface="+mn-lt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86" y="811782"/>
            <a:ext cx="10971714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248" dirty="0">
                <a:latin typeface="Arial Black" panose="020B0A04020102020204" pitchFamily="34" charset="0"/>
              </a:rPr>
              <a:t>Что </a:t>
            </a:r>
            <a:r>
              <a:rPr spc="-261" dirty="0">
                <a:latin typeface="Arial Black" panose="020B0A04020102020204" pitchFamily="34" charset="0"/>
              </a:rPr>
              <a:t>плохого </a:t>
            </a:r>
            <a:r>
              <a:rPr spc="-394" dirty="0">
                <a:latin typeface="Arial Black" panose="020B0A04020102020204" pitchFamily="34" charset="0"/>
              </a:rPr>
              <a:t>в </a:t>
            </a:r>
            <a:r>
              <a:rPr spc="-164" dirty="0">
                <a:latin typeface="Arial Black" panose="020B0A04020102020204" pitchFamily="34" charset="0"/>
              </a:rPr>
              <a:t>таблице  </a:t>
            </a:r>
            <a:r>
              <a:rPr spc="-467" dirty="0">
                <a:latin typeface="Arial Black" panose="020B0A04020102020204" pitchFamily="34" charset="0"/>
              </a:rPr>
              <a:t>с</a:t>
            </a:r>
            <a:r>
              <a:rPr spc="-118" dirty="0">
                <a:latin typeface="Arial Black" panose="020B0A04020102020204" pitchFamily="34" charset="0"/>
              </a:rPr>
              <a:t> </a:t>
            </a:r>
            <a:r>
              <a:rPr spc="-185" dirty="0">
                <a:latin typeface="Arial Black" panose="020B0A04020102020204" pitchFamily="34" charset="0"/>
              </a:rPr>
              <a:t>товарами?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2068" y="1635330"/>
            <a:ext cx="4713575" cy="1277415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</a:pPr>
            <a:r>
              <a:rPr sz="2001" spc="-100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2001" spc="-33" dirty="0">
                <a:solidFill>
                  <a:srgbClr val="231E20"/>
                </a:solidFill>
                <a:latin typeface="Arial"/>
                <a:cs typeface="Arial"/>
              </a:rPr>
              <a:t>отношении </a:t>
            </a:r>
            <a:r>
              <a:rPr sz="2001" spc="-85" dirty="0">
                <a:solidFill>
                  <a:srgbClr val="231E20"/>
                </a:solidFill>
                <a:latin typeface="Arial"/>
                <a:cs typeface="Arial"/>
              </a:rPr>
              <a:t>Товары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2001" spc="236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49" dirty="0">
                <a:solidFill>
                  <a:srgbClr val="231E20"/>
                </a:solidFill>
                <a:latin typeface="Arial"/>
                <a:cs typeface="Arial"/>
              </a:rPr>
              <a:t>фирмы:</a:t>
            </a:r>
            <a:endParaRPr sz="2001" dirty="0">
              <a:latin typeface="Arial"/>
              <a:cs typeface="Arial"/>
            </a:endParaRPr>
          </a:p>
          <a:p>
            <a:pPr marL="452065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001" spc="-18" dirty="0">
                <a:solidFill>
                  <a:srgbClr val="231E20"/>
                </a:solidFill>
                <a:latin typeface="Arial"/>
                <a:cs typeface="Arial"/>
              </a:rPr>
              <a:t>название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фирмы </a:t>
            </a:r>
            <a:r>
              <a:rPr sz="2001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2001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001" spc="-55" dirty="0">
                <a:solidFill>
                  <a:srgbClr val="231E20"/>
                </a:solidFill>
                <a:latin typeface="Arial"/>
                <a:cs typeface="Arial"/>
              </a:rPr>
              <a:t>Адрес,</a:t>
            </a:r>
            <a:r>
              <a:rPr sz="2001" spc="9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55" dirty="0">
                <a:solidFill>
                  <a:srgbClr val="231E20"/>
                </a:solidFill>
                <a:latin typeface="Arial"/>
                <a:cs typeface="Arial"/>
              </a:rPr>
              <a:t>телефон;</a:t>
            </a:r>
            <a:endParaRPr sz="2001" dirty="0">
              <a:latin typeface="Arial"/>
              <a:cs typeface="Arial"/>
            </a:endParaRPr>
          </a:p>
          <a:p>
            <a:pPr marL="452065" indent="-444749">
              <a:spcBef>
                <a:spcPts val="901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001" spc="-18" dirty="0">
                <a:solidFill>
                  <a:srgbClr val="231E20"/>
                </a:solidFill>
                <a:latin typeface="Arial"/>
                <a:cs typeface="Arial"/>
              </a:rPr>
              <a:t>название </a:t>
            </a:r>
            <a:r>
              <a:rPr sz="2001" spc="-49" dirty="0">
                <a:solidFill>
                  <a:srgbClr val="231E20"/>
                </a:solidFill>
                <a:latin typeface="Arial"/>
                <a:cs typeface="Arial"/>
              </a:rPr>
              <a:t>фирмы, </a:t>
            </a:r>
            <a:r>
              <a:rPr sz="2001" spc="-21" dirty="0">
                <a:solidFill>
                  <a:srgbClr val="231E20"/>
                </a:solidFill>
                <a:latin typeface="Arial"/>
                <a:cs typeface="Arial"/>
              </a:rPr>
              <a:t>товар </a:t>
            </a:r>
            <a:r>
              <a:rPr sz="2001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2001" spc="179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001" spc="-61" dirty="0">
                <a:solidFill>
                  <a:srgbClr val="231E20"/>
                </a:solidFill>
                <a:latin typeface="Arial"/>
                <a:cs typeface="Arial"/>
              </a:rPr>
              <a:t>Цена.</a:t>
            </a:r>
            <a:endParaRPr sz="2001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56778"/>
              </p:ext>
            </p:extLst>
          </p:nvPr>
        </p:nvGraphicFramePr>
        <p:xfrm>
          <a:off x="1622068" y="3169798"/>
          <a:ext cx="7658932" cy="1904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1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5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8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47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Название</a:t>
                      </a:r>
                      <a:r>
                        <a:rPr sz="1500" b="1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фирмы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spc="-1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spc="-1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Телефон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spc="-1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Товар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b="1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Цена</a:t>
                      </a:r>
                      <a:r>
                        <a:rPr sz="1500" b="1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(руб.)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</a:t>
                      </a: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проезд,</a:t>
                      </a:r>
                      <a:r>
                        <a:rPr sz="1500" spc="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большой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</a:t>
                      </a: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проезд,</a:t>
                      </a:r>
                      <a:r>
                        <a:rPr sz="1500" spc="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маленький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Винты-гайки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Ул.Ленина,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333-33-33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Стройтовары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Стройбаза </a:t>
                      </a:r>
                      <a:r>
                        <a:rPr sz="1500" spc="1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№</a:t>
                      </a:r>
                      <a:r>
                        <a:rPr sz="1500" spc="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444-44-44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</a:t>
                      </a: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&amp;</a:t>
                      </a:r>
                      <a:r>
                        <a:rPr sz="1500" spc="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Co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</a:t>
                      </a: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проезд,</a:t>
                      </a:r>
                      <a:r>
                        <a:rPr sz="1500" spc="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274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802177" y="5331719"/>
            <a:ext cx="6352410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316">
              <a:spcBef>
                <a:spcPts val="58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2001" spc="-33" dirty="0">
                <a:solidFill>
                  <a:srgbClr val="231E20"/>
                </a:solidFill>
                <a:latin typeface="Arial"/>
                <a:cs typeface="Arial"/>
              </a:rPr>
              <a:t>Зная </a:t>
            </a:r>
            <a:r>
              <a:rPr sz="2001" spc="-49" dirty="0">
                <a:solidFill>
                  <a:srgbClr val="231E20"/>
                </a:solidFill>
                <a:latin typeface="Arial"/>
                <a:cs typeface="Arial"/>
              </a:rPr>
              <a:t>одни атрибуты, </a:t>
            </a:r>
            <a:r>
              <a:rPr sz="2001" spc="-97" dirty="0">
                <a:solidFill>
                  <a:srgbClr val="231E20"/>
                </a:solidFill>
                <a:latin typeface="Arial"/>
                <a:cs typeface="Arial"/>
              </a:rPr>
              <a:t>мы </a:t>
            </a:r>
            <a:r>
              <a:rPr sz="2001" spc="-55" dirty="0">
                <a:solidFill>
                  <a:srgbClr val="231E20"/>
                </a:solidFill>
                <a:latin typeface="Arial"/>
                <a:cs typeface="Arial"/>
              </a:rPr>
              <a:t>можем </a:t>
            </a:r>
            <a:r>
              <a:rPr sz="2001" spc="-69" dirty="0">
                <a:solidFill>
                  <a:srgbClr val="231E20"/>
                </a:solidFill>
                <a:latin typeface="Arial"/>
                <a:cs typeface="Arial"/>
              </a:rPr>
              <a:t>определить</a:t>
            </a:r>
            <a:r>
              <a:rPr sz="2001" spc="-5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67" dirty="0">
                <a:solidFill>
                  <a:srgbClr val="231E20"/>
                </a:solidFill>
                <a:latin typeface="Arial"/>
                <a:cs typeface="Arial"/>
              </a:rPr>
              <a:t>другие.</a:t>
            </a:r>
            <a:endParaRPr sz="200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9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9487" y="261331"/>
            <a:ext cx="10292822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176" dirty="0">
                <a:latin typeface="Arial Black" panose="020B0A04020102020204" pitchFamily="34" charset="0"/>
              </a:rPr>
              <a:t>Функциональные</a:t>
            </a:r>
            <a:r>
              <a:rPr spc="-100" dirty="0">
                <a:latin typeface="Arial Black" panose="020B0A04020102020204" pitchFamily="34" charset="0"/>
              </a:rPr>
              <a:t> </a:t>
            </a:r>
            <a:r>
              <a:rPr spc="-236" dirty="0">
                <a:latin typeface="Arial Black" panose="020B0A04020102020204" pitchFamily="34" charset="0"/>
              </a:rPr>
              <a:t>зависимости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0669" y="1522271"/>
            <a:ext cx="9561640" cy="4223991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82870" indent="-444749">
              <a:spcBef>
                <a:spcPts val="958"/>
              </a:spcBef>
              <a:buClr>
                <a:srgbClr val="C0DBDE"/>
              </a:buClr>
              <a:buChar char="•"/>
              <a:tabLst>
                <a:tab pos="482870" algn="l"/>
                <a:tab pos="483255" algn="l"/>
              </a:tabLst>
            </a:pPr>
            <a:r>
              <a:rPr sz="2800" spc="-282" dirty="0">
                <a:solidFill>
                  <a:srgbClr val="231E20"/>
                </a:solidFill>
                <a:latin typeface="Arial"/>
                <a:cs typeface="Arial"/>
              </a:rPr>
              <a:t>R </a:t>
            </a:r>
            <a:r>
              <a:rPr sz="2800" spc="-76" dirty="0">
                <a:solidFill>
                  <a:srgbClr val="231E20"/>
                </a:solidFill>
                <a:latin typeface="Arial"/>
                <a:cs typeface="Arial"/>
              </a:rPr>
              <a:t>{A</a:t>
            </a:r>
            <a:r>
              <a:rPr sz="2000" spc="-113" baseline="-32163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r>
              <a:rPr sz="2800" spc="-76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2800" spc="-45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2000" spc="-68" baseline="-32163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r>
              <a:rPr sz="2800" spc="-45" dirty="0">
                <a:solidFill>
                  <a:srgbClr val="231E20"/>
                </a:solidFill>
                <a:latin typeface="Arial"/>
                <a:cs typeface="Arial"/>
              </a:rPr>
              <a:t>,</a:t>
            </a:r>
            <a:r>
              <a:rPr sz="2800" spc="10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600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r>
              <a:rPr sz="2800" spc="-1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36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2000" spc="54" baseline="-32163" dirty="0">
                <a:solidFill>
                  <a:srgbClr val="231E20"/>
                </a:solidFill>
                <a:latin typeface="Arial"/>
                <a:cs typeface="Arial"/>
              </a:rPr>
              <a:t>n</a:t>
            </a:r>
            <a:r>
              <a:rPr sz="2800" spc="36" dirty="0">
                <a:solidFill>
                  <a:srgbClr val="231E20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482870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82870" algn="l"/>
                <a:tab pos="483255" algn="l"/>
              </a:tabLst>
            </a:pPr>
            <a:r>
              <a:rPr sz="2800" spc="-97" dirty="0">
                <a:solidFill>
                  <a:srgbClr val="231E20"/>
                </a:solidFill>
                <a:latin typeface="Arial"/>
                <a:cs typeface="Arial"/>
              </a:rPr>
              <a:t>X, </a:t>
            </a:r>
            <a:r>
              <a:rPr sz="2800" spc="-252" dirty="0">
                <a:solidFill>
                  <a:srgbClr val="231E20"/>
                </a:solidFill>
                <a:latin typeface="Arial"/>
                <a:cs typeface="Arial"/>
              </a:rPr>
              <a:t>Y </a:t>
            </a:r>
            <a:r>
              <a:rPr sz="2800" spc="-3" dirty="0">
                <a:solidFill>
                  <a:srgbClr val="231E20"/>
                </a:solidFill>
                <a:latin typeface="Symbol"/>
                <a:cs typeface="Symbol"/>
              </a:rPr>
              <a:t></a:t>
            </a:r>
            <a:r>
              <a:rPr sz="28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800" spc="-76" dirty="0">
                <a:solidFill>
                  <a:srgbClr val="231E20"/>
                </a:solidFill>
                <a:latin typeface="Arial"/>
                <a:cs typeface="Arial"/>
              </a:rPr>
              <a:t>{A</a:t>
            </a:r>
            <a:r>
              <a:rPr sz="2000" spc="-113" baseline="-32163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r>
              <a:rPr sz="2800" spc="-76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2800" spc="-49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2000" spc="-73" baseline="-32163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r>
              <a:rPr sz="2800" spc="-49" dirty="0">
                <a:solidFill>
                  <a:srgbClr val="231E20"/>
                </a:solidFill>
                <a:latin typeface="Arial"/>
                <a:cs typeface="Arial"/>
              </a:rPr>
              <a:t>,</a:t>
            </a:r>
            <a:r>
              <a:rPr sz="2800" spc="1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600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r>
              <a:rPr sz="2800" spc="-1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39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2000" spc="59" baseline="-32163" dirty="0">
                <a:solidFill>
                  <a:srgbClr val="231E20"/>
                </a:solidFill>
                <a:latin typeface="Arial"/>
                <a:cs typeface="Arial"/>
              </a:rPr>
              <a:t>n</a:t>
            </a:r>
            <a:r>
              <a:rPr sz="2800" spc="39" dirty="0">
                <a:solidFill>
                  <a:srgbClr val="231E20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482870" marR="41587" indent="-444749">
              <a:spcBef>
                <a:spcPts val="901"/>
              </a:spcBef>
              <a:buClr>
                <a:srgbClr val="C0DBDE"/>
              </a:buClr>
              <a:buChar char="•"/>
              <a:tabLst>
                <a:tab pos="482870" algn="l"/>
                <a:tab pos="483255" algn="l"/>
              </a:tabLst>
            </a:pPr>
            <a:r>
              <a:rPr sz="2800" spc="-97" dirty="0">
                <a:solidFill>
                  <a:srgbClr val="231E20"/>
                </a:solidFill>
                <a:latin typeface="Arial"/>
                <a:cs typeface="Arial"/>
              </a:rPr>
              <a:t>X </a:t>
            </a:r>
            <a:r>
              <a:rPr sz="28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28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800" spc="-263" dirty="0">
                <a:solidFill>
                  <a:srgbClr val="231E20"/>
                </a:solidFill>
                <a:latin typeface="Arial"/>
                <a:cs typeface="Arial"/>
              </a:rPr>
              <a:t>Y, </a:t>
            </a:r>
            <a:r>
              <a:rPr sz="2800" spc="-76" dirty="0">
                <a:solidFill>
                  <a:srgbClr val="231E20"/>
                </a:solidFill>
                <a:latin typeface="Arial"/>
                <a:cs typeface="Arial"/>
              </a:rPr>
              <a:t>если </a:t>
            </a:r>
            <a:r>
              <a:rPr sz="2800" spc="-45" dirty="0">
                <a:solidFill>
                  <a:srgbClr val="231E20"/>
                </a:solidFill>
                <a:latin typeface="Arial"/>
                <a:cs typeface="Arial"/>
              </a:rPr>
              <a:t>любому </a:t>
            </a:r>
            <a:r>
              <a:rPr sz="2800" spc="-27" dirty="0">
                <a:solidFill>
                  <a:srgbClr val="231E20"/>
                </a:solidFill>
                <a:latin typeface="Arial"/>
                <a:cs typeface="Arial"/>
              </a:rPr>
              <a:t>значению </a:t>
            </a:r>
            <a:r>
              <a:rPr sz="2800" spc="-97" dirty="0">
                <a:solidFill>
                  <a:srgbClr val="231E20"/>
                </a:solidFill>
                <a:latin typeface="Arial"/>
                <a:cs typeface="Arial"/>
              </a:rPr>
              <a:t>X </a:t>
            </a:r>
            <a:r>
              <a:rPr sz="2800" spc="-85" dirty="0">
                <a:solidFill>
                  <a:srgbClr val="231E20"/>
                </a:solidFill>
                <a:latin typeface="Arial"/>
                <a:cs typeface="Arial"/>
              </a:rPr>
              <a:t>соответствует  </a:t>
            </a:r>
            <a:r>
              <a:rPr sz="2800" spc="-64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2800" spc="-49" dirty="0">
                <a:solidFill>
                  <a:srgbClr val="231E20"/>
                </a:solidFill>
                <a:latin typeface="Arial"/>
                <a:cs typeface="Arial"/>
              </a:rPr>
              <a:t>точности </a:t>
            </a:r>
            <a:r>
              <a:rPr sz="2800" spc="-33" dirty="0">
                <a:solidFill>
                  <a:srgbClr val="231E20"/>
                </a:solidFill>
                <a:latin typeface="Arial"/>
                <a:cs typeface="Arial"/>
              </a:rPr>
              <a:t>одно </a:t>
            </a:r>
            <a:r>
              <a:rPr sz="2800" spc="-39" dirty="0">
                <a:solidFill>
                  <a:srgbClr val="231E20"/>
                </a:solidFill>
                <a:latin typeface="Arial"/>
                <a:cs typeface="Arial"/>
              </a:rPr>
              <a:t>значение</a:t>
            </a:r>
            <a:r>
              <a:rPr sz="2800" spc="1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252" dirty="0">
                <a:solidFill>
                  <a:srgbClr val="231E20"/>
                </a:solidFill>
                <a:latin typeface="Arial"/>
                <a:cs typeface="Arial"/>
              </a:rPr>
              <a:t>Y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0DBDE"/>
              </a:buClr>
              <a:buFont typeface="Arial"/>
              <a:buChar char="•"/>
            </a:pPr>
            <a:endParaRPr sz="2800" dirty="0">
              <a:latin typeface="Arial"/>
              <a:cs typeface="Arial"/>
            </a:endParaRPr>
          </a:p>
          <a:p>
            <a:pPr marL="38121">
              <a:spcBef>
                <a:spcPts val="1546"/>
              </a:spcBef>
            </a:pPr>
            <a:r>
              <a:rPr sz="2800" spc="-100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2800" spc="-33" dirty="0">
                <a:solidFill>
                  <a:srgbClr val="231E20"/>
                </a:solidFill>
                <a:latin typeface="Arial"/>
                <a:cs typeface="Arial"/>
              </a:rPr>
              <a:t>отношении </a:t>
            </a:r>
            <a:r>
              <a:rPr sz="2800" spc="-85" dirty="0">
                <a:solidFill>
                  <a:srgbClr val="231E20"/>
                </a:solidFill>
                <a:latin typeface="Arial"/>
                <a:cs typeface="Arial"/>
              </a:rPr>
              <a:t>Товары </a:t>
            </a:r>
            <a:r>
              <a:rPr sz="2800" spc="-39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2800" spc="24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49" dirty="0">
                <a:solidFill>
                  <a:srgbClr val="231E20"/>
                </a:solidFill>
                <a:latin typeface="Arial"/>
                <a:cs typeface="Arial"/>
              </a:rPr>
              <a:t>фирмы:</a:t>
            </a:r>
            <a:endParaRPr sz="2800" dirty="0">
              <a:latin typeface="Arial"/>
              <a:cs typeface="Arial"/>
            </a:endParaRPr>
          </a:p>
          <a:p>
            <a:pPr marL="482870" indent="-445134">
              <a:spcBef>
                <a:spcPts val="897"/>
              </a:spcBef>
              <a:buClr>
                <a:srgbClr val="C0DBDE"/>
              </a:buClr>
              <a:buChar char="•"/>
              <a:tabLst>
                <a:tab pos="482870" algn="l"/>
                <a:tab pos="483255" algn="l"/>
              </a:tabLst>
            </a:pPr>
            <a:r>
              <a:rPr sz="2800" spc="-18" dirty="0">
                <a:solidFill>
                  <a:srgbClr val="231E20"/>
                </a:solidFill>
                <a:latin typeface="Arial"/>
                <a:cs typeface="Arial"/>
              </a:rPr>
              <a:t>название </a:t>
            </a:r>
            <a:r>
              <a:rPr sz="2800" spc="-39" dirty="0">
                <a:solidFill>
                  <a:srgbClr val="231E20"/>
                </a:solidFill>
                <a:latin typeface="Arial"/>
                <a:cs typeface="Arial"/>
              </a:rPr>
              <a:t>фирмы </a:t>
            </a:r>
            <a:r>
              <a:rPr sz="28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28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231E20"/>
                </a:solidFill>
                <a:latin typeface="Arial"/>
                <a:cs typeface="Arial"/>
              </a:rPr>
              <a:t>Адрес,</a:t>
            </a:r>
            <a:r>
              <a:rPr sz="2800" spc="11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231E20"/>
                </a:solidFill>
                <a:latin typeface="Arial"/>
                <a:cs typeface="Arial"/>
              </a:rPr>
              <a:t>телефон;</a:t>
            </a:r>
            <a:endParaRPr sz="2800" dirty="0">
              <a:latin typeface="Arial"/>
              <a:cs typeface="Arial"/>
            </a:endParaRPr>
          </a:p>
          <a:p>
            <a:pPr marL="482870" indent="-445134">
              <a:spcBef>
                <a:spcPts val="901"/>
              </a:spcBef>
              <a:buClr>
                <a:srgbClr val="C0DBDE"/>
              </a:buClr>
              <a:buChar char="•"/>
              <a:tabLst>
                <a:tab pos="482870" algn="l"/>
                <a:tab pos="483255" algn="l"/>
              </a:tabLst>
            </a:pPr>
            <a:r>
              <a:rPr sz="2800" spc="-18" dirty="0">
                <a:solidFill>
                  <a:srgbClr val="231E20"/>
                </a:solidFill>
                <a:latin typeface="Arial"/>
                <a:cs typeface="Arial"/>
              </a:rPr>
              <a:t>название </a:t>
            </a:r>
            <a:r>
              <a:rPr sz="2800" spc="-49" dirty="0">
                <a:solidFill>
                  <a:srgbClr val="231E20"/>
                </a:solidFill>
                <a:latin typeface="Arial"/>
                <a:cs typeface="Arial"/>
              </a:rPr>
              <a:t>фирмы, </a:t>
            </a:r>
            <a:r>
              <a:rPr sz="2800" spc="-21" dirty="0">
                <a:solidFill>
                  <a:srgbClr val="231E20"/>
                </a:solidFill>
                <a:latin typeface="Arial"/>
                <a:cs typeface="Arial"/>
              </a:rPr>
              <a:t>товар </a:t>
            </a:r>
            <a:r>
              <a:rPr sz="28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2800" spc="185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800" spc="-61" dirty="0">
                <a:solidFill>
                  <a:srgbClr val="231E20"/>
                </a:solidFill>
                <a:latin typeface="Arial"/>
                <a:cs typeface="Arial"/>
              </a:rPr>
              <a:t>Цена.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6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971" y="330604"/>
            <a:ext cx="3534302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88" dirty="0">
                <a:latin typeface="Arial Black" panose="020B0A04020102020204" pitchFamily="34" charset="0"/>
              </a:rPr>
              <a:t>Ключ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7055" y="2172852"/>
            <a:ext cx="10759418" cy="301590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75169" marR="10782" indent="-444749">
              <a:spcBef>
                <a:spcPts val="58"/>
              </a:spcBef>
              <a:buClr>
                <a:srgbClr val="C0DBDE"/>
              </a:buClr>
              <a:buChar char="•"/>
              <a:tabLst>
                <a:tab pos="475169" algn="l"/>
                <a:tab pos="475554" algn="l"/>
              </a:tabLst>
            </a:pPr>
            <a:r>
              <a:rPr sz="3600" b="1" spc="-36" dirty="0">
                <a:solidFill>
                  <a:srgbClr val="231E20"/>
                </a:solidFill>
                <a:latin typeface="Arial"/>
                <a:cs typeface="Arial"/>
              </a:rPr>
              <a:t>Ключ</a:t>
            </a:r>
            <a:r>
              <a:rPr sz="3600" spc="-36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600" spc="-82" dirty="0">
                <a:solidFill>
                  <a:srgbClr val="231E20"/>
                </a:solidFill>
                <a:latin typeface="Arial"/>
                <a:cs typeface="Arial"/>
              </a:rPr>
              <a:t>минимальный </a:t>
            </a:r>
            <a:r>
              <a:rPr sz="3600" spc="21" dirty="0">
                <a:solidFill>
                  <a:srgbClr val="231E20"/>
                </a:solidFill>
                <a:latin typeface="Arial"/>
                <a:cs typeface="Arial"/>
              </a:rPr>
              <a:t>набор </a:t>
            </a:r>
            <a:r>
              <a:rPr sz="3600" spc="-67" dirty="0">
                <a:solidFill>
                  <a:srgbClr val="231E20"/>
                </a:solidFill>
                <a:latin typeface="Arial"/>
                <a:cs typeface="Arial"/>
              </a:rPr>
              <a:t>атрибутов,</a:t>
            </a:r>
            <a:r>
              <a:rPr sz="3600" spc="-35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-64" dirty="0">
                <a:solidFill>
                  <a:srgbClr val="231E20"/>
                </a:solidFill>
                <a:latin typeface="Arial"/>
                <a:cs typeface="Arial"/>
              </a:rPr>
              <a:t>который  </a:t>
            </a:r>
            <a:r>
              <a:rPr sz="3600" spc="-33" dirty="0">
                <a:solidFill>
                  <a:srgbClr val="231E20"/>
                </a:solidFill>
                <a:latin typeface="Arial"/>
                <a:cs typeface="Arial"/>
              </a:rPr>
              <a:t>функционально </a:t>
            </a:r>
            <a:r>
              <a:rPr sz="3600" spc="-115" dirty="0">
                <a:solidFill>
                  <a:srgbClr val="231E20"/>
                </a:solidFill>
                <a:latin typeface="Arial"/>
                <a:cs typeface="Arial"/>
              </a:rPr>
              <a:t>определяет </a:t>
            </a:r>
            <a:r>
              <a:rPr sz="3600" spc="-139" dirty="0">
                <a:solidFill>
                  <a:srgbClr val="231E20"/>
                </a:solidFill>
                <a:latin typeface="Arial"/>
                <a:cs typeface="Arial"/>
              </a:rPr>
              <a:t>все</a:t>
            </a:r>
            <a:r>
              <a:rPr sz="3600" spc="18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-115" dirty="0">
                <a:solidFill>
                  <a:srgbClr val="231E20"/>
                </a:solidFill>
                <a:latin typeface="Arial"/>
                <a:cs typeface="Arial"/>
              </a:rPr>
              <a:t>остальные.</a:t>
            </a:r>
            <a:endParaRPr sz="3600" dirty="0">
              <a:latin typeface="Arial"/>
              <a:cs typeface="Arial"/>
            </a:endParaRPr>
          </a:p>
          <a:p>
            <a:pPr>
              <a:spcBef>
                <a:spcPts val="12"/>
              </a:spcBef>
              <a:buClr>
                <a:srgbClr val="C0DBDE"/>
              </a:buClr>
              <a:buFont typeface="Arial"/>
              <a:buChar char="•"/>
            </a:pPr>
            <a:endParaRPr sz="4400" dirty="0">
              <a:latin typeface="Arial"/>
              <a:cs typeface="Arial"/>
            </a:endParaRPr>
          </a:p>
          <a:p>
            <a:pPr marL="475169" indent="-444749">
              <a:buClr>
                <a:srgbClr val="C0DBDE"/>
              </a:buClr>
              <a:buChar char="•"/>
              <a:tabLst>
                <a:tab pos="475169" algn="l"/>
                <a:tab pos="475554" algn="l"/>
              </a:tabLst>
            </a:pPr>
            <a:r>
              <a:rPr sz="3600" spc="-424" dirty="0">
                <a:solidFill>
                  <a:srgbClr val="231E20"/>
                </a:solidFill>
                <a:latin typeface="Arial"/>
                <a:cs typeface="Arial"/>
              </a:rPr>
              <a:t>R </a:t>
            </a:r>
            <a:r>
              <a:rPr sz="3600" spc="-115" dirty="0">
                <a:solidFill>
                  <a:srgbClr val="231E20"/>
                </a:solidFill>
                <a:latin typeface="Arial"/>
                <a:cs typeface="Arial"/>
              </a:rPr>
              <a:t>{A</a:t>
            </a:r>
            <a:r>
              <a:rPr sz="3200" spc="-172" baseline="-32163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r>
              <a:rPr sz="3600" spc="-115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104" baseline="-32163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3600" spc="-901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r>
              <a:rPr sz="3600" spc="-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6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9" baseline="-32163" dirty="0">
                <a:solidFill>
                  <a:srgbClr val="231E20"/>
                </a:solidFill>
                <a:latin typeface="Arial"/>
                <a:cs typeface="Arial"/>
              </a:rPr>
              <a:t>n</a:t>
            </a:r>
            <a:r>
              <a:rPr sz="3600" spc="6" dirty="0">
                <a:solidFill>
                  <a:srgbClr val="231E20"/>
                </a:solidFill>
                <a:latin typeface="Arial"/>
                <a:cs typeface="Arial"/>
              </a:rPr>
              <a:t>}, </a:t>
            </a:r>
            <a:r>
              <a:rPr sz="3600" spc="-143" dirty="0">
                <a:solidFill>
                  <a:srgbClr val="231E20"/>
                </a:solidFill>
                <a:latin typeface="Arial"/>
                <a:cs typeface="Arial"/>
              </a:rPr>
              <a:t>X </a:t>
            </a:r>
            <a:r>
              <a:rPr sz="3600" spc="-3" dirty="0">
                <a:solidFill>
                  <a:srgbClr val="231E20"/>
                </a:solidFill>
                <a:latin typeface="Symbol"/>
                <a:cs typeface="Symbol"/>
              </a:rPr>
              <a:t></a:t>
            </a:r>
            <a:r>
              <a:rPr sz="36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600" spc="-115" dirty="0">
                <a:solidFill>
                  <a:srgbClr val="231E20"/>
                </a:solidFill>
                <a:latin typeface="Arial"/>
                <a:cs typeface="Arial"/>
              </a:rPr>
              <a:t>{A</a:t>
            </a:r>
            <a:r>
              <a:rPr sz="3200" spc="-172" baseline="-32163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r>
              <a:rPr sz="3600" spc="-115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104" baseline="-32163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,</a:t>
            </a:r>
            <a:r>
              <a:rPr sz="3600" spc="54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-901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r>
              <a:rPr sz="3600" spc="-2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58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86" baseline="-32163" dirty="0">
                <a:solidFill>
                  <a:srgbClr val="231E20"/>
                </a:solidFill>
                <a:latin typeface="Arial"/>
                <a:cs typeface="Arial"/>
              </a:rPr>
              <a:t>n</a:t>
            </a:r>
            <a:r>
              <a:rPr sz="3600" spc="58" dirty="0">
                <a:solidFill>
                  <a:srgbClr val="231E20"/>
                </a:solidFill>
                <a:latin typeface="Arial"/>
                <a:cs typeface="Arial"/>
              </a:rPr>
              <a:t>}</a:t>
            </a:r>
            <a:endParaRPr sz="3600" dirty="0">
              <a:latin typeface="Arial"/>
              <a:cs typeface="Arial"/>
            </a:endParaRPr>
          </a:p>
          <a:p>
            <a:pPr marL="475169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75169" algn="l"/>
                <a:tab pos="475554" algn="l"/>
                <a:tab pos="5214152" algn="l"/>
              </a:tabLst>
            </a:pPr>
            <a:r>
              <a:rPr sz="3600" spc="-143" dirty="0">
                <a:solidFill>
                  <a:srgbClr val="231E20"/>
                </a:solidFill>
                <a:latin typeface="Arial"/>
                <a:cs typeface="Arial"/>
              </a:rPr>
              <a:t>X </a:t>
            </a:r>
            <a:r>
              <a:rPr sz="36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6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600" spc="-179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268" baseline="-32163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r>
              <a:rPr sz="3600" spc="-179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104" baseline="-32163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3600" spc="-901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r>
              <a:rPr sz="3600" spc="-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3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4" baseline="-32163" dirty="0">
                <a:solidFill>
                  <a:srgbClr val="231E20"/>
                </a:solidFill>
                <a:latin typeface="Arial"/>
                <a:cs typeface="Arial"/>
              </a:rPr>
              <a:t>n </a:t>
            </a:r>
            <a:r>
              <a:rPr sz="3600" spc="-164" dirty="0">
                <a:solidFill>
                  <a:srgbClr val="231E20"/>
                </a:solidFill>
                <a:latin typeface="Arial"/>
                <a:cs typeface="Arial"/>
              </a:rPr>
              <a:t>для </a:t>
            </a:r>
            <a:r>
              <a:rPr sz="3600" spc="-3" dirty="0">
                <a:solidFill>
                  <a:srgbClr val="231E20"/>
                </a:solidFill>
                <a:latin typeface="Symbol"/>
                <a:cs typeface="Symbol"/>
              </a:rPr>
              <a:t></a:t>
            </a:r>
            <a:r>
              <a:rPr sz="36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600" spc="-376" dirty="0">
                <a:solidFill>
                  <a:srgbClr val="231E20"/>
                </a:solidFill>
                <a:latin typeface="Arial"/>
                <a:cs typeface="Arial"/>
              </a:rPr>
              <a:t>Y</a:t>
            </a:r>
            <a:r>
              <a:rPr sz="3600" spc="-28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-3" dirty="0">
                <a:solidFill>
                  <a:srgbClr val="231E20"/>
                </a:solidFill>
                <a:latin typeface="Symbol"/>
                <a:cs typeface="Symbol"/>
              </a:rPr>
              <a:t></a:t>
            </a:r>
            <a:r>
              <a:rPr sz="3600" spc="-37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600" spc="-143" dirty="0">
                <a:solidFill>
                  <a:srgbClr val="231E20"/>
                </a:solidFill>
                <a:latin typeface="Arial"/>
                <a:cs typeface="Arial"/>
              </a:rPr>
              <a:t>X	</a:t>
            </a:r>
            <a:r>
              <a:rPr sz="3600" spc="-376" dirty="0">
                <a:solidFill>
                  <a:srgbClr val="231E20"/>
                </a:solidFill>
                <a:latin typeface="Arial"/>
                <a:cs typeface="Arial"/>
              </a:rPr>
              <a:t>Y </a:t>
            </a:r>
            <a:r>
              <a:rPr sz="36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6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600" spc="-176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263" baseline="-32163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r>
              <a:rPr sz="3600" spc="-176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104" baseline="-32163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r>
              <a:rPr sz="3600" spc="-69" dirty="0">
                <a:solidFill>
                  <a:srgbClr val="231E20"/>
                </a:solidFill>
                <a:latin typeface="Arial"/>
                <a:cs typeface="Arial"/>
              </a:rPr>
              <a:t>,</a:t>
            </a:r>
            <a:r>
              <a:rPr sz="3600" spc="-43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-901" dirty="0">
                <a:solidFill>
                  <a:srgbClr val="231E20"/>
                </a:solidFill>
                <a:latin typeface="Arial"/>
                <a:cs typeface="Arial"/>
              </a:rPr>
              <a:t>…</a:t>
            </a:r>
            <a:r>
              <a:rPr sz="3600" spc="-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600" spc="6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9" baseline="-32163" dirty="0">
                <a:solidFill>
                  <a:srgbClr val="231E20"/>
                </a:solidFill>
                <a:latin typeface="Arial"/>
                <a:cs typeface="Arial"/>
              </a:rPr>
              <a:t>n</a:t>
            </a:r>
            <a:endParaRPr sz="3200" baseline="-32163" dirty="0">
              <a:latin typeface="Arial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7952509" y="4655127"/>
            <a:ext cx="318655" cy="53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9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2915" y="410581"/>
            <a:ext cx="11457740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30" dirty="0">
                <a:latin typeface="Arial Black" panose="020B0A04020102020204" pitchFamily="34" charset="0"/>
              </a:rPr>
              <a:t>Полная </a:t>
            </a:r>
            <a:r>
              <a:rPr spc="-121" dirty="0">
                <a:latin typeface="Arial Black" panose="020B0A04020102020204" pitchFamily="34" charset="0"/>
              </a:rPr>
              <a:t>функциональная  </a:t>
            </a:r>
            <a:r>
              <a:rPr spc="-270" dirty="0">
                <a:latin typeface="Arial Black" panose="020B0A04020102020204" pitchFamily="34" charset="0"/>
              </a:rPr>
              <a:t>зависимость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0504" y="1737530"/>
            <a:ext cx="10722332" cy="380073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3081" indent="-444749">
              <a:spcBef>
                <a:spcPts val="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800" kern="0" dirty="0">
                <a:solidFill>
                  <a:srgbClr val="231E20"/>
                </a:solidFill>
                <a:latin typeface="Arial"/>
                <a:cs typeface="Arial"/>
              </a:rPr>
              <a:t>Y полностью функционально зависит от X, если Y функционально  зависит от всех атрибутов, входящих в состав X, а не от какой-то  его части.</a:t>
            </a:r>
            <a:endParaRPr sz="2800" kern="0">
              <a:latin typeface="Arial"/>
              <a:cs typeface="Arial"/>
            </a:endParaRPr>
          </a:p>
          <a:p>
            <a:pPr marL="452065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800" kern="0" dirty="0">
                <a:solidFill>
                  <a:srgbClr val="231E20"/>
                </a:solidFill>
                <a:latin typeface="Arial"/>
                <a:cs typeface="Arial"/>
              </a:rPr>
              <a:t>В отношении Товары и фирмы:</a:t>
            </a:r>
            <a:endParaRPr sz="2800" kern="0">
              <a:latin typeface="Arial"/>
              <a:cs typeface="Arial"/>
            </a:endParaRPr>
          </a:p>
          <a:p>
            <a:pPr marL="896429" marR="2567222" lvl="1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896429" algn="l"/>
                <a:tab pos="896814" algn="l"/>
              </a:tabLst>
            </a:pPr>
            <a:r>
              <a:rPr sz="2800" kern="0" dirty="0">
                <a:solidFill>
                  <a:srgbClr val="231E20"/>
                </a:solidFill>
                <a:latin typeface="Arial"/>
                <a:cs typeface="Arial"/>
              </a:rPr>
              <a:t>название фирмы, товар </a:t>
            </a:r>
            <a:r>
              <a:rPr sz="2800" kern="0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2800" kern="0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800" kern="0" dirty="0">
                <a:solidFill>
                  <a:srgbClr val="231E20"/>
                </a:solidFill>
                <a:latin typeface="Arial"/>
                <a:cs typeface="Arial"/>
              </a:rPr>
              <a:t>Цена  (полная функциональная зависимость);</a:t>
            </a:r>
            <a:endParaRPr sz="2800" kern="0">
              <a:latin typeface="Arial"/>
              <a:cs typeface="Arial"/>
            </a:endParaRPr>
          </a:p>
          <a:p>
            <a:pPr marL="896429" marR="2142496" lvl="1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896429" algn="l"/>
                <a:tab pos="896814" algn="l"/>
              </a:tabLst>
            </a:pPr>
            <a:r>
              <a:rPr sz="2800" kern="0" dirty="0">
                <a:solidFill>
                  <a:srgbClr val="231E20"/>
                </a:solidFill>
                <a:latin typeface="Arial"/>
                <a:cs typeface="Arial"/>
              </a:rPr>
              <a:t>название фирмы, товар </a:t>
            </a:r>
            <a:r>
              <a:rPr sz="2800" kern="0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2800" kern="0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2800" kern="0" dirty="0">
                <a:solidFill>
                  <a:srgbClr val="231E20"/>
                </a:solidFill>
                <a:latin typeface="Arial"/>
                <a:cs typeface="Arial"/>
              </a:rPr>
              <a:t>Адрес, телефон  (неполная функциональная зависимость).</a:t>
            </a:r>
            <a:endParaRPr sz="2800" ker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94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735" y="262397"/>
            <a:ext cx="10861994" cy="1354335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227" dirty="0">
                <a:latin typeface="Arial Black" panose="020B0A04020102020204" pitchFamily="34" charset="0"/>
              </a:rPr>
              <a:t>Как </a:t>
            </a:r>
            <a:r>
              <a:rPr spc="-170" dirty="0">
                <a:latin typeface="Arial Black" panose="020B0A04020102020204" pitchFamily="34" charset="0"/>
              </a:rPr>
              <a:t>преобразовать</a:t>
            </a:r>
            <a:r>
              <a:rPr spc="-361" dirty="0">
                <a:latin typeface="Arial Black" panose="020B0A04020102020204" pitchFamily="34" charset="0"/>
              </a:rPr>
              <a:t> </a:t>
            </a:r>
            <a:r>
              <a:rPr spc="-164" dirty="0" err="1">
                <a:latin typeface="Arial Black" panose="020B0A04020102020204" pitchFamily="34" charset="0"/>
              </a:rPr>
              <a:t>отношение</a:t>
            </a:r>
            <a:r>
              <a:rPr spc="-164" dirty="0">
                <a:latin typeface="Arial Black" panose="020B0A04020102020204" pitchFamily="34" charset="0"/>
              </a:rPr>
              <a:t>  </a:t>
            </a:r>
            <a:r>
              <a:rPr lang="ru-RU" spc="-164" dirty="0" smtClean="0">
                <a:latin typeface="Arial Black" panose="020B0A04020102020204" pitchFamily="34" charset="0"/>
              </a:rPr>
              <a:t/>
            </a:r>
            <a:br>
              <a:rPr lang="ru-RU" spc="-164" dirty="0" smtClean="0">
                <a:latin typeface="Arial Black" panose="020B0A04020102020204" pitchFamily="34" charset="0"/>
              </a:rPr>
            </a:br>
            <a:r>
              <a:rPr spc="-324" dirty="0" err="1" smtClean="0">
                <a:latin typeface="Arial Black" panose="020B0A04020102020204" pitchFamily="34" charset="0"/>
              </a:rPr>
              <a:t>Товары</a:t>
            </a:r>
            <a:r>
              <a:rPr spc="-324" dirty="0" smtClean="0">
                <a:latin typeface="Arial Black" panose="020B0A04020102020204" pitchFamily="34" charset="0"/>
              </a:rPr>
              <a:t> </a:t>
            </a:r>
            <a:r>
              <a:rPr spc="-173" dirty="0">
                <a:latin typeface="Arial Black" panose="020B0A04020102020204" pitchFamily="34" charset="0"/>
              </a:rPr>
              <a:t>и</a:t>
            </a:r>
            <a:r>
              <a:rPr spc="191" dirty="0">
                <a:latin typeface="Arial Black" panose="020B0A04020102020204" pitchFamily="34" charset="0"/>
              </a:rPr>
              <a:t> </a:t>
            </a:r>
            <a:r>
              <a:rPr spc="-300" dirty="0">
                <a:latin typeface="Arial Black" panose="020B0A04020102020204" pitchFamily="34" charset="0"/>
              </a:rPr>
              <a:t>фирмы?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5498" y="2624221"/>
            <a:ext cx="1958438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85" dirty="0">
                <a:solidFill>
                  <a:srgbClr val="231E20"/>
                </a:solidFill>
                <a:latin typeface="Arial"/>
                <a:cs typeface="Arial"/>
              </a:rPr>
              <a:t>Товары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2001" spc="7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фирмы</a:t>
            </a:r>
            <a:endParaRPr sz="2001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20354"/>
              </p:ext>
            </p:extLst>
          </p:nvPr>
        </p:nvGraphicFramePr>
        <p:xfrm>
          <a:off x="1575498" y="3108722"/>
          <a:ext cx="9909919" cy="228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1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7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4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7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634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Название фирмы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Телефон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Товар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Цена (руб.)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проезд, 5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 большой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проезд, 5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 маленький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Винты-гайки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Ул.Ленина, 1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333-33-33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Стройтовары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Стройбаза № 1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444-44-44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проезд, 5</a:t>
                      </a:r>
                      <a:endParaRPr sz="18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8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8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7551" y="284963"/>
            <a:ext cx="9234714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240" dirty="0">
                <a:latin typeface="Arial Black" panose="020B0A04020102020204" pitchFamily="34" charset="0"/>
              </a:rPr>
              <a:t>Разбить </a:t>
            </a:r>
            <a:r>
              <a:rPr spc="-24" dirty="0">
                <a:latin typeface="Arial Black" panose="020B0A04020102020204" pitchFamily="34" charset="0"/>
              </a:rPr>
              <a:t>на </a:t>
            </a:r>
            <a:r>
              <a:rPr spc="-164" dirty="0">
                <a:latin typeface="Arial Black" panose="020B0A04020102020204" pitchFamily="34" charset="0"/>
              </a:rPr>
              <a:t>два</a:t>
            </a:r>
            <a:r>
              <a:rPr spc="27" dirty="0">
                <a:latin typeface="Arial Black" panose="020B0A04020102020204" pitchFamily="34" charset="0"/>
              </a:rPr>
              <a:t> </a:t>
            </a:r>
            <a:r>
              <a:rPr spc="-161" dirty="0">
                <a:latin typeface="Arial Black" panose="020B0A04020102020204" pitchFamily="34" charset="0"/>
              </a:rPr>
              <a:t>отношения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81831"/>
              </p:ext>
            </p:extLst>
          </p:nvPr>
        </p:nvGraphicFramePr>
        <p:xfrm>
          <a:off x="883781" y="1808209"/>
          <a:ext cx="10862254" cy="327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27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346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8274">
                <a:tc>
                  <a:txBody>
                    <a:bodyPr/>
                    <a:lstStyle/>
                    <a:p>
                      <a:pPr marL="31750" algn="ctr">
                        <a:lnSpc>
                          <a:spcPts val="3629"/>
                        </a:lnSpc>
                      </a:pPr>
                      <a:r>
                        <a:rPr sz="20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Фирма</a:t>
                      </a:r>
                      <a:endParaRPr sz="20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3165" algn="ctr">
                        <a:lnSpc>
                          <a:spcPts val="3629"/>
                        </a:lnSpc>
                      </a:pPr>
                      <a:r>
                        <a:rPr sz="20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Товар</a:t>
                      </a:r>
                      <a:endParaRPr sz="20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Название фирмы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Адрес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Телефон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 marL="1350645" algn="l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Название фирмы</a:t>
                      </a:r>
                      <a:endParaRPr sz="15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Товар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Цена (руб.)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5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Уткин проезд, 5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999-99-99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0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5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 большой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Винты-гайки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Ул.Ленина, 1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333-33-33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64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5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 маленький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18859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Стройтовары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Стройбаза № 1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444-44-44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Винты-гайки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Винт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64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Гайка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Стройтовары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Чижиков &amp; Co</a:t>
                      </a:r>
                      <a:endParaRPr sz="15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Саморез</a:t>
                      </a:r>
                      <a:endParaRPr sz="1500" kern="0" spc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700" kern="0" spc="0" baseline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kern="0" spc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 kern="0" spc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0103" y="358313"/>
            <a:ext cx="9156769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240" dirty="0">
                <a:latin typeface="Arial Black" panose="020B0A04020102020204" pitchFamily="34" charset="0"/>
              </a:rPr>
              <a:t>Транзитивные</a:t>
            </a:r>
            <a:r>
              <a:rPr spc="-112" dirty="0">
                <a:latin typeface="Arial Black" panose="020B0A04020102020204" pitchFamily="34" charset="0"/>
              </a:rPr>
              <a:t> </a:t>
            </a:r>
            <a:r>
              <a:rPr spc="-236" dirty="0">
                <a:latin typeface="Arial Black" panose="020B0A04020102020204" pitchFamily="34" charset="0"/>
              </a:rPr>
              <a:t>зависимости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450" y="3073398"/>
            <a:ext cx="11082550" cy="192842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1552193">
              <a:spcBef>
                <a:spcPts val="58"/>
              </a:spcBef>
            </a:pPr>
            <a:r>
              <a:rPr sz="3200" spc="-82" dirty="0">
                <a:solidFill>
                  <a:srgbClr val="231E20"/>
                </a:solidFill>
                <a:latin typeface="Arial"/>
                <a:cs typeface="Arial"/>
              </a:rPr>
              <a:t>Функциональная </a:t>
            </a:r>
            <a:r>
              <a:rPr sz="3200" spc="-127" dirty="0">
                <a:solidFill>
                  <a:srgbClr val="231E20"/>
                </a:solidFill>
                <a:latin typeface="Arial"/>
                <a:cs typeface="Arial"/>
              </a:rPr>
              <a:t>зависимость </a:t>
            </a:r>
            <a:r>
              <a:rPr sz="3200" spc="30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71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200" spc="-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200" spc="-124" dirty="0">
                <a:solidFill>
                  <a:srgbClr val="231E20"/>
                </a:solidFill>
                <a:latin typeface="Arial"/>
                <a:cs typeface="Arial"/>
              </a:rPr>
              <a:t>C </a:t>
            </a:r>
            <a:r>
              <a:rPr sz="3200" spc="-133" dirty="0">
                <a:solidFill>
                  <a:srgbClr val="231E20"/>
                </a:solidFill>
                <a:latin typeface="Arial"/>
                <a:cs typeface="Arial"/>
              </a:rPr>
              <a:t>называется  </a:t>
            </a:r>
            <a:r>
              <a:rPr sz="3200" spc="-106" dirty="0">
                <a:solidFill>
                  <a:srgbClr val="231E20"/>
                </a:solidFill>
                <a:latin typeface="Arial"/>
                <a:cs typeface="Arial"/>
              </a:rPr>
              <a:t>транзитивной, </a:t>
            </a:r>
            <a:r>
              <a:rPr sz="3200" spc="-152" dirty="0">
                <a:solidFill>
                  <a:srgbClr val="231E20"/>
                </a:solidFill>
                <a:latin typeface="Arial"/>
                <a:cs typeface="Arial"/>
              </a:rPr>
              <a:t>если </a:t>
            </a:r>
            <a:r>
              <a:rPr sz="3200" spc="-149" dirty="0">
                <a:solidFill>
                  <a:srgbClr val="231E20"/>
                </a:solidFill>
                <a:latin typeface="Arial"/>
                <a:cs typeface="Arial"/>
              </a:rPr>
              <a:t>существует </a:t>
            </a:r>
            <a:r>
              <a:rPr sz="3200" spc="-67" dirty="0">
                <a:solidFill>
                  <a:srgbClr val="231E20"/>
                </a:solidFill>
                <a:latin typeface="Arial"/>
                <a:cs typeface="Arial"/>
              </a:rPr>
              <a:t>такой </a:t>
            </a:r>
            <a:r>
              <a:rPr sz="3200" spc="-79" dirty="0">
                <a:solidFill>
                  <a:srgbClr val="231E20"/>
                </a:solidFill>
                <a:latin typeface="Arial"/>
                <a:cs typeface="Arial"/>
              </a:rPr>
              <a:t>атрибут</a:t>
            </a:r>
            <a:r>
              <a:rPr sz="3200" spc="39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231E20"/>
                </a:solidFill>
                <a:latin typeface="Arial"/>
                <a:cs typeface="Arial"/>
              </a:rPr>
              <a:t>B,</a:t>
            </a:r>
            <a:endParaRPr sz="3200" dirty="0">
              <a:latin typeface="Arial"/>
              <a:cs typeface="Arial"/>
            </a:endParaRPr>
          </a:p>
          <a:p>
            <a:pPr marL="7701" marR="3081">
              <a:lnSpc>
                <a:spcPts val="3602"/>
              </a:lnSpc>
              <a:spcBef>
                <a:spcPts val="115"/>
              </a:spcBef>
            </a:pPr>
            <a:r>
              <a:rPr sz="3200" spc="-130" dirty="0">
                <a:solidFill>
                  <a:srgbClr val="231E20"/>
                </a:solidFill>
                <a:latin typeface="Arial"/>
                <a:cs typeface="Arial"/>
              </a:rPr>
              <a:t>что</a:t>
            </a:r>
            <a:r>
              <a:rPr sz="3200" spc="-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146" dirty="0">
                <a:solidFill>
                  <a:srgbClr val="231E20"/>
                </a:solidFill>
                <a:latin typeface="Arial"/>
                <a:cs typeface="Arial"/>
              </a:rPr>
              <a:t>имеются</a:t>
            </a:r>
            <a:r>
              <a:rPr sz="3200" spc="-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118" dirty="0">
                <a:solidFill>
                  <a:srgbClr val="231E20"/>
                </a:solidFill>
                <a:latin typeface="Arial"/>
                <a:cs typeface="Arial"/>
              </a:rPr>
              <a:t>функциональные</a:t>
            </a:r>
            <a:r>
              <a:rPr sz="3200" spc="-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118" dirty="0">
                <a:solidFill>
                  <a:srgbClr val="231E20"/>
                </a:solidFill>
                <a:latin typeface="Arial"/>
                <a:cs typeface="Arial"/>
              </a:rPr>
              <a:t>зависимости</a:t>
            </a:r>
            <a:r>
              <a:rPr sz="3200" spc="-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30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3200" spc="-51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200" spc="-437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200" spc="-149" dirty="0">
                <a:solidFill>
                  <a:srgbClr val="231E20"/>
                </a:solidFill>
                <a:latin typeface="Arial"/>
                <a:cs typeface="Arial"/>
              </a:rPr>
              <a:t>B</a:t>
            </a:r>
            <a:r>
              <a:rPr sz="3200" spc="-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58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3200" spc="-1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149" dirty="0">
                <a:solidFill>
                  <a:srgbClr val="231E20"/>
                </a:solidFill>
                <a:latin typeface="Arial"/>
                <a:cs typeface="Arial"/>
              </a:rPr>
              <a:t>B</a:t>
            </a:r>
            <a:r>
              <a:rPr sz="3200" spc="-52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2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200" spc="-434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200" spc="-124" dirty="0">
                <a:solidFill>
                  <a:srgbClr val="231E20"/>
                </a:solidFill>
                <a:latin typeface="Arial"/>
                <a:cs typeface="Arial"/>
              </a:rPr>
              <a:t>C  </a:t>
            </a:r>
            <a:r>
              <a:rPr sz="3200" spc="-58" dirty="0">
                <a:solidFill>
                  <a:srgbClr val="231E20"/>
                </a:solidFill>
                <a:latin typeface="Arial"/>
                <a:cs typeface="Arial"/>
              </a:rPr>
              <a:t>и </a:t>
            </a:r>
            <a:r>
              <a:rPr sz="3200" spc="-127" dirty="0">
                <a:solidFill>
                  <a:srgbClr val="231E20"/>
                </a:solidFill>
                <a:latin typeface="Arial"/>
                <a:cs typeface="Arial"/>
              </a:rPr>
              <a:t>отсутствует </a:t>
            </a:r>
            <a:r>
              <a:rPr sz="3200" spc="-100" dirty="0">
                <a:solidFill>
                  <a:srgbClr val="231E20"/>
                </a:solidFill>
                <a:latin typeface="Arial"/>
                <a:cs typeface="Arial"/>
              </a:rPr>
              <a:t>функциональная </a:t>
            </a:r>
            <a:r>
              <a:rPr sz="3200" spc="-127" dirty="0">
                <a:solidFill>
                  <a:srgbClr val="231E20"/>
                </a:solidFill>
                <a:latin typeface="Arial"/>
                <a:cs typeface="Arial"/>
              </a:rPr>
              <a:t>зависимость </a:t>
            </a:r>
            <a:r>
              <a:rPr sz="3200" spc="-124" dirty="0">
                <a:solidFill>
                  <a:srgbClr val="231E20"/>
                </a:solidFill>
                <a:latin typeface="Arial"/>
                <a:cs typeface="Arial"/>
              </a:rPr>
              <a:t>C </a:t>
            </a:r>
            <a:r>
              <a:rPr sz="3200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200" spc="-525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200" spc="-27" dirty="0">
                <a:solidFill>
                  <a:srgbClr val="231E20"/>
                </a:solidFill>
                <a:latin typeface="Arial"/>
                <a:cs typeface="Arial"/>
              </a:rPr>
              <a:t>A.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68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8939" y="323640"/>
            <a:ext cx="9572405" cy="1329200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39" dirty="0">
                <a:latin typeface="Arial Black" panose="020B0A04020102020204" pitchFamily="34" charset="0"/>
              </a:rPr>
              <a:t>Пример</a:t>
            </a:r>
            <a:r>
              <a:rPr spc="-158" dirty="0">
                <a:latin typeface="Arial Black" panose="020B0A04020102020204" pitchFamily="34" charset="0"/>
              </a:rPr>
              <a:t> </a:t>
            </a:r>
            <a:r>
              <a:rPr spc="-164" dirty="0">
                <a:latin typeface="Arial Black" panose="020B0A04020102020204" pitchFamily="34" charset="0"/>
              </a:rPr>
              <a:t>транзитивной  </a:t>
            </a:r>
            <a:r>
              <a:rPr spc="-236" dirty="0">
                <a:latin typeface="Arial Black" panose="020B0A04020102020204" pitchFamily="34" charset="0"/>
              </a:rPr>
              <a:t>зависимости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449" y="2467782"/>
            <a:ext cx="7632365" cy="208616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-127" dirty="0">
                <a:solidFill>
                  <a:srgbClr val="231E20"/>
                </a:solidFill>
                <a:latin typeface="Arial"/>
                <a:cs typeface="Arial"/>
              </a:rPr>
              <a:t>Транзитивные </a:t>
            </a:r>
            <a:r>
              <a:rPr sz="3002" spc="-91" dirty="0">
                <a:solidFill>
                  <a:srgbClr val="231E20"/>
                </a:solidFill>
                <a:latin typeface="Arial"/>
                <a:cs typeface="Arial"/>
              </a:rPr>
              <a:t>функциональные зависимости 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отношении </a:t>
            </a:r>
            <a:r>
              <a:rPr sz="3002" spc="-158" dirty="0">
                <a:solidFill>
                  <a:srgbClr val="231E20"/>
                </a:solidFill>
                <a:latin typeface="Arial"/>
                <a:cs typeface="Arial"/>
              </a:rPr>
              <a:t>Студенты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3002" spc="45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предметы:</a:t>
            </a:r>
            <a:endParaRPr sz="3002" dirty="0">
              <a:latin typeface="Arial"/>
              <a:cs typeface="Arial"/>
            </a:endParaRPr>
          </a:p>
          <a:p>
            <a:pPr marL="452065" indent="-444749">
              <a:spcBef>
                <a:spcPts val="894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Номер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зачетки </a:t>
            </a:r>
            <a:r>
              <a:rPr sz="3002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002" spc="293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Группа;</a:t>
            </a:r>
            <a:endParaRPr sz="3002" dirty="0">
              <a:latin typeface="Arial"/>
              <a:cs typeface="Arial"/>
            </a:endParaRPr>
          </a:p>
          <a:p>
            <a:pPr marL="452065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  <a:tab pos="3892227" algn="l"/>
              </a:tabLst>
            </a:pP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Группа,</a:t>
            </a:r>
            <a:r>
              <a:rPr sz="3002" spc="4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12" dirty="0">
                <a:solidFill>
                  <a:srgbClr val="231E20"/>
                </a:solidFill>
                <a:latin typeface="Arial"/>
                <a:cs typeface="Arial"/>
              </a:rPr>
              <a:t>предмет</a:t>
            </a:r>
            <a:r>
              <a:rPr sz="3002" spc="-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" dirty="0">
                <a:solidFill>
                  <a:srgbClr val="231E20"/>
                </a:solidFill>
                <a:latin typeface="Symbol"/>
                <a:cs typeface="Symbol"/>
              </a:rPr>
              <a:t></a:t>
            </a:r>
            <a:r>
              <a:rPr sz="3002" spc="-3" dirty="0">
                <a:solidFill>
                  <a:srgbClr val="231E20"/>
                </a:solidFill>
                <a:latin typeface="Times New Roman"/>
                <a:cs typeface="Times New Roman"/>
              </a:rPr>
              <a:t>	</a:t>
            </a:r>
            <a:r>
              <a:rPr sz="3002" spc="-91" dirty="0">
                <a:solidFill>
                  <a:srgbClr val="231E20"/>
                </a:solidFill>
                <a:latin typeface="Arial"/>
                <a:cs typeface="Arial"/>
              </a:rPr>
              <a:t>Преподаватель.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9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515" y="270091"/>
            <a:ext cx="11125230" cy="1354335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227" dirty="0">
                <a:latin typeface="Arial Black" panose="020B0A04020102020204" pitchFamily="34" charset="0"/>
              </a:rPr>
              <a:t>Как </a:t>
            </a:r>
            <a:r>
              <a:rPr spc="-170" dirty="0">
                <a:latin typeface="Arial Black" panose="020B0A04020102020204" pitchFamily="34" charset="0"/>
              </a:rPr>
              <a:t>преобразовать</a:t>
            </a:r>
            <a:r>
              <a:rPr spc="-361" dirty="0">
                <a:latin typeface="Arial Black" panose="020B0A04020102020204" pitchFamily="34" charset="0"/>
              </a:rPr>
              <a:t> </a:t>
            </a:r>
            <a:r>
              <a:rPr spc="-164" dirty="0">
                <a:latin typeface="Arial Black" panose="020B0A04020102020204" pitchFamily="34" charset="0"/>
              </a:rPr>
              <a:t>отношение  </a:t>
            </a:r>
            <a:r>
              <a:rPr spc="-212" dirty="0">
                <a:latin typeface="Arial Black" panose="020B0A04020102020204" pitchFamily="34" charset="0"/>
              </a:rPr>
              <a:t>Факультеты </a:t>
            </a:r>
            <a:r>
              <a:rPr spc="-173" dirty="0">
                <a:latin typeface="Arial Black" panose="020B0A04020102020204" pitchFamily="34" charset="0"/>
              </a:rPr>
              <a:t>и</a:t>
            </a:r>
            <a:r>
              <a:rPr spc="79" dirty="0">
                <a:latin typeface="Arial Black" panose="020B0A04020102020204" pitchFamily="34" charset="0"/>
              </a:rPr>
              <a:t> </a:t>
            </a:r>
            <a:r>
              <a:rPr spc="-327" dirty="0">
                <a:latin typeface="Arial Black" panose="020B0A04020102020204" pitchFamily="34" charset="0"/>
              </a:rPr>
              <a:t>студенты?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6502" y="2582658"/>
            <a:ext cx="2451321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spc="-106" dirty="0">
                <a:solidFill>
                  <a:srgbClr val="231E20"/>
                </a:solidFill>
                <a:latin typeface="Arial"/>
                <a:cs typeface="Arial"/>
              </a:rPr>
              <a:t>Студенты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2001" spc="12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85" dirty="0">
                <a:solidFill>
                  <a:srgbClr val="231E20"/>
                </a:solidFill>
                <a:latin typeface="Arial"/>
                <a:cs typeface="Arial"/>
              </a:rPr>
              <a:t>предметы</a:t>
            </a:r>
            <a:endParaRPr sz="2001" dirty="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88984"/>
              </p:ext>
            </p:extLst>
          </p:nvPr>
        </p:nvGraphicFramePr>
        <p:xfrm>
          <a:off x="1956502" y="3024908"/>
          <a:ext cx="10235497" cy="2285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8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766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973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Номер зачетки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ФИО студента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Номер группы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Предмет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Преподаватель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4677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Бусыгин Вячеслав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алгебра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Иванов И.И.</a:t>
                      </a:r>
                      <a:endParaRPr sz="1800" kern="0" spc="0" baseline="0" dirty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3788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Дубова Алина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алгебра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Иванов И.И.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3788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Дубова Алина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геометрия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Ткач П.П.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3433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Чудин Андрей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12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физика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Сидоров А.А.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1506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Карпова Мария</a:t>
                      </a:r>
                      <a:endParaRPr sz="1800" kern="0" spc="0" baseline="0" dirty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3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геометрия</a:t>
                      </a:r>
                      <a:endParaRPr sz="1800" kern="0" spc="0" baseline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kern="0" spc="0" baseline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kern="0" spc="0" baseline="0" dirty="0">
                          <a:solidFill>
                            <a:srgbClr val="231E20"/>
                          </a:solidFill>
                          <a:latin typeface="+mn-lt"/>
                          <a:cs typeface="Arial"/>
                        </a:rPr>
                        <a:t>Ткач П.П.</a:t>
                      </a:r>
                      <a:endParaRPr sz="1800" kern="0" spc="0" baseline="0" dirty="0">
                        <a:latin typeface="+mn-lt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9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Концептуальные модели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0093" y="2237508"/>
            <a:ext cx="6689872" cy="3124201"/>
          </a:xfrm>
        </p:spPr>
        <p:txBody>
          <a:bodyPr>
            <a:normAutofit/>
          </a:bodyPr>
          <a:lstStyle/>
          <a:p>
            <a:pPr lvl="1"/>
            <a:r>
              <a:rPr lang="ru-RU" sz="4000" dirty="0"/>
              <a:t>Иерархическая </a:t>
            </a:r>
          </a:p>
          <a:p>
            <a:pPr lvl="1"/>
            <a:r>
              <a:rPr lang="ru-RU" sz="4000" dirty="0"/>
              <a:t>Сетевая</a:t>
            </a:r>
          </a:p>
          <a:p>
            <a:pPr lvl="1"/>
            <a:r>
              <a:rPr lang="ru-RU" sz="4000" dirty="0"/>
              <a:t>Реляционная 	</a:t>
            </a:r>
          </a:p>
          <a:p>
            <a:pPr lvl="1"/>
            <a:r>
              <a:rPr lang="ru-RU" sz="4000" dirty="0"/>
              <a:t>Объектно-реляционная</a:t>
            </a:r>
          </a:p>
        </p:txBody>
      </p:sp>
    </p:spTree>
    <p:extLst>
      <p:ext uri="{BB962C8B-B14F-4D97-AF65-F5344CB8AC3E}">
        <p14:creationId xmlns:p14="http://schemas.microsoft.com/office/powerpoint/2010/main" val="26803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38249" y="224630"/>
            <a:ext cx="6325071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240" dirty="0"/>
              <a:t>Разбить </a:t>
            </a:r>
            <a:r>
              <a:rPr spc="-143" dirty="0"/>
              <a:t>таблицу </a:t>
            </a:r>
            <a:r>
              <a:rPr spc="-24" dirty="0"/>
              <a:t>на</a:t>
            </a:r>
            <a:r>
              <a:rPr spc="-39" dirty="0"/>
              <a:t> </a:t>
            </a:r>
            <a:r>
              <a:rPr spc="-276" dirty="0"/>
              <a:t>две</a:t>
            </a:r>
          </a:p>
        </p:txBody>
      </p:sp>
      <p:sp>
        <p:nvSpPr>
          <p:cNvPr id="13" name="object 13"/>
          <p:cNvSpPr/>
          <p:nvPr/>
        </p:nvSpPr>
        <p:spPr>
          <a:xfrm>
            <a:off x="6357108" y="1883445"/>
            <a:ext cx="0" cy="381214"/>
          </a:xfrm>
          <a:custGeom>
            <a:avLst/>
            <a:gdLst/>
            <a:ahLst/>
            <a:cxnLst/>
            <a:rect l="l" t="t" r="r" b="b"/>
            <a:pathLst>
              <a:path h="628650">
                <a:moveTo>
                  <a:pt x="0" y="628253"/>
                </a:moveTo>
                <a:lnTo>
                  <a:pt x="0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7133073" y="2536647"/>
            <a:ext cx="1545264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7817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7133073" y="2917620"/>
            <a:ext cx="1545264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7817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133073" y="3298593"/>
            <a:ext cx="1545264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7817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7133073" y="3679567"/>
            <a:ext cx="1545264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7817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7133073" y="4060540"/>
            <a:ext cx="1545264" cy="0"/>
          </a:xfrm>
          <a:custGeom>
            <a:avLst/>
            <a:gdLst/>
            <a:ahLst/>
            <a:cxnLst/>
            <a:rect l="l" t="t" r="r" b="b"/>
            <a:pathLst>
              <a:path w="2548255">
                <a:moveTo>
                  <a:pt x="0" y="0"/>
                </a:moveTo>
                <a:lnTo>
                  <a:pt x="2547817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19" name="object 19"/>
          <p:cNvGrpSpPr/>
          <p:nvPr/>
        </p:nvGrpSpPr>
        <p:grpSpPr>
          <a:xfrm>
            <a:off x="6875613" y="1883445"/>
            <a:ext cx="3894543" cy="381214"/>
            <a:chOff x="11657551" y="2926612"/>
            <a:chExt cx="6422390" cy="628650"/>
          </a:xfrm>
        </p:grpSpPr>
        <p:sp>
          <p:nvSpPr>
            <p:cNvPr id="20" name="object 20"/>
            <p:cNvSpPr/>
            <p:nvPr/>
          </p:nvSpPr>
          <p:spPr>
            <a:xfrm>
              <a:off x="11762258" y="2926619"/>
              <a:ext cx="6212840" cy="628650"/>
            </a:xfrm>
            <a:custGeom>
              <a:avLst/>
              <a:gdLst/>
              <a:ahLst/>
              <a:cxnLst/>
              <a:rect l="l" t="t" r="r" b="b"/>
              <a:pathLst>
                <a:path w="6212840" h="628650">
                  <a:moveTo>
                    <a:pt x="2547874" y="0"/>
                  </a:moveTo>
                  <a:lnTo>
                    <a:pt x="0" y="0"/>
                  </a:lnTo>
                  <a:lnTo>
                    <a:pt x="0" y="628256"/>
                  </a:lnTo>
                  <a:lnTo>
                    <a:pt x="2547874" y="628256"/>
                  </a:lnTo>
                  <a:lnTo>
                    <a:pt x="2547874" y="0"/>
                  </a:lnTo>
                  <a:close/>
                </a:path>
                <a:path w="6212840" h="628650">
                  <a:moveTo>
                    <a:pt x="6212789" y="0"/>
                  </a:moveTo>
                  <a:lnTo>
                    <a:pt x="2652585" y="0"/>
                  </a:lnTo>
                  <a:lnTo>
                    <a:pt x="2652585" y="628256"/>
                  </a:lnTo>
                  <a:lnTo>
                    <a:pt x="6212789" y="628256"/>
                  </a:lnTo>
                  <a:lnTo>
                    <a:pt x="6212789" y="0"/>
                  </a:lnTo>
                  <a:close/>
                </a:path>
              </a:pathLst>
            </a:custGeom>
            <a:solidFill>
              <a:srgbClr val="C0DBDE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62495" y="2926612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62825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09905" y="2926612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62825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27409" y="2926612"/>
              <a:ext cx="0" cy="628650"/>
            </a:xfrm>
            <a:custGeom>
              <a:avLst/>
              <a:gdLst/>
              <a:ahLst/>
              <a:cxnLst/>
              <a:rect l="l" t="t" r="r" b="b"/>
              <a:pathLst>
                <a:path h="628650">
                  <a:moveTo>
                    <a:pt x="0" y="628253"/>
                  </a:moveTo>
                  <a:lnTo>
                    <a:pt x="0" y="0"/>
                  </a:lnTo>
                </a:path>
              </a:pathLst>
            </a:custGeom>
            <a:ln w="104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69065"/>
              </p:ext>
            </p:extLst>
          </p:nvPr>
        </p:nvGraphicFramePr>
        <p:xfrm>
          <a:off x="1031728" y="1434135"/>
          <a:ext cx="10650759" cy="274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2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11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274">
                <a:tc>
                  <a:txBody>
                    <a:bodyPr/>
                    <a:lstStyle/>
                    <a:p>
                      <a:pPr marL="31750" marR="3175">
                        <a:lnSpc>
                          <a:spcPts val="3629"/>
                        </a:lnSpc>
                      </a:pPr>
                      <a:r>
                        <a:rPr sz="2000" spc="-1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Студент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8040" algn="ctr">
                        <a:lnSpc>
                          <a:spcPts val="3629"/>
                        </a:lnSpc>
                      </a:pPr>
                      <a:r>
                        <a:rPr sz="2000" spc="-10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Предмет-преподаватель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Номер</a:t>
                      </a:r>
                      <a:r>
                        <a:rPr sz="1500" b="1" spc="-1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зачетки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ФИО</a:t>
                      </a:r>
                      <a:r>
                        <a:rPr sz="1500" b="1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14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студента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Номер </a:t>
                      </a:r>
                      <a:r>
                        <a:rPr sz="1500" b="1" spc="-1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группы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b="1" spc="-1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Предмет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 marR="250825" algn="ctr">
                        <a:lnSpc>
                          <a:spcPct val="100000"/>
                        </a:lnSpc>
                        <a:spcBef>
                          <a:spcPts val="969"/>
                        </a:spcBef>
                        <a:tabLst>
                          <a:tab pos="2651760" algn="l"/>
                        </a:tabLst>
                      </a:pPr>
                      <a:r>
                        <a:rPr sz="1500" b="1" spc="-1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Предмет	</a:t>
                      </a:r>
                      <a:r>
                        <a:rPr sz="1500" b="1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Преподаватель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939800" marR="31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4677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Бусыгин</a:t>
                      </a:r>
                      <a:r>
                        <a:rPr sz="1500" spc="-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Вячеслав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алгебра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969"/>
                        </a:spcBef>
                        <a:tabLst>
                          <a:tab pos="3716654" algn="l"/>
                        </a:tabLst>
                      </a:pP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929640" marR="31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3788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Дубова</a:t>
                      </a: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Алина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алгебра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969"/>
                        </a:spcBef>
                        <a:tabLst>
                          <a:tab pos="3716654" algn="l"/>
                        </a:tabLst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алгебра	</a:t>
                      </a: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Иванов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И.И.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929640" marR="31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3788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Дубова</a:t>
                      </a: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Алина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геометрия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4260">
                        <a:lnSpc>
                          <a:spcPct val="100000"/>
                        </a:lnSpc>
                        <a:spcBef>
                          <a:spcPts val="969"/>
                        </a:spcBef>
                        <a:tabLst>
                          <a:tab pos="3716654" algn="l"/>
                        </a:tabLst>
                      </a:pP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геометрия	</a:t>
                      </a:r>
                      <a:r>
                        <a:rPr sz="1500" spc="-1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Ткач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П.П.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917575" marR="31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3433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14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Чудин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Андрей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3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физика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0870" algn="r">
                        <a:lnSpc>
                          <a:spcPct val="100000"/>
                        </a:lnSpc>
                        <a:spcBef>
                          <a:spcPts val="969"/>
                        </a:spcBef>
                        <a:tabLst>
                          <a:tab pos="2651760" algn="l"/>
                        </a:tabLst>
                      </a:pPr>
                      <a:r>
                        <a:rPr lang="ru-RU" sz="1500" spc="-10" dirty="0" smtClean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            </a:t>
                      </a:r>
                      <a:r>
                        <a:rPr sz="1500" spc="-10" dirty="0" err="1" smtClean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физика</a:t>
                      </a:r>
                      <a:r>
                        <a:rPr sz="1500" spc="-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Сидоров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А.А.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73">
                <a:tc>
                  <a:txBody>
                    <a:bodyPr/>
                    <a:lstStyle/>
                    <a:p>
                      <a:pPr marL="943610" marR="317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2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1506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Карпова</a:t>
                      </a:r>
                      <a:r>
                        <a:rPr sz="1500" spc="-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Мария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500" spc="-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геометрия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4260" algn="l">
                        <a:lnSpc>
                          <a:spcPct val="100000"/>
                        </a:lnSpc>
                        <a:spcBef>
                          <a:spcPts val="969"/>
                        </a:spcBef>
                        <a:tabLst>
                          <a:tab pos="3716654" algn="l"/>
                        </a:tabLst>
                      </a:pP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6774873" y="1883445"/>
            <a:ext cx="164234" cy="2293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2121" y="469149"/>
            <a:ext cx="5018024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164" dirty="0">
                <a:latin typeface="Arial Black" panose="020B0A04020102020204" pitchFamily="34" charset="0"/>
              </a:rPr>
              <a:t>Декомпозиция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6649" y="2602343"/>
            <a:ext cx="9690150" cy="13933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Декомпозиция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это </a:t>
            </a:r>
            <a:r>
              <a:rPr sz="3002" spc="-67" dirty="0">
                <a:solidFill>
                  <a:srgbClr val="231E20"/>
                </a:solidFill>
                <a:latin typeface="Arial"/>
                <a:cs typeface="Arial"/>
              </a:rPr>
              <a:t>разбиение </a:t>
            </a:r>
            <a:r>
              <a:rPr sz="3002" dirty="0">
                <a:solidFill>
                  <a:srgbClr val="231E20"/>
                </a:solidFill>
                <a:latin typeface="Arial"/>
                <a:cs typeface="Arial"/>
              </a:rPr>
              <a:t>на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множества,  </a:t>
            </a:r>
            <a:r>
              <a:rPr sz="3002" spc="-97" dirty="0">
                <a:solidFill>
                  <a:srgbClr val="231E20"/>
                </a:solidFill>
                <a:latin typeface="Arial"/>
                <a:cs typeface="Arial"/>
              </a:rPr>
              <a:t>возможно, </a:t>
            </a:r>
            <a:r>
              <a:rPr sz="3002" spc="-133" dirty="0">
                <a:solidFill>
                  <a:srgbClr val="231E20"/>
                </a:solidFill>
                <a:latin typeface="Arial"/>
                <a:cs typeface="Arial"/>
              </a:rPr>
              <a:t>пересекающиеся, </a:t>
            </a:r>
            <a:r>
              <a:rPr sz="3002" spc="-106" dirty="0">
                <a:solidFill>
                  <a:srgbClr val="231E20"/>
                </a:solidFill>
                <a:latin typeface="Arial"/>
                <a:cs typeface="Arial"/>
              </a:rPr>
              <a:t>такие,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что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их </a:t>
            </a:r>
            <a:r>
              <a:rPr sz="3002" spc="-127" dirty="0">
                <a:solidFill>
                  <a:srgbClr val="231E20"/>
                </a:solidFill>
                <a:latin typeface="Arial"/>
                <a:cs typeface="Arial"/>
              </a:rPr>
              <a:t>объединение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это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исходное</a:t>
            </a:r>
            <a:r>
              <a:rPr sz="3002" spc="16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отношение.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2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2395" y="1492796"/>
            <a:ext cx="8893532" cy="34846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3002" b="1" spc="-655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r>
              <a:rPr sz="3002" b="1" spc="-58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b="1" spc="-24" dirty="0">
                <a:solidFill>
                  <a:srgbClr val="231E20"/>
                </a:solidFill>
                <a:latin typeface="Arial"/>
                <a:cs typeface="Arial"/>
              </a:rPr>
              <a:t>НФ</a:t>
            </a:r>
            <a:endParaRPr sz="3002" dirty="0">
              <a:latin typeface="Arial"/>
              <a:cs typeface="Arial"/>
            </a:endParaRPr>
          </a:p>
          <a:p>
            <a:pPr marL="452065" marR="3081" indent="-444749">
              <a:spcBef>
                <a:spcPts val="264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273" dirty="0">
                <a:solidFill>
                  <a:srgbClr val="231E20"/>
                </a:solidFill>
                <a:latin typeface="Arial"/>
                <a:cs typeface="Arial"/>
              </a:rPr>
              <a:t>1-я </a:t>
            </a:r>
            <a:r>
              <a:rPr sz="3002" spc="-55" dirty="0">
                <a:solidFill>
                  <a:srgbClr val="231E20"/>
                </a:solidFill>
                <a:latin typeface="Arial"/>
                <a:cs typeface="Arial"/>
              </a:rPr>
              <a:t>нормальная </a:t>
            </a:r>
            <a:r>
              <a:rPr sz="3002" spc="-3" dirty="0">
                <a:solidFill>
                  <a:srgbClr val="231E20"/>
                </a:solidFill>
                <a:latin typeface="Arial"/>
                <a:cs typeface="Arial"/>
              </a:rPr>
              <a:t>форма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(НФ)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</a:t>
            </a:r>
            <a:r>
              <a:rPr sz="3002" spc="-4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значения  не </a:t>
            </a:r>
            <a:r>
              <a:rPr sz="3002" spc="-139" dirty="0">
                <a:solidFill>
                  <a:srgbClr val="231E20"/>
                </a:solidFill>
                <a:latin typeface="Arial"/>
                <a:cs typeface="Arial"/>
              </a:rPr>
              <a:t>являются </a:t>
            </a:r>
            <a:r>
              <a:rPr sz="3002" spc="-55" dirty="0">
                <a:solidFill>
                  <a:srgbClr val="231E20"/>
                </a:solidFill>
                <a:latin typeface="Arial"/>
                <a:cs typeface="Arial"/>
              </a:rPr>
              <a:t>множествами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и</a:t>
            </a:r>
            <a:r>
              <a:rPr sz="3002" spc="38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кортежами.</a:t>
            </a:r>
            <a:endParaRPr sz="3002" dirty="0">
              <a:latin typeface="Arial"/>
              <a:cs typeface="Arial"/>
            </a:endParaRPr>
          </a:p>
          <a:p>
            <a:pPr marL="452065" indent="-444749">
              <a:spcBef>
                <a:spcPts val="894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12" dirty="0">
                <a:solidFill>
                  <a:srgbClr val="231E20"/>
                </a:solidFill>
                <a:latin typeface="Arial"/>
                <a:cs typeface="Arial"/>
              </a:rPr>
              <a:t>Фирма, </a:t>
            </a:r>
            <a:r>
              <a:rPr sz="3002" spc="-154" dirty="0">
                <a:solidFill>
                  <a:srgbClr val="231E20"/>
                </a:solidFill>
                <a:latin typeface="Arial"/>
                <a:cs typeface="Arial"/>
              </a:rPr>
              <a:t>(Город, </a:t>
            </a:r>
            <a:r>
              <a:rPr sz="3002" spc="-161" dirty="0">
                <a:solidFill>
                  <a:srgbClr val="231E20"/>
                </a:solidFill>
                <a:latin typeface="Arial"/>
                <a:cs typeface="Arial"/>
              </a:rPr>
              <a:t>Улица,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Дом),</a:t>
            </a:r>
            <a:r>
              <a:rPr sz="3002" spc="27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Товар.</a:t>
            </a:r>
            <a:endParaRPr sz="3002" dirty="0">
              <a:latin typeface="Arial"/>
              <a:cs typeface="Arial"/>
            </a:endParaRPr>
          </a:p>
          <a:p>
            <a:pPr>
              <a:spcBef>
                <a:spcPts val="27"/>
              </a:spcBef>
              <a:buClr>
                <a:srgbClr val="C0DBDE"/>
              </a:buClr>
              <a:buFont typeface="Arial"/>
              <a:buChar char="•"/>
            </a:pPr>
            <a:endParaRPr sz="4669" dirty="0">
              <a:latin typeface="Arial"/>
              <a:cs typeface="Arial"/>
            </a:endParaRPr>
          </a:p>
          <a:p>
            <a:pPr marL="452065" indent="-444749">
              <a:spcBef>
                <a:spcPts val="3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Имя </a:t>
            </a:r>
            <a:r>
              <a:rPr sz="3002" spc="-188" dirty="0">
                <a:solidFill>
                  <a:srgbClr val="231E20"/>
                </a:solidFill>
                <a:latin typeface="Arial"/>
                <a:cs typeface="Arial"/>
              </a:rPr>
              <a:t>(Телефон1,</a:t>
            </a:r>
            <a:r>
              <a:rPr sz="3002" spc="6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212" dirty="0">
                <a:solidFill>
                  <a:srgbClr val="231E20"/>
                </a:solidFill>
                <a:latin typeface="Arial"/>
                <a:cs typeface="Arial"/>
              </a:rPr>
              <a:t>Телефон2…).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0699" y="3235139"/>
            <a:ext cx="2920715" cy="584913"/>
          </a:xfrm>
          <a:custGeom>
            <a:avLst/>
            <a:gdLst/>
            <a:ahLst/>
            <a:cxnLst/>
            <a:rect l="l" t="t" r="r" b="b"/>
            <a:pathLst>
              <a:path w="4816475" h="964564">
                <a:moveTo>
                  <a:pt x="0" y="964337"/>
                </a:moveTo>
                <a:lnTo>
                  <a:pt x="4816376" y="0"/>
                </a:lnTo>
              </a:path>
            </a:pathLst>
          </a:custGeom>
          <a:ln w="52354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3"/>
          <p:cNvSpPr/>
          <p:nvPr/>
        </p:nvSpPr>
        <p:spPr>
          <a:xfrm>
            <a:off x="3891826" y="4392569"/>
            <a:ext cx="2920715" cy="584913"/>
          </a:xfrm>
          <a:custGeom>
            <a:avLst/>
            <a:gdLst/>
            <a:ahLst/>
            <a:cxnLst/>
            <a:rect l="l" t="t" r="r" b="b"/>
            <a:pathLst>
              <a:path w="4816475" h="964564">
                <a:moveTo>
                  <a:pt x="0" y="964337"/>
                </a:moveTo>
                <a:lnTo>
                  <a:pt x="4816376" y="0"/>
                </a:lnTo>
              </a:path>
            </a:pathLst>
          </a:custGeom>
          <a:ln w="52354">
            <a:solidFill>
              <a:schemeClr val="accent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9506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22400"/>
            <a:ext cx="10018713" cy="1752599"/>
          </a:xfrm>
        </p:spPr>
        <p:txBody>
          <a:bodyPr/>
          <a:lstStyle/>
          <a:p>
            <a:r>
              <a:rPr lang="ru-RU" dirty="0" smtClean="0"/>
              <a:t>Первая </a:t>
            </a:r>
            <a:r>
              <a:rPr lang="ru-RU" dirty="0"/>
              <a:t>нормальная форма (1NF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6767" y="1545535"/>
            <a:ext cx="10018713" cy="152617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Отношение </a:t>
            </a:r>
            <a:r>
              <a:rPr lang="ru-RU" dirty="0"/>
              <a:t>находится в первой нормальной форме, если каждый её атрибут </a:t>
            </a:r>
            <a:r>
              <a:rPr lang="ru-RU" dirty="0" err="1"/>
              <a:t>атомарен</a:t>
            </a:r>
            <a:r>
              <a:rPr lang="ru-RU" dirty="0"/>
              <a:t> и все кортежи различны.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06457"/>
              </p:ext>
            </p:extLst>
          </p:nvPr>
        </p:nvGraphicFramePr>
        <p:xfrm>
          <a:off x="1346767" y="3869055"/>
          <a:ext cx="3512616" cy="1251585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1756308">
                  <a:extLst>
                    <a:ext uri="{9D8B030D-6E8A-4147-A177-3AD203B41FA5}">
                      <a16:colId xmlns:a16="http://schemas.microsoft.com/office/drawing/2014/main" val="3830150202"/>
                    </a:ext>
                  </a:extLst>
                </a:gridCol>
                <a:gridCol w="1756308">
                  <a:extLst>
                    <a:ext uri="{9D8B030D-6E8A-4147-A177-3AD203B41FA5}">
                      <a16:colId xmlns:a16="http://schemas.microsoft.com/office/drawing/2014/main" val="3705564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Фирма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Модели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24900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M5, X5M, M1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75616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879548377"/>
                  </a:ext>
                </a:extLst>
              </a:tr>
            </a:tbl>
          </a:graphicData>
        </a:graphic>
      </p:graphicFrame>
      <p:sp>
        <p:nvSpPr>
          <p:cNvPr id="7" name="Стрелка вправо 6"/>
          <p:cNvSpPr/>
          <p:nvPr/>
        </p:nvSpPr>
        <p:spPr>
          <a:xfrm>
            <a:off x="5029200" y="4181948"/>
            <a:ext cx="2063931" cy="625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65595"/>
              </p:ext>
            </p:extLst>
          </p:nvPr>
        </p:nvGraphicFramePr>
        <p:xfrm>
          <a:off x="7262948" y="3451858"/>
          <a:ext cx="3172982" cy="2085975"/>
        </p:xfrm>
        <a:graphic>
          <a:graphicData uri="http://schemas.openxmlformats.org/drawingml/2006/table">
            <a:tbl>
              <a:tblPr firstRow="1">
                <a:tableStyleId>{D7AC3CCA-C797-4891-BE02-D94E43425B78}</a:tableStyleId>
              </a:tblPr>
              <a:tblGrid>
                <a:gridCol w="1586491">
                  <a:extLst>
                    <a:ext uri="{9D8B030D-6E8A-4147-A177-3AD203B41FA5}">
                      <a16:colId xmlns:a16="http://schemas.microsoft.com/office/drawing/2014/main" val="600538473"/>
                    </a:ext>
                  </a:extLst>
                </a:gridCol>
                <a:gridCol w="1586491">
                  <a:extLst>
                    <a:ext uri="{9D8B030D-6E8A-4147-A177-3AD203B41FA5}">
                      <a16:colId xmlns:a16="http://schemas.microsoft.com/office/drawing/2014/main" val="295624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Фирма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Модели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4155126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M5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88435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X5M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802195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M1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57632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60873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6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05595" y="441440"/>
            <a:ext cx="1363129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94" dirty="0"/>
              <a:t>2</a:t>
            </a:r>
            <a:r>
              <a:rPr spc="-121" dirty="0"/>
              <a:t> </a:t>
            </a:r>
            <a:r>
              <a:rPr spc="-24" dirty="0"/>
              <a:t>НФ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8958" y="2066053"/>
            <a:ext cx="11253042" cy="345448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597619" indent="-444749">
              <a:spcBef>
                <a:spcPts val="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400" spc="-27" dirty="0">
                <a:solidFill>
                  <a:srgbClr val="231E20"/>
                </a:solidFill>
                <a:latin typeface="Arial"/>
                <a:cs typeface="Arial"/>
              </a:rPr>
              <a:t>Атрибут </a:t>
            </a:r>
            <a:r>
              <a:rPr sz="2400" spc="-64" dirty="0">
                <a:solidFill>
                  <a:srgbClr val="231E20"/>
                </a:solidFill>
                <a:latin typeface="Arial"/>
                <a:cs typeface="Arial"/>
              </a:rPr>
              <a:t>называется </a:t>
            </a:r>
            <a:r>
              <a:rPr sz="2400" spc="-61" dirty="0">
                <a:solidFill>
                  <a:srgbClr val="231E20"/>
                </a:solidFill>
                <a:latin typeface="Arial"/>
                <a:cs typeface="Arial"/>
              </a:rPr>
              <a:t>первичным, </a:t>
            </a:r>
            <a:r>
              <a:rPr sz="2400" spc="-76" dirty="0">
                <a:solidFill>
                  <a:srgbClr val="231E20"/>
                </a:solidFill>
                <a:latin typeface="Arial"/>
                <a:cs typeface="Arial"/>
              </a:rPr>
              <a:t>если </a:t>
            </a:r>
            <a:r>
              <a:rPr sz="2400" spc="-85" dirty="0">
                <a:solidFill>
                  <a:srgbClr val="231E20"/>
                </a:solidFill>
                <a:latin typeface="Arial"/>
                <a:cs typeface="Arial"/>
              </a:rPr>
              <a:t>входит  </a:t>
            </a:r>
            <a:r>
              <a:rPr sz="2400" spc="-64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2400" spc="-61" dirty="0">
                <a:solidFill>
                  <a:srgbClr val="231E20"/>
                </a:solidFill>
                <a:latin typeface="Arial"/>
                <a:cs typeface="Arial"/>
              </a:rPr>
              <a:t>состав </a:t>
            </a:r>
            <a:r>
              <a:rPr sz="2400" spc="-21" dirty="0">
                <a:solidFill>
                  <a:srgbClr val="231E20"/>
                </a:solidFill>
                <a:latin typeface="Arial"/>
                <a:cs typeface="Arial"/>
              </a:rPr>
              <a:t>любого </a:t>
            </a:r>
            <a:r>
              <a:rPr sz="2400" spc="-18" dirty="0">
                <a:solidFill>
                  <a:srgbClr val="231E20"/>
                </a:solidFill>
                <a:latin typeface="Arial"/>
                <a:cs typeface="Arial"/>
              </a:rPr>
              <a:t>возможного</a:t>
            </a:r>
            <a:r>
              <a:rPr sz="2400" spc="2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400" spc="-36" dirty="0">
                <a:solidFill>
                  <a:srgbClr val="231E20"/>
                </a:solidFill>
                <a:latin typeface="Arial"/>
                <a:cs typeface="Arial"/>
              </a:rPr>
              <a:t>ключа.</a:t>
            </a:r>
            <a:endParaRPr sz="2400" dirty="0">
              <a:latin typeface="Arial"/>
              <a:cs typeface="Arial"/>
            </a:endParaRPr>
          </a:p>
          <a:p>
            <a:pPr marL="452065" marR="3081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400" spc="-69" dirty="0">
                <a:solidFill>
                  <a:srgbClr val="231E20"/>
                </a:solidFill>
                <a:latin typeface="Arial"/>
                <a:cs typeface="Arial"/>
              </a:rPr>
              <a:t>2-я </a:t>
            </a:r>
            <a:r>
              <a:rPr sz="2400" spc="-36" dirty="0">
                <a:solidFill>
                  <a:srgbClr val="231E20"/>
                </a:solidFill>
                <a:latin typeface="Arial"/>
                <a:cs typeface="Arial"/>
              </a:rPr>
              <a:t>нормальная </a:t>
            </a:r>
            <a:r>
              <a:rPr sz="2400" spc="-3" dirty="0">
                <a:solidFill>
                  <a:srgbClr val="231E20"/>
                </a:solidFill>
                <a:latin typeface="Arial"/>
                <a:cs typeface="Arial"/>
              </a:rPr>
              <a:t>форма </a:t>
            </a:r>
            <a:r>
              <a:rPr sz="2400" spc="388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2400" spc="-485" dirty="0">
                <a:solidFill>
                  <a:srgbClr val="231E20"/>
                </a:solidFill>
                <a:latin typeface="Arial"/>
                <a:cs typeface="Arial"/>
              </a:rPr>
              <a:t>1 </a:t>
            </a:r>
            <a:r>
              <a:rPr sz="2400" spc="69" dirty="0">
                <a:solidFill>
                  <a:srgbClr val="231E20"/>
                </a:solidFill>
                <a:latin typeface="Arial"/>
                <a:cs typeface="Arial"/>
              </a:rPr>
              <a:t>НФ </a:t>
            </a:r>
            <a:r>
              <a:rPr sz="2400" spc="30" dirty="0">
                <a:solidFill>
                  <a:srgbClr val="231E20"/>
                </a:solidFill>
                <a:latin typeface="Arial"/>
                <a:cs typeface="Arial"/>
              </a:rPr>
              <a:t>+ </a:t>
            </a:r>
            <a:r>
              <a:rPr sz="2400" spc="-24" dirty="0">
                <a:solidFill>
                  <a:srgbClr val="231E20"/>
                </a:solidFill>
                <a:latin typeface="Arial"/>
                <a:cs typeface="Arial"/>
              </a:rPr>
              <a:t>любой </a:t>
            </a:r>
            <a:r>
              <a:rPr sz="2400" spc="-52" dirty="0">
                <a:solidFill>
                  <a:srgbClr val="231E20"/>
                </a:solidFill>
                <a:latin typeface="Arial"/>
                <a:cs typeface="Arial"/>
              </a:rPr>
              <a:t>атрибут,  </a:t>
            </a:r>
            <a:r>
              <a:rPr sz="2400" spc="-42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2400" spc="-69" dirty="0">
                <a:solidFill>
                  <a:srgbClr val="231E20"/>
                </a:solidFill>
                <a:latin typeface="Arial"/>
                <a:cs typeface="Arial"/>
              </a:rPr>
              <a:t>являющийся </a:t>
            </a:r>
            <a:r>
              <a:rPr sz="2400" spc="-61" dirty="0">
                <a:solidFill>
                  <a:srgbClr val="231E20"/>
                </a:solidFill>
                <a:latin typeface="Arial"/>
                <a:cs typeface="Arial"/>
              </a:rPr>
              <a:t>первичным, </a:t>
            </a:r>
            <a:r>
              <a:rPr sz="2400" b="1" spc="-39" dirty="0">
                <a:solidFill>
                  <a:srgbClr val="231E20"/>
                </a:solidFill>
                <a:latin typeface="Arial"/>
                <a:cs typeface="Arial"/>
              </a:rPr>
              <a:t>полностью</a:t>
            </a:r>
            <a:r>
              <a:rPr sz="2400" spc="-3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400" spc="-36" dirty="0">
                <a:solidFill>
                  <a:srgbClr val="231E20"/>
                </a:solidFill>
                <a:latin typeface="Arial"/>
                <a:cs typeface="Arial"/>
              </a:rPr>
              <a:t>зависит  </a:t>
            </a:r>
            <a:r>
              <a:rPr sz="2400" spc="-79" dirty="0">
                <a:solidFill>
                  <a:srgbClr val="231E20"/>
                </a:solidFill>
                <a:latin typeface="Arial"/>
                <a:cs typeface="Arial"/>
              </a:rPr>
              <a:t>от </a:t>
            </a:r>
            <a:r>
              <a:rPr sz="2400" spc="-64" dirty="0">
                <a:solidFill>
                  <a:srgbClr val="231E20"/>
                </a:solidFill>
                <a:latin typeface="Arial"/>
                <a:cs typeface="Arial"/>
              </a:rPr>
              <a:t>любого </a:t>
            </a:r>
            <a:r>
              <a:rPr sz="2400" spc="-76" dirty="0">
                <a:solidFill>
                  <a:srgbClr val="231E20"/>
                </a:solidFill>
                <a:latin typeface="Arial"/>
                <a:cs typeface="Arial"/>
              </a:rPr>
              <a:t>его </a:t>
            </a:r>
            <a:r>
              <a:rPr sz="2400" spc="-79" dirty="0">
                <a:solidFill>
                  <a:srgbClr val="231E20"/>
                </a:solidFill>
                <a:latin typeface="Arial"/>
                <a:cs typeface="Arial"/>
              </a:rPr>
              <a:t>ключа, </a:t>
            </a:r>
            <a:r>
              <a:rPr sz="2400" spc="-18" dirty="0">
                <a:solidFill>
                  <a:srgbClr val="231E20"/>
                </a:solidFill>
                <a:latin typeface="Arial"/>
                <a:cs typeface="Arial"/>
              </a:rPr>
              <a:t>но </a:t>
            </a:r>
            <a:r>
              <a:rPr sz="2400" spc="-69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2400" spc="-79" dirty="0">
                <a:solidFill>
                  <a:srgbClr val="231E20"/>
                </a:solidFill>
                <a:latin typeface="Arial"/>
                <a:cs typeface="Arial"/>
              </a:rPr>
              <a:t>от </a:t>
            </a:r>
            <a:r>
              <a:rPr sz="2400" spc="-88" dirty="0">
                <a:solidFill>
                  <a:srgbClr val="231E20"/>
                </a:solidFill>
                <a:latin typeface="Arial"/>
                <a:cs typeface="Arial"/>
              </a:rPr>
              <a:t>подмножества</a:t>
            </a:r>
            <a:r>
              <a:rPr sz="2400" spc="-2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400" spc="-88" dirty="0" err="1">
                <a:solidFill>
                  <a:srgbClr val="231E20"/>
                </a:solidFill>
                <a:latin typeface="Arial"/>
                <a:cs typeface="Arial"/>
              </a:rPr>
              <a:t>ключа</a:t>
            </a:r>
            <a:r>
              <a:rPr sz="2400" spc="-88" dirty="0" smtClean="0">
                <a:solidFill>
                  <a:srgbClr val="231E20"/>
                </a:solidFill>
                <a:latin typeface="Arial"/>
                <a:cs typeface="Arial"/>
              </a:rPr>
              <a:t>.</a:t>
            </a:r>
            <a:endParaRPr lang="en-US" sz="2400" spc="-88" dirty="0" smtClean="0">
              <a:solidFill>
                <a:srgbClr val="231E20"/>
              </a:solidFill>
              <a:latin typeface="Arial"/>
              <a:cs typeface="Arial"/>
            </a:endParaRPr>
          </a:p>
          <a:p>
            <a:pPr marL="452065" marR="3081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endParaRPr sz="2400" dirty="0">
              <a:latin typeface="Arial"/>
              <a:cs typeface="Arial"/>
            </a:endParaRPr>
          </a:p>
          <a:p>
            <a:pPr marL="7701" marR="1399708">
              <a:lnSpc>
                <a:spcPts val="3299"/>
              </a:lnSpc>
              <a:spcBef>
                <a:spcPts val="2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400" spc="-9" dirty="0">
                <a:solidFill>
                  <a:srgbClr val="231E20"/>
                </a:solidFill>
                <a:latin typeface="Arial"/>
                <a:cs typeface="Arial"/>
              </a:rPr>
              <a:t>Фирма, </a:t>
            </a:r>
            <a:r>
              <a:rPr sz="2400" spc="-55" dirty="0">
                <a:solidFill>
                  <a:srgbClr val="231E20"/>
                </a:solidFill>
                <a:latin typeface="Arial"/>
                <a:cs typeface="Arial"/>
              </a:rPr>
              <a:t>Адрес, </a:t>
            </a:r>
            <a:r>
              <a:rPr sz="2400" spc="-88" dirty="0">
                <a:solidFill>
                  <a:srgbClr val="231E20"/>
                </a:solidFill>
                <a:latin typeface="Arial"/>
                <a:cs typeface="Arial"/>
              </a:rPr>
              <a:t>Телефон, Товар, </a:t>
            </a:r>
            <a:r>
              <a:rPr sz="2400" spc="-61" dirty="0">
                <a:solidFill>
                  <a:srgbClr val="231E20"/>
                </a:solidFill>
                <a:latin typeface="Arial"/>
                <a:cs typeface="Arial"/>
              </a:rPr>
              <a:t>Цена.  </a:t>
            </a:r>
            <a:endParaRPr lang="ru-RU" sz="2400" spc="-61" dirty="0" smtClean="0">
              <a:solidFill>
                <a:srgbClr val="231E20"/>
              </a:solidFill>
              <a:latin typeface="Arial"/>
              <a:cs typeface="Arial"/>
            </a:endParaRPr>
          </a:p>
          <a:p>
            <a:pPr marL="7701" marR="1399708">
              <a:lnSpc>
                <a:spcPts val="3299"/>
              </a:lnSpc>
              <a:spcBef>
                <a:spcPts val="2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400" spc="-24" dirty="0" err="1" smtClean="0">
                <a:solidFill>
                  <a:srgbClr val="231E20"/>
                </a:solidFill>
                <a:latin typeface="Arial"/>
                <a:cs typeface="Arial"/>
              </a:rPr>
              <a:t>Ключ</a:t>
            </a:r>
            <a:r>
              <a:rPr sz="2400" spc="-24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lang="ru-RU" sz="2400" spc="-367" dirty="0">
                <a:solidFill>
                  <a:srgbClr val="231E20"/>
                </a:solidFill>
                <a:latin typeface="Arial"/>
                <a:cs typeface="Arial"/>
              </a:rPr>
              <a:t>→</a:t>
            </a:r>
            <a:r>
              <a:rPr sz="2400" spc="388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400" spc="-9" dirty="0">
                <a:solidFill>
                  <a:srgbClr val="231E20"/>
                </a:solidFill>
                <a:latin typeface="Arial"/>
                <a:cs typeface="Arial"/>
              </a:rPr>
              <a:t>Фирма,</a:t>
            </a:r>
            <a:r>
              <a:rPr sz="2400" spc="-36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400" spc="-88" dirty="0">
                <a:solidFill>
                  <a:srgbClr val="231E20"/>
                </a:solidFill>
                <a:latin typeface="Arial"/>
                <a:cs typeface="Arial"/>
              </a:rPr>
              <a:t>Товар.</a:t>
            </a:r>
            <a:endParaRPr sz="2400" dirty="0">
              <a:latin typeface="Arial"/>
              <a:cs typeface="Arial"/>
            </a:endParaRPr>
          </a:p>
          <a:p>
            <a:pPr marL="7701">
              <a:spcBef>
                <a:spcPts val="640"/>
              </a:spcBef>
            </a:pPr>
            <a:r>
              <a:rPr sz="2400" spc="6" dirty="0">
                <a:solidFill>
                  <a:srgbClr val="231E20"/>
                </a:solidFill>
                <a:latin typeface="Arial"/>
                <a:cs typeface="Arial"/>
              </a:rPr>
              <a:t>Фирма </a:t>
            </a:r>
            <a:r>
              <a:rPr sz="2400" spc="-367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lang="en-US" sz="2400" spc="-367" dirty="0" smtClean="0">
                <a:solidFill>
                  <a:srgbClr val="231E20"/>
                </a:solidFill>
                <a:latin typeface="Arial"/>
                <a:cs typeface="Arial"/>
              </a:rPr>
              <a:t>  </a:t>
            </a:r>
            <a:r>
              <a:rPr sz="2400" spc="-55" dirty="0" err="1" smtClean="0">
                <a:solidFill>
                  <a:srgbClr val="231E20"/>
                </a:solidFill>
                <a:latin typeface="Arial"/>
                <a:cs typeface="Arial"/>
              </a:rPr>
              <a:t>Адрес</a:t>
            </a:r>
            <a:r>
              <a:rPr sz="2400" spc="-55" dirty="0">
                <a:solidFill>
                  <a:srgbClr val="231E20"/>
                </a:solidFill>
                <a:latin typeface="Arial"/>
                <a:cs typeface="Arial"/>
              </a:rPr>
              <a:t>, </a:t>
            </a:r>
            <a:r>
              <a:rPr sz="2400" spc="-85" dirty="0">
                <a:solidFill>
                  <a:srgbClr val="231E20"/>
                </a:solidFill>
                <a:latin typeface="Arial"/>
                <a:cs typeface="Arial"/>
              </a:rPr>
              <a:t>Телефон </a:t>
            </a:r>
            <a:r>
              <a:rPr sz="2400" spc="388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2400" spc="-118" dirty="0">
                <a:solidFill>
                  <a:srgbClr val="231E20"/>
                </a:solidFill>
                <a:latin typeface="Arial"/>
                <a:cs typeface="Arial"/>
              </a:rPr>
              <a:t>2 </a:t>
            </a:r>
            <a:r>
              <a:rPr sz="2400" spc="69" dirty="0">
                <a:solidFill>
                  <a:srgbClr val="231E20"/>
                </a:solidFill>
                <a:latin typeface="Arial"/>
                <a:cs typeface="Arial"/>
              </a:rPr>
              <a:t>НФ</a:t>
            </a:r>
            <a:r>
              <a:rPr sz="2400" spc="-106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400" spc="-24" dirty="0">
                <a:solidFill>
                  <a:srgbClr val="231E20"/>
                </a:solidFill>
                <a:latin typeface="Arial"/>
                <a:cs typeface="Arial"/>
              </a:rPr>
              <a:t>нарушена.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5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1947656" y="257854"/>
          <a:ext cx="9194960" cy="228940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2298740">
                  <a:extLst>
                    <a:ext uri="{9D8B030D-6E8A-4147-A177-3AD203B41FA5}">
                      <a16:colId xmlns:a16="http://schemas.microsoft.com/office/drawing/2014/main" val="2188708058"/>
                    </a:ext>
                  </a:extLst>
                </a:gridCol>
                <a:gridCol w="2298740">
                  <a:extLst>
                    <a:ext uri="{9D8B030D-6E8A-4147-A177-3AD203B41FA5}">
                      <a16:colId xmlns:a16="http://schemas.microsoft.com/office/drawing/2014/main" val="1022772327"/>
                    </a:ext>
                  </a:extLst>
                </a:gridCol>
                <a:gridCol w="2298740">
                  <a:extLst>
                    <a:ext uri="{9D8B030D-6E8A-4147-A177-3AD203B41FA5}">
                      <a16:colId xmlns:a16="http://schemas.microsoft.com/office/drawing/2014/main" val="2413590360"/>
                    </a:ext>
                  </a:extLst>
                </a:gridCol>
                <a:gridCol w="2298740">
                  <a:extLst>
                    <a:ext uri="{9D8B030D-6E8A-4147-A177-3AD203B41FA5}">
                      <a16:colId xmlns:a16="http://schemas.microsoft.com/office/drawing/2014/main" val="969145052"/>
                    </a:ext>
                  </a:extLst>
                </a:gridCol>
              </a:tblGrid>
              <a:tr h="457881">
                <a:tc>
                  <a:txBody>
                    <a:bodyPr/>
                    <a:lstStyle/>
                    <a:p>
                      <a:pPr algn="ctr" fontAlgn="t"/>
                      <a:r>
                        <a:rPr lang="ru-RU" u="sng">
                          <a:effectLst/>
                        </a:rPr>
                        <a:t>Модель</a:t>
                      </a:r>
                      <a:endParaRPr lang="ru-RU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u="sng" dirty="0">
                          <a:effectLst/>
                        </a:rPr>
                        <a:t>Фирма</a:t>
                      </a:r>
                      <a:endParaRPr lang="ru-RU" dirty="0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Цена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Скидка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448558735"/>
                  </a:ext>
                </a:extLst>
              </a:tr>
              <a:tr h="45788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M5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5500000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179734947"/>
                  </a:ext>
                </a:extLst>
              </a:tr>
              <a:tr h="45788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X5M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6000000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730726874"/>
                  </a:ext>
                </a:extLst>
              </a:tr>
              <a:tr h="45788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M1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2500000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69018340"/>
                  </a:ext>
                </a:extLst>
              </a:tr>
              <a:tr h="45788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5000000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10%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13990684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274228" y="3851095"/>
          <a:ext cx="5354478" cy="208597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784826">
                  <a:extLst>
                    <a:ext uri="{9D8B030D-6E8A-4147-A177-3AD203B41FA5}">
                      <a16:colId xmlns:a16="http://schemas.microsoft.com/office/drawing/2014/main" val="1484854143"/>
                    </a:ext>
                  </a:extLst>
                </a:gridCol>
                <a:gridCol w="1784826">
                  <a:extLst>
                    <a:ext uri="{9D8B030D-6E8A-4147-A177-3AD203B41FA5}">
                      <a16:colId xmlns:a16="http://schemas.microsoft.com/office/drawing/2014/main" val="2615372638"/>
                    </a:ext>
                  </a:extLst>
                </a:gridCol>
                <a:gridCol w="1784826">
                  <a:extLst>
                    <a:ext uri="{9D8B030D-6E8A-4147-A177-3AD203B41FA5}">
                      <a16:colId xmlns:a16="http://schemas.microsoft.com/office/drawing/2014/main" val="106143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u="sng">
                          <a:effectLst/>
                        </a:rPr>
                        <a:t>Модель</a:t>
                      </a:r>
                      <a:endParaRPr lang="ru-RU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u="sng">
                          <a:effectLst/>
                        </a:rPr>
                        <a:t>Фирма</a:t>
                      </a:r>
                      <a:endParaRPr lang="ru-RU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Цена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251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M5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5500000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025573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X5M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6000000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7404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M1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>
                          <a:effectLst/>
                        </a:rPr>
                        <a:t>2500000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22279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GT-R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5000000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352235599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8048011" y="4256450"/>
          <a:ext cx="2585154" cy="1251585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1292577">
                  <a:extLst>
                    <a:ext uri="{9D8B030D-6E8A-4147-A177-3AD203B41FA5}">
                      <a16:colId xmlns:a16="http://schemas.microsoft.com/office/drawing/2014/main" val="1703539316"/>
                    </a:ext>
                  </a:extLst>
                </a:gridCol>
                <a:gridCol w="1292577">
                  <a:extLst>
                    <a:ext uri="{9D8B030D-6E8A-4147-A177-3AD203B41FA5}">
                      <a16:colId xmlns:a16="http://schemas.microsoft.com/office/drawing/2014/main" val="1241237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u="sng">
                          <a:effectLst/>
                        </a:rPr>
                        <a:t>Фирма</a:t>
                      </a:r>
                      <a:endParaRPr lang="ru-RU">
                        <a:effectLst/>
                      </a:endParaRP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Скидка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579729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BMW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9308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Nissan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10%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274585226"/>
                  </a:ext>
                </a:extLst>
              </a:tr>
            </a:tbl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5839097" y="2696869"/>
            <a:ext cx="1619795" cy="992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1122" y="372168"/>
            <a:ext cx="1368905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49" dirty="0"/>
              <a:t>3</a:t>
            </a:r>
            <a:r>
              <a:rPr spc="-121" dirty="0"/>
              <a:t> </a:t>
            </a:r>
            <a:r>
              <a:rPr spc="-24" dirty="0"/>
              <a:t>НФ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286" y="2343145"/>
            <a:ext cx="10971714" cy="23387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indent="-444749">
              <a:lnSpc>
                <a:spcPts val="2401"/>
              </a:lnSpc>
              <a:spcBef>
                <a:spcPts val="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800" spc="-39" dirty="0">
                <a:solidFill>
                  <a:srgbClr val="231E20"/>
                </a:solidFill>
                <a:latin typeface="Arial"/>
                <a:cs typeface="Arial"/>
              </a:rPr>
              <a:t>A, </a:t>
            </a:r>
            <a:r>
              <a:rPr sz="2800" spc="-100" dirty="0">
                <a:solidFill>
                  <a:srgbClr val="231E20"/>
                </a:solidFill>
                <a:latin typeface="Arial"/>
                <a:cs typeface="Arial"/>
              </a:rPr>
              <a:t>B, </a:t>
            </a:r>
            <a:r>
              <a:rPr sz="2800" spc="-82" dirty="0">
                <a:solidFill>
                  <a:srgbClr val="231E20"/>
                </a:solidFill>
                <a:latin typeface="Arial"/>
                <a:cs typeface="Arial"/>
              </a:rPr>
              <a:t>C </a:t>
            </a:r>
            <a:r>
              <a:rPr sz="2800" spc="388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2800" spc="-49" dirty="0">
                <a:solidFill>
                  <a:srgbClr val="231E20"/>
                </a:solidFill>
                <a:latin typeface="Arial"/>
                <a:cs typeface="Arial"/>
              </a:rPr>
              <a:t>атрибуты, </a:t>
            </a:r>
            <a:r>
              <a:rPr sz="2800" spc="18" dirty="0">
                <a:solidFill>
                  <a:srgbClr val="231E20"/>
                </a:solidFill>
                <a:latin typeface="Arial"/>
                <a:cs typeface="Arial"/>
              </a:rPr>
              <a:t>A</a:t>
            </a:r>
            <a:r>
              <a:rPr sz="2800" spc="-37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367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2800" spc="-100" dirty="0">
                <a:solidFill>
                  <a:srgbClr val="231E20"/>
                </a:solidFill>
                <a:latin typeface="Arial"/>
                <a:cs typeface="Arial"/>
              </a:rPr>
              <a:t>B, B </a:t>
            </a:r>
            <a:r>
              <a:rPr sz="2800" spc="-367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2800" spc="-91" dirty="0">
                <a:solidFill>
                  <a:srgbClr val="231E20"/>
                </a:solidFill>
                <a:latin typeface="Arial"/>
                <a:cs typeface="Arial"/>
              </a:rPr>
              <a:t>C,</a:t>
            </a:r>
            <a:endParaRPr sz="2800" dirty="0">
              <a:latin typeface="Arial"/>
              <a:cs typeface="Arial"/>
            </a:endParaRPr>
          </a:p>
          <a:p>
            <a:pPr marL="452065">
              <a:lnSpc>
                <a:spcPts val="2398"/>
              </a:lnSpc>
            </a:pPr>
            <a:r>
              <a:rPr sz="2800" spc="18" dirty="0">
                <a:solidFill>
                  <a:srgbClr val="231E20"/>
                </a:solidFill>
                <a:latin typeface="Arial"/>
                <a:cs typeface="Arial"/>
              </a:rPr>
              <a:t>A </a:t>
            </a:r>
            <a:r>
              <a:rPr sz="2800" spc="-42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2800" spc="-36" dirty="0">
                <a:solidFill>
                  <a:srgbClr val="231E20"/>
                </a:solidFill>
                <a:latin typeface="Arial"/>
                <a:cs typeface="Arial"/>
              </a:rPr>
              <a:t>зависит </a:t>
            </a:r>
            <a:r>
              <a:rPr sz="2800" spc="-52" dirty="0">
                <a:solidFill>
                  <a:srgbClr val="231E20"/>
                </a:solidFill>
                <a:latin typeface="Arial"/>
                <a:cs typeface="Arial"/>
              </a:rPr>
              <a:t>от </a:t>
            </a:r>
            <a:r>
              <a:rPr sz="2800" spc="-100" dirty="0">
                <a:solidFill>
                  <a:srgbClr val="231E20"/>
                </a:solidFill>
                <a:latin typeface="Arial"/>
                <a:cs typeface="Arial"/>
              </a:rPr>
              <a:t>B </a:t>
            </a:r>
            <a:r>
              <a:rPr sz="2800" spc="-39" dirty="0">
                <a:solidFill>
                  <a:srgbClr val="231E20"/>
                </a:solidFill>
                <a:latin typeface="Arial"/>
                <a:cs typeface="Arial"/>
              </a:rPr>
              <a:t>и </a:t>
            </a:r>
            <a:r>
              <a:rPr sz="2800" spc="-100" dirty="0">
                <a:solidFill>
                  <a:srgbClr val="231E20"/>
                </a:solidFill>
                <a:latin typeface="Arial"/>
                <a:cs typeface="Arial"/>
              </a:rPr>
              <a:t>B </a:t>
            </a:r>
            <a:r>
              <a:rPr sz="2800" spc="-42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2800" spc="-36" dirty="0">
                <a:solidFill>
                  <a:srgbClr val="231E20"/>
                </a:solidFill>
                <a:latin typeface="Arial"/>
                <a:cs typeface="Arial"/>
              </a:rPr>
              <a:t>зависит </a:t>
            </a:r>
            <a:r>
              <a:rPr sz="2800" spc="-52" dirty="0">
                <a:solidFill>
                  <a:srgbClr val="231E20"/>
                </a:solidFill>
                <a:latin typeface="Arial"/>
                <a:cs typeface="Arial"/>
              </a:rPr>
              <a:t>от</a:t>
            </a:r>
            <a:r>
              <a:rPr sz="2800" spc="43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91" dirty="0">
                <a:solidFill>
                  <a:srgbClr val="231E20"/>
                </a:solidFill>
                <a:latin typeface="Arial"/>
                <a:cs typeface="Arial"/>
              </a:rPr>
              <a:t>C.</a:t>
            </a:r>
            <a:endParaRPr sz="2800" dirty="0">
              <a:latin typeface="Arial"/>
              <a:cs typeface="Arial"/>
            </a:endParaRPr>
          </a:p>
          <a:p>
            <a:pPr marL="452065">
              <a:lnSpc>
                <a:spcPts val="2401"/>
              </a:lnSpc>
            </a:pPr>
            <a:r>
              <a:rPr sz="2800" spc="-121" dirty="0">
                <a:solidFill>
                  <a:srgbClr val="231E20"/>
                </a:solidFill>
                <a:latin typeface="Arial"/>
                <a:cs typeface="Arial"/>
              </a:rPr>
              <a:t>Тогда </a:t>
            </a:r>
            <a:r>
              <a:rPr sz="2800" spc="-55" dirty="0">
                <a:solidFill>
                  <a:srgbClr val="231E20"/>
                </a:solidFill>
                <a:latin typeface="Arial"/>
                <a:cs typeface="Arial"/>
              </a:rPr>
              <a:t>говорят, </a:t>
            </a:r>
            <a:r>
              <a:rPr sz="2800" spc="-76" dirty="0">
                <a:solidFill>
                  <a:srgbClr val="231E20"/>
                </a:solidFill>
                <a:latin typeface="Arial"/>
                <a:cs typeface="Arial"/>
              </a:rPr>
              <a:t>что </a:t>
            </a:r>
            <a:r>
              <a:rPr sz="2800" spc="-82" dirty="0">
                <a:solidFill>
                  <a:srgbClr val="231E20"/>
                </a:solidFill>
                <a:latin typeface="Arial"/>
                <a:cs typeface="Arial"/>
              </a:rPr>
              <a:t>C </a:t>
            </a:r>
            <a:r>
              <a:rPr sz="2800" spc="-18" dirty="0">
                <a:solidFill>
                  <a:srgbClr val="231E20"/>
                </a:solidFill>
                <a:latin typeface="Arial"/>
                <a:cs typeface="Arial"/>
              </a:rPr>
              <a:t>транзитивно </a:t>
            </a:r>
            <a:r>
              <a:rPr sz="2800" spc="-36" dirty="0">
                <a:solidFill>
                  <a:srgbClr val="231E20"/>
                </a:solidFill>
                <a:latin typeface="Arial"/>
                <a:cs typeface="Arial"/>
              </a:rPr>
              <a:t>зависит </a:t>
            </a:r>
            <a:r>
              <a:rPr sz="2800" spc="-52" dirty="0">
                <a:solidFill>
                  <a:srgbClr val="231E20"/>
                </a:solidFill>
                <a:latin typeface="Arial"/>
                <a:cs typeface="Arial"/>
              </a:rPr>
              <a:t>от</a:t>
            </a:r>
            <a:r>
              <a:rPr sz="2800" spc="35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39" dirty="0">
                <a:solidFill>
                  <a:srgbClr val="231E20"/>
                </a:solidFill>
                <a:latin typeface="Arial"/>
                <a:cs typeface="Arial"/>
              </a:rPr>
              <a:t>A.</a:t>
            </a:r>
            <a:endParaRPr sz="2800" dirty="0">
              <a:latin typeface="Arial"/>
              <a:cs typeface="Arial"/>
            </a:endParaRPr>
          </a:p>
          <a:p>
            <a:pPr marL="452065" marR="3081" indent="-444749">
              <a:spcBef>
                <a:spcPts val="901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2800" spc="-85" dirty="0">
                <a:solidFill>
                  <a:srgbClr val="231E20"/>
                </a:solidFill>
                <a:latin typeface="Arial"/>
                <a:cs typeface="Arial"/>
              </a:rPr>
              <a:t>3 </a:t>
            </a:r>
            <a:r>
              <a:rPr sz="2800" spc="-36" dirty="0">
                <a:solidFill>
                  <a:srgbClr val="231E20"/>
                </a:solidFill>
                <a:latin typeface="Arial"/>
                <a:cs typeface="Arial"/>
              </a:rPr>
              <a:t>нормальная </a:t>
            </a:r>
            <a:r>
              <a:rPr sz="2800" spc="-3" dirty="0">
                <a:solidFill>
                  <a:srgbClr val="231E20"/>
                </a:solidFill>
                <a:latin typeface="Arial"/>
                <a:cs typeface="Arial"/>
              </a:rPr>
              <a:t>форма </a:t>
            </a:r>
            <a:r>
              <a:rPr sz="2800" spc="30" dirty="0">
                <a:solidFill>
                  <a:srgbClr val="231E20"/>
                </a:solidFill>
                <a:latin typeface="Arial"/>
                <a:cs typeface="Arial"/>
              </a:rPr>
              <a:t>= </a:t>
            </a:r>
            <a:r>
              <a:rPr sz="2800" spc="-118" dirty="0">
                <a:solidFill>
                  <a:srgbClr val="231E20"/>
                </a:solidFill>
                <a:latin typeface="Arial"/>
                <a:cs typeface="Arial"/>
              </a:rPr>
              <a:t>2 </a:t>
            </a:r>
            <a:r>
              <a:rPr sz="2800" spc="69" dirty="0">
                <a:solidFill>
                  <a:srgbClr val="231E20"/>
                </a:solidFill>
                <a:latin typeface="Arial"/>
                <a:cs typeface="Arial"/>
              </a:rPr>
              <a:t>НФ </a:t>
            </a:r>
            <a:r>
              <a:rPr sz="2800" spc="30" dirty="0">
                <a:solidFill>
                  <a:srgbClr val="231E20"/>
                </a:solidFill>
                <a:latin typeface="Arial"/>
                <a:cs typeface="Arial"/>
              </a:rPr>
              <a:t>+ </a:t>
            </a:r>
            <a:r>
              <a:rPr sz="2800" spc="-24" dirty="0">
                <a:solidFill>
                  <a:srgbClr val="231E20"/>
                </a:solidFill>
                <a:latin typeface="Arial"/>
                <a:cs typeface="Arial"/>
              </a:rPr>
              <a:t>любой </a:t>
            </a:r>
            <a:r>
              <a:rPr sz="2800" spc="-52" dirty="0">
                <a:solidFill>
                  <a:srgbClr val="231E20"/>
                </a:solidFill>
                <a:latin typeface="Arial"/>
                <a:cs typeface="Arial"/>
              </a:rPr>
              <a:t>атрибут,  </a:t>
            </a:r>
            <a:r>
              <a:rPr sz="2800" spc="-42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2800" spc="-69" dirty="0">
                <a:solidFill>
                  <a:srgbClr val="231E20"/>
                </a:solidFill>
                <a:latin typeface="Arial"/>
                <a:cs typeface="Arial"/>
              </a:rPr>
              <a:t>являющийся </a:t>
            </a:r>
            <a:r>
              <a:rPr sz="2800" spc="-61" dirty="0">
                <a:solidFill>
                  <a:srgbClr val="231E20"/>
                </a:solidFill>
                <a:latin typeface="Arial"/>
                <a:cs typeface="Arial"/>
              </a:rPr>
              <a:t>первичным, </a:t>
            </a:r>
            <a:r>
              <a:rPr sz="2800" spc="-27" dirty="0">
                <a:solidFill>
                  <a:srgbClr val="231E20"/>
                </a:solidFill>
                <a:latin typeface="Arial"/>
                <a:cs typeface="Arial"/>
              </a:rPr>
              <a:t>нетранзитивно  </a:t>
            </a:r>
            <a:r>
              <a:rPr sz="2800" spc="-36" dirty="0">
                <a:solidFill>
                  <a:srgbClr val="231E20"/>
                </a:solidFill>
                <a:latin typeface="Arial"/>
                <a:cs typeface="Arial"/>
              </a:rPr>
              <a:t>зависит </a:t>
            </a:r>
            <a:r>
              <a:rPr sz="2800" spc="-52" dirty="0">
                <a:solidFill>
                  <a:srgbClr val="231E20"/>
                </a:solidFill>
                <a:latin typeface="Arial"/>
                <a:cs typeface="Arial"/>
              </a:rPr>
              <a:t>от </a:t>
            </a:r>
            <a:r>
              <a:rPr sz="2800" spc="-21" dirty="0">
                <a:solidFill>
                  <a:srgbClr val="231E20"/>
                </a:solidFill>
                <a:latin typeface="Arial"/>
                <a:cs typeface="Arial"/>
              </a:rPr>
              <a:t>любого </a:t>
            </a:r>
            <a:r>
              <a:rPr sz="2800" spc="-18" dirty="0">
                <a:solidFill>
                  <a:srgbClr val="231E20"/>
                </a:solidFill>
                <a:latin typeface="Arial"/>
                <a:cs typeface="Arial"/>
              </a:rPr>
              <a:t>возможного</a:t>
            </a:r>
            <a:r>
              <a:rPr sz="2800" spc="10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800" spc="-36" dirty="0">
                <a:solidFill>
                  <a:srgbClr val="231E20"/>
                </a:solidFill>
                <a:latin typeface="Arial"/>
                <a:cs typeface="Arial"/>
              </a:rPr>
              <a:t>ключа.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88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014" y="427586"/>
            <a:ext cx="3747063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179" dirty="0"/>
              <a:t>Пример: </a:t>
            </a:r>
            <a:r>
              <a:rPr spc="-49" dirty="0"/>
              <a:t>3</a:t>
            </a:r>
            <a:r>
              <a:rPr spc="12" dirty="0"/>
              <a:t> </a:t>
            </a:r>
            <a:r>
              <a:rPr spc="-24" dirty="0"/>
              <a:t>НФ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0321" y="2113977"/>
            <a:ext cx="6980451" cy="231757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34304">
              <a:lnSpc>
                <a:spcPct val="124900"/>
              </a:lnSpc>
              <a:spcBef>
                <a:spcPts val="61"/>
              </a:spcBef>
            </a:pPr>
            <a:r>
              <a:rPr sz="3002" spc="-167" dirty="0">
                <a:solidFill>
                  <a:srgbClr val="231E20"/>
                </a:solidFill>
                <a:latin typeface="Arial"/>
                <a:cs typeface="Arial"/>
              </a:rPr>
              <a:t>(Город, 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Индекс,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Адрес)  </a:t>
            </a:r>
            <a:r>
              <a:rPr sz="3002" spc="-164" dirty="0">
                <a:solidFill>
                  <a:srgbClr val="231E20"/>
                </a:solidFill>
                <a:latin typeface="Arial"/>
                <a:cs typeface="Arial"/>
              </a:rPr>
              <a:t>Город,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Адрес </a:t>
            </a:r>
            <a:r>
              <a:rPr sz="3002" spc="-549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3002" spc="-112" dirty="0">
                <a:solidFill>
                  <a:srgbClr val="231E20"/>
                </a:solidFill>
                <a:latin typeface="Arial"/>
                <a:cs typeface="Arial"/>
              </a:rPr>
              <a:t>Индекс  Индекс </a:t>
            </a:r>
            <a:r>
              <a:rPr sz="3002" spc="-549" dirty="0">
                <a:solidFill>
                  <a:srgbClr val="231E20"/>
                </a:solidFill>
                <a:latin typeface="Arial"/>
                <a:cs typeface="Arial"/>
              </a:rPr>
              <a:t>→</a:t>
            </a:r>
            <a:r>
              <a:rPr sz="3002" spc="-40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70" dirty="0">
                <a:solidFill>
                  <a:srgbClr val="231E20"/>
                </a:solidFill>
                <a:latin typeface="Arial"/>
                <a:cs typeface="Arial"/>
              </a:rPr>
              <a:t>Город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</a:pP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Ключ: </a:t>
            </a:r>
            <a:r>
              <a:rPr sz="3002" spc="-167" dirty="0">
                <a:solidFill>
                  <a:srgbClr val="231E20"/>
                </a:solidFill>
                <a:latin typeface="Arial"/>
                <a:cs typeface="Arial"/>
              </a:rPr>
              <a:t>(Город,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Адрес) </a:t>
            </a:r>
            <a:r>
              <a:rPr sz="3002" spc="-121" dirty="0">
                <a:solidFill>
                  <a:srgbClr val="231E20"/>
                </a:solidFill>
                <a:latin typeface="Arial"/>
                <a:cs typeface="Arial"/>
              </a:rPr>
              <a:t>или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(Индекс,</a:t>
            </a:r>
            <a:r>
              <a:rPr sz="3002" spc="-10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Адрес)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2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830" y="286063"/>
            <a:ext cx="6629272" cy="1240439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-179" dirty="0">
                <a:latin typeface="Arial Black" panose="020B0A04020102020204" pitchFamily="34" charset="0"/>
              </a:rPr>
              <a:t>Пример: </a:t>
            </a:r>
            <a:r>
              <a:rPr spc="-49" dirty="0">
                <a:latin typeface="Arial Black" panose="020B0A04020102020204" pitchFamily="34" charset="0"/>
              </a:rPr>
              <a:t>3 </a:t>
            </a:r>
            <a:r>
              <a:rPr spc="-24" dirty="0">
                <a:latin typeface="Arial Black" panose="020B0A04020102020204" pitchFamily="34" charset="0"/>
              </a:rPr>
              <a:t>НФ</a:t>
            </a:r>
            <a:r>
              <a:rPr spc="6" dirty="0">
                <a:latin typeface="Arial Black" panose="020B0A04020102020204" pitchFamily="34" charset="0"/>
              </a:rPr>
              <a:t> </a:t>
            </a:r>
            <a:r>
              <a:rPr spc="-49" dirty="0">
                <a:latin typeface="Arial Black" panose="020B0A04020102020204" pitchFamily="34" charset="0"/>
              </a:rPr>
              <a:t>нарушена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3196" y="2404924"/>
            <a:ext cx="8112540" cy="174011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24900"/>
              </a:lnSpc>
              <a:spcBef>
                <a:spcPts val="61"/>
              </a:spcBef>
            </a:pPr>
            <a:r>
              <a:rPr sz="3002" spc="-133" dirty="0">
                <a:solidFill>
                  <a:srgbClr val="231E20"/>
                </a:solidFill>
                <a:latin typeface="Arial"/>
                <a:cs typeface="Arial"/>
              </a:rPr>
              <a:t>(Универмаг, </a:t>
            </a:r>
            <a:r>
              <a:rPr sz="3002" spc="-154" dirty="0">
                <a:solidFill>
                  <a:srgbClr val="231E20"/>
                </a:solidFill>
                <a:latin typeface="Arial"/>
                <a:cs typeface="Arial"/>
              </a:rPr>
              <a:t>Товар,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Номер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отдела, </a:t>
            </a:r>
            <a:r>
              <a:rPr sz="3002" spc="-118" dirty="0">
                <a:solidFill>
                  <a:srgbClr val="231E20"/>
                </a:solidFill>
                <a:latin typeface="Arial"/>
                <a:cs typeface="Arial"/>
              </a:rPr>
              <a:t>Заведующий)  </a:t>
            </a:r>
            <a:r>
              <a:rPr sz="3002" spc="-170" dirty="0">
                <a:solidFill>
                  <a:srgbClr val="231E20"/>
                </a:solidFill>
                <a:latin typeface="Arial"/>
                <a:cs typeface="Arial"/>
              </a:rPr>
              <a:t>УТ </a:t>
            </a:r>
            <a:r>
              <a:rPr sz="3002" spc="-549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Н,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УН </a:t>
            </a:r>
            <a:r>
              <a:rPr sz="3002" spc="-549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3002" spc="-161" dirty="0">
                <a:solidFill>
                  <a:srgbClr val="231E20"/>
                </a:solidFill>
                <a:latin typeface="Arial"/>
                <a:cs typeface="Arial"/>
              </a:rPr>
              <a:t>З,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ключ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267" dirty="0">
                <a:solidFill>
                  <a:srgbClr val="231E20"/>
                </a:solidFill>
                <a:latin typeface="Arial"/>
                <a:cs typeface="Arial"/>
              </a:rPr>
              <a:t>УТ.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</a:pPr>
            <a:r>
              <a:rPr sz="3002" spc="-176" dirty="0">
                <a:solidFill>
                  <a:srgbClr val="231E20"/>
                </a:solidFill>
                <a:latin typeface="Arial"/>
                <a:cs typeface="Arial"/>
              </a:rPr>
              <a:t>2 </a:t>
            </a:r>
            <a:r>
              <a:rPr sz="3002" spc="-73" dirty="0">
                <a:solidFill>
                  <a:srgbClr val="231E20"/>
                </a:solidFill>
                <a:latin typeface="Arial"/>
                <a:cs typeface="Arial"/>
              </a:rPr>
              <a:t>НФ, </a:t>
            </a:r>
            <a:r>
              <a:rPr sz="3002" spc="-12" dirty="0">
                <a:solidFill>
                  <a:srgbClr val="231E20"/>
                </a:solidFill>
                <a:latin typeface="Arial"/>
                <a:cs typeface="Arial"/>
              </a:rPr>
              <a:t>но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3002" spc="-127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r>
              <a:rPr sz="3002" spc="50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НФ.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3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5777" y="514118"/>
            <a:ext cx="4562630" cy="699842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4487" b="1" spc="-24" dirty="0">
                <a:solidFill>
                  <a:srgbClr val="231E20"/>
                </a:solidFill>
                <a:latin typeface="Arial"/>
                <a:cs typeface="Arial"/>
              </a:rPr>
              <a:t>НФ</a:t>
            </a:r>
            <a:r>
              <a:rPr sz="4487" b="1" spc="-115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118" dirty="0">
                <a:solidFill>
                  <a:srgbClr val="231E20"/>
                </a:solidFill>
                <a:latin typeface="Arial"/>
                <a:cs typeface="Arial"/>
              </a:rPr>
              <a:t>Бойса-Кодда</a:t>
            </a:r>
            <a:endParaRPr sz="448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3558" y="1965033"/>
            <a:ext cx="6134849" cy="9313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-88" dirty="0">
                <a:solidFill>
                  <a:srgbClr val="231E20"/>
                </a:solidFill>
                <a:latin typeface="Arial"/>
                <a:cs typeface="Arial"/>
              </a:rPr>
              <a:t>Нормальная </a:t>
            </a:r>
            <a:r>
              <a:rPr sz="3002" spc="-21" dirty="0">
                <a:solidFill>
                  <a:srgbClr val="231E20"/>
                </a:solidFill>
                <a:latin typeface="Arial"/>
                <a:cs typeface="Arial"/>
              </a:rPr>
              <a:t>форма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Бойса-Кодда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 </a:t>
            </a:r>
            <a:r>
              <a:rPr sz="3002" spc="-127" dirty="0">
                <a:solidFill>
                  <a:srgbClr val="231E20"/>
                </a:solidFill>
                <a:latin typeface="Arial"/>
                <a:cs typeface="Arial"/>
              </a:rPr>
              <a:t>если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43" dirty="0">
                <a:solidFill>
                  <a:srgbClr val="231E20"/>
                </a:solidFill>
                <a:latin typeface="Arial"/>
                <a:cs typeface="Arial"/>
              </a:rPr>
              <a:t>X</a:t>
            </a:r>
            <a:r>
              <a:rPr sz="3002" spc="-46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49" dirty="0">
                <a:solidFill>
                  <a:srgbClr val="231E20"/>
                </a:solidFill>
                <a:latin typeface="Arial"/>
                <a:cs typeface="Arial"/>
              </a:rPr>
              <a:t>→</a:t>
            </a:r>
            <a:r>
              <a:rPr sz="3002" spc="-46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A,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A</a:t>
            </a:r>
            <a:r>
              <a:rPr sz="3002" spc="-46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" dirty="0">
                <a:solidFill>
                  <a:srgbClr val="231E20"/>
                </a:solidFill>
                <a:latin typeface="Symbol"/>
                <a:cs typeface="Symbol"/>
              </a:rPr>
              <a:t></a:t>
            </a:r>
            <a:r>
              <a:rPr sz="3002" spc="-376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X,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то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43" dirty="0">
                <a:solidFill>
                  <a:srgbClr val="231E20"/>
                </a:solidFill>
                <a:latin typeface="Arial"/>
                <a:cs typeface="Arial"/>
              </a:rPr>
              <a:t>X</a:t>
            </a:r>
            <a:r>
              <a:rPr sz="3002" spc="-46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" dirty="0">
                <a:solidFill>
                  <a:srgbClr val="231E20"/>
                </a:solidFill>
                <a:latin typeface="Symbol"/>
                <a:cs typeface="Symbol"/>
              </a:rPr>
              <a:t></a:t>
            </a:r>
            <a:r>
              <a:rPr sz="3002" spc="-379" dirty="0">
                <a:solidFill>
                  <a:srgbClr val="231E20"/>
                </a:solidFill>
                <a:latin typeface="Times New Roman"/>
                <a:cs typeface="Times New Roman"/>
              </a:rPr>
              <a:t>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ключ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273" dirty="0">
                <a:solidFill>
                  <a:srgbClr val="231E20"/>
                </a:solidFill>
                <a:latin typeface="Arial"/>
                <a:cs typeface="Arial"/>
              </a:rPr>
              <a:t>R.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0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Иерархическая модель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4928" y="1981200"/>
            <a:ext cx="10957072" cy="3706091"/>
          </a:xfrm>
        </p:spPr>
        <p:txBody>
          <a:bodyPr>
            <a:normAutofit/>
          </a:bodyPr>
          <a:lstStyle/>
          <a:p>
            <a:r>
              <a:rPr lang="ru-RU" sz="3200" b="1" i="1" dirty="0"/>
              <a:t> Атрибут (элемент данных)</a:t>
            </a:r>
            <a:r>
              <a:rPr lang="ru-RU" sz="3200" i="1" dirty="0"/>
              <a:t> </a:t>
            </a:r>
            <a:r>
              <a:rPr lang="ru-RU" sz="3200" dirty="0"/>
              <a:t>- наименьшая единица структуры данных</a:t>
            </a:r>
          </a:p>
          <a:p>
            <a:r>
              <a:rPr lang="ru-RU" sz="3200" b="1" i="1" dirty="0"/>
              <a:t>Запись</a:t>
            </a:r>
            <a:r>
              <a:rPr lang="ru-RU" sz="3200" dirty="0"/>
              <a:t> - именованная совокупность атрибутов</a:t>
            </a:r>
          </a:p>
          <a:p>
            <a:r>
              <a:rPr lang="ru-RU" sz="3200" b="1" i="1" dirty="0"/>
              <a:t>Групповое отношение</a:t>
            </a:r>
            <a:r>
              <a:rPr lang="ru-RU" sz="3200" dirty="0"/>
              <a:t> - иерархическое отношение между записями двух типов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451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85" y="811782"/>
            <a:ext cx="8907387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79" dirty="0"/>
              <a:t>Пример: </a:t>
            </a:r>
            <a:r>
              <a:rPr spc="-24" dirty="0"/>
              <a:t>НФ </a:t>
            </a:r>
            <a:r>
              <a:rPr spc="-118" dirty="0"/>
              <a:t>Бойса-Кодда  </a:t>
            </a:r>
            <a:r>
              <a:rPr spc="-49" dirty="0"/>
              <a:t>нарушена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304" y="2020981"/>
            <a:ext cx="6980451" cy="231757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34304">
              <a:lnSpc>
                <a:spcPct val="124900"/>
              </a:lnSpc>
              <a:spcBef>
                <a:spcPts val="61"/>
              </a:spcBef>
            </a:pPr>
            <a:r>
              <a:rPr sz="3002" spc="-167" dirty="0">
                <a:solidFill>
                  <a:srgbClr val="231E20"/>
                </a:solidFill>
                <a:latin typeface="Arial"/>
                <a:cs typeface="Arial"/>
              </a:rPr>
              <a:t>(Город, 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Индекс,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Адрес)  </a:t>
            </a:r>
            <a:r>
              <a:rPr sz="3002" spc="-164" dirty="0">
                <a:solidFill>
                  <a:srgbClr val="231E20"/>
                </a:solidFill>
                <a:latin typeface="Arial"/>
                <a:cs typeface="Arial"/>
              </a:rPr>
              <a:t>Город,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Адрес </a:t>
            </a:r>
            <a:r>
              <a:rPr sz="3002" spc="-549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3002" spc="-112" dirty="0">
                <a:solidFill>
                  <a:srgbClr val="231E20"/>
                </a:solidFill>
                <a:latin typeface="Arial"/>
                <a:cs typeface="Arial"/>
              </a:rPr>
              <a:t>Индекс  Индекс </a:t>
            </a:r>
            <a:r>
              <a:rPr sz="3002" spc="-549" dirty="0">
                <a:solidFill>
                  <a:srgbClr val="231E20"/>
                </a:solidFill>
                <a:latin typeface="Arial"/>
                <a:cs typeface="Arial"/>
              </a:rPr>
              <a:t>→</a:t>
            </a:r>
            <a:r>
              <a:rPr sz="3002" spc="-40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70" dirty="0">
                <a:solidFill>
                  <a:srgbClr val="231E20"/>
                </a:solidFill>
                <a:latin typeface="Arial"/>
                <a:cs typeface="Arial"/>
              </a:rPr>
              <a:t>Город</a:t>
            </a:r>
            <a:endParaRPr sz="3002">
              <a:latin typeface="Arial"/>
              <a:cs typeface="Arial"/>
            </a:endParaRPr>
          </a:p>
          <a:p>
            <a:pPr marL="7701">
              <a:spcBef>
                <a:spcPts val="897"/>
              </a:spcBef>
            </a:pP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Ключ: </a:t>
            </a:r>
            <a:r>
              <a:rPr sz="3002" spc="-167" dirty="0">
                <a:solidFill>
                  <a:srgbClr val="231E20"/>
                </a:solidFill>
                <a:latin typeface="Arial"/>
                <a:cs typeface="Arial"/>
              </a:rPr>
              <a:t>(Город,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Адрес) </a:t>
            </a:r>
            <a:r>
              <a:rPr sz="3002" spc="-121" dirty="0">
                <a:solidFill>
                  <a:srgbClr val="231E20"/>
                </a:solidFill>
                <a:latin typeface="Arial"/>
                <a:cs typeface="Arial"/>
              </a:rPr>
              <a:t>или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(Индекс,</a:t>
            </a:r>
            <a:r>
              <a:rPr sz="3002" spc="-10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Адрес)</a:t>
            </a:r>
            <a:endParaRPr sz="300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65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323" y="344457"/>
            <a:ext cx="4182986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kern="0" dirty="0">
                <a:latin typeface="Arial Black" panose="020B0A04020102020204" pitchFamily="34" charset="0"/>
              </a:rPr>
              <a:t>Выводы: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3191" y="1965033"/>
            <a:ext cx="9445249" cy="243209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indent="-444749">
              <a:lnSpc>
                <a:spcPts val="3602"/>
              </a:lnSpc>
              <a:spcBef>
                <a:spcPts val="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Отношение </a:t>
            </a:r>
            <a:r>
              <a:rPr sz="3002" spc="-88" dirty="0">
                <a:solidFill>
                  <a:srgbClr val="231E20"/>
                </a:solidFill>
                <a:latin typeface="Arial"/>
                <a:cs typeface="Arial"/>
              </a:rPr>
              <a:t>может 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быть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приведено </a:t>
            </a:r>
            <a:r>
              <a:rPr sz="3002" spc="118" dirty="0">
                <a:solidFill>
                  <a:srgbClr val="231E20"/>
                </a:solidFill>
                <a:latin typeface="Arial"/>
                <a:cs typeface="Arial"/>
              </a:rPr>
              <a:t>к </a:t>
            </a:r>
            <a:r>
              <a:rPr sz="3002" spc="-127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r>
              <a:rPr sz="3002" spc="346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106" dirty="0">
                <a:solidFill>
                  <a:srgbClr val="231E20"/>
                </a:solidFill>
                <a:latin typeface="Arial"/>
                <a:cs typeface="Arial"/>
              </a:rPr>
              <a:t>НФ</a:t>
            </a:r>
            <a:endParaRPr sz="3002" dirty="0">
              <a:latin typeface="Arial"/>
              <a:cs typeface="Arial"/>
            </a:endParaRPr>
          </a:p>
          <a:p>
            <a:pPr marL="452065">
              <a:lnSpc>
                <a:spcPts val="3602"/>
              </a:lnSpc>
            </a:pP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с </a:t>
            </a:r>
            <a:r>
              <a:rPr sz="3002" spc="-67" dirty="0">
                <a:solidFill>
                  <a:srgbClr val="231E20"/>
                </a:solidFill>
                <a:latin typeface="Arial"/>
                <a:cs typeface="Arial"/>
              </a:rPr>
              <a:t>сохранением </a:t>
            </a:r>
            <a:r>
              <a:rPr sz="3002" spc="-154" dirty="0">
                <a:solidFill>
                  <a:srgbClr val="231E20"/>
                </a:solidFill>
                <a:latin typeface="Arial"/>
                <a:cs typeface="Arial"/>
              </a:rPr>
              <a:t>всех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функциональных</a:t>
            </a:r>
            <a:r>
              <a:rPr sz="3002" spc="46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зависимостей.</a:t>
            </a:r>
            <a:endParaRPr sz="3002" dirty="0">
              <a:latin typeface="Arial"/>
              <a:cs typeface="Arial"/>
            </a:endParaRPr>
          </a:p>
          <a:p>
            <a:pPr marL="452065" marR="1015029" indent="-444749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Отношение </a:t>
            </a:r>
            <a:r>
              <a:rPr sz="3002" spc="-88" dirty="0">
                <a:solidFill>
                  <a:srgbClr val="231E20"/>
                </a:solidFill>
                <a:latin typeface="Arial"/>
                <a:cs typeface="Arial"/>
              </a:rPr>
              <a:t>может 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быть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приведено </a:t>
            </a:r>
            <a:r>
              <a:rPr sz="3002" spc="118" dirty="0">
                <a:solidFill>
                  <a:srgbClr val="231E20"/>
                </a:solidFill>
                <a:latin typeface="Arial"/>
                <a:cs typeface="Arial"/>
              </a:rPr>
              <a:t>к </a:t>
            </a:r>
            <a:r>
              <a:rPr sz="3002" spc="106" dirty="0">
                <a:solidFill>
                  <a:srgbClr val="231E20"/>
                </a:solidFill>
                <a:latin typeface="Arial"/>
                <a:cs typeface="Arial"/>
              </a:rPr>
              <a:t>НФ 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Бойса–Кодда, </a:t>
            </a:r>
            <a:r>
              <a:rPr sz="3002" spc="9" dirty="0">
                <a:solidFill>
                  <a:srgbClr val="231E20"/>
                </a:solidFill>
                <a:latin typeface="Arial"/>
                <a:cs typeface="Arial"/>
              </a:rPr>
              <a:t>но </a:t>
            </a:r>
            <a:r>
              <a:rPr sz="3002" spc="-73" dirty="0">
                <a:solidFill>
                  <a:srgbClr val="231E20"/>
                </a:solidFill>
                <a:latin typeface="Arial"/>
                <a:cs typeface="Arial"/>
              </a:rPr>
              <a:t>некоторые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функциональные  </a:t>
            </a:r>
            <a:r>
              <a:rPr sz="3002" spc="-61" dirty="0">
                <a:solidFill>
                  <a:srgbClr val="231E20"/>
                </a:solidFill>
                <a:latin typeface="Arial"/>
                <a:cs typeface="Arial"/>
              </a:rPr>
              <a:t>зависимости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могут 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быть</a:t>
            </a:r>
            <a:r>
              <a:rPr sz="3002" spc="14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97" dirty="0">
                <a:solidFill>
                  <a:srgbClr val="231E20"/>
                </a:solidFill>
                <a:latin typeface="Arial"/>
                <a:cs typeface="Arial"/>
              </a:rPr>
              <a:t>потеряны.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2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1559" y="430325"/>
            <a:ext cx="9184477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spcBef>
                <a:spcPts val="73"/>
              </a:spcBef>
            </a:pPr>
            <a:r>
              <a:rPr spc="61" dirty="0">
                <a:latin typeface="Arial Black" panose="020B0A04020102020204" pitchFamily="34" charset="0"/>
              </a:rPr>
              <a:t>Шаги </a:t>
            </a:r>
            <a:r>
              <a:rPr spc="-146" dirty="0">
                <a:latin typeface="Arial Black" panose="020B0A04020102020204" pitchFamily="34" charset="0"/>
              </a:rPr>
              <a:t>при</a:t>
            </a:r>
            <a:r>
              <a:rPr spc="-236" dirty="0">
                <a:latin typeface="Arial Black" panose="020B0A04020102020204" pitchFamily="34" charset="0"/>
              </a:rPr>
              <a:t> </a:t>
            </a:r>
            <a:r>
              <a:rPr spc="-185" dirty="0">
                <a:latin typeface="Arial Black" panose="020B0A04020102020204" pitchFamily="34" charset="0"/>
              </a:rPr>
              <a:t>декомпозиции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76250" y="1859438"/>
            <a:ext cx="7638526" cy="262438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64516" marR="3081" indent="-457200">
              <a:spcBef>
                <a:spcPts val="58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42" dirty="0">
                <a:solidFill>
                  <a:srgbClr val="231E20"/>
                </a:solidFill>
                <a:latin typeface="Arial"/>
                <a:cs typeface="Arial"/>
              </a:rPr>
              <a:t>Находим </a:t>
            </a:r>
            <a:r>
              <a:rPr sz="2001" spc="-45" dirty="0">
                <a:solidFill>
                  <a:srgbClr val="231E20"/>
                </a:solidFill>
                <a:latin typeface="Arial"/>
                <a:cs typeface="Arial"/>
              </a:rPr>
              <a:t>минимальное </a:t>
            </a:r>
            <a:r>
              <a:rPr sz="2001" spc="-33" dirty="0">
                <a:solidFill>
                  <a:srgbClr val="231E20"/>
                </a:solidFill>
                <a:latin typeface="Arial"/>
                <a:cs typeface="Arial"/>
              </a:rPr>
              <a:t>покрытие множества функциональных  </a:t>
            </a:r>
            <a:r>
              <a:rPr sz="2001" spc="-55" dirty="0">
                <a:solidFill>
                  <a:srgbClr val="231E20"/>
                </a:solidFill>
                <a:latin typeface="Arial"/>
                <a:cs typeface="Arial"/>
              </a:rPr>
              <a:t>зависимостей.</a:t>
            </a:r>
            <a:endParaRPr sz="2001" dirty="0">
              <a:latin typeface="Arial"/>
              <a:cs typeface="Arial"/>
            </a:endParaRPr>
          </a:p>
          <a:p>
            <a:pPr marL="464516" marR="1721621" indent="-457200">
              <a:spcBef>
                <a:spcPts val="897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112" dirty="0">
                <a:solidFill>
                  <a:srgbClr val="231E20"/>
                </a:solidFill>
                <a:latin typeface="Arial"/>
                <a:cs typeface="Arial"/>
              </a:rPr>
              <a:t>Выделяем </a:t>
            </a:r>
            <a:r>
              <a:rPr sz="2001" spc="-52" dirty="0">
                <a:solidFill>
                  <a:srgbClr val="231E20"/>
                </a:solidFill>
                <a:latin typeface="Arial"/>
                <a:cs typeface="Arial"/>
              </a:rPr>
              <a:t>зависимость, </a:t>
            </a:r>
            <a:r>
              <a:rPr sz="2001" spc="-15" dirty="0">
                <a:solidFill>
                  <a:srgbClr val="231E20"/>
                </a:solidFill>
                <a:latin typeface="Arial"/>
                <a:cs typeface="Arial"/>
              </a:rPr>
              <a:t>нарушающую </a:t>
            </a:r>
            <a:r>
              <a:rPr sz="2001" spc="-24" dirty="0">
                <a:solidFill>
                  <a:srgbClr val="231E20"/>
                </a:solidFill>
                <a:latin typeface="Arial"/>
                <a:cs typeface="Arial"/>
              </a:rPr>
              <a:t>НФX </a:t>
            </a:r>
            <a:r>
              <a:rPr sz="2001" spc="-367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2001" spc="-252" dirty="0">
                <a:solidFill>
                  <a:srgbClr val="231E20"/>
                </a:solidFill>
                <a:latin typeface="Arial"/>
                <a:cs typeface="Arial"/>
              </a:rPr>
              <a:t>Y  </a:t>
            </a:r>
            <a:r>
              <a:rPr sz="2001" spc="-55" dirty="0">
                <a:solidFill>
                  <a:srgbClr val="231E20"/>
                </a:solidFill>
                <a:latin typeface="Arial"/>
                <a:cs typeface="Arial"/>
              </a:rPr>
              <a:t>(и </a:t>
            </a:r>
            <a:r>
              <a:rPr sz="2001" spc="-69" dirty="0">
                <a:solidFill>
                  <a:srgbClr val="231E20"/>
                </a:solidFill>
                <a:latin typeface="Arial"/>
                <a:cs typeface="Arial"/>
              </a:rPr>
              <a:t>нет </a:t>
            </a:r>
            <a:r>
              <a:rPr sz="2001" spc="-45" dirty="0">
                <a:solidFill>
                  <a:srgbClr val="231E20"/>
                </a:solidFill>
                <a:latin typeface="Arial"/>
                <a:cs typeface="Arial"/>
              </a:rPr>
              <a:t>атрибутов, зависящих </a:t>
            </a:r>
            <a:r>
              <a:rPr sz="2001" spc="-52" dirty="0">
                <a:solidFill>
                  <a:srgbClr val="231E20"/>
                </a:solidFill>
                <a:latin typeface="Arial"/>
                <a:cs typeface="Arial"/>
              </a:rPr>
              <a:t>от</a:t>
            </a:r>
            <a:r>
              <a:rPr sz="2001" spc="18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139" dirty="0">
                <a:solidFill>
                  <a:srgbClr val="231E20"/>
                </a:solidFill>
                <a:latin typeface="Arial"/>
                <a:cs typeface="Arial"/>
              </a:rPr>
              <a:t>Y).</a:t>
            </a:r>
            <a:endParaRPr sz="2001" dirty="0">
              <a:latin typeface="Arial"/>
              <a:cs typeface="Arial"/>
            </a:endParaRPr>
          </a:p>
          <a:p>
            <a:pPr marL="464516" indent="-457200">
              <a:spcBef>
                <a:spcPts val="897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42" dirty="0">
                <a:solidFill>
                  <a:srgbClr val="231E20"/>
                </a:solidFill>
                <a:latin typeface="Arial"/>
                <a:cs typeface="Arial"/>
              </a:rPr>
              <a:t>Находим зависимости </a:t>
            </a:r>
            <a:r>
              <a:rPr sz="2001" spc="-79" dirty="0">
                <a:solidFill>
                  <a:srgbClr val="231E20"/>
                </a:solidFill>
                <a:latin typeface="Arial"/>
                <a:cs typeface="Arial"/>
              </a:rPr>
              <a:t>с </a:t>
            </a:r>
            <a:r>
              <a:rPr sz="2001" spc="-24" dirty="0">
                <a:solidFill>
                  <a:srgbClr val="231E20"/>
                </a:solidFill>
                <a:latin typeface="Arial"/>
                <a:cs typeface="Arial"/>
              </a:rPr>
              <a:t>такой </a:t>
            </a:r>
            <a:r>
              <a:rPr sz="2001" spc="-15" dirty="0">
                <a:solidFill>
                  <a:srgbClr val="231E20"/>
                </a:solidFill>
                <a:latin typeface="Arial"/>
                <a:cs typeface="Arial"/>
              </a:rPr>
              <a:t>же </a:t>
            </a:r>
            <a:r>
              <a:rPr sz="2001" spc="-55" dirty="0">
                <a:solidFill>
                  <a:srgbClr val="231E20"/>
                </a:solidFill>
                <a:latin typeface="Arial"/>
                <a:cs typeface="Arial"/>
              </a:rPr>
              <a:t>левой </a:t>
            </a:r>
            <a:r>
              <a:rPr sz="2001" spc="-73" dirty="0">
                <a:solidFill>
                  <a:srgbClr val="231E20"/>
                </a:solidFill>
                <a:latin typeface="Arial"/>
                <a:cs typeface="Arial"/>
              </a:rPr>
              <a:t>частью. </a:t>
            </a:r>
            <a:r>
              <a:rPr sz="2001" spc="-97" dirty="0">
                <a:solidFill>
                  <a:srgbClr val="231E20"/>
                </a:solidFill>
                <a:latin typeface="Arial"/>
                <a:cs typeface="Arial"/>
              </a:rPr>
              <a:t>X </a:t>
            </a:r>
            <a:r>
              <a:rPr sz="2001" spc="-367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2001" spc="-100" dirty="0">
                <a:solidFill>
                  <a:srgbClr val="231E20"/>
                </a:solidFill>
                <a:latin typeface="Arial"/>
                <a:cs typeface="Arial"/>
              </a:rPr>
              <a:t>W, </a:t>
            </a:r>
            <a:r>
              <a:rPr sz="2001" spc="-97" dirty="0">
                <a:solidFill>
                  <a:srgbClr val="231E20"/>
                </a:solidFill>
                <a:latin typeface="Arial"/>
                <a:cs typeface="Arial"/>
              </a:rPr>
              <a:t>X</a:t>
            </a:r>
            <a:r>
              <a:rPr sz="2001" spc="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367" dirty="0">
                <a:solidFill>
                  <a:srgbClr val="231E20"/>
                </a:solidFill>
                <a:latin typeface="Arial"/>
                <a:cs typeface="Arial"/>
              </a:rPr>
              <a:t>→ </a:t>
            </a:r>
            <a:r>
              <a:rPr sz="2001" spc="-139" dirty="0">
                <a:solidFill>
                  <a:srgbClr val="231E20"/>
                </a:solidFill>
                <a:latin typeface="Arial"/>
                <a:cs typeface="Arial"/>
              </a:rPr>
              <a:t>Z</a:t>
            </a:r>
            <a:endParaRPr sz="2001" dirty="0">
              <a:latin typeface="Arial"/>
              <a:cs typeface="Arial"/>
            </a:endParaRPr>
          </a:p>
          <a:p>
            <a:pPr marL="464516" indent="-457200">
              <a:spcBef>
                <a:spcPts val="897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112" dirty="0">
                <a:solidFill>
                  <a:srgbClr val="231E20"/>
                </a:solidFill>
                <a:latin typeface="Arial"/>
                <a:cs typeface="Arial"/>
              </a:rPr>
              <a:t>Выделяем </a:t>
            </a:r>
            <a:r>
              <a:rPr sz="2001" spc="-64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2001" spc="-85" dirty="0">
                <a:solidFill>
                  <a:srgbClr val="231E20"/>
                </a:solidFill>
                <a:latin typeface="Arial"/>
                <a:cs typeface="Arial"/>
              </a:rPr>
              <a:t>отдельное </a:t>
            </a:r>
            <a:r>
              <a:rPr sz="2001" spc="-36" dirty="0">
                <a:solidFill>
                  <a:srgbClr val="231E20"/>
                </a:solidFill>
                <a:latin typeface="Arial"/>
                <a:cs typeface="Arial"/>
              </a:rPr>
              <a:t>отношение</a:t>
            </a:r>
            <a:r>
              <a:rPr sz="2001" spc="246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109" dirty="0">
                <a:solidFill>
                  <a:srgbClr val="231E20"/>
                </a:solidFill>
                <a:latin typeface="Arial"/>
                <a:cs typeface="Arial"/>
              </a:rPr>
              <a:t>XYWZ.</a:t>
            </a:r>
            <a:endParaRPr sz="2001" dirty="0">
              <a:latin typeface="Arial"/>
              <a:cs typeface="Arial"/>
            </a:endParaRPr>
          </a:p>
          <a:p>
            <a:pPr marL="464516" indent="-457200">
              <a:spcBef>
                <a:spcPts val="901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27" dirty="0">
                <a:solidFill>
                  <a:srgbClr val="231E20"/>
                </a:solidFill>
                <a:latin typeface="Arial"/>
                <a:cs typeface="Arial"/>
              </a:rPr>
              <a:t>Из </a:t>
            </a:r>
            <a:r>
              <a:rPr sz="2001" spc="-42" dirty="0">
                <a:solidFill>
                  <a:srgbClr val="231E20"/>
                </a:solidFill>
                <a:latin typeface="Arial"/>
                <a:cs typeface="Arial"/>
              </a:rPr>
              <a:t>исходного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отношения </a:t>
            </a:r>
            <a:r>
              <a:rPr sz="2001" spc="-91" dirty="0">
                <a:solidFill>
                  <a:srgbClr val="231E20"/>
                </a:solidFill>
                <a:latin typeface="Arial"/>
                <a:cs typeface="Arial"/>
              </a:rPr>
              <a:t>удаляем</a:t>
            </a:r>
            <a:r>
              <a:rPr sz="2001" spc="9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100" dirty="0">
                <a:solidFill>
                  <a:srgbClr val="231E20"/>
                </a:solidFill>
                <a:latin typeface="Arial"/>
                <a:cs typeface="Arial"/>
              </a:rPr>
              <a:t>YWZ.</a:t>
            </a:r>
            <a:endParaRPr sz="200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1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7452" y="304801"/>
            <a:ext cx="10018713" cy="7620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7452" y="879762"/>
            <a:ext cx="5750088" cy="52578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i="1" dirty="0"/>
              <a:t>Предприятие состоит из отделов, в которых работают сотрудники. В каждом отделе может работать несколько сотрудников, но сотрудник не может работать более чем в одном отделе.</a:t>
            </a:r>
          </a:p>
          <a:p>
            <a:pPr marL="0" indent="0">
              <a:buNone/>
            </a:pPr>
            <a:r>
              <a:rPr lang="ru-RU" i="1" dirty="0"/>
              <a:t>Для автоматизации учета контрактов с заказчиками необходимо создание еще одной иерархической структуры : заказчик - контракты с ним - сотрудники, задействованные в работе над контрактом</a:t>
            </a:r>
            <a:endParaRPr lang="ru-RU" dirty="0"/>
          </a:p>
        </p:txBody>
      </p:sp>
      <p:pic>
        <p:nvPicPr>
          <p:cNvPr id="6146" name="Picture 2" descr="http://www.mstu.edu.ru/study/materials/zelenkov/ierar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548" y="1364673"/>
            <a:ext cx="5857393" cy="527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26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1950" y="0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Операции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4190" y="2066000"/>
            <a:ext cx="1109423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ДОБАВИТЬ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в базу данных новую запись.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ИЗМЕНИТЬ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значение данных предварительно извлеченной записи.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УДАЛИТЬ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 некоторую запись и все подчиненные ей записи.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 ИЗВЛЕЧЬ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извлечь корневую запись по ключевому значению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извлечь следующую запись (в порядке левостороннего обхода дерева)</a:t>
            </a:r>
          </a:p>
        </p:txBody>
      </p:sp>
    </p:spTree>
    <p:extLst>
      <p:ext uri="{BB962C8B-B14F-4D97-AF65-F5344CB8AC3E}">
        <p14:creationId xmlns:p14="http://schemas.microsoft.com/office/powerpoint/2010/main" val="709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74072"/>
            <a:ext cx="10018713" cy="1752599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Сетевая модель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1484309" y="2410691"/>
            <a:ext cx="10018713" cy="3560617"/>
          </a:xfrm>
        </p:spPr>
        <p:txBody>
          <a:bodyPr>
            <a:normAutofit/>
          </a:bodyPr>
          <a:lstStyle/>
          <a:p>
            <a:r>
              <a:rPr lang="ru-RU" sz="3200" b="1" i="1" dirty="0"/>
              <a:t> Атрибут (элемент данных)</a:t>
            </a:r>
            <a:r>
              <a:rPr lang="ru-RU" sz="3200" i="1" dirty="0"/>
              <a:t> </a:t>
            </a:r>
            <a:r>
              <a:rPr lang="ru-RU" sz="3200" dirty="0"/>
              <a:t>- наименьшая единица структуры данных</a:t>
            </a:r>
          </a:p>
          <a:p>
            <a:r>
              <a:rPr lang="ru-RU" sz="3200" b="1" i="1" dirty="0"/>
              <a:t>Запись</a:t>
            </a:r>
            <a:r>
              <a:rPr lang="ru-RU" sz="3200" dirty="0"/>
              <a:t> - именованная совокупность атрибутов</a:t>
            </a:r>
          </a:p>
          <a:p>
            <a:r>
              <a:rPr lang="ru-RU" sz="3200" b="1" i="1" dirty="0"/>
              <a:t>Групповое отношение</a:t>
            </a:r>
            <a:r>
              <a:rPr lang="ru-RU" sz="3200" dirty="0"/>
              <a:t> - иерархическое отношение между записями двух типов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077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67640"/>
            <a:ext cx="5145090" cy="641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Деревья (a) и (b), заменяются одной сетевой структурой, в которой запись СОТРУДНИК входит в два групповых отношения.</a:t>
            </a:r>
          </a:p>
          <a:p>
            <a:pPr marL="0" indent="0">
              <a:buNone/>
            </a:pPr>
            <a:r>
              <a:rPr lang="ru-RU" dirty="0"/>
              <a:t>Для отображения типа M:N вводится запись СОТРУДНИК_КОНТРАКТ, которая не имеет полей и служит только для связи записей КОНТРАКТ и СОТРУДНИК.(В принципе, в этой записи может храниться и полезная информация, например, доля данного сотрудника в общем вознаграждении по данному контракту.)</a:t>
            </a:r>
          </a:p>
          <a:p>
            <a:endParaRPr lang="ru-RU" dirty="0"/>
          </a:p>
        </p:txBody>
      </p:sp>
      <p:pic>
        <p:nvPicPr>
          <p:cNvPr id="8196" name="Picture 4" descr="http://www.mstu.edu.ru/study/materials/zelenkov/net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3" y="552795"/>
            <a:ext cx="5977467" cy="537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3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810</TotalTime>
  <Words>2569</Words>
  <Application>Microsoft Office PowerPoint</Application>
  <PresentationFormat>Широкоэкранный</PresentationFormat>
  <Paragraphs>1043</Paragraphs>
  <Slides>52</Slides>
  <Notes>52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Arial</vt:lpstr>
      <vt:lpstr>Arial Black</vt:lpstr>
      <vt:lpstr>Calibri</vt:lpstr>
      <vt:lpstr>Corbel</vt:lpstr>
      <vt:lpstr>Symbol</vt:lpstr>
      <vt:lpstr>Times New Roman</vt:lpstr>
      <vt:lpstr>Параллакс</vt:lpstr>
      <vt:lpstr>Реляционная алгебра.  Нормализация реляционных отношений.</vt:lpstr>
      <vt:lpstr>70-80-е годы</vt:lpstr>
      <vt:lpstr> Модель данных</vt:lpstr>
      <vt:lpstr>Концептуальные модели данных</vt:lpstr>
      <vt:lpstr>Иерархическая модель</vt:lpstr>
      <vt:lpstr>Пример</vt:lpstr>
      <vt:lpstr>Операции</vt:lpstr>
      <vt:lpstr>Сетевая модель</vt:lpstr>
      <vt:lpstr>Презентация PowerPoint</vt:lpstr>
      <vt:lpstr>Операции</vt:lpstr>
      <vt:lpstr>Реляционная модель</vt:lpstr>
      <vt:lpstr>Пример: представление данных в реляционной модели</vt:lpstr>
      <vt:lpstr>Реляционная модель – структуры данных</vt:lpstr>
      <vt:lpstr>Терминология </vt:lpstr>
      <vt:lpstr>Типы данных атрибутов</vt:lpstr>
      <vt:lpstr>Презентация PowerPoint</vt:lpstr>
      <vt:lpstr>Сущности</vt:lpstr>
      <vt:lpstr>Преобразование сущности  в таблицу</vt:lpstr>
      <vt:lpstr>Ключ</vt:lpstr>
      <vt:lpstr>Связи</vt:lpstr>
      <vt:lpstr>Связи 1 : 1</vt:lpstr>
      <vt:lpstr>Связи 1 : N</vt:lpstr>
      <vt:lpstr>Слабые сущности</vt:lpstr>
      <vt:lpstr>Связи М : N</vt:lpstr>
      <vt:lpstr>«Плохие» отношения –пример 1:</vt:lpstr>
      <vt:lpstr>«Плохие» отношения –пример 2:</vt:lpstr>
      <vt:lpstr>«Плохие» отношения –  пример 3:</vt:lpstr>
      <vt:lpstr>Недостатки «плохих»  отношений:</vt:lpstr>
      <vt:lpstr>Неатомарные значения</vt:lpstr>
      <vt:lpstr>Как можно избавиться от неатомарных  значений в отношении Группы?</vt:lpstr>
      <vt:lpstr>Что плохого в таблице  с товарами?</vt:lpstr>
      <vt:lpstr>Функциональные зависимости</vt:lpstr>
      <vt:lpstr>Ключ</vt:lpstr>
      <vt:lpstr>Полная функциональная  зависимость</vt:lpstr>
      <vt:lpstr>Как преобразовать отношение   Товары и фирмы?</vt:lpstr>
      <vt:lpstr>Разбить на два отношения</vt:lpstr>
      <vt:lpstr>Транзитивные зависимости</vt:lpstr>
      <vt:lpstr>Пример транзитивной  зависимости</vt:lpstr>
      <vt:lpstr>Как преобразовать отношение  Факультеты и студенты?</vt:lpstr>
      <vt:lpstr>Разбить таблицу на две</vt:lpstr>
      <vt:lpstr>Декомпозиция</vt:lpstr>
      <vt:lpstr>Презентация PowerPoint</vt:lpstr>
      <vt:lpstr>Первая нормальная форма (1NF)</vt:lpstr>
      <vt:lpstr>2 НФ</vt:lpstr>
      <vt:lpstr>Презентация PowerPoint</vt:lpstr>
      <vt:lpstr>3 НФ</vt:lpstr>
      <vt:lpstr>Пример: 3 НФ</vt:lpstr>
      <vt:lpstr>Пример: 3 НФ нарушена</vt:lpstr>
      <vt:lpstr>Презентация PowerPoint</vt:lpstr>
      <vt:lpstr>Пример: НФ Бойса-Кодда  нарушена</vt:lpstr>
      <vt:lpstr>Выводы:</vt:lpstr>
      <vt:lpstr>Шаги при декомпозиции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Семин</dc:creator>
  <cp:lastModifiedBy>Александр Семин</cp:lastModifiedBy>
  <cp:revision>96</cp:revision>
  <dcterms:created xsi:type="dcterms:W3CDTF">2020-01-26T13:26:22Z</dcterms:created>
  <dcterms:modified xsi:type="dcterms:W3CDTF">2021-09-14T17:05:02Z</dcterms:modified>
</cp:coreProperties>
</file>