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20" r:id="rId34"/>
    <p:sldId id="321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55" autoAdjust="0"/>
  </p:normalViewPr>
  <p:slideViewPr>
    <p:cSldViewPr snapToGrid="0">
      <p:cViewPr varScale="1">
        <p:scale>
          <a:sx n="85" d="100"/>
          <a:sy n="85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orbel"/>
              </a:rPr>
              <a:t>Click to move the slide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B9D346A-3565-46A3-85A1-B1CD04DCA19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дополнительные возможности для создания индексов, которые предоставляются некоторыми СУБД.</a:t>
            </a:r>
          </a:p>
          <a:p>
            <a:pPr marL="216000" indent="-216000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36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0384D3C8-12B3-4A7E-AED1-C285B8EFC983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есть таблица девушек.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столбец соответствует их именам, второй столбец — это цвет глаз, цвет волос и рост.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видим, что значение столбцов цвет волос, рост и цвет глаз имеет ограниченный спектр значений, то есть ограниченную избирательность.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этих столбцов мы можем построить индекс на основе битовых карт.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7628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индекс на примере роста.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Всего у нас может быть три варианта роста: это высокий, средний и ниже среднего.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для каждого значения мы составляем строчку из битов, в которых бит принимает значение единица, если рост девушки соответствует этому значению параметра.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заметить, что сумма всех строк будет составлять строку из единиц таким образом, чтобы были покрыты все строки таблицы.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9006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Второй индекс на основе битовых карт построим по цвету волос.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нас будет четыре строки, соответствующие блондинкам, шатенкам,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брюнеткам и рыжеволосым девушкам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4173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Индексы на основе битовых карт очень удобны для многокритериального поиска.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Приведем пример запроса.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Ищем блондинку среднего роста.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берем строчку, которая соответствует блондинкам, берем строчку другого индекса, который соответствует среднему росту, и производим побитовое умножение.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видим, что в результате у нас получаются три единички.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нашему запросу соответствуют три девушки, это Аня, Даша и Марина.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9623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делать, если у нас появляется новое значение столбца?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у нас появилась девушка с голубыми волосами.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тогда изменять структуру индекса?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в структуру индекса должна будет добавиться новая строчка, соответствующая новому значению индексного поля.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Она создается из нулей для всех строк, кроме последней.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последней строке будет единичка.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Другие строки индекса можем дополнить нулями, а можем просто хранить количество записей и считать, что если запись индексной строки короче, то она должна быть дополнена нулями.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9078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Индексы на основе битовых карт очень удобны для поиска по нескольким столбцам с низкой избирательностью.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247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 сегодня мы поговорим про некоторые такие экзотические виды индексирования, которые могут потребоваться в определённых ситуациях.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поговорим также о том, что такое оптимальное выполнение запросов и кто этим занимается в СУБД.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Пространственные типы данных.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они могут понадобиться?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захотеть хранить в нашей базе данных информацию, например, о транспортной схеме, об остановках, о магазинах или о других пространственных объектах.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у нас есть специфические типы данных.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немного зависят от СУБД, но обычно предоставляется две возможности хранения пространственных данных.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геометрические данные и географические данные.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Геометрические данные используются для планарных или евклидовых данных, а географические данные хранят данные в виде координат широты и долготы, так называемые эллиптические данные, которые размещают данные на полушариях.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0084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могут быть точки, точки, объединённые в наборы, прямые(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 пути, полигоны,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окружности и так далее.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выглядят эти элементы?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9259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могут быть использованы для представления каких-то элементов, не имеющих протяжённости в пространстве.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это могут быть банкоматы, магазины, остановки общественного транспорта.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Точки — это основной элемент, на базе которого строятся все остальные геометрические типы. Значения типа </a:t>
            </a:r>
            <a:r>
              <a:rPr lang="ru-RU" dirty="0" err="1" smtClean="0"/>
              <a:t>point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записываются в одном из виде координат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9170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Некоторые точки могут быть объединены в наборы точек.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это могут быть остановки общественного транспорта, характерные для одного маршрута.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002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индексы на основе хеширования.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мы оценивали скорость поиска при b-индексах, то он оценивался логарифмом в зависимости от количества узлов индексного дерева.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структуры, которые позволяют производить более быстрый поиск.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раз индексы на основе хеширования обеспечивают поиск быстрее.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чем он основан?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подбираем функцию хеширования, которую можно перевести как функцию перемешивания, которая распределяет записи таблицы по определенным участкам.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мы выбираем столбец, по которому мы производим индексирование, и для каждого значения столбца наша функция должна вырабатывать значения, соответствующие номеру участка.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проиллюстрировать, если вспомнить наши старые бумажные записные книжки.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Нашим ключом, по которому мы распределяли записи записной книжки, были фамилии и имена людей.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брали от них первую буковку и распределяли человека на определенную страничку.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функция хеширования брала просто от строки первую букву.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 функции хеширования могут быть другими, достаточно сложными.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понадобится таблица участков, которая будет храниться в оперативной памяти, обычно она небольшая.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И, таким образом, при такой структуре доступ к данным возможен за одно обращение к диску.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1858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Прямые.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Прямые представляются линейным уравнением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 </a:t>
            </a:r>
            <a:r>
              <a:rPr lang="ru-RU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0, где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равны 0. Значения типа </a:t>
            </a:r>
            <a:r>
              <a:rPr lang="ru-RU" dirty="0" err="1" smtClean="0"/>
              <a:t>line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вводятся и выводятся в виде: </a:t>
            </a:r>
            <a:r>
              <a:rPr lang="en-US" dirty="0" smtClean="0"/>
              <a:t>{ </a:t>
            </a:r>
            <a:r>
              <a:rPr lang="en-US" i="1" dirty="0" smtClean="0">
                <a:effectLst/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effectLst/>
              </a:rPr>
              <a:t>B</a:t>
            </a:r>
            <a:r>
              <a:rPr lang="en-US" dirty="0" smtClean="0"/>
              <a:t>, </a:t>
            </a:r>
            <a:r>
              <a:rPr lang="en-US" i="1" dirty="0" smtClean="0">
                <a:effectLst/>
              </a:rPr>
              <a:t>C</a:t>
            </a:r>
            <a:r>
              <a:rPr lang="en-US" dirty="0" smtClean="0"/>
              <a:t> }</a:t>
            </a: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для ввода может использоваться любая из форм записи прямой через две различные точки, лежащие на ней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8663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Пути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Пути представляют собой списки соединённых точек. Пути могут быть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закрытыми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когда подразумевается, что первая и последняя точка в списке соединены, или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открытыми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противном случае.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 типа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записываются путем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перечисления точек-узлов сегментов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составляющих путь. 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Квадратные скобки (</a:t>
            </a:r>
            <a:r>
              <a:rPr lang="ru-RU" dirty="0" smtClean="0"/>
              <a:t>[]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указывают, что путь открытый, а круглые (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— закрытый. Когда внешние скобки опускаются, считается, что путь закрытый.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4399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Полигон(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многоугольнки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замкнутая область, имеющая протяжённость, используется для отображения каких-то областей.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это могут быть леса, поля, здания.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Многоугольники представляются списками точек (вершин). Многоугольники похожи на закрытые пути, но хранятся в другом виде и для работы с ними предназначен отдельный набор функций.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хранить эти протяжённые данные и как осуществлять поиск в них?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Какими могут быть запросы к пространственным данным?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может понадобиться найти ближайший магазин, ближайший банкомат, вычислить расстояние до какого-либо объекта, если мы в качестве поискового запроса вводим какую-то точку в пространстве.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мы можем, наоборот, ввести какую-то область и понять, какие объекты в нашу область попадают.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 этого мы использовали одномерные способы индексирования.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Сейчас же нам понадобятся пространственные.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4012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Обычно пространственные индексы в СУБД строятся на основе R-дерева.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устроено R-дерево?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Основная идея заключается в том, что вначале мы избавляемся от формы наших объектов.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избавиться от формы? 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окружаем наш объект минимальным ограничивающим прямоугольником и получаем, что наш объект описывается уже всего двумя точками: нижней левой и правой верхней, потому что искать объект, имеющий сложную форму, очень трудно.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строим индекс по этим ограничивающим прямоугольникам.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 в индексную структуру попадают пары.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будет указатель на сам объект и ограничивающий объект — прямоугольник.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3250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посмотрим на экране, как мы ограничили пространственные объекты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минимальным ограничивающим прямоугольником.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видим, что при этом у нас может возникать ситуация, когда одни объекты накладываются на другой.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 это создаёт определённые сложности при поиске.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 примере мы видим, каким образом мы избавляемся от формы, как мы ограничиваем сложные протяжённые объекты минимальным ограничивающим прямоугольником.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объекты могут пересекаться.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мы будем искать информацию? 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должны задавать запрос также либо в виде точки, либо в виде прямоугольника.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хотим найти объекты, содержащие искомый образ.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Индекс для R-дерева может содержать множество прямоугольников.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прямоугольники перестают помещаться в одном блоке, я имею в виду индексные прямоугольники, то нам придётся делить индексный блок пополам.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происходит деление?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257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рассматриваем все прямоугольники, попавшие в эту область, мы берём для начала два наиболее удалённых друг от друга элемента и пытаемся присоединить другие прямоугольники к одному или к другому, и руководствуемся в выборе следующим критерием: мы смотрим, какова будет площадь перекрытия вновь образующихся прямоугольников, каков будет их периметр и каковы будут площади пустот, которые образуются при этом.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мы наращиваем R-дерево, структура будет похожа на B-дерево, только мы будем делить уже протяжённые объекты, а не одномерные.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8520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на примере, как создать в среде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PostgreSQL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таблицу с геометрическими объектами.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создаём таблицу, которая будет содержать идентификатор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автонумерацией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одно поле для хранения геометрических данных.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Проверим, что всё создалось.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Используем команду DESCRIBE, опишем нашу таблицу.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 вы можете увидеть на экране.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2249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Разместим данные в эту таблицу.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поместим в неё для примера пять точек,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случайным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образом удаленных друг от друга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Пусть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наш запрос звучит как «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найти все точки, входящие в заданный прямоугольник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[(2,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),(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будем искать точки, которые попадают в выделенную пунктиром область.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1406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экране вы видите команды, которые позволяют добавить точки с геометрическими данными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7114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мы видим, что наши объекты добавлены в таблицу.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Структура индекса при таком разбиении будет выглядеть следующим образом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показано на </a:t>
            </a:r>
            <a:r>
              <a:rPr lang="ru-RU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рисунк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снизу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Созданный индекс может использоваться для ускорения, например, такого запроса: «найти все точки, входящие в заданный прямоугольник».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880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экране вы видите пример создания индекса на основе хеширования.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указываем тип индекса USING HASH.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1478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Посмотрим, как выглядят наши геометрические объекты, сделаем выборку из нашей таблицы. 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09247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Теперь сделаем выборку значений из заданной области.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определяем искомую область двумя точками: левой нижней и правой верхней.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результат выборки мы видим на экране, что были найдены объекты, которые попадают в искомую область.</a:t>
            </a:r>
          </a:p>
          <a:p>
            <a:endParaRPr lang="ru-RU" dirty="0" smtClean="0"/>
          </a:p>
          <a:p>
            <a:r>
              <a:rPr lang="ru-RU" dirty="0" smtClean="0"/>
              <a:t>Здесь использовался оператор </a:t>
            </a:r>
            <a:r>
              <a:rPr lang="en-US" dirty="0" smtClean="0"/>
              <a:t>&lt;@</a:t>
            </a:r>
            <a:r>
              <a:rPr lang="ru-RU" dirty="0" smtClean="0"/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семейства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points_ops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означает «содержится в», который является поисковым оператором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и другой тип операторов — упорядочивающие. Они используются для указания порядка выдаваемых результатов во фразе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там, где обычно применяется простое указание полей.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9811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пример такого запроса.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 </a:t>
            </a:r>
            <a:r>
              <a:rPr lang="ru-RU" dirty="0" smtClean="0"/>
              <a:t>p &lt;-&gt; </a:t>
            </a:r>
            <a:r>
              <a:rPr lang="ru-RU" dirty="0" err="1" smtClean="0"/>
              <a:t>point</a:t>
            </a:r>
            <a:r>
              <a:rPr lang="ru-RU" dirty="0" smtClean="0"/>
              <a:t> '(4,7)'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выражение, использующее упорядочивающий оператор </a:t>
            </a:r>
            <a:r>
              <a:rPr lang="ru-RU" dirty="0" smtClean="0"/>
              <a:t>&lt;-&gt;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обозначает расстояние от одного аргумента до другого. Смысл запроса: выдать две точки, ближайшие к точке (4,7). Такой поиск известен как k-NN — k-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nearest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neighbor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31018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Вот запрос который показывает операторы и их тип (s — поисковый, o — упорядочивающий):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показаны также и номера стратегий с расшифровкой их значения. Видно, что стратегий гораздо больше, чем 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btree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только часть их них поддерживается для точек. Для других типов данных могут определяться другие стратегии.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6585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Поговорим с вами о том, каким образом выполняются запросы.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мы пишем запрос, то мы говорим что мы хотим получить, но не определяем как.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же самое при описании таблиц.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говорим, какие атрибуты и связи между данными нам понадобятся, но мы не опускаемся на уровень физического хранения, не говорим, как это должно храниться.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может влиять на время выполнения запроса?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0457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 влиять, конечно, физические параметры, например, производительность сервера, на котором установлена СУБД, конфигурация памяти, особенности операционной системы.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это зависит от внутреннего оптимизатора СУБД.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специальный программный компонент, который определяет наиболее эффективный способ для выполнения реляционного запроса.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мы должны помочь серверу и писать запросы таким образом, чтобы он мог их выполнить наиболее оптимальным способом.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60829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 команды могут быть выполнены по-разному, то есть разными способами.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них может быть разный план исполнения.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должны иметь возможность оценить стоимость выполнения запроса с использованием конкретного плана выполнения.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может быть учтено в этом?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6662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учитывать количество памяти, которая нам понадобится, стоимость операций ввода/вывода, время процессора и оперативной памяти, которая потребуется для выполнения данного плана.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требуется сделать?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Требуется по декларативной формулировке запроса построить некую программу, то есть план выполнения запроса, которая выполнялась бы максимально эффективно.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8894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этого может потребоваться построить множество планов, рассмотреть их, оценить их стоимость и выбрать из них тот, который мы будем называть оптимальным.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4174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Прежде всего для этого нужно обнаружить все корректные планы выполнения запроса или, по крайней мере, рассмотреть те, которые могут претендовать на оптимальность.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 как-то сократить пространство планов, потому что их может быть достаточно много.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в том пространстве планов, которое мы рассматриваем, нужно определить наиболее оптимальный и выполнить запрос согласно этого плана.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Нам потребуются какие-то формальные критерии отбора.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192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Проиллюстрируем это на примере нашей таблицы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Будем строить индекс на основе хеширования для студентов, и в качестве ключа мы используем идентификатор студента.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Функцию хеширования возьмем как деление числа на 5, и мы будем брать остаток от этого деления, То есть мы распределим все данные нашей таблицы по пяти участкам. 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0086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посмотрим пример.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будем искать в таблице «Студент» тех студентов, которые учатся в 341 группе и которые не старше 19 лет.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этого запроса вы видите на экране. 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Предположим, что мы позаботились об эффективности поиска и построили индексы по полям «Номер группы» и по полю «Дата рождения».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для выполнения этого запроса существует как минимум три способа.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8773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способ — это последовательно проверять все записи таблицы, считывать их и смотреть, соответствуют ли они введенным критериям или не соответствуют.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возможность — это воспользоваться индексом по полю «Номер группы», определить всех студентов требуемой группы и проверить для них выполнение второго условия.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третий способ — это воспользоваться индексом по полю «Дата рождения», выбрать студентов, которые не старше 19 лет, и проверить, в какой группе они учатся.</a:t>
            </a:r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Разница может быть очень существенной.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мы предположим, что наша таблица достаточно большая, то полное сканирование таблиц потребует считывания всех блоков нашей таблицы, которых может быть много.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же мы воспользуемся индексом, то нам нужно будет просто спуститься по уровням индексного дерева для локализации нужного набора записей.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04238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 любой СУБД — это выполнить запрос, введенный пользователем, причем сделать это наиболее эффективным способом.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выполнения запроса состоит из последовательности шагов, каждый из которых извлекает физически данные из памяти или делает какую-то подготовительную работу.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Построением плана выполнения запроса занимается оптимизатор — специальный компонент, входящий в состав любой СУБД.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59737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Какие стадии проходит оптимизация запросов?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первой стадии делается синтаксическая и лексическая проверка, на второй стадии привязка указанных таблиц столбцов к физическим объектов, после этого производится логическая оптимизация.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Четвертый шаг — это построение всех возможных планов выполнения запроса.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на последнем шаге — выполнение запроса оптимальным способом.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Разберем эти шаги чуть подробнее.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8547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Лексический и синтаксический анализ.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этой стадии запрос разбивается на лексические единицы, которые называются лексемами.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Лексемы — это наименования полей, таблиц, констант, знаки операции и команды языка, который мы использовали.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синтаксический анализатор проверяет синтаксическую корректность запроса.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6693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следующем шаге оптимизатор создает внутреннее представление запроса.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Оно отражает структуру запроса и содержит информацию, которая характеризует объекты базы данных, которые были упомянуты в запросе.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поля, таблицы, имена таблиц и какие-то константы или переменные, которые мы использовали.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Информация обо всех объектах базы данных берется из словаря.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специальный источник информации, который хранит описание всех объектов, которые существуют в базе данных.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25021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шаг называется логической оптимизацией.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этой стадии оптимизатор выполняет различные преобразования, которые могут улучшить начальные представления запроса.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вы делали вычисление: к полю прибавляли единичку, а потом вычитали двоечку.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вот, эти два действия могут быть заменены на одно: вычесть из значения поля единичку.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это такие эквивалентные преобразования, которые выполняются быстрее, но дают ровно тот же самый результат, который называется семантически эквивалентный начальному запросу.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0699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шаг — четвертый шаг — это построение возможных планов выполнения запросов.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Основой для этого шага является информация о существующих путях доступа к данным.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такое пути доступа к данным?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выполнять полное сканирование таблицы, а можем получить доступ к данным при помощи индексных структур, которых мы можем построить для таблицы несколько.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построить индексы по отдельным полям, по комбинации полей.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нужно выбрать, каким из методов доступа лучше воспользоваться, чтобы запрос выполнялся быстрее.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34182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Статистическая информация собирается в специальных файлах, которые называются статистикой.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Статистика собирается в специальных таблицах базы данных.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в ней содержится?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49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50638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общее количество блоков данных, которые заняты таблицей, длина строк, длина отдельно каждого поля, количество пустых блоков, которые есть в этой таблице, среднюю длину записи, если запись имеет переменную длину, среднее количество записей на блок и также наличие индексов, которые построены для данной таблицы.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Индексы также накапливают статистику.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62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этом слайде вы видите, как распределились строки таблицы.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четыре блока попало по одной записи, а в одном участке оказалось две.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Кажется, что такой удобный метод, но почему-то он не получил большого распространения.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Почему?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5290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статистике по индексам хранится общее количество проиндексированных записей, максимальное и минимальное проиндексированные значения, количество различных проиндексированных значений.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может быть видно даже распределение значений в столбце, по которым построен индекс.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96329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Статистика влияет на метод выборки данных: полное сканирование таблицы, либо поиск по индексу.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статистика не была построена до выполнения запроса, то оптимизатор попробует построить эту статистику.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189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последнем шаге выбранный оптимальный по стоимости план выполнения запроса реализуется, то есть запрос выполняется по выбранному оптимальному плану.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План выполнения запроса сохраняется в разделяемой памяти и может быть использован повторно при выполнении аналогичного запроса.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перед выполнением запроса система проверяет не выполнялся ли аналогичный запрос в предыдущее время и нет ли в системе готового плана, по которому этот запрос может быть выполнен.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если таковой план исполнения есть, то система не генерирует заново план выполнения запроса, а выполняет запрос уже по сохраненному в разделяемой памяти плану.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66955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есть общая рекомендация использовать типовые запросы для того, чтобы не генерировать план выполнения запроса каждый раз заново, а использовать уже сгенерированный план, хранящийся в разделяемой памяти.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рассмотрели с вами, как работает оптимизатор, пытаясь наилучшим способом выполнить любой запрос.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можно оптимизатору помочь, для того чтобы ему пришлось просматривать меньшее пространство планов, которые могут претендовать на оптимальность.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определенные правила, которым должен соответствовать запрос.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Плохо написанный запрос очень сильно затруднит работу оптимизатора.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изучим правила, как писать хороший запрос.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8702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Первая рекомендация — очень внимательно рассматривать критерии выборки таблиц, которые указываются после ключевого слова WHERE.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 нас есть индекс, например, в данном случае по столбцу 1, то индекс может быть использован, если вы сравниваете столбец с какими-то константами.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если вы сравниваете столбцы таблицы или ищете строки, в которых значение не является незаданным, или ищете строки, в которых значение столбца не принадлежит какому-то множеству, или вы задаете шаблон LIKE в случае текстовой строки, которая начинается со знака процента, то индекс использован быть не может.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есть общая рекомендация — не сравнивать столбцы таблицы с другими столбцами, не использовать NOT EXISTS, не использовать NOT IN, не использовать IS NOT NULL, то есть «не равно нулевому значению».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64453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рекомендация — это не использовать выражения от индексных столбцов.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какую-то функцию, которая обрабатывает столбец нашей таблицы, и эта функция вызывается после ключевого слова WHERE, то индекс, даже если он построен по данному столбцу, использован быть не может.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Попытайтесь преобразовать значение запроса так, чтобы значение столбца встречалось без обработки какой-то дополнительной функцией.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вы видите на экране пример, когда название отдела преобразовывается к заглавным буквам.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55316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рекомендация — для фильтрации записей использовать ограничения, указанные после WHERE, а не после слова HAVING.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очень часто встречающаяся ошибка, когда мы пытаемся наложить условия, которые касаются записей, на критерий выбора группы.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мы сначала группируем таблицу по номерам отделов, а потом выбираем тот отдел, в котором номер отдела равен 100.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можно сделать иначе, если мы хотим дать системе возможность использовать индексы.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сначала выбрать записи, соответствующие критерию «номер отдела = 100», а после этого уже производить группировку.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важно понимать различие, что после WHERE мы указываем критерий, который относится к каждой строке в отдельности, а после слова HAVING мы накладываем условие на образовывающиеся группы целиком, когда мы используем в запросе группировку.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63193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у нас есть индексы, построенные по нескольким столбцам, то при формулировке запроса очень важно использовать начальные столбцы, которые легли в основу построения индекса.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мы видим пример, что у нас в системе построен индекс по двум полям, номер партии и идентификатор продукта, и для того чтобы система могла использовать этот индекс, мы обязательно должны указать номер партии, то есть первый столбец, в критерии WHERE, который мы накладываем на записи.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03648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 касается обработки маленьких таблиц, если для выполнения запроса потребуется выборка более 15 % строк таблицы, то это лучше выполнять при помощи полного сканирования и не прибегать к помощи индексов.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случае, если вы проектируете базу данных с использованием небольших таблиц — это могут быть какие-то небольшие справочники, какая-то вспомогательная информация, то к этим таблицам не нужно строить индексов вообще, потому что индексы не будут использованы оптимизатором, а тем не менее система будет использовать ресурсы для поддержки этих индексов в актуальном состоянии при изменении таблиц.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59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79554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рекомендация — использовать ORDER BY, то есть упорядочение записи для использования индексов.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можем использовать поля, по которым построены индексы, используя критерий сортировки настройки нашей выборки.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60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457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Потому что у такого метода индексирования есть некоторые недостатки.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трудно подобрать функцию перемешивания, которая бы абсолютно равномерно размещала данные по участкам, особенно если мы заранее не знаем всё пространство ключей, которое будет у наших данных.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если в какой-то участок попадает больше записей, чем в другой, то у нас возникают переполнения, приходится выделять дополнительные блоки.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вспомнить нашу записную книжку.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Наверное, на какие-то буквы у вас было много знакомых, а какие-то буквы оставались пустыми совсем.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основная проблема, которую вызывают индексы на основе хеширования, это неравномерность размещения записей и возникновение коллизий, которыми мы называем переполнение участков.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75486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рекомендация — писать запросы,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минимизируя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количество просмотров таблиц.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Предположим, что нам нужно объединить студентов двух групп, мы можем реализовать это при помощи двух запросов: один находит студентов одной группы, второй запрос находит студентов другой группы.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объединяем две результирующие таблицы при помощи оператора UNION.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ровно тот же запрос можно реализовать другим способом, когда мы будем выбирать записи, где номер группы находится во множестве из двух элементов, и второй план выполнения запроса потребует однократного прохода таблицы, а не двойного.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61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4654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рекомендация — соединять таблицы в правильном порядке.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Запросы, которые мы пишем, могут использовать несколько таблиц.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Всегда соединение таблиц проходит лучше, если первой таблицей берется таблица с меньшим количеством строк.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Тогда уже на втором шаге оптимизатору приходится иметь дело с меньшим количеством данных, и это повысит эффективность выполнения запроса.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62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45526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 мелких запросов в цикле лучше объединить в один большой, если это получается.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следует избегать запросов очень сложных, с большим количеством уровней вложенности.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написанный запрос имеет большое количество уровней вложенности, то такой запрос зачастую лучше разбить на два.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на первом шаге сделать промежуточную выборку во временную таблицу, для которой могут быть построены индексы, а потом выполнить основной запрос.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Скорость работы в таком порядке будет значительно выше.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63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17551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Какую из конструкций лучше использовать: IN, EXISTS или JOIN?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Первая конструкция — это принадлежность множеству, второе определяет квантор существования, а JOIN соединяет таблицы.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основной таблице много строк, а в подзапросе мало, то лучше воспользоваться конструкцией IN, так как в этом случае запрос IN выполнится один раз и сразу ограничит основную таблицу.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подзапросе очень сложный запрос, а в основной выборке относительно мало строк, то лучше использовать EXISTS.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если мы соединяем две большие таблицы, то лучше использовать соединение при помощи оператора JOIN.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64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1246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Группировка.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после группировки данных нам нужно производить их сортировку, то лучше поля, которые мы использовали для группировки и сортировки, употреблять в одинаковом порядке.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65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25115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Следующая рекомендация — выполнять типичные запросы, так как план выполнения запросов хранится в разделяемой памяти системы, и перед началом выполнения запроса система проверяет, нет ли в оперативной памяти плана для аналогичного запроса.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такой план сохранился в системе, то новый запрос выполняется по сгенерированному ранее плану.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Итак, это были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небольшие рекомендации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составления запросов на языке SQL.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66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6991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примере вы видите, что в какой-то участок может попасть небольшое количество записей, а какие-то участки будут состоять из цепочки блоков.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таком случае преимущества метода теряются, и доступ за одно обращение к диску мы не получаем.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894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Следующий индекс, который мы рассмотрим, это индексы на основе битовых карт.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некоторых СУБД, например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они не поддерживаются, но зато встречаются в других СУБД, а в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используются автоматически при необходимости.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Эти индексы подходят для столбцов с низкой избирательностью.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очень быстро создаются, занимают мало места и, может быть, очень удобные для быстрого поиска записи, поэтому обязательно хотелось рассказать вам об этой структуре.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строится индекс на основе битовых карт?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4354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индекс входит: для каждого значения индексируемого столбца создается специальная битовая строка, в которой количество битов соответствует количеству строк таблицы.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Биты, соответственно, могут быть либо нулем, либо единицей, в зависимости от того, принимает ли столбец в этой строке соответствующее значение или не принимает. 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Давайте рассмотрим на примере.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B9D346A-3565-46A3-85A1-B1CD04DCA196}" type="slidenum">
              <a:rPr lang="en-US" sz="1400" b="0" strike="noStrike" spc="-1" smtClean="0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328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40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568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8843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6412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3400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477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57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4395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3227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23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944" y="1227039"/>
            <a:ext cx="9752112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140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17643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3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868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281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071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24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50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18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452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5EE217D3-F35F-4BE1-8FEB-E497BD4B3AFA}" type="datetime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11/22/2019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</a:pPr>
            <a:fld id="{76E94A7C-2414-42CE-A017-A01ABE015E04}" type="slidenum">
              <a:rPr lang="en-US" sz="1000" b="0" strike="noStrike" spc="-1" smtClean="0">
                <a:solidFill>
                  <a:srgbClr val="000000"/>
                </a:solidFill>
                <a:latin typeface="Corbe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856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12272" y="1642816"/>
            <a:ext cx="10451880" cy="20008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6000" b="1" spc="-182" dirty="0" smtClean="0">
                <a:solidFill>
                  <a:srgbClr val="231E20"/>
                </a:solidFill>
                <a:latin typeface="Arial"/>
              </a:rPr>
              <a:t>Индексы</a:t>
            </a:r>
            <a:endParaRPr lang="en-US" sz="6000" b="1" spc="-182" dirty="0" smtClean="0">
              <a:solidFill>
                <a:srgbClr val="231E2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6000" b="1" spc="-182" dirty="0" smtClean="0">
                <a:solidFill>
                  <a:srgbClr val="231E20"/>
                </a:solidFill>
                <a:latin typeface="Arial"/>
              </a:rPr>
              <a:t>(</a:t>
            </a:r>
            <a:r>
              <a:rPr lang="ru-RU" sz="6000" b="1" spc="-182" dirty="0" smtClean="0">
                <a:solidFill>
                  <a:srgbClr val="231E20"/>
                </a:solidFill>
                <a:latin typeface="Arial"/>
              </a:rPr>
              <a:t>продолжение</a:t>
            </a:r>
            <a:r>
              <a:rPr lang="en-US" sz="6000" b="1" strike="noStrike" spc="-182" dirty="0" smtClean="0">
                <a:solidFill>
                  <a:srgbClr val="231E20"/>
                </a:solidFill>
                <a:latin typeface="Arial"/>
              </a:rPr>
              <a:t>)</a:t>
            </a:r>
            <a:endParaRPr lang="en-US" sz="6000" b="0" strike="noStrike" spc="-1" dirty="0">
              <a:solidFill>
                <a:srgbClr val="000000"/>
              </a:solidFill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1866" y="0"/>
            <a:ext cx="8651631" cy="1354335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b="1" spc="-179" dirty="0"/>
              <a:t>Пример: </a:t>
            </a:r>
            <a:r>
              <a:rPr b="1" spc="-115" dirty="0"/>
              <a:t>таблица </a:t>
            </a:r>
            <a:r>
              <a:rPr b="1" spc="-215" dirty="0"/>
              <a:t>Girls </a:t>
            </a:r>
            <a:r>
              <a:rPr b="1" spc="807" dirty="0"/>
              <a:t>–</a:t>
            </a:r>
            <a:r>
              <a:rPr b="1" spc="185" dirty="0"/>
              <a:t> </a:t>
            </a:r>
            <a:r>
              <a:rPr b="1" spc="-221" dirty="0"/>
              <a:t>данные  </a:t>
            </a:r>
            <a:r>
              <a:rPr b="1" spc="-467" dirty="0"/>
              <a:t>с </a:t>
            </a:r>
            <a:r>
              <a:rPr b="1" spc="-158" dirty="0"/>
              <a:t>низкой</a:t>
            </a:r>
            <a:r>
              <a:rPr b="1" spc="-446" dirty="0"/>
              <a:t> </a:t>
            </a:r>
            <a:r>
              <a:rPr b="1" spc="-240" dirty="0"/>
              <a:t>избирательностью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28856"/>
              </p:ext>
            </p:extLst>
          </p:nvPr>
        </p:nvGraphicFramePr>
        <p:xfrm>
          <a:off x="2578860" y="1744924"/>
          <a:ext cx="6688957" cy="3168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3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45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802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b="1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8110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b="1" spc="-1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Eye_color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8110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b="1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Hair_color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8110" marB="0">
                    <a:solidFill>
                      <a:srgbClr val="C0D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b="1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Height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8110" marB="0">
                    <a:solidFill>
                      <a:srgbClr val="C0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Аня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11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-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карие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11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блондинка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11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11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Даша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зеленые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блондинка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Катя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голубые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шатенка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высокий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Таня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0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серые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рыжая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Наташа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карие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брюнетка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Марина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карие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блондинка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Даша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0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серые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брюнетка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высокий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Оля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зеленые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шатенка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Ира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голубые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рыжая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ниже</a:t>
                      </a:r>
                      <a:r>
                        <a:rPr sz="1500" spc="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среднего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2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1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Света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голубые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брюнетка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ниже</a:t>
                      </a:r>
                      <a:r>
                        <a:rPr sz="1500" spc="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среднего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28495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78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636713" y="306388"/>
            <a:ext cx="9437687" cy="134302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ts val="5191"/>
              </a:lnSpc>
              <a:spcBef>
                <a:spcPts val="73"/>
              </a:spcBef>
            </a:pPr>
            <a:r>
              <a:rPr b="1" spc="-179" dirty="0"/>
              <a:t>Пример:</a:t>
            </a:r>
          </a:p>
          <a:p>
            <a:pPr marL="7701">
              <a:lnSpc>
                <a:spcPts val="5191"/>
              </a:lnSpc>
            </a:pPr>
            <a:r>
              <a:rPr b="1" spc="-36" dirty="0"/>
              <a:t>bitmap </a:t>
            </a:r>
            <a:r>
              <a:rPr b="1" spc="-154" dirty="0"/>
              <a:t>index </a:t>
            </a:r>
            <a:r>
              <a:rPr b="1" spc="-24" dirty="0"/>
              <a:t>на </a:t>
            </a:r>
            <a:r>
              <a:rPr b="1" spc="-282" dirty="0"/>
              <a:t>основе </a:t>
            </a:r>
            <a:r>
              <a:rPr b="1" spc="-221" dirty="0"/>
              <a:t>поля</a:t>
            </a:r>
            <a:r>
              <a:rPr b="1" spc="164" dirty="0"/>
              <a:t> </a:t>
            </a:r>
            <a:r>
              <a:rPr b="1" spc="-103" dirty="0"/>
              <a:t>Height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0939" y="2538339"/>
            <a:ext cx="3044706" cy="1739658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2065" indent="-444364">
              <a:spcBef>
                <a:spcPts val="9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Высокий</a:t>
            </a:r>
            <a:endParaRPr sz="3002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82" dirty="0">
                <a:solidFill>
                  <a:srgbClr val="231E20"/>
                </a:solidFill>
                <a:latin typeface="Arial"/>
                <a:cs typeface="Arial"/>
              </a:rPr>
              <a:t>Средний</a:t>
            </a:r>
            <a:endParaRPr sz="3002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Ниже</a:t>
            </a:r>
            <a:r>
              <a:rPr sz="300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среднего</a:t>
            </a:r>
            <a:endParaRPr sz="3002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570" y="2553966"/>
            <a:ext cx="2290363" cy="1739658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</a:pPr>
            <a:r>
              <a:rPr sz="3002" b="1" spc="-39" dirty="0">
                <a:solidFill>
                  <a:srgbClr val="231E20"/>
                </a:solidFill>
                <a:latin typeface="Courier New"/>
                <a:cs typeface="Courier New"/>
              </a:rPr>
              <a:t>0010001000</a:t>
            </a:r>
            <a:endParaRPr sz="3002" dirty="0">
              <a:latin typeface="Courier New"/>
              <a:cs typeface="Courier New"/>
            </a:endParaRPr>
          </a:p>
          <a:p>
            <a:pPr marL="7701">
              <a:spcBef>
                <a:spcPts val="897"/>
              </a:spcBef>
            </a:pPr>
            <a:r>
              <a:rPr sz="3002" b="1" spc="-49" dirty="0">
                <a:solidFill>
                  <a:srgbClr val="231E20"/>
                </a:solidFill>
                <a:latin typeface="Courier New"/>
                <a:cs typeface="Courier New"/>
              </a:rPr>
              <a:t>1101110100</a:t>
            </a:r>
            <a:endParaRPr sz="3002" dirty="0">
              <a:latin typeface="Courier New"/>
              <a:cs typeface="Courier New"/>
            </a:endParaRPr>
          </a:p>
          <a:p>
            <a:pPr marL="7701">
              <a:spcBef>
                <a:spcPts val="897"/>
              </a:spcBef>
            </a:pPr>
            <a:r>
              <a:rPr sz="3002" b="1" spc="-15" dirty="0">
                <a:solidFill>
                  <a:srgbClr val="231E20"/>
                </a:solidFill>
                <a:latin typeface="Courier New"/>
                <a:cs typeface="Courier New"/>
              </a:rPr>
              <a:t>0000000011</a:t>
            </a:r>
            <a:endParaRPr sz="3002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847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504" y="615553"/>
            <a:ext cx="11590496" cy="1240439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spcBef>
                <a:spcPts val="73"/>
              </a:spcBef>
            </a:pPr>
            <a:r>
              <a:rPr spc="-158" dirty="0" err="1"/>
              <a:t>Пример</a:t>
            </a:r>
            <a:r>
              <a:rPr spc="-158" dirty="0" smtClean="0"/>
              <a:t>:</a:t>
            </a:r>
            <a:r>
              <a:rPr lang="ru-RU" spc="-158" dirty="0" smtClean="0"/>
              <a:t/>
            </a:r>
            <a:br>
              <a:rPr lang="ru-RU" spc="-158" dirty="0" smtClean="0"/>
            </a:br>
            <a:r>
              <a:rPr lang="ru-RU" b="1" spc="-161" dirty="0">
                <a:solidFill>
                  <a:srgbClr val="231E20"/>
                </a:solidFill>
                <a:latin typeface="Arial"/>
                <a:cs typeface="Arial"/>
              </a:rPr>
              <a:t>BITMAP </a:t>
            </a:r>
            <a:r>
              <a:rPr lang="ru-RU" b="1" spc="-173" dirty="0">
                <a:solidFill>
                  <a:srgbClr val="231E20"/>
                </a:solidFill>
                <a:latin typeface="Arial"/>
                <a:cs typeface="Arial"/>
              </a:rPr>
              <a:t>индекс </a:t>
            </a:r>
            <a:r>
              <a:rPr lang="ru-RU" b="1" spc="-33" dirty="0">
                <a:solidFill>
                  <a:srgbClr val="231E20"/>
                </a:solidFill>
                <a:latin typeface="Arial"/>
                <a:cs typeface="Arial"/>
              </a:rPr>
              <a:t>на </a:t>
            </a:r>
            <a:r>
              <a:rPr lang="ru-RU" b="1" spc="-278" dirty="0">
                <a:solidFill>
                  <a:srgbClr val="231E20"/>
                </a:solidFill>
                <a:latin typeface="Arial"/>
                <a:cs typeface="Arial"/>
              </a:rPr>
              <a:t>основе </a:t>
            </a:r>
            <a:r>
              <a:rPr lang="ru-RU" b="1" spc="-221" dirty="0">
                <a:solidFill>
                  <a:srgbClr val="231E20"/>
                </a:solidFill>
                <a:latin typeface="Arial"/>
                <a:cs typeface="Arial"/>
              </a:rPr>
              <a:t>поля</a:t>
            </a:r>
            <a:r>
              <a:rPr lang="ru-RU" b="1" spc="30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lang="ru-RU" b="1" spc="-143" dirty="0" err="1" smtClean="0">
                <a:solidFill>
                  <a:srgbClr val="231E20"/>
                </a:solidFill>
                <a:latin typeface="Arial"/>
                <a:cs typeface="Arial"/>
              </a:rPr>
              <a:t>Hair_color</a:t>
            </a:r>
            <a:endParaRPr spc="-158" dirty="0"/>
          </a:p>
        </p:txBody>
      </p:sp>
      <p:sp>
        <p:nvSpPr>
          <p:cNvPr id="6" name="object 6"/>
          <p:cNvSpPr txBox="1"/>
          <p:nvPr/>
        </p:nvSpPr>
        <p:spPr>
          <a:xfrm>
            <a:off x="3554412" y="2405991"/>
            <a:ext cx="2665914" cy="2317059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Блондин</a:t>
            </a:r>
            <a:r>
              <a:rPr sz="3002" spc="-3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3002" spc="42" dirty="0">
                <a:solidFill>
                  <a:srgbClr val="231E20"/>
                </a:solidFill>
                <a:latin typeface="Arial"/>
                <a:cs typeface="Arial"/>
              </a:rPr>
              <a:t>а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9" dirty="0">
                <a:solidFill>
                  <a:srgbClr val="231E20"/>
                </a:solidFill>
                <a:latin typeface="Arial"/>
                <a:cs typeface="Arial"/>
              </a:rPr>
              <a:t>Шатенка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Брюнетка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136" dirty="0">
                <a:solidFill>
                  <a:srgbClr val="231E20"/>
                </a:solidFill>
                <a:latin typeface="Arial"/>
                <a:cs typeface="Arial"/>
              </a:rPr>
              <a:t>Рыжая</a:t>
            </a:r>
            <a:endParaRPr sz="3002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9690" y="2421617"/>
            <a:ext cx="2267260" cy="2317059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</a:pPr>
            <a:r>
              <a:rPr sz="3002" b="1" spc="-33" dirty="0">
                <a:solidFill>
                  <a:srgbClr val="231E20"/>
                </a:solidFill>
                <a:latin typeface="Courier New"/>
                <a:cs typeface="Courier New"/>
              </a:rPr>
              <a:t>1100010000</a:t>
            </a:r>
            <a:endParaRPr sz="3002">
              <a:latin typeface="Courier New"/>
              <a:cs typeface="Courier New"/>
            </a:endParaRPr>
          </a:p>
          <a:p>
            <a:pPr marL="7701">
              <a:spcBef>
                <a:spcPts val="897"/>
              </a:spcBef>
            </a:pPr>
            <a:r>
              <a:rPr sz="3002" b="1" spc="-39" dirty="0">
                <a:solidFill>
                  <a:srgbClr val="231E20"/>
                </a:solidFill>
                <a:latin typeface="Courier New"/>
                <a:cs typeface="Courier New"/>
              </a:rPr>
              <a:t>0010000100</a:t>
            </a:r>
            <a:endParaRPr sz="3002">
              <a:latin typeface="Courier New"/>
              <a:cs typeface="Courier New"/>
            </a:endParaRPr>
          </a:p>
          <a:p>
            <a:pPr marL="7701">
              <a:spcBef>
                <a:spcPts val="897"/>
              </a:spcBef>
            </a:pPr>
            <a:r>
              <a:rPr sz="3002" b="1" spc="-49" dirty="0">
                <a:solidFill>
                  <a:srgbClr val="231E20"/>
                </a:solidFill>
                <a:latin typeface="Courier New"/>
                <a:cs typeface="Courier New"/>
              </a:rPr>
              <a:t>0000101001</a:t>
            </a:r>
            <a:endParaRPr sz="3002">
              <a:latin typeface="Courier New"/>
              <a:cs typeface="Courier New"/>
            </a:endParaRPr>
          </a:p>
          <a:p>
            <a:pPr marL="7701">
              <a:spcBef>
                <a:spcPts val="897"/>
              </a:spcBef>
            </a:pPr>
            <a:r>
              <a:rPr sz="3002" b="1" spc="-39" dirty="0">
                <a:solidFill>
                  <a:srgbClr val="231E20"/>
                </a:solidFill>
                <a:latin typeface="Courier New"/>
                <a:cs typeface="Courier New"/>
              </a:rPr>
              <a:t>0001000010</a:t>
            </a:r>
            <a:endParaRPr sz="3002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942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sz="half" idx="4294967295"/>
          </p:nvPr>
        </p:nvSpPr>
        <p:spPr>
          <a:xfrm>
            <a:off x="2685840" y="1644379"/>
            <a:ext cx="5184775" cy="3439995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 indent="0">
              <a:lnSpc>
                <a:spcPct val="100000"/>
              </a:lnSpc>
              <a:spcBef>
                <a:spcPts val="958"/>
              </a:spcBef>
              <a:buClr>
                <a:srgbClr val="C0DBDE"/>
              </a:buClr>
              <a:buNone/>
              <a:tabLst>
                <a:tab pos="452065" algn="l"/>
                <a:tab pos="452450" algn="l"/>
              </a:tabLst>
            </a:pPr>
            <a:r>
              <a:rPr spc="-61" dirty="0"/>
              <a:t>Блондинка</a:t>
            </a:r>
          </a:p>
          <a:p>
            <a:pPr marL="7701" indent="0">
              <a:lnSpc>
                <a:spcPct val="100000"/>
              </a:lnSpc>
              <a:spcBef>
                <a:spcPts val="897"/>
              </a:spcBef>
              <a:buClr>
                <a:srgbClr val="C0DBDE"/>
              </a:buClr>
              <a:buNone/>
              <a:tabLst>
                <a:tab pos="452065" algn="l"/>
                <a:tab pos="452450" algn="l"/>
              </a:tabLst>
            </a:pPr>
            <a:r>
              <a:rPr spc="-82" dirty="0"/>
              <a:t>Средний</a:t>
            </a:r>
          </a:p>
          <a:p>
            <a:pPr marL="7701" indent="0">
              <a:lnSpc>
                <a:spcPct val="100000"/>
              </a:lnSpc>
              <a:spcBef>
                <a:spcPts val="897"/>
              </a:spcBef>
              <a:buClr>
                <a:srgbClr val="C0DBDE"/>
              </a:buClr>
              <a:buNone/>
              <a:tabLst>
                <a:tab pos="452065" algn="l"/>
                <a:tab pos="452450" algn="l"/>
              </a:tabLst>
            </a:pPr>
            <a:r>
              <a:rPr spc="-45" dirty="0"/>
              <a:t>Побитовое</a:t>
            </a:r>
            <a:r>
              <a:rPr spc="-9" dirty="0"/>
              <a:t> </a:t>
            </a:r>
            <a:r>
              <a:rPr spc="-64" dirty="0"/>
              <a:t>умножение</a:t>
            </a:r>
          </a:p>
          <a:p>
            <a:pPr>
              <a:lnSpc>
                <a:spcPct val="100000"/>
              </a:lnSpc>
              <a:spcBef>
                <a:spcPts val="18"/>
              </a:spcBef>
              <a:buClr>
                <a:srgbClr val="C0DBDE"/>
              </a:buClr>
              <a:buFont typeface="Arial"/>
              <a:buChar char="•"/>
            </a:pPr>
            <a:endParaRPr sz="3275" dirty="0">
              <a:latin typeface="Times New Roman"/>
              <a:cs typeface="Times New Roman"/>
            </a:endParaRPr>
          </a:p>
          <a:p>
            <a:pPr marL="0" indent="0">
              <a:lnSpc>
                <a:spcPts val="3602"/>
              </a:lnSpc>
              <a:buNone/>
            </a:pPr>
            <a:r>
              <a:rPr spc="-115" dirty="0"/>
              <a:t>Результат</a:t>
            </a:r>
            <a:r>
              <a:rPr spc="27" dirty="0"/>
              <a:t> </a:t>
            </a:r>
            <a:r>
              <a:rPr spc="-21" dirty="0"/>
              <a:t>запроса:</a:t>
            </a:r>
          </a:p>
          <a:p>
            <a:pPr marL="105892" lvl="1" indent="0">
              <a:lnSpc>
                <a:spcPts val="3599"/>
              </a:lnSpc>
              <a:buClrTx/>
              <a:buNone/>
              <a:tabLst>
                <a:tab pos="550256" algn="l"/>
                <a:tab pos="550642" algn="l"/>
              </a:tabLst>
            </a:pPr>
            <a:r>
              <a:rPr lang="ru-RU" sz="3002" spc="-42" dirty="0" smtClean="0">
                <a:solidFill>
                  <a:srgbClr val="231E20"/>
                </a:solidFill>
                <a:latin typeface="Arial"/>
                <a:cs typeface="Arial"/>
              </a:rPr>
              <a:t>А</a:t>
            </a:r>
            <a:r>
              <a:rPr sz="3002" spc="-42" dirty="0" err="1" smtClean="0">
                <a:solidFill>
                  <a:srgbClr val="231E20"/>
                </a:solidFill>
                <a:latin typeface="Arial"/>
                <a:cs typeface="Arial"/>
              </a:rPr>
              <a:t>ня</a:t>
            </a:r>
            <a:r>
              <a:rPr lang="ru-RU" sz="3002" spc="-42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9" dirty="0" err="1" smtClean="0">
                <a:solidFill>
                  <a:srgbClr val="231E20"/>
                </a:solidFill>
                <a:latin typeface="Arial"/>
                <a:cs typeface="Arial"/>
              </a:rPr>
              <a:t>Даша</a:t>
            </a:r>
            <a:r>
              <a:rPr lang="ru-RU" sz="3002" spc="-9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dirty="0" err="1" smtClean="0">
                <a:solidFill>
                  <a:srgbClr val="231E20"/>
                </a:solidFill>
                <a:latin typeface="Arial"/>
                <a:cs typeface="Arial"/>
              </a:rPr>
              <a:t>Марина</a:t>
            </a:r>
            <a:r>
              <a:rPr sz="3002" dirty="0">
                <a:solidFill>
                  <a:srgbClr val="231E20"/>
                </a:solidFill>
                <a:latin typeface="Arial"/>
                <a:cs typeface="Arial"/>
              </a:rPr>
              <a:t>.</a:t>
            </a:r>
            <a:endParaRPr sz="3002" dirty="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433638" y="247650"/>
            <a:ext cx="9758362" cy="712788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b="1" spc="-139" dirty="0"/>
              <a:t>Пример </a:t>
            </a:r>
            <a:r>
              <a:rPr b="1" spc="-173" dirty="0"/>
              <a:t>запроса: </a:t>
            </a:r>
            <a:r>
              <a:rPr b="1" spc="-154" dirty="0"/>
              <a:t>блондинка  </a:t>
            </a:r>
            <a:r>
              <a:rPr b="1" spc="-248" dirty="0"/>
              <a:t>среднего</a:t>
            </a:r>
            <a:r>
              <a:rPr b="1" spc="-67" dirty="0"/>
              <a:t> </a:t>
            </a:r>
            <a:r>
              <a:rPr b="1" spc="-167" dirty="0"/>
              <a:t>роста</a:t>
            </a:r>
          </a:p>
        </p:txBody>
      </p:sp>
      <p:sp>
        <p:nvSpPr>
          <p:cNvPr id="3" name="object 3"/>
          <p:cNvSpPr/>
          <p:nvPr/>
        </p:nvSpPr>
        <p:spPr>
          <a:xfrm>
            <a:off x="5653067" y="2872145"/>
            <a:ext cx="2696607" cy="0"/>
          </a:xfrm>
          <a:custGeom>
            <a:avLst/>
            <a:gdLst/>
            <a:ahLst/>
            <a:cxnLst/>
            <a:rect l="l" t="t" r="r" b="b"/>
            <a:pathLst>
              <a:path w="4446905">
                <a:moveTo>
                  <a:pt x="0" y="0"/>
                </a:moveTo>
                <a:lnTo>
                  <a:pt x="4446785" y="0"/>
                </a:lnTo>
              </a:path>
            </a:pathLst>
          </a:custGeom>
          <a:ln w="9169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object 4"/>
          <p:cNvSpPr txBox="1"/>
          <p:nvPr/>
        </p:nvSpPr>
        <p:spPr>
          <a:xfrm>
            <a:off x="5464968" y="1624719"/>
            <a:ext cx="2592255" cy="1739658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  <a:tabLst>
                <a:tab pos="332310" algn="l"/>
              </a:tabLst>
            </a:pPr>
            <a:r>
              <a:rPr sz="3593" b="1" spc="59" baseline="-42194" dirty="0">
                <a:solidFill>
                  <a:srgbClr val="231E20"/>
                </a:solidFill>
                <a:latin typeface="Arial"/>
                <a:cs typeface="Arial"/>
              </a:rPr>
              <a:t>×	</a:t>
            </a:r>
            <a:r>
              <a:rPr sz="3002" b="1" spc="-33" dirty="0">
                <a:solidFill>
                  <a:srgbClr val="231E20"/>
                </a:solidFill>
                <a:latin typeface="Courier New"/>
                <a:cs typeface="Courier New"/>
              </a:rPr>
              <a:t>1100010000</a:t>
            </a:r>
            <a:endParaRPr sz="3002" dirty="0">
              <a:latin typeface="Courier New"/>
              <a:cs typeface="Courier New"/>
            </a:endParaRPr>
          </a:p>
          <a:p>
            <a:pPr marL="332695">
              <a:spcBef>
                <a:spcPts val="897"/>
              </a:spcBef>
            </a:pPr>
            <a:r>
              <a:rPr sz="3002" b="1" spc="-49" dirty="0">
                <a:solidFill>
                  <a:srgbClr val="231E20"/>
                </a:solidFill>
                <a:latin typeface="Courier New"/>
                <a:cs typeface="Courier New"/>
              </a:rPr>
              <a:t>1101110100</a:t>
            </a:r>
            <a:endParaRPr sz="3002" dirty="0">
              <a:latin typeface="Courier New"/>
              <a:cs typeface="Courier New"/>
            </a:endParaRPr>
          </a:p>
          <a:p>
            <a:pPr marL="329615">
              <a:spcBef>
                <a:spcPts val="910"/>
              </a:spcBef>
            </a:pPr>
            <a:r>
              <a:rPr sz="3002" b="1" spc="-33" dirty="0">
                <a:solidFill>
                  <a:srgbClr val="231E20"/>
                </a:solidFill>
                <a:latin typeface="Courier New"/>
                <a:cs typeface="Courier New"/>
              </a:rPr>
              <a:t>1100010000</a:t>
            </a:r>
            <a:endParaRPr sz="3002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6552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409" y="108285"/>
            <a:ext cx="11554591" cy="1240439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dirty="0" err="1" smtClean="0"/>
              <a:t>Пример</a:t>
            </a:r>
            <a:r>
              <a:rPr b="1" kern="0" dirty="0" smtClean="0"/>
              <a:t>: </a:t>
            </a:r>
            <a:r>
              <a:rPr lang="ru-RU" b="1" kern="0" dirty="0" smtClean="0"/>
              <a:t>д</a:t>
            </a:r>
            <a:r>
              <a:rPr b="1" kern="0" dirty="0" err="1" smtClean="0"/>
              <a:t>обавление</a:t>
            </a:r>
            <a:r>
              <a:rPr lang="ru-RU" b="1" kern="0" dirty="0" smtClean="0"/>
              <a:t> </a:t>
            </a:r>
            <a:br>
              <a:rPr lang="ru-RU" b="1" kern="0" dirty="0" smtClean="0"/>
            </a:br>
            <a:r>
              <a:rPr lang="ru-RU" b="1" kern="0" dirty="0" smtClean="0"/>
              <a:t>нового </a:t>
            </a:r>
            <a:r>
              <a:rPr lang="ru-RU" b="1" kern="0" dirty="0"/>
              <a:t>значения в столбец </a:t>
            </a:r>
            <a:r>
              <a:rPr lang="ru-RU" b="1" kern="0" dirty="0" err="1" smtClean="0"/>
              <a:t>Hair_color</a:t>
            </a:r>
            <a:endParaRPr b="1" kern="0" dirty="0"/>
          </a:p>
        </p:txBody>
      </p:sp>
      <p:sp>
        <p:nvSpPr>
          <p:cNvPr id="6" name="object 6"/>
          <p:cNvSpPr txBox="1"/>
          <p:nvPr/>
        </p:nvSpPr>
        <p:spPr>
          <a:xfrm>
            <a:off x="2498293" y="2136883"/>
            <a:ext cx="3184869" cy="2894461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61" dirty="0">
                <a:solidFill>
                  <a:srgbClr val="231E20"/>
                </a:solidFill>
                <a:latin typeface="Arial"/>
                <a:cs typeface="Arial"/>
              </a:rPr>
              <a:t>Блондинка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9" dirty="0">
                <a:solidFill>
                  <a:srgbClr val="231E20"/>
                </a:solidFill>
                <a:latin typeface="Arial"/>
                <a:cs typeface="Arial"/>
              </a:rPr>
              <a:t>Шатенка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Брюнетка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136" dirty="0">
                <a:solidFill>
                  <a:srgbClr val="231E20"/>
                </a:solidFill>
                <a:latin typeface="Arial"/>
                <a:cs typeface="Arial"/>
              </a:rPr>
              <a:t>Рыжая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188" dirty="0">
                <a:solidFill>
                  <a:srgbClr val="231E20"/>
                </a:solidFill>
                <a:latin typeface="Arial"/>
                <a:cs typeface="Arial"/>
              </a:rPr>
              <a:t>Голубые</a:t>
            </a:r>
            <a:r>
              <a:rPr sz="3002" spc="-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волосы</a:t>
            </a:r>
            <a:endParaRPr sz="3002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5505" y="2152509"/>
            <a:ext cx="2519092" cy="2894461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</a:pPr>
            <a:r>
              <a:rPr sz="3002" b="1" spc="-30" dirty="0">
                <a:solidFill>
                  <a:srgbClr val="231E20"/>
                </a:solidFill>
                <a:latin typeface="Courier New"/>
                <a:cs typeface="Courier New"/>
              </a:rPr>
              <a:t>11000100000</a:t>
            </a:r>
            <a:endParaRPr sz="3002">
              <a:latin typeface="Courier New"/>
              <a:cs typeface="Courier New"/>
            </a:endParaRPr>
          </a:p>
          <a:p>
            <a:pPr marL="7701">
              <a:spcBef>
                <a:spcPts val="897"/>
              </a:spcBef>
            </a:pPr>
            <a:r>
              <a:rPr sz="3002" b="1" spc="-36" dirty="0">
                <a:solidFill>
                  <a:srgbClr val="231E20"/>
                </a:solidFill>
                <a:latin typeface="Courier New"/>
                <a:cs typeface="Courier New"/>
              </a:rPr>
              <a:t>00100001000</a:t>
            </a:r>
            <a:endParaRPr sz="3002">
              <a:latin typeface="Courier New"/>
              <a:cs typeface="Courier New"/>
            </a:endParaRPr>
          </a:p>
          <a:p>
            <a:pPr marL="7701">
              <a:spcBef>
                <a:spcPts val="897"/>
              </a:spcBef>
            </a:pPr>
            <a:r>
              <a:rPr sz="3002" b="1" spc="-45" dirty="0">
                <a:solidFill>
                  <a:srgbClr val="231E20"/>
                </a:solidFill>
                <a:latin typeface="Courier New"/>
                <a:cs typeface="Courier New"/>
              </a:rPr>
              <a:t>00001010010</a:t>
            </a:r>
            <a:endParaRPr sz="3002">
              <a:latin typeface="Courier New"/>
              <a:cs typeface="Courier New"/>
            </a:endParaRPr>
          </a:p>
          <a:p>
            <a:pPr marL="7701">
              <a:spcBef>
                <a:spcPts val="897"/>
              </a:spcBef>
            </a:pPr>
            <a:r>
              <a:rPr sz="3002" b="1" spc="-36" dirty="0">
                <a:solidFill>
                  <a:srgbClr val="231E20"/>
                </a:solidFill>
                <a:latin typeface="Courier New"/>
                <a:cs typeface="Courier New"/>
              </a:rPr>
              <a:t>00010000100</a:t>
            </a:r>
            <a:endParaRPr sz="3002">
              <a:latin typeface="Courier New"/>
              <a:cs typeface="Courier New"/>
            </a:endParaRPr>
          </a:p>
          <a:p>
            <a:pPr marL="7701">
              <a:spcBef>
                <a:spcPts val="897"/>
              </a:spcBef>
            </a:pPr>
            <a:r>
              <a:rPr sz="3002" b="1" spc="-12" dirty="0">
                <a:solidFill>
                  <a:srgbClr val="231E20"/>
                </a:solidFill>
                <a:latin typeface="Courier New"/>
                <a:cs typeface="Courier New"/>
              </a:rPr>
              <a:t>00000000001</a:t>
            </a:r>
            <a:endParaRPr sz="3002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576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9015" y="1330443"/>
            <a:ext cx="10240539" cy="713134"/>
          </a:xfrm>
          <a:prstGeom prst="rect">
            <a:avLst/>
          </a:prstGeom>
        </p:spPr>
        <p:txBody>
          <a:bodyPr vert="horz" wrap="square" lIns="0" tIns="71237" rIns="0" bIns="0" rtlCol="0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z="4487" b="1" spc="-230" dirty="0">
                <a:solidFill>
                  <a:srgbClr val="231E20"/>
                </a:solidFill>
                <a:latin typeface="Arial"/>
                <a:cs typeface="Arial"/>
              </a:rPr>
              <a:t>Индексы </a:t>
            </a:r>
            <a:r>
              <a:rPr sz="4487" b="1" spc="-24" dirty="0">
                <a:solidFill>
                  <a:srgbClr val="231E20"/>
                </a:solidFill>
                <a:latin typeface="Arial"/>
                <a:cs typeface="Arial"/>
              </a:rPr>
              <a:t>на </a:t>
            </a:r>
            <a:r>
              <a:rPr sz="4487" b="1" spc="-282" dirty="0">
                <a:solidFill>
                  <a:srgbClr val="231E20"/>
                </a:solidFill>
                <a:latin typeface="Arial"/>
                <a:cs typeface="Arial"/>
              </a:rPr>
              <a:t>основе  </a:t>
            </a:r>
            <a:r>
              <a:rPr sz="4487" b="1" spc="-252" dirty="0">
                <a:solidFill>
                  <a:srgbClr val="231E20"/>
                </a:solidFill>
                <a:latin typeface="Arial"/>
                <a:cs typeface="Arial"/>
              </a:rPr>
              <a:t>битовых</a:t>
            </a:r>
            <a:r>
              <a:rPr sz="4487" b="1" spc="-6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4487" b="1" spc="-33" dirty="0">
                <a:solidFill>
                  <a:srgbClr val="231E20"/>
                </a:solidFill>
                <a:latin typeface="Arial"/>
                <a:cs typeface="Arial"/>
              </a:rPr>
              <a:t>карт</a:t>
            </a:r>
            <a:endParaRPr sz="448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5741" y="2965452"/>
            <a:ext cx="9086754" cy="13933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Индексы на основе битовых карт удобны для поиска  по нескольким столбцам с низкой избирательностью.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91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30891" y="649662"/>
            <a:ext cx="8697068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dirty="0"/>
              <a:t>Пространственные типы данных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21883" y="2099568"/>
            <a:ext cx="9307327" cy="243273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7200" marR="3081" indent="-457200">
              <a:spcBef>
                <a:spcPts val="58"/>
              </a:spcBef>
              <a:buSzPct val="100000"/>
              <a:buFont typeface="Arial" panose="020B0604020202020204" pitchFamily="34" charset="0"/>
              <a:buChar char="•"/>
              <a:tabLst>
                <a:tab pos="142474" algn="l"/>
                <a:tab pos="2193325" algn="l"/>
              </a:tabLst>
            </a:pPr>
            <a:r>
              <a:rPr sz="3002" b="1" kern="0" dirty="0" smtClean="0">
                <a:solidFill>
                  <a:srgbClr val="231E20"/>
                </a:solidFill>
                <a:latin typeface="Arial"/>
                <a:cs typeface="Arial"/>
              </a:rPr>
              <a:t>geome</a:t>
            </a:r>
            <a:r>
              <a:rPr lang="en-US" sz="3002" b="1" kern="0" dirty="0">
                <a:solidFill>
                  <a:srgbClr val="231E20"/>
                </a:solidFill>
                <a:latin typeface="Arial"/>
                <a:cs typeface="Arial"/>
              </a:rPr>
              <a:t>try</a:t>
            </a:r>
            <a:r>
              <a:rPr sz="3002" b="1" kern="0" dirty="0">
                <a:solidFill>
                  <a:srgbClr val="231E20"/>
                </a:solidFill>
                <a:latin typeface="Arial"/>
                <a:cs typeface="Arial"/>
              </a:rPr>
              <a:t>	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– используется для планарных  или евклидовых данных.</a:t>
            </a:r>
            <a:endParaRPr sz="3002" kern="0" dirty="0">
              <a:latin typeface="Arial"/>
              <a:cs typeface="Arial"/>
            </a:endParaRPr>
          </a:p>
          <a:p>
            <a:pPr marL="464901" marR="64691" indent="-457200">
              <a:spcBef>
                <a:spcPts val="894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b="1" kern="0" dirty="0">
                <a:solidFill>
                  <a:srgbClr val="231E20"/>
                </a:solidFill>
                <a:latin typeface="Arial"/>
                <a:cs typeface="Arial"/>
              </a:rPr>
              <a:t>geography 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– используется для хранения  эллиптических данных, таких как  координаты GPS широты и долготы.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976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0286" y="547570"/>
            <a:ext cx="10181492" cy="713134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203" dirty="0"/>
              <a:t>Пространственные  </a:t>
            </a:r>
            <a:r>
              <a:rPr spc="-263" dirty="0"/>
              <a:t>подтипы</a:t>
            </a:r>
            <a:r>
              <a:rPr spc="-76" dirty="0"/>
              <a:t> </a:t>
            </a:r>
            <a:r>
              <a:rPr spc="-182" dirty="0"/>
              <a:t>данных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234419" y="2054848"/>
            <a:ext cx="4728959" cy="3471862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2065" indent="-444364">
              <a:spcBef>
                <a:spcPts val="958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Point;</a:t>
            </a:r>
            <a:endParaRPr sz="3002" kern="0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MultiPoint;</a:t>
            </a:r>
            <a:endParaRPr sz="3002" kern="0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Line;</a:t>
            </a:r>
            <a:endParaRPr sz="3002" kern="0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lang="en-US" sz="3002" kern="0" dirty="0" smtClean="0">
                <a:solidFill>
                  <a:srgbClr val="231E20"/>
                </a:solidFill>
                <a:latin typeface="Arial"/>
                <a:cs typeface="Arial"/>
              </a:rPr>
              <a:t>Path</a:t>
            </a: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;</a:t>
            </a:r>
            <a:endParaRPr sz="3002" kern="0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Polygon</a:t>
            </a:r>
            <a:r>
              <a:rPr lang="en-US" sz="3002" kern="0" dirty="0">
                <a:solidFill>
                  <a:srgbClr val="231E20"/>
                </a:solidFill>
                <a:latin typeface="Arial"/>
                <a:cs typeface="Arial"/>
              </a:rPr>
              <a:t>;</a:t>
            </a:r>
            <a:endParaRPr lang="en-US" sz="3002" kern="0" dirty="0" smtClean="0">
              <a:solidFill>
                <a:srgbClr val="231E20"/>
              </a:solidFill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lang="en-US" sz="3002" kern="0" dirty="0" smtClean="0">
                <a:latin typeface="Arial"/>
                <a:cs typeface="Arial"/>
              </a:rPr>
              <a:t>Circle.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387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53350" y="510703"/>
            <a:ext cx="4774801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kern="0" dirty="0"/>
              <a:t>Пример: тип POINT</a:t>
            </a:r>
          </a:p>
        </p:txBody>
      </p:sp>
      <p:sp>
        <p:nvSpPr>
          <p:cNvPr id="10" name="object 10"/>
          <p:cNvSpPr/>
          <p:nvPr/>
        </p:nvSpPr>
        <p:spPr>
          <a:xfrm>
            <a:off x="3546489" y="2242255"/>
            <a:ext cx="5301954" cy="2508311"/>
          </a:xfrm>
          <a:custGeom>
            <a:avLst/>
            <a:gdLst/>
            <a:ahLst/>
            <a:cxnLst/>
            <a:rect l="l" t="t" r="r" b="b"/>
            <a:pathLst>
              <a:path w="8743315" h="4136390">
                <a:moveTo>
                  <a:pt x="0" y="4135999"/>
                </a:moveTo>
                <a:lnTo>
                  <a:pt x="8743189" y="4135999"/>
                </a:lnTo>
                <a:lnTo>
                  <a:pt x="8743189" y="0"/>
                </a:lnTo>
                <a:lnTo>
                  <a:pt x="0" y="0"/>
                </a:lnTo>
                <a:lnTo>
                  <a:pt x="0" y="4135999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4224767" y="4005241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5055028" y="3106925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5708346" y="3964413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6157502" y="2766659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6838046" y="3569693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7341642" y="2861934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90426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97370" y="300905"/>
            <a:ext cx="5705502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kern="0" dirty="0"/>
              <a:t>Пример: тип MultiPoint</a:t>
            </a:r>
          </a:p>
        </p:txBody>
      </p:sp>
      <p:sp>
        <p:nvSpPr>
          <p:cNvPr id="10" name="object 10"/>
          <p:cNvSpPr/>
          <p:nvPr/>
        </p:nvSpPr>
        <p:spPr>
          <a:xfrm>
            <a:off x="2704265" y="1857244"/>
            <a:ext cx="5301954" cy="2508311"/>
          </a:xfrm>
          <a:custGeom>
            <a:avLst/>
            <a:gdLst/>
            <a:ahLst/>
            <a:cxnLst/>
            <a:rect l="l" t="t" r="r" b="b"/>
            <a:pathLst>
              <a:path w="8743315" h="4136390">
                <a:moveTo>
                  <a:pt x="0" y="4135999"/>
                </a:moveTo>
                <a:lnTo>
                  <a:pt x="8743189" y="4135999"/>
                </a:lnTo>
                <a:lnTo>
                  <a:pt x="8743189" y="0"/>
                </a:lnTo>
                <a:lnTo>
                  <a:pt x="0" y="0"/>
                </a:lnTo>
                <a:lnTo>
                  <a:pt x="0" y="4135999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3382556" y="3683726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212817" y="2785410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4866135" y="3642898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5315291" y="2445143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5995835" y="3248178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6499431" y="2540418"/>
            <a:ext cx="95281" cy="95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5087481" y="1971378"/>
            <a:ext cx="1959979" cy="1628438"/>
          </a:xfrm>
          <a:custGeom>
            <a:avLst/>
            <a:gdLst/>
            <a:ahLst/>
            <a:cxnLst/>
            <a:rect l="l" t="t" r="r" b="b"/>
            <a:pathLst>
              <a:path w="3232150" h="2685415">
                <a:moveTo>
                  <a:pt x="1616003" y="2684797"/>
                </a:moveTo>
                <a:lnTo>
                  <a:pt x="1668303" y="2684108"/>
                </a:lnTo>
                <a:lnTo>
                  <a:pt x="1720189" y="2682052"/>
                </a:lnTo>
                <a:lnTo>
                  <a:pt x="1771635" y="2678652"/>
                </a:lnTo>
                <a:lnTo>
                  <a:pt x="1822616" y="2673928"/>
                </a:lnTo>
                <a:lnTo>
                  <a:pt x="1873106" y="2667901"/>
                </a:lnTo>
                <a:lnTo>
                  <a:pt x="1923082" y="2660592"/>
                </a:lnTo>
                <a:lnTo>
                  <a:pt x="1972517" y="2652021"/>
                </a:lnTo>
                <a:lnTo>
                  <a:pt x="2021386" y="2642210"/>
                </a:lnTo>
                <a:lnTo>
                  <a:pt x="2069665" y="2631179"/>
                </a:lnTo>
                <a:lnTo>
                  <a:pt x="2117329" y="2618949"/>
                </a:lnTo>
                <a:lnTo>
                  <a:pt x="2164352" y="2605541"/>
                </a:lnTo>
                <a:lnTo>
                  <a:pt x="2210709" y="2590976"/>
                </a:lnTo>
                <a:lnTo>
                  <a:pt x="2256376" y="2575275"/>
                </a:lnTo>
                <a:lnTo>
                  <a:pt x="2301326" y="2558458"/>
                </a:lnTo>
                <a:lnTo>
                  <a:pt x="2345536" y="2540546"/>
                </a:lnTo>
                <a:lnTo>
                  <a:pt x="2388979" y="2521560"/>
                </a:lnTo>
                <a:lnTo>
                  <a:pt x="2431631" y="2501522"/>
                </a:lnTo>
                <a:lnTo>
                  <a:pt x="2473468" y="2480451"/>
                </a:lnTo>
                <a:lnTo>
                  <a:pt x="2514463" y="2458368"/>
                </a:lnTo>
                <a:lnTo>
                  <a:pt x="2554591" y="2435295"/>
                </a:lnTo>
                <a:lnTo>
                  <a:pt x="2593828" y="2411253"/>
                </a:lnTo>
                <a:lnTo>
                  <a:pt x="2632149" y="2386261"/>
                </a:lnTo>
                <a:lnTo>
                  <a:pt x="2669527" y="2360342"/>
                </a:lnTo>
                <a:lnTo>
                  <a:pt x="2705940" y="2333515"/>
                </a:lnTo>
                <a:lnTo>
                  <a:pt x="2741360" y="2305802"/>
                </a:lnTo>
                <a:lnTo>
                  <a:pt x="2775763" y="2277223"/>
                </a:lnTo>
                <a:lnTo>
                  <a:pt x="2809125" y="2247800"/>
                </a:lnTo>
                <a:lnTo>
                  <a:pt x="2841420" y="2217553"/>
                </a:lnTo>
                <a:lnTo>
                  <a:pt x="2872622" y="2186502"/>
                </a:lnTo>
                <a:lnTo>
                  <a:pt x="2902707" y="2154670"/>
                </a:lnTo>
                <a:lnTo>
                  <a:pt x="2931650" y="2122076"/>
                </a:lnTo>
                <a:lnTo>
                  <a:pt x="2959426" y="2088742"/>
                </a:lnTo>
                <a:lnTo>
                  <a:pt x="2986009" y="2054688"/>
                </a:lnTo>
                <a:lnTo>
                  <a:pt x="3011375" y="2019935"/>
                </a:lnTo>
                <a:lnTo>
                  <a:pt x="3035498" y="1984504"/>
                </a:lnTo>
                <a:lnTo>
                  <a:pt x="3058353" y="1948416"/>
                </a:lnTo>
                <a:lnTo>
                  <a:pt x="3079916" y="1911691"/>
                </a:lnTo>
                <a:lnTo>
                  <a:pt x="3100160" y="1874351"/>
                </a:lnTo>
                <a:lnTo>
                  <a:pt x="3119062" y="1836417"/>
                </a:lnTo>
                <a:lnTo>
                  <a:pt x="3136596" y="1797908"/>
                </a:lnTo>
                <a:lnTo>
                  <a:pt x="3152737" y="1758847"/>
                </a:lnTo>
                <a:lnTo>
                  <a:pt x="3167459" y="1719253"/>
                </a:lnTo>
                <a:lnTo>
                  <a:pt x="3180738" y="1679148"/>
                </a:lnTo>
                <a:lnTo>
                  <a:pt x="3192549" y="1638552"/>
                </a:lnTo>
                <a:lnTo>
                  <a:pt x="3202867" y="1597487"/>
                </a:lnTo>
                <a:lnTo>
                  <a:pt x="3211666" y="1555973"/>
                </a:lnTo>
                <a:lnTo>
                  <a:pt x="3218921" y="1514030"/>
                </a:lnTo>
                <a:lnTo>
                  <a:pt x="3224608" y="1471681"/>
                </a:lnTo>
                <a:lnTo>
                  <a:pt x="3228701" y="1428945"/>
                </a:lnTo>
                <a:lnTo>
                  <a:pt x="3231175" y="1385844"/>
                </a:lnTo>
                <a:lnTo>
                  <a:pt x="3232006" y="1342398"/>
                </a:lnTo>
                <a:lnTo>
                  <a:pt x="3231175" y="1298953"/>
                </a:lnTo>
                <a:lnTo>
                  <a:pt x="3228701" y="1255851"/>
                </a:lnTo>
                <a:lnTo>
                  <a:pt x="3224608" y="1213116"/>
                </a:lnTo>
                <a:lnTo>
                  <a:pt x="3218921" y="1170766"/>
                </a:lnTo>
                <a:lnTo>
                  <a:pt x="3211666" y="1128824"/>
                </a:lnTo>
                <a:lnTo>
                  <a:pt x="3202867" y="1087310"/>
                </a:lnTo>
                <a:lnTo>
                  <a:pt x="3192549" y="1046245"/>
                </a:lnTo>
                <a:lnTo>
                  <a:pt x="3180738" y="1005649"/>
                </a:lnTo>
                <a:lnTo>
                  <a:pt x="3167459" y="965544"/>
                </a:lnTo>
                <a:lnTo>
                  <a:pt x="3152737" y="925950"/>
                </a:lnTo>
                <a:lnTo>
                  <a:pt x="3136596" y="886889"/>
                </a:lnTo>
                <a:lnTo>
                  <a:pt x="3119062" y="848380"/>
                </a:lnTo>
                <a:lnTo>
                  <a:pt x="3100160" y="810446"/>
                </a:lnTo>
                <a:lnTo>
                  <a:pt x="3079916" y="773105"/>
                </a:lnTo>
                <a:lnTo>
                  <a:pt x="3058353" y="736381"/>
                </a:lnTo>
                <a:lnTo>
                  <a:pt x="3035498" y="700293"/>
                </a:lnTo>
                <a:lnTo>
                  <a:pt x="3011375" y="664862"/>
                </a:lnTo>
                <a:lnTo>
                  <a:pt x="2986009" y="630109"/>
                </a:lnTo>
                <a:lnTo>
                  <a:pt x="2959426" y="596055"/>
                </a:lnTo>
                <a:lnTo>
                  <a:pt x="2931650" y="562721"/>
                </a:lnTo>
                <a:lnTo>
                  <a:pt x="2902707" y="530127"/>
                </a:lnTo>
                <a:lnTo>
                  <a:pt x="2872622" y="498294"/>
                </a:lnTo>
                <a:lnTo>
                  <a:pt x="2841420" y="467244"/>
                </a:lnTo>
                <a:lnTo>
                  <a:pt x="2809125" y="436997"/>
                </a:lnTo>
                <a:lnTo>
                  <a:pt x="2775763" y="407574"/>
                </a:lnTo>
                <a:lnTo>
                  <a:pt x="2741360" y="378995"/>
                </a:lnTo>
                <a:lnTo>
                  <a:pt x="2705940" y="351282"/>
                </a:lnTo>
                <a:lnTo>
                  <a:pt x="2669527" y="324455"/>
                </a:lnTo>
                <a:lnTo>
                  <a:pt x="2632149" y="298536"/>
                </a:lnTo>
                <a:lnTo>
                  <a:pt x="2593828" y="273544"/>
                </a:lnTo>
                <a:lnTo>
                  <a:pt x="2554591" y="249501"/>
                </a:lnTo>
                <a:lnTo>
                  <a:pt x="2514463" y="226429"/>
                </a:lnTo>
                <a:lnTo>
                  <a:pt x="2473468" y="204346"/>
                </a:lnTo>
                <a:lnTo>
                  <a:pt x="2431631" y="183275"/>
                </a:lnTo>
                <a:lnTo>
                  <a:pt x="2388979" y="163237"/>
                </a:lnTo>
                <a:lnTo>
                  <a:pt x="2345536" y="144251"/>
                </a:lnTo>
                <a:lnTo>
                  <a:pt x="2301326" y="126339"/>
                </a:lnTo>
                <a:lnTo>
                  <a:pt x="2256376" y="109522"/>
                </a:lnTo>
                <a:lnTo>
                  <a:pt x="2210709" y="93820"/>
                </a:lnTo>
                <a:lnTo>
                  <a:pt x="2164352" y="79255"/>
                </a:lnTo>
                <a:lnTo>
                  <a:pt x="2117329" y="65847"/>
                </a:lnTo>
                <a:lnTo>
                  <a:pt x="2069665" y="53618"/>
                </a:lnTo>
                <a:lnTo>
                  <a:pt x="2021386" y="42587"/>
                </a:lnTo>
                <a:lnTo>
                  <a:pt x="1972517" y="32775"/>
                </a:lnTo>
                <a:lnTo>
                  <a:pt x="1923082" y="24205"/>
                </a:lnTo>
                <a:lnTo>
                  <a:pt x="1873106" y="16896"/>
                </a:lnTo>
                <a:lnTo>
                  <a:pt x="1822616" y="10869"/>
                </a:lnTo>
                <a:lnTo>
                  <a:pt x="1771635" y="6145"/>
                </a:lnTo>
                <a:lnTo>
                  <a:pt x="1720189" y="2745"/>
                </a:lnTo>
                <a:lnTo>
                  <a:pt x="1668303" y="689"/>
                </a:lnTo>
                <a:lnTo>
                  <a:pt x="1616003" y="0"/>
                </a:lnTo>
                <a:lnTo>
                  <a:pt x="1563702" y="689"/>
                </a:lnTo>
                <a:lnTo>
                  <a:pt x="1511816" y="2745"/>
                </a:lnTo>
                <a:lnTo>
                  <a:pt x="1460370" y="6145"/>
                </a:lnTo>
                <a:lnTo>
                  <a:pt x="1409390" y="10869"/>
                </a:lnTo>
                <a:lnTo>
                  <a:pt x="1358899" y="16896"/>
                </a:lnTo>
                <a:lnTo>
                  <a:pt x="1308924" y="24205"/>
                </a:lnTo>
                <a:lnTo>
                  <a:pt x="1259489" y="32775"/>
                </a:lnTo>
                <a:lnTo>
                  <a:pt x="1210619" y="42587"/>
                </a:lnTo>
                <a:lnTo>
                  <a:pt x="1162340" y="53618"/>
                </a:lnTo>
                <a:lnTo>
                  <a:pt x="1114676" y="65847"/>
                </a:lnTo>
                <a:lnTo>
                  <a:pt x="1067653" y="79255"/>
                </a:lnTo>
                <a:lnTo>
                  <a:pt x="1021296" y="93820"/>
                </a:lnTo>
                <a:lnTo>
                  <a:pt x="975630" y="109522"/>
                </a:lnTo>
                <a:lnTo>
                  <a:pt x="930679" y="126339"/>
                </a:lnTo>
                <a:lnTo>
                  <a:pt x="886470" y="144251"/>
                </a:lnTo>
                <a:lnTo>
                  <a:pt x="843026" y="163237"/>
                </a:lnTo>
                <a:lnTo>
                  <a:pt x="800374" y="183275"/>
                </a:lnTo>
                <a:lnTo>
                  <a:pt x="758538" y="204346"/>
                </a:lnTo>
                <a:lnTo>
                  <a:pt x="717543" y="226429"/>
                </a:lnTo>
                <a:lnTo>
                  <a:pt x="677414" y="249501"/>
                </a:lnTo>
                <a:lnTo>
                  <a:pt x="638177" y="273544"/>
                </a:lnTo>
                <a:lnTo>
                  <a:pt x="599857" y="298536"/>
                </a:lnTo>
                <a:lnTo>
                  <a:pt x="562478" y="324455"/>
                </a:lnTo>
                <a:lnTo>
                  <a:pt x="526066" y="351282"/>
                </a:lnTo>
                <a:lnTo>
                  <a:pt x="490645" y="378995"/>
                </a:lnTo>
                <a:lnTo>
                  <a:pt x="456242" y="407574"/>
                </a:lnTo>
                <a:lnTo>
                  <a:pt x="422880" y="436997"/>
                </a:lnTo>
                <a:lnTo>
                  <a:pt x="390586" y="467244"/>
                </a:lnTo>
                <a:lnTo>
                  <a:pt x="359383" y="498294"/>
                </a:lnTo>
                <a:lnTo>
                  <a:pt x="329298" y="530127"/>
                </a:lnTo>
                <a:lnTo>
                  <a:pt x="300355" y="562721"/>
                </a:lnTo>
                <a:lnTo>
                  <a:pt x="272580" y="596055"/>
                </a:lnTo>
                <a:lnTo>
                  <a:pt x="245996" y="630109"/>
                </a:lnTo>
                <a:lnTo>
                  <a:pt x="220631" y="664862"/>
                </a:lnTo>
                <a:lnTo>
                  <a:pt x="196508" y="700293"/>
                </a:lnTo>
                <a:lnTo>
                  <a:pt x="173652" y="736381"/>
                </a:lnTo>
                <a:lnTo>
                  <a:pt x="152090" y="773105"/>
                </a:lnTo>
                <a:lnTo>
                  <a:pt x="131845" y="810446"/>
                </a:lnTo>
                <a:lnTo>
                  <a:pt x="112943" y="848380"/>
                </a:lnTo>
                <a:lnTo>
                  <a:pt x="95409" y="886889"/>
                </a:lnTo>
                <a:lnTo>
                  <a:pt x="79269" y="925950"/>
                </a:lnTo>
                <a:lnTo>
                  <a:pt x="64546" y="965544"/>
                </a:lnTo>
                <a:lnTo>
                  <a:pt x="51267" y="1005649"/>
                </a:lnTo>
                <a:lnTo>
                  <a:pt x="39456" y="1046245"/>
                </a:lnTo>
                <a:lnTo>
                  <a:pt x="29138" y="1087310"/>
                </a:lnTo>
                <a:lnTo>
                  <a:pt x="20339" y="1128824"/>
                </a:lnTo>
                <a:lnTo>
                  <a:pt x="13084" y="1170766"/>
                </a:lnTo>
                <a:lnTo>
                  <a:pt x="7397" y="1213116"/>
                </a:lnTo>
                <a:lnTo>
                  <a:pt x="3304" y="1255851"/>
                </a:lnTo>
                <a:lnTo>
                  <a:pt x="830" y="1298953"/>
                </a:lnTo>
                <a:lnTo>
                  <a:pt x="0" y="1342398"/>
                </a:lnTo>
                <a:lnTo>
                  <a:pt x="830" y="1385844"/>
                </a:lnTo>
                <a:lnTo>
                  <a:pt x="3304" y="1428945"/>
                </a:lnTo>
                <a:lnTo>
                  <a:pt x="7397" y="1471681"/>
                </a:lnTo>
                <a:lnTo>
                  <a:pt x="13084" y="1514030"/>
                </a:lnTo>
                <a:lnTo>
                  <a:pt x="20339" y="1555973"/>
                </a:lnTo>
                <a:lnTo>
                  <a:pt x="29138" y="1597487"/>
                </a:lnTo>
                <a:lnTo>
                  <a:pt x="39456" y="1638552"/>
                </a:lnTo>
                <a:lnTo>
                  <a:pt x="51267" y="1679148"/>
                </a:lnTo>
                <a:lnTo>
                  <a:pt x="64546" y="1719253"/>
                </a:lnTo>
                <a:lnTo>
                  <a:pt x="79269" y="1758847"/>
                </a:lnTo>
                <a:lnTo>
                  <a:pt x="95409" y="1797908"/>
                </a:lnTo>
                <a:lnTo>
                  <a:pt x="112943" y="1836417"/>
                </a:lnTo>
                <a:lnTo>
                  <a:pt x="131845" y="1874351"/>
                </a:lnTo>
                <a:lnTo>
                  <a:pt x="152090" y="1911691"/>
                </a:lnTo>
                <a:lnTo>
                  <a:pt x="173652" y="1948416"/>
                </a:lnTo>
                <a:lnTo>
                  <a:pt x="196508" y="1984504"/>
                </a:lnTo>
                <a:lnTo>
                  <a:pt x="220631" y="2019935"/>
                </a:lnTo>
                <a:lnTo>
                  <a:pt x="245996" y="2054688"/>
                </a:lnTo>
                <a:lnTo>
                  <a:pt x="272580" y="2088742"/>
                </a:lnTo>
                <a:lnTo>
                  <a:pt x="300355" y="2122076"/>
                </a:lnTo>
                <a:lnTo>
                  <a:pt x="329298" y="2154670"/>
                </a:lnTo>
                <a:lnTo>
                  <a:pt x="359383" y="2186502"/>
                </a:lnTo>
                <a:lnTo>
                  <a:pt x="390586" y="2217553"/>
                </a:lnTo>
                <a:lnTo>
                  <a:pt x="422880" y="2247800"/>
                </a:lnTo>
                <a:lnTo>
                  <a:pt x="456242" y="2277223"/>
                </a:lnTo>
                <a:lnTo>
                  <a:pt x="490645" y="2305802"/>
                </a:lnTo>
                <a:lnTo>
                  <a:pt x="526066" y="2333515"/>
                </a:lnTo>
                <a:lnTo>
                  <a:pt x="562478" y="2360342"/>
                </a:lnTo>
                <a:lnTo>
                  <a:pt x="599857" y="2386261"/>
                </a:lnTo>
                <a:lnTo>
                  <a:pt x="638177" y="2411253"/>
                </a:lnTo>
                <a:lnTo>
                  <a:pt x="677414" y="2435295"/>
                </a:lnTo>
                <a:lnTo>
                  <a:pt x="717543" y="2458368"/>
                </a:lnTo>
                <a:lnTo>
                  <a:pt x="758538" y="2480451"/>
                </a:lnTo>
                <a:lnTo>
                  <a:pt x="800374" y="2501522"/>
                </a:lnTo>
                <a:lnTo>
                  <a:pt x="843026" y="2521560"/>
                </a:lnTo>
                <a:lnTo>
                  <a:pt x="886470" y="2540546"/>
                </a:lnTo>
                <a:lnTo>
                  <a:pt x="930679" y="2558458"/>
                </a:lnTo>
                <a:lnTo>
                  <a:pt x="975630" y="2575275"/>
                </a:lnTo>
                <a:lnTo>
                  <a:pt x="1021296" y="2590976"/>
                </a:lnTo>
                <a:lnTo>
                  <a:pt x="1067653" y="2605541"/>
                </a:lnTo>
                <a:lnTo>
                  <a:pt x="1114676" y="2618949"/>
                </a:lnTo>
                <a:lnTo>
                  <a:pt x="1162340" y="2631179"/>
                </a:lnTo>
                <a:lnTo>
                  <a:pt x="1210619" y="2642210"/>
                </a:lnTo>
                <a:lnTo>
                  <a:pt x="1259489" y="2652021"/>
                </a:lnTo>
                <a:lnTo>
                  <a:pt x="1308924" y="2660592"/>
                </a:lnTo>
                <a:lnTo>
                  <a:pt x="1358899" y="2667901"/>
                </a:lnTo>
                <a:lnTo>
                  <a:pt x="1409390" y="2673928"/>
                </a:lnTo>
                <a:lnTo>
                  <a:pt x="1460370" y="2678652"/>
                </a:lnTo>
                <a:lnTo>
                  <a:pt x="1511816" y="2682052"/>
                </a:lnTo>
                <a:lnTo>
                  <a:pt x="1563702" y="2684108"/>
                </a:lnTo>
                <a:lnTo>
                  <a:pt x="1616003" y="2684797"/>
                </a:lnTo>
                <a:close/>
              </a:path>
            </a:pathLst>
          </a:custGeom>
          <a:ln w="732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3168849" y="2610277"/>
            <a:ext cx="1959979" cy="1628438"/>
          </a:xfrm>
          <a:custGeom>
            <a:avLst/>
            <a:gdLst/>
            <a:ahLst/>
            <a:cxnLst/>
            <a:rect l="l" t="t" r="r" b="b"/>
            <a:pathLst>
              <a:path w="3232150" h="2685415">
                <a:moveTo>
                  <a:pt x="1616003" y="2684797"/>
                </a:moveTo>
                <a:lnTo>
                  <a:pt x="1668303" y="2684108"/>
                </a:lnTo>
                <a:lnTo>
                  <a:pt x="1720189" y="2682052"/>
                </a:lnTo>
                <a:lnTo>
                  <a:pt x="1771635" y="2678652"/>
                </a:lnTo>
                <a:lnTo>
                  <a:pt x="1822616" y="2673928"/>
                </a:lnTo>
                <a:lnTo>
                  <a:pt x="1873106" y="2667901"/>
                </a:lnTo>
                <a:lnTo>
                  <a:pt x="1923082" y="2660592"/>
                </a:lnTo>
                <a:lnTo>
                  <a:pt x="1972517" y="2652021"/>
                </a:lnTo>
                <a:lnTo>
                  <a:pt x="2021386" y="2642210"/>
                </a:lnTo>
                <a:lnTo>
                  <a:pt x="2069665" y="2631179"/>
                </a:lnTo>
                <a:lnTo>
                  <a:pt x="2117329" y="2618949"/>
                </a:lnTo>
                <a:lnTo>
                  <a:pt x="2164352" y="2605541"/>
                </a:lnTo>
                <a:lnTo>
                  <a:pt x="2210709" y="2590976"/>
                </a:lnTo>
                <a:lnTo>
                  <a:pt x="2256376" y="2575275"/>
                </a:lnTo>
                <a:lnTo>
                  <a:pt x="2301326" y="2558458"/>
                </a:lnTo>
                <a:lnTo>
                  <a:pt x="2345536" y="2540546"/>
                </a:lnTo>
                <a:lnTo>
                  <a:pt x="2388979" y="2521560"/>
                </a:lnTo>
                <a:lnTo>
                  <a:pt x="2431631" y="2501522"/>
                </a:lnTo>
                <a:lnTo>
                  <a:pt x="2473468" y="2480451"/>
                </a:lnTo>
                <a:lnTo>
                  <a:pt x="2514463" y="2458368"/>
                </a:lnTo>
                <a:lnTo>
                  <a:pt x="2554591" y="2435295"/>
                </a:lnTo>
                <a:lnTo>
                  <a:pt x="2593828" y="2411253"/>
                </a:lnTo>
                <a:lnTo>
                  <a:pt x="2632149" y="2386261"/>
                </a:lnTo>
                <a:lnTo>
                  <a:pt x="2669527" y="2360342"/>
                </a:lnTo>
                <a:lnTo>
                  <a:pt x="2705940" y="2333515"/>
                </a:lnTo>
                <a:lnTo>
                  <a:pt x="2741360" y="2305802"/>
                </a:lnTo>
                <a:lnTo>
                  <a:pt x="2775763" y="2277223"/>
                </a:lnTo>
                <a:lnTo>
                  <a:pt x="2809125" y="2247800"/>
                </a:lnTo>
                <a:lnTo>
                  <a:pt x="2841420" y="2217553"/>
                </a:lnTo>
                <a:lnTo>
                  <a:pt x="2872622" y="2186502"/>
                </a:lnTo>
                <a:lnTo>
                  <a:pt x="2902707" y="2154670"/>
                </a:lnTo>
                <a:lnTo>
                  <a:pt x="2931650" y="2122076"/>
                </a:lnTo>
                <a:lnTo>
                  <a:pt x="2959426" y="2088742"/>
                </a:lnTo>
                <a:lnTo>
                  <a:pt x="2986009" y="2054688"/>
                </a:lnTo>
                <a:lnTo>
                  <a:pt x="3011375" y="2019935"/>
                </a:lnTo>
                <a:lnTo>
                  <a:pt x="3035498" y="1984504"/>
                </a:lnTo>
                <a:lnTo>
                  <a:pt x="3058353" y="1948416"/>
                </a:lnTo>
                <a:lnTo>
                  <a:pt x="3079916" y="1911691"/>
                </a:lnTo>
                <a:lnTo>
                  <a:pt x="3100160" y="1874351"/>
                </a:lnTo>
                <a:lnTo>
                  <a:pt x="3119062" y="1836417"/>
                </a:lnTo>
                <a:lnTo>
                  <a:pt x="3136596" y="1797908"/>
                </a:lnTo>
                <a:lnTo>
                  <a:pt x="3152737" y="1758847"/>
                </a:lnTo>
                <a:lnTo>
                  <a:pt x="3167459" y="1719253"/>
                </a:lnTo>
                <a:lnTo>
                  <a:pt x="3180738" y="1679148"/>
                </a:lnTo>
                <a:lnTo>
                  <a:pt x="3192549" y="1638552"/>
                </a:lnTo>
                <a:lnTo>
                  <a:pt x="3202867" y="1597487"/>
                </a:lnTo>
                <a:lnTo>
                  <a:pt x="3211666" y="1555973"/>
                </a:lnTo>
                <a:lnTo>
                  <a:pt x="3218921" y="1514030"/>
                </a:lnTo>
                <a:lnTo>
                  <a:pt x="3224608" y="1471681"/>
                </a:lnTo>
                <a:lnTo>
                  <a:pt x="3228701" y="1428945"/>
                </a:lnTo>
                <a:lnTo>
                  <a:pt x="3231175" y="1385844"/>
                </a:lnTo>
                <a:lnTo>
                  <a:pt x="3232006" y="1342398"/>
                </a:lnTo>
                <a:lnTo>
                  <a:pt x="3231175" y="1298953"/>
                </a:lnTo>
                <a:lnTo>
                  <a:pt x="3228701" y="1255851"/>
                </a:lnTo>
                <a:lnTo>
                  <a:pt x="3224608" y="1213116"/>
                </a:lnTo>
                <a:lnTo>
                  <a:pt x="3218921" y="1170766"/>
                </a:lnTo>
                <a:lnTo>
                  <a:pt x="3211666" y="1128824"/>
                </a:lnTo>
                <a:lnTo>
                  <a:pt x="3202867" y="1087310"/>
                </a:lnTo>
                <a:lnTo>
                  <a:pt x="3192549" y="1046245"/>
                </a:lnTo>
                <a:lnTo>
                  <a:pt x="3180738" y="1005649"/>
                </a:lnTo>
                <a:lnTo>
                  <a:pt x="3167459" y="965544"/>
                </a:lnTo>
                <a:lnTo>
                  <a:pt x="3152737" y="925950"/>
                </a:lnTo>
                <a:lnTo>
                  <a:pt x="3136596" y="886889"/>
                </a:lnTo>
                <a:lnTo>
                  <a:pt x="3119062" y="848380"/>
                </a:lnTo>
                <a:lnTo>
                  <a:pt x="3100160" y="810446"/>
                </a:lnTo>
                <a:lnTo>
                  <a:pt x="3079916" y="773105"/>
                </a:lnTo>
                <a:lnTo>
                  <a:pt x="3058353" y="736381"/>
                </a:lnTo>
                <a:lnTo>
                  <a:pt x="3035498" y="700293"/>
                </a:lnTo>
                <a:lnTo>
                  <a:pt x="3011375" y="664862"/>
                </a:lnTo>
                <a:lnTo>
                  <a:pt x="2986009" y="630109"/>
                </a:lnTo>
                <a:lnTo>
                  <a:pt x="2959426" y="596055"/>
                </a:lnTo>
                <a:lnTo>
                  <a:pt x="2931650" y="562721"/>
                </a:lnTo>
                <a:lnTo>
                  <a:pt x="2902707" y="530127"/>
                </a:lnTo>
                <a:lnTo>
                  <a:pt x="2872622" y="498294"/>
                </a:lnTo>
                <a:lnTo>
                  <a:pt x="2841420" y="467244"/>
                </a:lnTo>
                <a:lnTo>
                  <a:pt x="2809125" y="436997"/>
                </a:lnTo>
                <a:lnTo>
                  <a:pt x="2775763" y="407574"/>
                </a:lnTo>
                <a:lnTo>
                  <a:pt x="2741360" y="378995"/>
                </a:lnTo>
                <a:lnTo>
                  <a:pt x="2705940" y="351282"/>
                </a:lnTo>
                <a:lnTo>
                  <a:pt x="2669527" y="324455"/>
                </a:lnTo>
                <a:lnTo>
                  <a:pt x="2632149" y="298536"/>
                </a:lnTo>
                <a:lnTo>
                  <a:pt x="2593828" y="273544"/>
                </a:lnTo>
                <a:lnTo>
                  <a:pt x="2554591" y="249501"/>
                </a:lnTo>
                <a:lnTo>
                  <a:pt x="2514463" y="226429"/>
                </a:lnTo>
                <a:lnTo>
                  <a:pt x="2473468" y="204346"/>
                </a:lnTo>
                <a:lnTo>
                  <a:pt x="2431631" y="183275"/>
                </a:lnTo>
                <a:lnTo>
                  <a:pt x="2388979" y="163237"/>
                </a:lnTo>
                <a:lnTo>
                  <a:pt x="2345536" y="144251"/>
                </a:lnTo>
                <a:lnTo>
                  <a:pt x="2301326" y="126339"/>
                </a:lnTo>
                <a:lnTo>
                  <a:pt x="2256376" y="109522"/>
                </a:lnTo>
                <a:lnTo>
                  <a:pt x="2210709" y="93820"/>
                </a:lnTo>
                <a:lnTo>
                  <a:pt x="2164352" y="79255"/>
                </a:lnTo>
                <a:lnTo>
                  <a:pt x="2117329" y="65847"/>
                </a:lnTo>
                <a:lnTo>
                  <a:pt x="2069665" y="53618"/>
                </a:lnTo>
                <a:lnTo>
                  <a:pt x="2021386" y="42587"/>
                </a:lnTo>
                <a:lnTo>
                  <a:pt x="1972517" y="32775"/>
                </a:lnTo>
                <a:lnTo>
                  <a:pt x="1923082" y="24205"/>
                </a:lnTo>
                <a:lnTo>
                  <a:pt x="1873106" y="16896"/>
                </a:lnTo>
                <a:lnTo>
                  <a:pt x="1822616" y="10869"/>
                </a:lnTo>
                <a:lnTo>
                  <a:pt x="1771635" y="6145"/>
                </a:lnTo>
                <a:lnTo>
                  <a:pt x="1720189" y="2745"/>
                </a:lnTo>
                <a:lnTo>
                  <a:pt x="1668303" y="689"/>
                </a:lnTo>
                <a:lnTo>
                  <a:pt x="1616003" y="0"/>
                </a:lnTo>
                <a:lnTo>
                  <a:pt x="1563702" y="689"/>
                </a:lnTo>
                <a:lnTo>
                  <a:pt x="1511816" y="2745"/>
                </a:lnTo>
                <a:lnTo>
                  <a:pt x="1460370" y="6145"/>
                </a:lnTo>
                <a:lnTo>
                  <a:pt x="1409390" y="10869"/>
                </a:lnTo>
                <a:lnTo>
                  <a:pt x="1358899" y="16896"/>
                </a:lnTo>
                <a:lnTo>
                  <a:pt x="1308924" y="24205"/>
                </a:lnTo>
                <a:lnTo>
                  <a:pt x="1259489" y="32775"/>
                </a:lnTo>
                <a:lnTo>
                  <a:pt x="1210619" y="42587"/>
                </a:lnTo>
                <a:lnTo>
                  <a:pt x="1162340" y="53618"/>
                </a:lnTo>
                <a:lnTo>
                  <a:pt x="1114676" y="65847"/>
                </a:lnTo>
                <a:lnTo>
                  <a:pt x="1067653" y="79255"/>
                </a:lnTo>
                <a:lnTo>
                  <a:pt x="1021296" y="93820"/>
                </a:lnTo>
                <a:lnTo>
                  <a:pt x="975630" y="109522"/>
                </a:lnTo>
                <a:lnTo>
                  <a:pt x="930679" y="126339"/>
                </a:lnTo>
                <a:lnTo>
                  <a:pt x="886470" y="144251"/>
                </a:lnTo>
                <a:lnTo>
                  <a:pt x="843026" y="163237"/>
                </a:lnTo>
                <a:lnTo>
                  <a:pt x="800374" y="183275"/>
                </a:lnTo>
                <a:lnTo>
                  <a:pt x="758538" y="204346"/>
                </a:lnTo>
                <a:lnTo>
                  <a:pt x="717543" y="226429"/>
                </a:lnTo>
                <a:lnTo>
                  <a:pt x="677414" y="249501"/>
                </a:lnTo>
                <a:lnTo>
                  <a:pt x="638177" y="273544"/>
                </a:lnTo>
                <a:lnTo>
                  <a:pt x="599857" y="298536"/>
                </a:lnTo>
                <a:lnTo>
                  <a:pt x="562478" y="324455"/>
                </a:lnTo>
                <a:lnTo>
                  <a:pt x="526066" y="351282"/>
                </a:lnTo>
                <a:lnTo>
                  <a:pt x="490645" y="378995"/>
                </a:lnTo>
                <a:lnTo>
                  <a:pt x="456242" y="407574"/>
                </a:lnTo>
                <a:lnTo>
                  <a:pt x="422880" y="436997"/>
                </a:lnTo>
                <a:lnTo>
                  <a:pt x="390586" y="467244"/>
                </a:lnTo>
                <a:lnTo>
                  <a:pt x="359383" y="498294"/>
                </a:lnTo>
                <a:lnTo>
                  <a:pt x="329298" y="530127"/>
                </a:lnTo>
                <a:lnTo>
                  <a:pt x="300355" y="562721"/>
                </a:lnTo>
                <a:lnTo>
                  <a:pt x="272580" y="596055"/>
                </a:lnTo>
                <a:lnTo>
                  <a:pt x="245996" y="630109"/>
                </a:lnTo>
                <a:lnTo>
                  <a:pt x="220631" y="664862"/>
                </a:lnTo>
                <a:lnTo>
                  <a:pt x="196508" y="700293"/>
                </a:lnTo>
                <a:lnTo>
                  <a:pt x="173652" y="736381"/>
                </a:lnTo>
                <a:lnTo>
                  <a:pt x="152090" y="773105"/>
                </a:lnTo>
                <a:lnTo>
                  <a:pt x="131845" y="810446"/>
                </a:lnTo>
                <a:lnTo>
                  <a:pt x="112943" y="848380"/>
                </a:lnTo>
                <a:lnTo>
                  <a:pt x="95409" y="886889"/>
                </a:lnTo>
                <a:lnTo>
                  <a:pt x="79269" y="925950"/>
                </a:lnTo>
                <a:lnTo>
                  <a:pt x="64546" y="965544"/>
                </a:lnTo>
                <a:lnTo>
                  <a:pt x="51267" y="1005649"/>
                </a:lnTo>
                <a:lnTo>
                  <a:pt x="39456" y="1046245"/>
                </a:lnTo>
                <a:lnTo>
                  <a:pt x="29138" y="1087310"/>
                </a:lnTo>
                <a:lnTo>
                  <a:pt x="20339" y="1128824"/>
                </a:lnTo>
                <a:lnTo>
                  <a:pt x="13084" y="1170766"/>
                </a:lnTo>
                <a:lnTo>
                  <a:pt x="7397" y="1213116"/>
                </a:lnTo>
                <a:lnTo>
                  <a:pt x="3304" y="1255851"/>
                </a:lnTo>
                <a:lnTo>
                  <a:pt x="830" y="1298953"/>
                </a:lnTo>
                <a:lnTo>
                  <a:pt x="0" y="1342398"/>
                </a:lnTo>
                <a:lnTo>
                  <a:pt x="830" y="1385844"/>
                </a:lnTo>
                <a:lnTo>
                  <a:pt x="3304" y="1428945"/>
                </a:lnTo>
                <a:lnTo>
                  <a:pt x="7397" y="1471681"/>
                </a:lnTo>
                <a:lnTo>
                  <a:pt x="13084" y="1514030"/>
                </a:lnTo>
                <a:lnTo>
                  <a:pt x="20339" y="1555973"/>
                </a:lnTo>
                <a:lnTo>
                  <a:pt x="29138" y="1597487"/>
                </a:lnTo>
                <a:lnTo>
                  <a:pt x="39456" y="1638552"/>
                </a:lnTo>
                <a:lnTo>
                  <a:pt x="51267" y="1679148"/>
                </a:lnTo>
                <a:lnTo>
                  <a:pt x="64546" y="1719253"/>
                </a:lnTo>
                <a:lnTo>
                  <a:pt x="79269" y="1758847"/>
                </a:lnTo>
                <a:lnTo>
                  <a:pt x="95409" y="1797908"/>
                </a:lnTo>
                <a:lnTo>
                  <a:pt x="112943" y="1836417"/>
                </a:lnTo>
                <a:lnTo>
                  <a:pt x="131845" y="1874351"/>
                </a:lnTo>
                <a:lnTo>
                  <a:pt x="152090" y="1911691"/>
                </a:lnTo>
                <a:lnTo>
                  <a:pt x="173652" y="1948416"/>
                </a:lnTo>
                <a:lnTo>
                  <a:pt x="196508" y="1984504"/>
                </a:lnTo>
                <a:lnTo>
                  <a:pt x="220631" y="2019935"/>
                </a:lnTo>
                <a:lnTo>
                  <a:pt x="245996" y="2054688"/>
                </a:lnTo>
                <a:lnTo>
                  <a:pt x="272580" y="2088742"/>
                </a:lnTo>
                <a:lnTo>
                  <a:pt x="300355" y="2122076"/>
                </a:lnTo>
                <a:lnTo>
                  <a:pt x="329298" y="2154670"/>
                </a:lnTo>
                <a:lnTo>
                  <a:pt x="359383" y="2186502"/>
                </a:lnTo>
                <a:lnTo>
                  <a:pt x="390586" y="2217553"/>
                </a:lnTo>
                <a:lnTo>
                  <a:pt x="422880" y="2247800"/>
                </a:lnTo>
                <a:lnTo>
                  <a:pt x="456242" y="2277223"/>
                </a:lnTo>
                <a:lnTo>
                  <a:pt x="490645" y="2305802"/>
                </a:lnTo>
                <a:lnTo>
                  <a:pt x="526066" y="2333515"/>
                </a:lnTo>
                <a:lnTo>
                  <a:pt x="562478" y="2360342"/>
                </a:lnTo>
                <a:lnTo>
                  <a:pt x="599857" y="2386261"/>
                </a:lnTo>
                <a:lnTo>
                  <a:pt x="638177" y="2411253"/>
                </a:lnTo>
                <a:lnTo>
                  <a:pt x="677414" y="2435295"/>
                </a:lnTo>
                <a:lnTo>
                  <a:pt x="717543" y="2458368"/>
                </a:lnTo>
                <a:lnTo>
                  <a:pt x="758538" y="2480451"/>
                </a:lnTo>
                <a:lnTo>
                  <a:pt x="800374" y="2501522"/>
                </a:lnTo>
                <a:lnTo>
                  <a:pt x="843026" y="2521560"/>
                </a:lnTo>
                <a:lnTo>
                  <a:pt x="886470" y="2540546"/>
                </a:lnTo>
                <a:lnTo>
                  <a:pt x="930679" y="2558458"/>
                </a:lnTo>
                <a:lnTo>
                  <a:pt x="975630" y="2575275"/>
                </a:lnTo>
                <a:lnTo>
                  <a:pt x="1021296" y="2590976"/>
                </a:lnTo>
                <a:lnTo>
                  <a:pt x="1067653" y="2605541"/>
                </a:lnTo>
                <a:lnTo>
                  <a:pt x="1114676" y="2618949"/>
                </a:lnTo>
                <a:lnTo>
                  <a:pt x="1162340" y="2631179"/>
                </a:lnTo>
                <a:lnTo>
                  <a:pt x="1210619" y="2642210"/>
                </a:lnTo>
                <a:lnTo>
                  <a:pt x="1259489" y="2652021"/>
                </a:lnTo>
                <a:lnTo>
                  <a:pt x="1308924" y="2660592"/>
                </a:lnTo>
                <a:lnTo>
                  <a:pt x="1358899" y="2667901"/>
                </a:lnTo>
                <a:lnTo>
                  <a:pt x="1409390" y="2673928"/>
                </a:lnTo>
                <a:lnTo>
                  <a:pt x="1460370" y="2678652"/>
                </a:lnTo>
                <a:lnTo>
                  <a:pt x="1511816" y="2682052"/>
                </a:lnTo>
                <a:lnTo>
                  <a:pt x="1563702" y="2684108"/>
                </a:lnTo>
                <a:lnTo>
                  <a:pt x="1616003" y="2684797"/>
                </a:lnTo>
                <a:close/>
              </a:path>
            </a:pathLst>
          </a:custGeom>
          <a:ln w="73296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0084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5286" y="220981"/>
            <a:ext cx="6478711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-230" dirty="0"/>
              <a:t>Индексы </a:t>
            </a:r>
            <a:r>
              <a:rPr b="1" spc="-24" dirty="0"/>
              <a:t>на </a:t>
            </a:r>
            <a:r>
              <a:rPr b="1" spc="-282" dirty="0"/>
              <a:t>основе</a:t>
            </a:r>
            <a:r>
              <a:rPr b="1" spc="42" dirty="0"/>
              <a:t> </a:t>
            </a:r>
            <a:r>
              <a:rPr b="1" spc="-206" dirty="0"/>
              <a:t>hash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5177" y="1595166"/>
            <a:ext cx="10192323" cy="358753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marR="1122847" indent="-444364">
              <a:spcBef>
                <a:spcPts val="58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88" dirty="0">
                <a:solidFill>
                  <a:srgbClr val="231E20"/>
                </a:solidFill>
                <a:latin typeface="Arial"/>
                <a:cs typeface="Arial"/>
              </a:rPr>
              <a:t>Подбирается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функция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перемешивания 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(hash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45" dirty="0">
                <a:solidFill>
                  <a:srgbClr val="231E20"/>
                </a:solidFill>
                <a:latin typeface="Arial"/>
                <a:cs typeface="Arial"/>
              </a:rPr>
              <a:t>function).</a:t>
            </a:r>
            <a:endParaRPr sz="3002" dirty="0">
              <a:latin typeface="Arial"/>
              <a:cs typeface="Arial"/>
            </a:endParaRPr>
          </a:p>
          <a:p>
            <a:pPr marL="452065" marR="726231" indent="-444364">
              <a:spcBef>
                <a:spcPts val="894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21" dirty="0">
                <a:solidFill>
                  <a:srgbClr val="231E20"/>
                </a:solidFill>
                <a:latin typeface="Arial"/>
                <a:cs typeface="Arial"/>
              </a:rPr>
              <a:t>Функция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хеширования </a:t>
            </a:r>
            <a:r>
              <a:rPr sz="3002" spc="-164" dirty="0">
                <a:solidFill>
                  <a:srgbClr val="231E20"/>
                </a:solidFill>
                <a:latin typeface="Arial"/>
                <a:cs typeface="Arial"/>
              </a:rPr>
              <a:t>для </a:t>
            </a:r>
            <a:r>
              <a:rPr sz="3002" spc="-36" dirty="0">
                <a:solidFill>
                  <a:srgbClr val="231E20"/>
                </a:solidFill>
                <a:latin typeface="Arial"/>
                <a:cs typeface="Arial"/>
              </a:rPr>
              <a:t>ключа </a:t>
            </a:r>
            <a:r>
              <a:rPr sz="3002" spc="-136" dirty="0">
                <a:solidFill>
                  <a:srgbClr val="231E20"/>
                </a:solidFill>
                <a:latin typeface="Arial"/>
                <a:cs typeface="Arial"/>
              </a:rPr>
              <a:t>выдает 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номер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участка.</a:t>
            </a:r>
            <a:endParaRPr sz="3002" dirty="0">
              <a:latin typeface="Arial"/>
              <a:cs typeface="Arial"/>
            </a:endParaRPr>
          </a:p>
          <a:p>
            <a:pPr marL="452065" marR="1547187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149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3002" spc="-61" dirty="0">
                <a:solidFill>
                  <a:srgbClr val="231E20"/>
                </a:solidFill>
                <a:latin typeface="Arial"/>
                <a:cs typeface="Arial"/>
              </a:rPr>
              <a:t>памяти </a:t>
            </a:r>
            <a:r>
              <a:rPr sz="3002" spc="-55" dirty="0">
                <a:solidFill>
                  <a:srgbClr val="231E20"/>
                </a:solidFill>
                <a:latin typeface="Arial"/>
                <a:cs typeface="Arial"/>
              </a:rPr>
              <a:t>хранится </a:t>
            </a: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таблица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адресов  </a:t>
            </a: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участков.</a:t>
            </a:r>
            <a:endParaRPr sz="3002" dirty="0">
              <a:latin typeface="Arial"/>
              <a:cs typeface="Arial"/>
            </a:endParaRPr>
          </a:p>
          <a:p>
            <a:pPr marL="452065" marR="3081" indent="-444364">
              <a:spcBef>
                <a:spcPts val="894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67" dirty="0">
                <a:solidFill>
                  <a:srgbClr val="231E20"/>
                </a:solidFill>
                <a:latin typeface="Arial"/>
                <a:cs typeface="Arial"/>
              </a:rPr>
              <a:t>Доступ </a:t>
            </a:r>
            <a:r>
              <a:rPr sz="3002" spc="118" dirty="0">
                <a:solidFill>
                  <a:srgbClr val="231E20"/>
                </a:solidFill>
                <a:latin typeface="Arial"/>
                <a:cs typeface="Arial"/>
              </a:rPr>
              <a:t>к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данным </a:t>
            </a:r>
            <a:r>
              <a:rPr sz="3002" spc="-3" dirty="0">
                <a:solidFill>
                  <a:srgbClr val="231E20"/>
                </a:solidFill>
                <a:latin typeface="Arial"/>
                <a:cs typeface="Arial"/>
              </a:rPr>
              <a:t>по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точному </a:t>
            </a:r>
            <a:r>
              <a:rPr sz="3002" spc="-42" dirty="0">
                <a:solidFill>
                  <a:srgbClr val="231E20"/>
                </a:solidFill>
                <a:latin typeface="Arial"/>
                <a:cs typeface="Arial"/>
              </a:rPr>
              <a:t>значению  </a:t>
            </a:r>
            <a:r>
              <a:rPr sz="3002" spc="-36" dirty="0">
                <a:solidFill>
                  <a:srgbClr val="231E20"/>
                </a:solidFill>
                <a:latin typeface="Arial"/>
                <a:cs typeface="Arial"/>
              </a:rPr>
              <a:t>ключа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возможен </a:t>
            </a:r>
            <a:r>
              <a:rPr sz="3002" spc="12" dirty="0">
                <a:solidFill>
                  <a:srgbClr val="231E20"/>
                </a:solidFill>
                <a:latin typeface="Arial"/>
                <a:cs typeface="Arial"/>
              </a:rPr>
              <a:t>за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одно </a:t>
            </a:r>
            <a:r>
              <a:rPr sz="3002" spc="-39" dirty="0">
                <a:solidFill>
                  <a:srgbClr val="231E20"/>
                </a:solidFill>
                <a:latin typeface="Arial"/>
                <a:cs typeface="Arial"/>
              </a:rPr>
              <a:t>обращение </a:t>
            </a:r>
            <a:r>
              <a:rPr sz="3002" spc="118" dirty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sz="3002" spc="364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97" dirty="0">
                <a:solidFill>
                  <a:srgbClr val="231E20"/>
                </a:solidFill>
                <a:latin typeface="Arial"/>
                <a:cs typeface="Arial"/>
              </a:rPr>
              <a:t>диску.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927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086311" y="556757"/>
            <a:ext cx="5651978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kern="0" dirty="0"/>
              <a:t>Пример: </a:t>
            </a:r>
            <a:r>
              <a:rPr kern="0" dirty="0" err="1"/>
              <a:t>тип</a:t>
            </a:r>
            <a:r>
              <a:rPr kern="0" dirty="0"/>
              <a:t> </a:t>
            </a:r>
            <a:r>
              <a:rPr kern="0" dirty="0" smtClean="0"/>
              <a:t>Line</a:t>
            </a:r>
            <a:endParaRPr kern="0" dirty="0"/>
          </a:p>
        </p:txBody>
      </p:sp>
      <p:sp>
        <p:nvSpPr>
          <p:cNvPr id="10" name="object 10"/>
          <p:cNvSpPr/>
          <p:nvPr/>
        </p:nvSpPr>
        <p:spPr>
          <a:xfrm>
            <a:off x="3436335" y="2121939"/>
            <a:ext cx="5301954" cy="2508311"/>
          </a:xfrm>
          <a:custGeom>
            <a:avLst/>
            <a:gdLst/>
            <a:ahLst/>
            <a:cxnLst/>
            <a:rect l="l" t="t" r="r" b="b"/>
            <a:pathLst>
              <a:path w="8743315" h="4136390">
                <a:moveTo>
                  <a:pt x="0" y="4135999"/>
                </a:moveTo>
                <a:lnTo>
                  <a:pt x="8743189" y="4135999"/>
                </a:lnTo>
                <a:lnTo>
                  <a:pt x="8743189" y="0"/>
                </a:lnTo>
                <a:lnTo>
                  <a:pt x="0" y="0"/>
                </a:lnTo>
                <a:lnTo>
                  <a:pt x="0" y="4135999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 flipV="1">
            <a:off x="4064000" y="3070577"/>
            <a:ext cx="3973689" cy="64800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0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0286" y="538422"/>
            <a:ext cx="6962738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kern="0" dirty="0"/>
              <a:t>Пример: </a:t>
            </a:r>
            <a:r>
              <a:rPr kern="0" dirty="0" err="1"/>
              <a:t>тип</a:t>
            </a:r>
            <a:r>
              <a:rPr kern="0" dirty="0"/>
              <a:t> </a:t>
            </a:r>
            <a:r>
              <a:rPr lang="en-US" kern="0" dirty="0" smtClean="0"/>
              <a:t>Path</a:t>
            </a:r>
            <a:endParaRPr kern="0" dirty="0"/>
          </a:p>
        </p:txBody>
      </p:sp>
      <p:sp>
        <p:nvSpPr>
          <p:cNvPr id="10" name="object 10"/>
          <p:cNvSpPr/>
          <p:nvPr/>
        </p:nvSpPr>
        <p:spPr>
          <a:xfrm>
            <a:off x="2704278" y="1857244"/>
            <a:ext cx="5301954" cy="2762068"/>
          </a:xfrm>
          <a:custGeom>
            <a:avLst/>
            <a:gdLst/>
            <a:ahLst/>
            <a:cxnLst/>
            <a:rect l="l" t="t" r="r" b="b"/>
            <a:pathLst>
              <a:path w="8743315" h="4554855">
                <a:moveTo>
                  <a:pt x="0" y="4554835"/>
                </a:moveTo>
                <a:lnTo>
                  <a:pt x="8743189" y="4554835"/>
                </a:lnTo>
                <a:lnTo>
                  <a:pt x="8743189" y="0"/>
                </a:lnTo>
                <a:lnTo>
                  <a:pt x="0" y="0"/>
                </a:lnTo>
                <a:lnTo>
                  <a:pt x="0" y="4554835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1"/>
          <p:cNvSpPr/>
          <p:nvPr/>
        </p:nvSpPr>
        <p:spPr>
          <a:xfrm>
            <a:off x="3363508" y="2577892"/>
            <a:ext cx="3983493" cy="1320771"/>
          </a:xfrm>
          <a:custGeom>
            <a:avLst/>
            <a:gdLst/>
            <a:ahLst/>
            <a:cxnLst/>
            <a:rect l="l" t="t" r="r" b="b"/>
            <a:pathLst>
              <a:path w="6569075" h="2178050">
                <a:moveTo>
                  <a:pt x="0" y="188475"/>
                </a:moveTo>
                <a:lnTo>
                  <a:pt x="712020" y="1596810"/>
                </a:lnTo>
                <a:lnTo>
                  <a:pt x="2282653" y="0"/>
                </a:lnTo>
                <a:lnTo>
                  <a:pt x="3099382" y="2177944"/>
                </a:lnTo>
                <a:lnTo>
                  <a:pt x="6568731" y="1675341"/>
                </a:lnTo>
              </a:path>
            </a:pathLst>
          </a:custGeom>
          <a:ln w="628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343960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0305" y="538422"/>
            <a:ext cx="5149469" cy="624885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kern="0" dirty="0"/>
              <a:t>Пример: тип Polygon</a:t>
            </a:r>
          </a:p>
        </p:txBody>
      </p:sp>
      <p:sp>
        <p:nvSpPr>
          <p:cNvPr id="10" name="object 10"/>
          <p:cNvSpPr/>
          <p:nvPr/>
        </p:nvSpPr>
        <p:spPr>
          <a:xfrm>
            <a:off x="2704278" y="1857244"/>
            <a:ext cx="5301954" cy="2762068"/>
          </a:xfrm>
          <a:custGeom>
            <a:avLst/>
            <a:gdLst/>
            <a:ahLst/>
            <a:cxnLst/>
            <a:rect l="l" t="t" r="r" b="b"/>
            <a:pathLst>
              <a:path w="8743315" h="4554855">
                <a:moveTo>
                  <a:pt x="0" y="4554835"/>
                </a:moveTo>
                <a:lnTo>
                  <a:pt x="8743189" y="4554835"/>
                </a:lnTo>
                <a:lnTo>
                  <a:pt x="8743189" y="0"/>
                </a:lnTo>
                <a:lnTo>
                  <a:pt x="0" y="0"/>
                </a:lnTo>
                <a:lnTo>
                  <a:pt x="0" y="4554835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3454585" y="2238218"/>
            <a:ext cx="3301929" cy="1984237"/>
          </a:xfrm>
          <a:custGeom>
            <a:avLst/>
            <a:gdLst/>
            <a:ahLst/>
            <a:cxnLst/>
            <a:rect l="l" t="t" r="r" b="b"/>
            <a:pathLst>
              <a:path w="5445125" h="3272154">
                <a:moveTo>
                  <a:pt x="0" y="1308860"/>
                </a:moveTo>
                <a:lnTo>
                  <a:pt x="2750345" y="0"/>
                </a:lnTo>
                <a:lnTo>
                  <a:pt x="5444860" y="1308860"/>
                </a:lnTo>
                <a:lnTo>
                  <a:pt x="4358506" y="3272151"/>
                </a:lnTo>
                <a:lnTo>
                  <a:pt x="1047088" y="3272151"/>
                </a:lnTo>
                <a:lnTo>
                  <a:pt x="0" y="1308860"/>
                </a:lnTo>
                <a:close/>
              </a:path>
            </a:pathLst>
          </a:custGeom>
          <a:ln w="628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4502262" y="3158903"/>
            <a:ext cx="527153" cy="374668"/>
          </a:xfrm>
          <a:custGeom>
            <a:avLst/>
            <a:gdLst/>
            <a:ahLst/>
            <a:cxnLst/>
            <a:rect l="l" t="t" r="r" b="b"/>
            <a:pathLst>
              <a:path w="869315" h="617854">
                <a:moveTo>
                  <a:pt x="0" y="314126"/>
                </a:moveTo>
                <a:lnTo>
                  <a:pt x="450248" y="0"/>
                </a:lnTo>
                <a:lnTo>
                  <a:pt x="869083" y="318419"/>
                </a:lnTo>
                <a:lnTo>
                  <a:pt x="434625" y="617782"/>
                </a:lnTo>
                <a:lnTo>
                  <a:pt x="0" y="314126"/>
                </a:lnTo>
                <a:close/>
              </a:path>
            </a:pathLst>
          </a:custGeom>
          <a:ln w="628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5772172" y="2943018"/>
            <a:ext cx="325765" cy="432042"/>
          </a:xfrm>
          <a:custGeom>
            <a:avLst/>
            <a:gdLst/>
            <a:ahLst/>
            <a:cxnLst/>
            <a:rect l="l" t="t" r="r" b="b"/>
            <a:pathLst>
              <a:path w="537209" h="712470">
                <a:moveTo>
                  <a:pt x="0" y="198946"/>
                </a:moveTo>
                <a:lnTo>
                  <a:pt x="0" y="534015"/>
                </a:lnTo>
                <a:lnTo>
                  <a:pt x="272243" y="712020"/>
                </a:lnTo>
                <a:lnTo>
                  <a:pt x="536632" y="544486"/>
                </a:lnTo>
                <a:lnTo>
                  <a:pt x="536632" y="198946"/>
                </a:lnTo>
                <a:lnTo>
                  <a:pt x="268316" y="0"/>
                </a:lnTo>
                <a:lnTo>
                  <a:pt x="0" y="198946"/>
                </a:lnTo>
                <a:close/>
              </a:path>
            </a:pathLst>
          </a:custGeom>
          <a:ln w="62825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1896989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33507" y="633971"/>
            <a:ext cx="2462488" cy="699842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197" dirty="0"/>
              <a:t>R-дерево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08997" y="2108860"/>
            <a:ext cx="11436935" cy="2663628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7200" indent="-457200">
              <a:spcBef>
                <a:spcPts val="958"/>
              </a:spcBef>
              <a:buSzPct val="100000"/>
              <a:buFont typeface="Arial" panose="020B0604020202020204" pitchFamily="34" charset="0"/>
              <a:buChar char="•"/>
              <a:tabLst>
                <a:tab pos="142474" algn="l"/>
                <a:tab pos="2271107" algn="l"/>
              </a:tabLst>
            </a:pP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О</a:t>
            </a:r>
            <a:r>
              <a:rPr lang="ru-RU" sz="3002" kern="0" dirty="0" err="1">
                <a:solidFill>
                  <a:srgbClr val="231E20"/>
                </a:solidFill>
                <a:latin typeface="Arial"/>
                <a:cs typeface="Arial"/>
              </a:rPr>
              <a:t>сно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вная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	идея – избавление от формы.</a:t>
            </a:r>
            <a:endParaRPr sz="3002" kern="0" dirty="0">
              <a:latin typeface="Arial"/>
              <a:cs typeface="Arial"/>
            </a:endParaRPr>
          </a:p>
          <a:p>
            <a:pPr marL="464901" marR="3081" indent="-457200">
              <a:spcBef>
                <a:spcPts val="897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Геометрическая фигура окружается минимальным  ограничивающим прямоугольником.</a:t>
            </a:r>
            <a:endParaRPr sz="3002" kern="0" dirty="0">
              <a:latin typeface="Arial"/>
              <a:cs typeface="Arial"/>
            </a:endParaRPr>
          </a:p>
          <a:p>
            <a:pPr marL="464901" marR="651143" indent="-457200">
              <a:spcBef>
                <a:spcPts val="894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  <a:tab pos="1180221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Структура элемента индекса – (oid, Rectangle),  где	oid – ссылка на запись в таблице.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30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982116" y="3112222"/>
            <a:ext cx="847912" cy="1023117"/>
          </a:xfrm>
          <a:custGeom>
            <a:avLst/>
            <a:gdLst/>
            <a:ahLst/>
            <a:cxnLst/>
            <a:rect l="l" t="t" r="r" b="b"/>
            <a:pathLst>
              <a:path w="1398270" h="1687195">
                <a:moveTo>
                  <a:pt x="972694" y="1338681"/>
                </a:moveTo>
                <a:lnTo>
                  <a:pt x="578045" y="1338681"/>
                </a:lnTo>
                <a:lnTo>
                  <a:pt x="963813" y="1686744"/>
                </a:lnTo>
                <a:lnTo>
                  <a:pt x="972694" y="1338681"/>
                </a:lnTo>
                <a:close/>
              </a:path>
              <a:path w="1398270" h="1687195">
                <a:moveTo>
                  <a:pt x="802059" y="0"/>
                </a:moveTo>
                <a:lnTo>
                  <a:pt x="497168" y="495314"/>
                </a:lnTo>
                <a:lnTo>
                  <a:pt x="0" y="499723"/>
                </a:lnTo>
                <a:lnTo>
                  <a:pt x="280211" y="971865"/>
                </a:lnTo>
                <a:lnTo>
                  <a:pt x="99965" y="1542183"/>
                </a:lnTo>
                <a:lnTo>
                  <a:pt x="578045" y="1338681"/>
                </a:lnTo>
                <a:lnTo>
                  <a:pt x="972694" y="1338681"/>
                </a:lnTo>
                <a:lnTo>
                  <a:pt x="979069" y="1088815"/>
                </a:lnTo>
                <a:lnTo>
                  <a:pt x="1397727" y="733621"/>
                </a:lnTo>
                <a:lnTo>
                  <a:pt x="929081" y="567584"/>
                </a:lnTo>
                <a:lnTo>
                  <a:pt x="802059" y="0"/>
                </a:lnTo>
                <a:close/>
              </a:path>
            </a:pathLst>
          </a:custGeom>
          <a:solidFill>
            <a:srgbClr val="F7EC2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5982116" y="3112222"/>
            <a:ext cx="847912" cy="1023117"/>
          </a:xfrm>
          <a:custGeom>
            <a:avLst/>
            <a:gdLst/>
            <a:ahLst/>
            <a:cxnLst/>
            <a:rect l="l" t="t" r="r" b="b"/>
            <a:pathLst>
              <a:path w="1398270" h="1687195">
                <a:moveTo>
                  <a:pt x="802059" y="0"/>
                </a:moveTo>
                <a:lnTo>
                  <a:pt x="929081" y="567584"/>
                </a:lnTo>
                <a:lnTo>
                  <a:pt x="1397727" y="733621"/>
                </a:lnTo>
                <a:lnTo>
                  <a:pt x="979069" y="1088815"/>
                </a:lnTo>
                <a:lnTo>
                  <a:pt x="963813" y="1686744"/>
                </a:lnTo>
                <a:lnTo>
                  <a:pt x="578045" y="1338681"/>
                </a:lnTo>
                <a:lnTo>
                  <a:pt x="99965" y="1542183"/>
                </a:lnTo>
                <a:lnTo>
                  <a:pt x="280211" y="971865"/>
                </a:lnTo>
                <a:lnTo>
                  <a:pt x="0" y="499723"/>
                </a:lnTo>
                <a:lnTo>
                  <a:pt x="497168" y="495314"/>
                </a:lnTo>
                <a:lnTo>
                  <a:pt x="802059" y="0"/>
                </a:lnTo>
                <a:close/>
              </a:path>
            </a:pathLst>
          </a:custGeom>
          <a:ln w="31412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5982643" y="3103434"/>
            <a:ext cx="876407" cy="1047761"/>
          </a:xfrm>
          <a:custGeom>
            <a:avLst/>
            <a:gdLst/>
            <a:ahLst/>
            <a:cxnLst/>
            <a:rect l="l" t="t" r="r" b="b"/>
            <a:pathLst>
              <a:path w="1445259" h="1727834">
                <a:moveTo>
                  <a:pt x="0" y="1727696"/>
                </a:moveTo>
                <a:lnTo>
                  <a:pt x="1444982" y="1727696"/>
                </a:lnTo>
                <a:lnTo>
                  <a:pt x="1444982" y="0"/>
                </a:lnTo>
                <a:lnTo>
                  <a:pt x="0" y="0"/>
                </a:lnTo>
                <a:lnTo>
                  <a:pt x="0" y="1727696"/>
                </a:lnTo>
                <a:close/>
              </a:path>
            </a:pathLst>
          </a:custGeom>
          <a:ln w="3141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9388671" y="3928876"/>
            <a:ext cx="463618" cy="222567"/>
          </a:xfrm>
          <a:custGeom>
            <a:avLst/>
            <a:gdLst/>
            <a:ahLst/>
            <a:cxnLst/>
            <a:rect l="l" t="t" r="r" b="b"/>
            <a:pathLst>
              <a:path w="764540" h="367029">
                <a:moveTo>
                  <a:pt x="0" y="366480"/>
                </a:moveTo>
                <a:lnTo>
                  <a:pt x="764374" y="366480"/>
                </a:lnTo>
                <a:lnTo>
                  <a:pt x="764374" y="0"/>
                </a:lnTo>
                <a:lnTo>
                  <a:pt x="0" y="0"/>
                </a:lnTo>
                <a:lnTo>
                  <a:pt x="0" y="366480"/>
                </a:lnTo>
                <a:close/>
              </a:path>
            </a:pathLst>
          </a:custGeom>
          <a:solidFill>
            <a:srgbClr val="FBF4A5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9388671" y="3103434"/>
            <a:ext cx="876407" cy="1047761"/>
          </a:xfrm>
          <a:custGeom>
            <a:avLst/>
            <a:gdLst/>
            <a:ahLst/>
            <a:cxnLst/>
            <a:rect l="l" t="t" r="r" b="b"/>
            <a:pathLst>
              <a:path w="1445259" h="1727834">
                <a:moveTo>
                  <a:pt x="0" y="1727696"/>
                </a:moveTo>
                <a:lnTo>
                  <a:pt x="1444982" y="1727696"/>
                </a:lnTo>
                <a:lnTo>
                  <a:pt x="1444982" y="0"/>
                </a:lnTo>
                <a:lnTo>
                  <a:pt x="0" y="0"/>
                </a:lnTo>
                <a:lnTo>
                  <a:pt x="0" y="1727696"/>
                </a:lnTo>
                <a:close/>
              </a:path>
            </a:pathLst>
          </a:custGeom>
          <a:ln w="31412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2552995" y="3112222"/>
            <a:ext cx="847912" cy="1023117"/>
          </a:xfrm>
          <a:custGeom>
            <a:avLst/>
            <a:gdLst/>
            <a:ahLst/>
            <a:cxnLst/>
            <a:rect l="l" t="t" r="r" b="b"/>
            <a:pathLst>
              <a:path w="1398270" h="1687195">
                <a:moveTo>
                  <a:pt x="972694" y="1338681"/>
                </a:moveTo>
                <a:lnTo>
                  <a:pt x="578045" y="1338681"/>
                </a:lnTo>
                <a:lnTo>
                  <a:pt x="963813" y="1686744"/>
                </a:lnTo>
                <a:lnTo>
                  <a:pt x="972694" y="1338681"/>
                </a:lnTo>
                <a:close/>
              </a:path>
              <a:path w="1398270" h="1687195">
                <a:moveTo>
                  <a:pt x="802059" y="0"/>
                </a:moveTo>
                <a:lnTo>
                  <a:pt x="497168" y="495314"/>
                </a:lnTo>
                <a:lnTo>
                  <a:pt x="0" y="499723"/>
                </a:lnTo>
                <a:lnTo>
                  <a:pt x="280211" y="971865"/>
                </a:lnTo>
                <a:lnTo>
                  <a:pt x="99965" y="1542183"/>
                </a:lnTo>
                <a:lnTo>
                  <a:pt x="578045" y="1338681"/>
                </a:lnTo>
                <a:lnTo>
                  <a:pt x="972694" y="1338681"/>
                </a:lnTo>
                <a:lnTo>
                  <a:pt x="979069" y="1088815"/>
                </a:lnTo>
                <a:lnTo>
                  <a:pt x="1397727" y="733621"/>
                </a:lnTo>
                <a:lnTo>
                  <a:pt x="929081" y="567584"/>
                </a:lnTo>
                <a:lnTo>
                  <a:pt x="802059" y="0"/>
                </a:lnTo>
                <a:close/>
              </a:path>
            </a:pathLst>
          </a:custGeom>
          <a:solidFill>
            <a:srgbClr val="F7EC27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2552995" y="3112222"/>
            <a:ext cx="847912" cy="1023117"/>
          </a:xfrm>
          <a:custGeom>
            <a:avLst/>
            <a:gdLst/>
            <a:ahLst/>
            <a:cxnLst/>
            <a:rect l="l" t="t" r="r" b="b"/>
            <a:pathLst>
              <a:path w="1398270" h="1687195">
                <a:moveTo>
                  <a:pt x="802059" y="0"/>
                </a:moveTo>
                <a:lnTo>
                  <a:pt x="929081" y="567584"/>
                </a:lnTo>
                <a:lnTo>
                  <a:pt x="1397727" y="733621"/>
                </a:lnTo>
                <a:lnTo>
                  <a:pt x="979069" y="1088815"/>
                </a:lnTo>
                <a:lnTo>
                  <a:pt x="963813" y="1686744"/>
                </a:lnTo>
                <a:lnTo>
                  <a:pt x="578045" y="1338681"/>
                </a:lnTo>
                <a:lnTo>
                  <a:pt x="99965" y="1542183"/>
                </a:lnTo>
                <a:lnTo>
                  <a:pt x="280211" y="971865"/>
                </a:lnTo>
                <a:lnTo>
                  <a:pt x="0" y="499723"/>
                </a:lnTo>
                <a:lnTo>
                  <a:pt x="497168" y="495314"/>
                </a:lnTo>
                <a:lnTo>
                  <a:pt x="802059" y="0"/>
                </a:lnTo>
                <a:close/>
              </a:path>
            </a:pathLst>
          </a:custGeom>
          <a:ln w="31412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60917" y="896003"/>
            <a:ext cx="10245809" cy="713134"/>
          </a:xfrm>
          <a:prstGeom prst="rect">
            <a:avLst/>
          </a:prstGeom>
        </p:spPr>
        <p:txBody>
          <a:bodyPr vert="horz" wrap="square" lIns="0" tIns="71237" rIns="0" bIns="0" rtlCol="0" anchor="ctr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pc="-179" dirty="0"/>
              <a:t>Пример: </a:t>
            </a:r>
            <a:r>
              <a:rPr spc="-194" dirty="0"/>
              <a:t>избавление </a:t>
            </a:r>
            <a:r>
              <a:rPr spc="-212" dirty="0"/>
              <a:t>от </a:t>
            </a:r>
            <a:r>
              <a:rPr spc="-233" dirty="0"/>
              <a:t>формы  </a:t>
            </a:r>
            <a:r>
              <a:rPr spc="-394" dirty="0"/>
              <a:t>в</a:t>
            </a:r>
            <a:r>
              <a:rPr spc="-67" dirty="0"/>
              <a:t> </a:t>
            </a:r>
            <a:r>
              <a:rPr spc="-194" dirty="0"/>
              <a:t>R-дереве</a:t>
            </a:r>
          </a:p>
        </p:txBody>
      </p:sp>
      <p:sp>
        <p:nvSpPr>
          <p:cNvPr id="13" name="object 13"/>
          <p:cNvSpPr/>
          <p:nvPr/>
        </p:nvSpPr>
        <p:spPr>
          <a:xfrm>
            <a:off x="1484511" y="2322439"/>
            <a:ext cx="2889139" cy="2762068"/>
          </a:xfrm>
          <a:custGeom>
            <a:avLst/>
            <a:gdLst/>
            <a:ahLst/>
            <a:cxnLst/>
            <a:rect l="l" t="t" r="r" b="b"/>
            <a:pathLst>
              <a:path w="4764405" h="4554855">
                <a:moveTo>
                  <a:pt x="0" y="4554835"/>
                </a:moveTo>
                <a:lnTo>
                  <a:pt x="4764252" y="4554835"/>
                </a:lnTo>
                <a:lnTo>
                  <a:pt x="4764252" y="0"/>
                </a:lnTo>
                <a:lnTo>
                  <a:pt x="0" y="0"/>
                </a:lnTo>
                <a:lnTo>
                  <a:pt x="0" y="4554835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4892120" y="2322439"/>
            <a:ext cx="2889139" cy="2762068"/>
          </a:xfrm>
          <a:custGeom>
            <a:avLst/>
            <a:gdLst/>
            <a:ahLst/>
            <a:cxnLst/>
            <a:rect l="l" t="t" r="r" b="b"/>
            <a:pathLst>
              <a:path w="4764405" h="4554855">
                <a:moveTo>
                  <a:pt x="0" y="4554835"/>
                </a:moveTo>
                <a:lnTo>
                  <a:pt x="4764252" y="4554835"/>
                </a:lnTo>
                <a:lnTo>
                  <a:pt x="4764252" y="0"/>
                </a:lnTo>
                <a:lnTo>
                  <a:pt x="0" y="0"/>
                </a:lnTo>
                <a:lnTo>
                  <a:pt x="0" y="4554835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8299723" y="2322439"/>
            <a:ext cx="2889139" cy="2762068"/>
          </a:xfrm>
          <a:custGeom>
            <a:avLst/>
            <a:gdLst/>
            <a:ahLst/>
            <a:cxnLst/>
            <a:rect l="l" t="t" r="r" b="b"/>
            <a:pathLst>
              <a:path w="4764405" h="4554855">
                <a:moveTo>
                  <a:pt x="0" y="4554835"/>
                </a:moveTo>
                <a:lnTo>
                  <a:pt x="4764252" y="4554835"/>
                </a:lnTo>
                <a:lnTo>
                  <a:pt x="4764252" y="0"/>
                </a:lnTo>
                <a:lnTo>
                  <a:pt x="0" y="0"/>
                </a:lnTo>
                <a:lnTo>
                  <a:pt x="0" y="4554835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5566494" y="2665715"/>
            <a:ext cx="299195" cy="2103607"/>
          </a:xfrm>
          <a:custGeom>
            <a:avLst/>
            <a:gdLst/>
            <a:ahLst/>
            <a:cxnLst/>
            <a:rect l="l" t="t" r="r" b="b"/>
            <a:pathLst>
              <a:path w="493395" h="3469004">
                <a:moveTo>
                  <a:pt x="492969" y="0"/>
                </a:moveTo>
                <a:lnTo>
                  <a:pt x="0" y="3468669"/>
                </a:lnTo>
              </a:path>
            </a:pathLst>
          </a:custGeom>
          <a:ln w="83767">
            <a:solidFill>
              <a:srgbClr val="9BCB3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5550873" y="2671664"/>
            <a:ext cx="330385" cy="2098217"/>
          </a:xfrm>
          <a:custGeom>
            <a:avLst/>
            <a:gdLst/>
            <a:ahLst/>
            <a:cxnLst/>
            <a:rect l="l" t="t" r="r" b="b"/>
            <a:pathLst>
              <a:path w="544829" h="3460115">
                <a:moveTo>
                  <a:pt x="0" y="3459507"/>
                </a:moveTo>
                <a:lnTo>
                  <a:pt x="544486" y="3459507"/>
                </a:lnTo>
                <a:lnTo>
                  <a:pt x="544486" y="0"/>
                </a:lnTo>
                <a:lnTo>
                  <a:pt x="0" y="0"/>
                </a:lnTo>
                <a:lnTo>
                  <a:pt x="0" y="3459507"/>
                </a:lnTo>
                <a:close/>
              </a:path>
            </a:pathLst>
          </a:custGeom>
          <a:ln w="3141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8956901" y="2671664"/>
            <a:ext cx="330385" cy="432042"/>
          </a:xfrm>
          <a:custGeom>
            <a:avLst/>
            <a:gdLst/>
            <a:ahLst/>
            <a:cxnLst/>
            <a:rect l="l" t="t" r="r" b="b"/>
            <a:pathLst>
              <a:path w="544830" h="712470">
                <a:moveTo>
                  <a:pt x="0" y="712020"/>
                </a:moveTo>
                <a:lnTo>
                  <a:pt x="544486" y="712020"/>
                </a:lnTo>
                <a:lnTo>
                  <a:pt x="544486" y="0"/>
                </a:lnTo>
                <a:lnTo>
                  <a:pt x="0" y="0"/>
                </a:lnTo>
                <a:lnTo>
                  <a:pt x="0" y="712020"/>
                </a:lnTo>
                <a:close/>
              </a:path>
            </a:pathLst>
          </a:custGeom>
          <a:solidFill>
            <a:srgbClr val="D1E29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8956901" y="3928876"/>
            <a:ext cx="330385" cy="840981"/>
          </a:xfrm>
          <a:custGeom>
            <a:avLst/>
            <a:gdLst/>
            <a:ahLst/>
            <a:cxnLst/>
            <a:rect l="l" t="t" r="r" b="b"/>
            <a:pathLst>
              <a:path w="544830" h="1386840">
                <a:moveTo>
                  <a:pt x="0" y="1386271"/>
                </a:moveTo>
                <a:lnTo>
                  <a:pt x="544486" y="1386271"/>
                </a:lnTo>
                <a:lnTo>
                  <a:pt x="544486" y="0"/>
                </a:lnTo>
                <a:lnTo>
                  <a:pt x="0" y="0"/>
                </a:lnTo>
                <a:lnTo>
                  <a:pt x="0" y="1386271"/>
                </a:lnTo>
                <a:close/>
              </a:path>
            </a:pathLst>
          </a:custGeom>
          <a:solidFill>
            <a:srgbClr val="D1E29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8956901" y="2671664"/>
            <a:ext cx="330385" cy="2098217"/>
          </a:xfrm>
          <a:custGeom>
            <a:avLst/>
            <a:gdLst/>
            <a:ahLst/>
            <a:cxnLst/>
            <a:rect l="l" t="t" r="r" b="b"/>
            <a:pathLst>
              <a:path w="544830" h="3460115">
                <a:moveTo>
                  <a:pt x="0" y="3459507"/>
                </a:moveTo>
                <a:lnTo>
                  <a:pt x="544486" y="3459507"/>
                </a:lnTo>
                <a:lnTo>
                  <a:pt x="544486" y="0"/>
                </a:lnTo>
                <a:lnTo>
                  <a:pt x="0" y="0"/>
                </a:lnTo>
                <a:lnTo>
                  <a:pt x="0" y="3459507"/>
                </a:lnTo>
                <a:close/>
              </a:path>
            </a:pathLst>
          </a:custGeom>
          <a:ln w="31412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2157297" y="2665715"/>
            <a:ext cx="299195" cy="2103607"/>
          </a:xfrm>
          <a:custGeom>
            <a:avLst/>
            <a:gdLst/>
            <a:ahLst/>
            <a:cxnLst/>
            <a:rect l="l" t="t" r="r" b="b"/>
            <a:pathLst>
              <a:path w="493395" h="3469004">
                <a:moveTo>
                  <a:pt x="492969" y="0"/>
                </a:moveTo>
                <a:lnTo>
                  <a:pt x="0" y="3468669"/>
                </a:lnTo>
              </a:path>
            </a:pathLst>
          </a:custGeom>
          <a:ln w="83767">
            <a:solidFill>
              <a:srgbClr val="9BCB3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6463095" y="3098405"/>
            <a:ext cx="814412" cy="1669640"/>
          </a:xfrm>
          <a:custGeom>
            <a:avLst/>
            <a:gdLst/>
            <a:ahLst/>
            <a:cxnLst/>
            <a:rect l="l" t="t" r="r" b="b"/>
            <a:pathLst>
              <a:path w="1343025" h="2753359">
                <a:moveTo>
                  <a:pt x="1342713" y="0"/>
                </a:moveTo>
                <a:lnTo>
                  <a:pt x="0" y="2753130"/>
                </a:lnTo>
              </a:path>
            </a:pathLst>
          </a:custGeom>
          <a:ln w="83767">
            <a:solidFill>
              <a:srgbClr val="4661A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6446161" y="3078036"/>
            <a:ext cx="844832" cy="1714693"/>
          </a:xfrm>
          <a:custGeom>
            <a:avLst/>
            <a:gdLst/>
            <a:ahLst/>
            <a:cxnLst/>
            <a:rect l="l" t="t" r="r" b="b"/>
            <a:pathLst>
              <a:path w="1393190" h="2827654">
                <a:moveTo>
                  <a:pt x="0" y="2827139"/>
                </a:moveTo>
                <a:lnTo>
                  <a:pt x="1392627" y="2827139"/>
                </a:lnTo>
                <a:lnTo>
                  <a:pt x="1392627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ln w="3141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9852188" y="3078036"/>
            <a:ext cx="844832" cy="25414"/>
          </a:xfrm>
          <a:custGeom>
            <a:avLst/>
            <a:gdLst/>
            <a:ahLst/>
            <a:cxnLst/>
            <a:rect l="l" t="t" r="r" b="b"/>
            <a:pathLst>
              <a:path w="1393190" h="41910">
                <a:moveTo>
                  <a:pt x="0" y="41883"/>
                </a:moveTo>
                <a:lnTo>
                  <a:pt x="1392627" y="41883"/>
                </a:lnTo>
                <a:lnTo>
                  <a:pt x="1392627" y="0"/>
                </a:lnTo>
                <a:lnTo>
                  <a:pt x="0" y="0"/>
                </a:lnTo>
                <a:lnTo>
                  <a:pt x="0" y="41883"/>
                </a:lnTo>
                <a:close/>
              </a:path>
            </a:pathLst>
          </a:custGeom>
          <a:solidFill>
            <a:srgbClr val="ACB9D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9852188" y="3928876"/>
            <a:ext cx="844832" cy="863700"/>
          </a:xfrm>
          <a:custGeom>
            <a:avLst/>
            <a:gdLst/>
            <a:ahLst/>
            <a:cxnLst/>
            <a:rect l="l" t="t" r="r" b="b"/>
            <a:pathLst>
              <a:path w="1393190" h="1424304">
                <a:moveTo>
                  <a:pt x="0" y="1424040"/>
                </a:moveTo>
                <a:lnTo>
                  <a:pt x="1392627" y="1424040"/>
                </a:lnTo>
                <a:lnTo>
                  <a:pt x="1392627" y="0"/>
                </a:lnTo>
                <a:lnTo>
                  <a:pt x="0" y="0"/>
                </a:lnTo>
                <a:lnTo>
                  <a:pt x="0" y="1424040"/>
                </a:lnTo>
                <a:close/>
              </a:path>
            </a:pathLst>
          </a:custGeom>
          <a:solidFill>
            <a:srgbClr val="ACB9DF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9852188" y="3078036"/>
            <a:ext cx="844832" cy="1714693"/>
          </a:xfrm>
          <a:custGeom>
            <a:avLst/>
            <a:gdLst/>
            <a:ahLst/>
            <a:cxnLst/>
            <a:rect l="l" t="t" r="r" b="b"/>
            <a:pathLst>
              <a:path w="1393190" h="2827654">
                <a:moveTo>
                  <a:pt x="0" y="2827139"/>
                </a:moveTo>
                <a:lnTo>
                  <a:pt x="1392627" y="2827139"/>
                </a:lnTo>
                <a:lnTo>
                  <a:pt x="1392627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ln w="31412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3053930" y="3098405"/>
            <a:ext cx="814412" cy="1669640"/>
          </a:xfrm>
          <a:custGeom>
            <a:avLst/>
            <a:gdLst/>
            <a:ahLst/>
            <a:cxnLst/>
            <a:rect l="l" t="t" r="r" b="b"/>
            <a:pathLst>
              <a:path w="1343025" h="2753359">
                <a:moveTo>
                  <a:pt x="1342713" y="0"/>
                </a:moveTo>
                <a:lnTo>
                  <a:pt x="0" y="2753130"/>
                </a:lnTo>
              </a:path>
            </a:pathLst>
          </a:custGeom>
          <a:ln w="83767">
            <a:solidFill>
              <a:srgbClr val="4661A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5134539" y="3116279"/>
            <a:ext cx="2431298" cy="769359"/>
          </a:xfrm>
          <a:custGeom>
            <a:avLst/>
            <a:gdLst/>
            <a:ahLst/>
            <a:cxnLst/>
            <a:rect l="l" t="t" r="r" b="b"/>
            <a:pathLst>
              <a:path w="4009390" h="1268729">
                <a:moveTo>
                  <a:pt x="0" y="0"/>
                </a:moveTo>
                <a:lnTo>
                  <a:pt x="4008904" y="1268683"/>
                </a:lnTo>
              </a:path>
            </a:pathLst>
          </a:custGeom>
          <a:ln w="83767">
            <a:solidFill>
              <a:srgbClr val="EF3926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5112755" y="3103434"/>
            <a:ext cx="2450936" cy="825578"/>
          </a:xfrm>
          <a:custGeom>
            <a:avLst/>
            <a:gdLst/>
            <a:ahLst/>
            <a:cxnLst/>
            <a:rect l="l" t="t" r="r" b="b"/>
            <a:pathLst>
              <a:path w="4041775" h="1361439">
                <a:moveTo>
                  <a:pt x="0" y="1361215"/>
                </a:moveTo>
                <a:lnTo>
                  <a:pt x="4041761" y="1361215"/>
                </a:lnTo>
                <a:lnTo>
                  <a:pt x="4041761" y="0"/>
                </a:lnTo>
                <a:lnTo>
                  <a:pt x="0" y="0"/>
                </a:lnTo>
                <a:lnTo>
                  <a:pt x="0" y="1361215"/>
                </a:lnTo>
                <a:close/>
              </a:path>
            </a:pathLst>
          </a:custGeom>
          <a:ln w="31412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8518783" y="3103434"/>
            <a:ext cx="2450936" cy="825578"/>
          </a:xfrm>
          <a:custGeom>
            <a:avLst/>
            <a:gdLst/>
            <a:ahLst/>
            <a:cxnLst/>
            <a:rect l="l" t="t" r="r" b="b"/>
            <a:pathLst>
              <a:path w="4041775" h="1361439">
                <a:moveTo>
                  <a:pt x="0" y="1361215"/>
                </a:moveTo>
                <a:lnTo>
                  <a:pt x="4041761" y="1361215"/>
                </a:lnTo>
                <a:lnTo>
                  <a:pt x="4041761" y="0"/>
                </a:lnTo>
                <a:lnTo>
                  <a:pt x="0" y="0"/>
                </a:lnTo>
                <a:lnTo>
                  <a:pt x="0" y="1361215"/>
                </a:lnTo>
                <a:close/>
              </a:path>
            </a:pathLst>
          </a:custGeom>
          <a:solidFill>
            <a:srgbClr val="F8A9A1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8518783" y="3103434"/>
            <a:ext cx="2450936" cy="825578"/>
          </a:xfrm>
          <a:custGeom>
            <a:avLst/>
            <a:gdLst/>
            <a:ahLst/>
            <a:cxnLst/>
            <a:rect l="l" t="t" r="r" b="b"/>
            <a:pathLst>
              <a:path w="4041775" h="1361439">
                <a:moveTo>
                  <a:pt x="0" y="1361215"/>
                </a:moveTo>
                <a:lnTo>
                  <a:pt x="4041761" y="1361215"/>
                </a:lnTo>
                <a:lnTo>
                  <a:pt x="4041761" y="0"/>
                </a:lnTo>
                <a:lnTo>
                  <a:pt x="0" y="0"/>
                </a:lnTo>
                <a:lnTo>
                  <a:pt x="0" y="1361215"/>
                </a:lnTo>
                <a:close/>
              </a:path>
            </a:pathLst>
          </a:custGeom>
          <a:ln w="31412">
            <a:solidFill>
              <a:srgbClr val="969696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1725343" y="3116279"/>
            <a:ext cx="2431298" cy="769359"/>
          </a:xfrm>
          <a:custGeom>
            <a:avLst/>
            <a:gdLst/>
            <a:ahLst/>
            <a:cxnLst/>
            <a:rect l="l" t="t" r="r" b="b"/>
            <a:pathLst>
              <a:path w="4009390" h="1268729">
                <a:moveTo>
                  <a:pt x="0" y="0"/>
                </a:moveTo>
                <a:lnTo>
                  <a:pt x="4008904" y="1268683"/>
                </a:lnTo>
              </a:path>
            </a:pathLst>
          </a:custGeom>
          <a:ln w="83767">
            <a:solidFill>
              <a:srgbClr val="EF3926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3362678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0286" y="501624"/>
            <a:ext cx="5268453" cy="699842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97" dirty="0"/>
              <a:t>Иерархия</a:t>
            </a:r>
            <a:r>
              <a:rPr spc="-106" dirty="0"/>
              <a:t> </a:t>
            </a:r>
            <a:r>
              <a:rPr spc="-152" dirty="0"/>
              <a:t>R-дерева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6357" y="2317138"/>
            <a:ext cx="4584578" cy="140520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3602"/>
              </a:lnSpc>
              <a:spcBef>
                <a:spcPts val="58"/>
              </a:spcBef>
            </a:pP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Иерархия</a:t>
            </a:r>
            <a:r>
              <a:rPr sz="3002" spc="3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82" dirty="0">
                <a:solidFill>
                  <a:srgbClr val="231E20"/>
                </a:solidFill>
                <a:latin typeface="Arial"/>
                <a:cs typeface="Arial"/>
              </a:rPr>
              <a:t>образуется</a:t>
            </a:r>
            <a:endParaRPr sz="3002" dirty="0">
              <a:latin typeface="Arial"/>
              <a:cs typeface="Arial"/>
            </a:endParaRPr>
          </a:p>
          <a:p>
            <a:pPr marL="7701" marR="3081">
              <a:lnSpc>
                <a:spcPts val="3602"/>
              </a:lnSpc>
              <a:spcBef>
                <a:spcPts val="118"/>
              </a:spcBef>
            </a:pPr>
            <a:r>
              <a:rPr sz="3002" spc="-6" dirty="0">
                <a:solidFill>
                  <a:srgbClr val="231E20"/>
                </a:solidFill>
                <a:latin typeface="Arial"/>
                <a:cs typeface="Arial"/>
              </a:rPr>
              <a:t>за </a:t>
            </a:r>
            <a:r>
              <a:rPr sz="3002" spc="-139" dirty="0">
                <a:solidFill>
                  <a:srgbClr val="231E20"/>
                </a:solidFill>
                <a:latin typeface="Arial"/>
                <a:cs typeface="Arial"/>
              </a:rPr>
              <a:t>счет </a:t>
            </a:r>
            <a:r>
              <a:rPr sz="3002" spc="-146" dirty="0">
                <a:solidFill>
                  <a:srgbClr val="231E20"/>
                </a:solidFill>
                <a:latin typeface="Arial"/>
                <a:cs typeface="Arial"/>
              </a:rPr>
              <a:t>деления </a:t>
            </a:r>
            <a:r>
              <a:rPr sz="3002" spc="-115" dirty="0">
                <a:solidFill>
                  <a:srgbClr val="231E20"/>
                </a:solidFill>
                <a:latin typeface="Arial"/>
                <a:cs typeface="Arial"/>
              </a:rPr>
              <a:t>индексных  </a:t>
            </a:r>
            <a:r>
              <a:rPr sz="3002" spc="-91" dirty="0">
                <a:solidFill>
                  <a:srgbClr val="231E20"/>
                </a:solidFill>
                <a:latin typeface="Arial"/>
                <a:cs typeface="Arial"/>
              </a:rPr>
              <a:t>прямоугольников</a:t>
            </a:r>
            <a:r>
              <a:rPr sz="3002" spc="-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пополам.</a:t>
            </a:r>
            <a:endParaRPr sz="3002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06911" y="3288697"/>
            <a:ext cx="1052381" cy="881798"/>
          </a:xfrm>
          <a:custGeom>
            <a:avLst/>
            <a:gdLst/>
            <a:ahLst/>
            <a:cxnLst/>
            <a:rect l="l" t="t" r="r" b="b"/>
            <a:pathLst>
              <a:path w="1735454" h="1454150">
                <a:moveTo>
                  <a:pt x="0" y="1454150"/>
                </a:moveTo>
                <a:lnTo>
                  <a:pt x="1735193" y="1454150"/>
                </a:lnTo>
                <a:lnTo>
                  <a:pt x="1735193" y="0"/>
                </a:lnTo>
                <a:lnTo>
                  <a:pt x="0" y="0"/>
                </a:lnTo>
                <a:lnTo>
                  <a:pt x="0" y="1454150"/>
                </a:lnTo>
                <a:close/>
              </a:path>
            </a:pathLst>
          </a:custGeom>
          <a:solidFill>
            <a:srgbClr val="D8E0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7041829" y="2593270"/>
            <a:ext cx="186371" cy="695427"/>
          </a:xfrm>
          <a:custGeom>
            <a:avLst/>
            <a:gdLst/>
            <a:ahLst/>
            <a:cxnLst/>
            <a:rect l="l" t="t" r="r" b="b"/>
            <a:pathLst>
              <a:path w="307340" h="1146810">
                <a:moveTo>
                  <a:pt x="0" y="1146810"/>
                </a:moveTo>
                <a:lnTo>
                  <a:pt x="306870" y="1146810"/>
                </a:lnTo>
                <a:lnTo>
                  <a:pt x="306870" y="0"/>
                </a:lnTo>
                <a:lnTo>
                  <a:pt x="0" y="0"/>
                </a:lnTo>
                <a:lnTo>
                  <a:pt x="0" y="1146810"/>
                </a:lnTo>
                <a:close/>
              </a:path>
            </a:pathLst>
          </a:custGeom>
          <a:solidFill>
            <a:srgbClr val="D8E0CC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6594249" y="4180163"/>
            <a:ext cx="1077795" cy="0"/>
          </a:xfrm>
          <a:custGeom>
            <a:avLst/>
            <a:gdLst/>
            <a:ahLst/>
            <a:cxnLst/>
            <a:rect l="l" t="t" r="r" b="b"/>
            <a:pathLst>
              <a:path w="1777365">
                <a:moveTo>
                  <a:pt x="0" y="0"/>
                </a:moveTo>
                <a:lnTo>
                  <a:pt x="1777076" y="0"/>
                </a:lnTo>
              </a:path>
            </a:pathLst>
          </a:custGeom>
          <a:ln w="10160">
            <a:solidFill>
              <a:srgbClr val="9AB45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6594249" y="4173617"/>
            <a:ext cx="1071635" cy="0"/>
          </a:xfrm>
          <a:custGeom>
            <a:avLst/>
            <a:gdLst/>
            <a:ahLst/>
            <a:cxnLst/>
            <a:rect l="l" t="t" r="r" b="b"/>
            <a:pathLst>
              <a:path w="1767204">
                <a:moveTo>
                  <a:pt x="0" y="0"/>
                </a:moveTo>
                <a:lnTo>
                  <a:pt x="1766605" y="0"/>
                </a:lnTo>
              </a:path>
            </a:pathLst>
          </a:custGeom>
          <a:ln w="11430">
            <a:solidFill>
              <a:srgbClr val="9AB45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6600599" y="2592927"/>
            <a:ext cx="0" cy="1577224"/>
          </a:xfrm>
          <a:custGeom>
            <a:avLst/>
            <a:gdLst/>
            <a:ahLst/>
            <a:cxnLst/>
            <a:rect l="l" t="t" r="r" b="b"/>
            <a:pathLst>
              <a:path h="2600959">
                <a:moveTo>
                  <a:pt x="0" y="0"/>
                </a:moveTo>
                <a:lnTo>
                  <a:pt x="0" y="2600959"/>
                </a:lnTo>
              </a:path>
            </a:pathLst>
          </a:custGeom>
          <a:ln w="20941">
            <a:solidFill>
              <a:srgbClr val="9AB45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6594249" y="2586766"/>
            <a:ext cx="1077795" cy="0"/>
          </a:xfrm>
          <a:custGeom>
            <a:avLst/>
            <a:gdLst/>
            <a:ahLst/>
            <a:cxnLst/>
            <a:rect l="l" t="t" r="r" b="b"/>
            <a:pathLst>
              <a:path w="1777365">
                <a:moveTo>
                  <a:pt x="0" y="0"/>
                </a:moveTo>
                <a:lnTo>
                  <a:pt x="1777076" y="0"/>
                </a:lnTo>
              </a:path>
            </a:pathLst>
          </a:custGeom>
          <a:ln w="20320">
            <a:solidFill>
              <a:srgbClr val="9AB45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7665520" y="2592927"/>
            <a:ext cx="0" cy="1577224"/>
          </a:xfrm>
          <a:custGeom>
            <a:avLst/>
            <a:gdLst/>
            <a:ahLst/>
            <a:cxnLst/>
            <a:rect l="l" t="t" r="r" b="b"/>
            <a:pathLst>
              <a:path h="2600959">
                <a:moveTo>
                  <a:pt x="0" y="0"/>
                </a:moveTo>
                <a:lnTo>
                  <a:pt x="0" y="2600959"/>
                </a:lnTo>
              </a:path>
            </a:pathLst>
          </a:custGeom>
          <a:ln w="20941">
            <a:solidFill>
              <a:srgbClr val="9AB45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8082770" y="3288761"/>
            <a:ext cx="1256850" cy="207165"/>
          </a:xfrm>
          <a:custGeom>
            <a:avLst/>
            <a:gdLst/>
            <a:ahLst/>
            <a:cxnLst/>
            <a:rect l="l" t="t" r="r" b="b"/>
            <a:pathLst>
              <a:path w="2072640" h="341629">
                <a:moveTo>
                  <a:pt x="0" y="341555"/>
                </a:moveTo>
                <a:lnTo>
                  <a:pt x="2072093" y="341555"/>
                </a:lnTo>
                <a:lnTo>
                  <a:pt x="2072093" y="0"/>
                </a:lnTo>
                <a:lnTo>
                  <a:pt x="0" y="0"/>
                </a:lnTo>
                <a:lnTo>
                  <a:pt x="0" y="341555"/>
                </a:lnTo>
                <a:close/>
              </a:path>
            </a:pathLst>
          </a:custGeom>
          <a:solidFill>
            <a:srgbClr val="CFD3D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8509866" y="2147430"/>
            <a:ext cx="829429" cy="1141331"/>
          </a:xfrm>
          <a:custGeom>
            <a:avLst/>
            <a:gdLst/>
            <a:ahLst/>
            <a:cxnLst/>
            <a:rect l="l" t="t" r="r" b="b"/>
            <a:pathLst>
              <a:path w="1367790" h="1882139">
                <a:moveTo>
                  <a:pt x="0" y="1882140"/>
                </a:moveTo>
                <a:lnTo>
                  <a:pt x="1367780" y="1882140"/>
                </a:lnTo>
                <a:lnTo>
                  <a:pt x="1367780" y="0"/>
                </a:lnTo>
                <a:lnTo>
                  <a:pt x="0" y="0"/>
                </a:lnTo>
                <a:lnTo>
                  <a:pt x="0" y="1882140"/>
                </a:lnTo>
                <a:close/>
              </a:path>
            </a:pathLst>
          </a:custGeom>
          <a:solidFill>
            <a:srgbClr val="CFD3D9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/>
          <p:nvPr/>
        </p:nvSpPr>
        <p:spPr>
          <a:xfrm>
            <a:off x="8070070" y="3731774"/>
            <a:ext cx="1282265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3977" y="0"/>
                </a:lnTo>
              </a:path>
            </a:pathLst>
          </a:custGeom>
          <a:ln w="10160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object 17"/>
          <p:cNvSpPr/>
          <p:nvPr/>
        </p:nvSpPr>
        <p:spPr>
          <a:xfrm>
            <a:off x="8076419" y="2146848"/>
            <a:ext cx="0" cy="1575684"/>
          </a:xfrm>
          <a:custGeom>
            <a:avLst/>
            <a:gdLst/>
            <a:ahLst/>
            <a:cxnLst/>
            <a:rect l="l" t="t" r="r" b="b"/>
            <a:pathLst>
              <a:path h="2598420">
                <a:moveTo>
                  <a:pt x="0" y="0"/>
                </a:moveTo>
                <a:lnTo>
                  <a:pt x="0" y="2598420"/>
                </a:lnTo>
              </a:path>
            </a:pathLst>
          </a:custGeom>
          <a:ln w="20941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object 18"/>
          <p:cNvSpPr/>
          <p:nvPr/>
        </p:nvSpPr>
        <p:spPr>
          <a:xfrm>
            <a:off x="8070070" y="2140687"/>
            <a:ext cx="1282265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3977" y="0"/>
                </a:lnTo>
              </a:path>
            </a:pathLst>
          </a:custGeom>
          <a:ln w="20319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/>
          <p:nvPr/>
        </p:nvSpPr>
        <p:spPr>
          <a:xfrm>
            <a:off x="9345638" y="2146848"/>
            <a:ext cx="0" cy="1575684"/>
          </a:xfrm>
          <a:custGeom>
            <a:avLst/>
            <a:gdLst/>
            <a:ahLst/>
            <a:cxnLst/>
            <a:rect l="l" t="t" r="r" b="b"/>
            <a:pathLst>
              <a:path h="2598420">
                <a:moveTo>
                  <a:pt x="0" y="0"/>
                </a:moveTo>
                <a:lnTo>
                  <a:pt x="0" y="2598420"/>
                </a:lnTo>
              </a:path>
            </a:pathLst>
          </a:custGeom>
          <a:ln w="20941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0" name="object 20"/>
          <p:cNvSpPr/>
          <p:nvPr/>
        </p:nvSpPr>
        <p:spPr>
          <a:xfrm>
            <a:off x="9345638" y="3722344"/>
            <a:ext cx="6546" cy="6546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470" y="0"/>
                </a:moveTo>
                <a:lnTo>
                  <a:pt x="0" y="0"/>
                </a:lnTo>
                <a:lnTo>
                  <a:pt x="0" y="10470"/>
                </a:lnTo>
                <a:lnTo>
                  <a:pt x="10470" y="10470"/>
                </a:lnTo>
                <a:lnTo>
                  <a:pt x="10470" y="0"/>
                </a:lnTo>
                <a:close/>
              </a:path>
            </a:pathLst>
          </a:custGeom>
          <a:solidFill>
            <a:srgbClr val="0C274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8076419" y="3495880"/>
            <a:ext cx="1269558" cy="232964"/>
          </a:xfrm>
          <a:custGeom>
            <a:avLst/>
            <a:gdLst/>
            <a:ahLst/>
            <a:cxnLst/>
            <a:rect l="l" t="t" r="r" b="b"/>
            <a:pathLst>
              <a:path w="2093594" h="384175">
                <a:moveTo>
                  <a:pt x="2093035" y="383925"/>
                </a:moveTo>
                <a:lnTo>
                  <a:pt x="0" y="383925"/>
                </a:lnTo>
                <a:lnTo>
                  <a:pt x="0" y="0"/>
                </a:lnTo>
                <a:lnTo>
                  <a:pt x="2093035" y="0"/>
                </a:lnTo>
                <a:lnTo>
                  <a:pt x="2093035" y="383925"/>
                </a:lnTo>
                <a:close/>
              </a:path>
            </a:pathLst>
          </a:custGeom>
          <a:solidFill>
            <a:srgbClr val="9EA7B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8070070" y="3731774"/>
            <a:ext cx="1282265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3977" y="0"/>
                </a:lnTo>
              </a:path>
            </a:pathLst>
          </a:custGeom>
          <a:ln w="10160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8070070" y="3725613"/>
            <a:ext cx="1269558" cy="0"/>
          </a:xfrm>
          <a:custGeom>
            <a:avLst/>
            <a:gdLst/>
            <a:ahLst/>
            <a:cxnLst/>
            <a:rect l="l" t="t" r="r" b="b"/>
            <a:pathLst>
              <a:path w="2093594">
                <a:moveTo>
                  <a:pt x="0" y="0"/>
                </a:moveTo>
                <a:lnTo>
                  <a:pt x="2093035" y="0"/>
                </a:lnTo>
              </a:path>
            </a:pathLst>
          </a:custGeom>
          <a:ln w="10160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8076419" y="3502275"/>
            <a:ext cx="0" cy="220257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0"/>
                </a:moveTo>
                <a:lnTo>
                  <a:pt x="0" y="363219"/>
                </a:lnTo>
              </a:path>
            </a:pathLst>
          </a:custGeom>
          <a:ln w="20941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8070070" y="3489183"/>
            <a:ext cx="1282265" cy="13092"/>
          </a:xfrm>
          <a:custGeom>
            <a:avLst/>
            <a:gdLst/>
            <a:ahLst/>
            <a:cxnLst/>
            <a:rect l="l" t="t" r="r" b="b"/>
            <a:pathLst>
              <a:path w="2114550" h="21589">
                <a:moveTo>
                  <a:pt x="0" y="21590"/>
                </a:moveTo>
                <a:lnTo>
                  <a:pt x="2113977" y="21590"/>
                </a:lnTo>
                <a:lnTo>
                  <a:pt x="2113977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C274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9339289" y="3722532"/>
            <a:ext cx="6546" cy="6161"/>
          </a:xfrm>
          <a:custGeom>
            <a:avLst/>
            <a:gdLst/>
            <a:ahLst/>
            <a:cxnLst/>
            <a:rect l="l" t="t" r="r" b="b"/>
            <a:pathLst>
              <a:path w="10794" h="10160">
                <a:moveTo>
                  <a:pt x="0" y="10160"/>
                </a:moveTo>
                <a:lnTo>
                  <a:pt x="10470" y="10160"/>
                </a:lnTo>
                <a:lnTo>
                  <a:pt x="1047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C274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9345638" y="3502275"/>
            <a:ext cx="0" cy="220257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0"/>
                </a:moveTo>
                <a:lnTo>
                  <a:pt x="0" y="363219"/>
                </a:lnTo>
              </a:path>
            </a:pathLst>
          </a:custGeom>
          <a:ln w="20941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9345638" y="3722344"/>
            <a:ext cx="6546" cy="6546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470" y="0"/>
                </a:moveTo>
                <a:lnTo>
                  <a:pt x="0" y="0"/>
                </a:lnTo>
                <a:lnTo>
                  <a:pt x="0" y="10470"/>
                </a:lnTo>
                <a:lnTo>
                  <a:pt x="10470" y="10470"/>
                </a:lnTo>
                <a:lnTo>
                  <a:pt x="10470" y="0"/>
                </a:lnTo>
                <a:close/>
              </a:path>
            </a:pathLst>
          </a:custGeom>
          <a:solidFill>
            <a:srgbClr val="0C274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8907519" y="2140720"/>
            <a:ext cx="438203" cy="684260"/>
          </a:xfrm>
          <a:custGeom>
            <a:avLst/>
            <a:gdLst/>
            <a:ahLst/>
            <a:cxnLst/>
            <a:rect l="l" t="t" r="r" b="b"/>
            <a:pathLst>
              <a:path w="722630" h="1128395">
                <a:moveTo>
                  <a:pt x="722491" y="1128332"/>
                </a:moveTo>
                <a:lnTo>
                  <a:pt x="0" y="1128332"/>
                </a:lnTo>
                <a:lnTo>
                  <a:pt x="0" y="0"/>
                </a:lnTo>
                <a:lnTo>
                  <a:pt x="722491" y="0"/>
                </a:lnTo>
                <a:lnTo>
                  <a:pt x="722491" y="1128332"/>
                </a:lnTo>
                <a:close/>
              </a:path>
            </a:pathLst>
          </a:custGeom>
          <a:solidFill>
            <a:srgbClr val="9EA7B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8901170" y="2828022"/>
            <a:ext cx="450911" cy="0"/>
          </a:xfrm>
          <a:custGeom>
            <a:avLst/>
            <a:gdLst/>
            <a:ahLst/>
            <a:cxnLst/>
            <a:rect l="l" t="t" r="r" b="b"/>
            <a:pathLst>
              <a:path w="743584">
                <a:moveTo>
                  <a:pt x="0" y="0"/>
                </a:moveTo>
                <a:lnTo>
                  <a:pt x="743432" y="0"/>
                </a:lnTo>
              </a:path>
            </a:pathLst>
          </a:custGeom>
          <a:ln w="10159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8901170" y="2821861"/>
            <a:ext cx="438203" cy="0"/>
          </a:xfrm>
          <a:custGeom>
            <a:avLst/>
            <a:gdLst/>
            <a:ahLst/>
            <a:cxnLst/>
            <a:rect l="l" t="t" r="r" b="b"/>
            <a:pathLst>
              <a:path w="722630">
                <a:moveTo>
                  <a:pt x="0" y="0"/>
                </a:moveTo>
                <a:lnTo>
                  <a:pt x="722491" y="0"/>
                </a:lnTo>
              </a:path>
            </a:pathLst>
          </a:custGeom>
          <a:ln w="10159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8907519" y="2147228"/>
            <a:ext cx="0" cy="671553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440"/>
                </a:lnTo>
              </a:path>
            </a:pathLst>
          </a:custGeom>
          <a:ln w="20941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8901170" y="2134136"/>
            <a:ext cx="450911" cy="13092"/>
          </a:xfrm>
          <a:custGeom>
            <a:avLst/>
            <a:gdLst/>
            <a:ahLst/>
            <a:cxnLst/>
            <a:rect l="l" t="t" r="r" b="b"/>
            <a:pathLst>
              <a:path w="743584" h="21589">
                <a:moveTo>
                  <a:pt x="0" y="21590"/>
                </a:moveTo>
                <a:lnTo>
                  <a:pt x="743432" y="21590"/>
                </a:lnTo>
                <a:lnTo>
                  <a:pt x="743432" y="0"/>
                </a:lnTo>
                <a:lnTo>
                  <a:pt x="0" y="0"/>
                </a:lnTo>
                <a:lnTo>
                  <a:pt x="0" y="21590"/>
                </a:lnTo>
                <a:close/>
              </a:path>
            </a:pathLst>
          </a:custGeom>
          <a:solidFill>
            <a:srgbClr val="0C274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9339289" y="2818781"/>
            <a:ext cx="6546" cy="6161"/>
          </a:xfrm>
          <a:custGeom>
            <a:avLst/>
            <a:gdLst/>
            <a:ahLst/>
            <a:cxnLst/>
            <a:rect l="l" t="t" r="r" b="b"/>
            <a:pathLst>
              <a:path w="10794" h="10160">
                <a:moveTo>
                  <a:pt x="0" y="10159"/>
                </a:moveTo>
                <a:lnTo>
                  <a:pt x="10470" y="10159"/>
                </a:lnTo>
                <a:lnTo>
                  <a:pt x="10470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C274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9345638" y="2147228"/>
            <a:ext cx="0" cy="671553"/>
          </a:xfrm>
          <a:custGeom>
            <a:avLst/>
            <a:gdLst/>
            <a:ahLst/>
            <a:cxnLst/>
            <a:rect l="l" t="t" r="r" b="b"/>
            <a:pathLst>
              <a:path h="1107439">
                <a:moveTo>
                  <a:pt x="0" y="0"/>
                </a:moveTo>
                <a:lnTo>
                  <a:pt x="0" y="1107440"/>
                </a:lnTo>
              </a:path>
            </a:pathLst>
          </a:custGeom>
          <a:ln w="20941">
            <a:solidFill>
              <a:srgbClr val="0C274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9345638" y="2818592"/>
            <a:ext cx="6546" cy="6546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470" y="0"/>
                </a:moveTo>
                <a:lnTo>
                  <a:pt x="0" y="0"/>
                </a:lnTo>
                <a:lnTo>
                  <a:pt x="0" y="10470"/>
                </a:lnTo>
                <a:lnTo>
                  <a:pt x="10470" y="10470"/>
                </a:lnTo>
                <a:lnTo>
                  <a:pt x="10470" y="0"/>
                </a:lnTo>
                <a:close/>
              </a:path>
            </a:pathLst>
          </a:custGeom>
          <a:solidFill>
            <a:srgbClr val="0C274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6594250" y="3285273"/>
            <a:ext cx="453991" cy="0"/>
          </a:xfrm>
          <a:custGeom>
            <a:avLst/>
            <a:gdLst/>
            <a:ahLst/>
            <a:cxnLst/>
            <a:rect l="l" t="t" r="r" b="b"/>
            <a:pathLst>
              <a:path w="748665">
                <a:moveTo>
                  <a:pt x="0" y="0"/>
                </a:moveTo>
                <a:lnTo>
                  <a:pt x="748532" y="0"/>
                </a:lnTo>
              </a:path>
            </a:pathLst>
          </a:custGeom>
          <a:ln w="10159">
            <a:solidFill>
              <a:srgbClr val="9AB45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6594250" y="3279112"/>
            <a:ext cx="447830" cy="0"/>
          </a:xfrm>
          <a:custGeom>
            <a:avLst/>
            <a:gdLst/>
            <a:ahLst/>
            <a:cxnLst/>
            <a:rect l="l" t="t" r="r" b="b"/>
            <a:pathLst>
              <a:path w="738504">
                <a:moveTo>
                  <a:pt x="0" y="0"/>
                </a:moveTo>
                <a:lnTo>
                  <a:pt x="738061" y="0"/>
                </a:lnTo>
              </a:path>
            </a:pathLst>
          </a:custGeom>
          <a:ln w="10160">
            <a:solidFill>
              <a:srgbClr val="9AB45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7041811" y="3276031"/>
            <a:ext cx="6546" cy="6161"/>
          </a:xfrm>
          <a:custGeom>
            <a:avLst/>
            <a:gdLst/>
            <a:ahLst/>
            <a:cxnLst/>
            <a:rect l="l" t="t" r="r" b="b"/>
            <a:pathLst>
              <a:path w="10795" h="10160">
                <a:moveTo>
                  <a:pt x="0" y="10159"/>
                </a:moveTo>
                <a:lnTo>
                  <a:pt x="10470" y="10159"/>
                </a:lnTo>
                <a:lnTo>
                  <a:pt x="10470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9AB45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7041810" y="2592926"/>
            <a:ext cx="0" cy="683105"/>
          </a:xfrm>
          <a:custGeom>
            <a:avLst/>
            <a:gdLst/>
            <a:ahLst/>
            <a:cxnLst/>
            <a:rect l="l" t="t" r="r" b="b"/>
            <a:pathLst>
              <a:path h="1126489">
                <a:moveTo>
                  <a:pt x="0" y="0"/>
                </a:moveTo>
                <a:lnTo>
                  <a:pt x="0" y="1126489"/>
                </a:lnTo>
              </a:path>
            </a:pathLst>
          </a:custGeom>
          <a:ln w="20941">
            <a:solidFill>
              <a:srgbClr val="9AB45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7671871" y="2580245"/>
            <a:ext cx="398542" cy="225648"/>
          </a:xfrm>
          <a:custGeom>
            <a:avLst/>
            <a:gdLst/>
            <a:ahLst/>
            <a:cxnLst/>
            <a:rect l="l" t="t" r="r" b="b"/>
            <a:pathLst>
              <a:path w="657225" h="372110">
                <a:moveTo>
                  <a:pt x="0" y="372109"/>
                </a:moveTo>
                <a:lnTo>
                  <a:pt x="656671" y="372109"/>
                </a:lnTo>
                <a:lnTo>
                  <a:pt x="656671" y="0"/>
                </a:lnTo>
                <a:lnTo>
                  <a:pt x="0" y="0"/>
                </a:lnTo>
                <a:lnTo>
                  <a:pt x="0" y="372109"/>
                </a:lnTo>
                <a:close/>
              </a:path>
            </a:pathLst>
          </a:custGeom>
          <a:solidFill>
            <a:srgbClr val="F4EEB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7240653" y="2140502"/>
            <a:ext cx="829429" cy="439744"/>
          </a:xfrm>
          <a:custGeom>
            <a:avLst/>
            <a:gdLst/>
            <a:ahLst/>
            <a:cxnLst/>
            <a:rect l="l" t="t" r="r" b="b"/>
            <a:pathLst>
              <a:path w="1367790" h="725170">
                <a:moveTo>
                  <a:pt x="0" y="725169"/>
                </a:moveTo>
                <a:lnTo>
                  <a:pt x="1367780" y="725169"/>
                </a:lnTo>
                <a:lnTo>
                  <a:pt x="1367780" y="0"/>
                </a:lnTo>
                <a:lnTo>
                  <a:pt x="0" y="0"/>
                </a:lnTo>
                <a:lnTo>
                  <a:pt x="0" y="725169"/>
                </a:lnTo>
                <a:close/>
              </a:path>
            </a:pathLst>
          </a:custGeom>
          <a:solidFill>
            <a:srgbClr val="F4EEB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7240653" y="1679195"/>
            <a:ext cx="191762" cy="461307"/>
          </a:xfrm>
          <a:custGeom>
            <a:avLst/>
            <a:gdLst/>
            <a:ahLst/>
            <a:cxnLst/>
            <a:rect l="l" t="t" r="r" b="b"/>
            <a:pathLst>
              <a:path w="316229" h="760729">
                <a:moveTo>
                  <a:pt x="0" y="760729"/>
                </a:moveTo>
                <a:lnTo>
                  <a:pt x="316063" y="760729"/>
                </a:lnTo>
                <a:lnTo>
                  <a:pt x="316063" y="0"/>
                </a:lnTo>
                <a:lnTo>
                  <a:pt x="0" y="0"/>
                </a:lnTo>
                <a:lnTo>
                  <a:pt x="0" y="760729"/>
                </a:lnTo>
                <a:close/>
              </a:path>
            </a:pathLst>
          </a:custGeom>
          <a:solidFill>
            <a:srgbClr val="F4EEB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7240653" y="1465869"/>
            <a:ext cx="826349" cy="213326"/>
          </a:xfrm>
          <a:custGeom>
            <a:avLst/>
            <a:gdLst/>
            <a:ahLst/>
            <a:cxnLst/>
            <a:rect l="l" t="t" r="r" b="b"/>
            <a:pathLst>
              <a:path w="1362709" h="351789">
                <a:moveTo>
                  <a:pt x="0" y="351789"/>
                </a:moveTo>
                <a:lnTo>
                  <a:pt x="1362576" y="351789"/>
                </a:lnTo>
                <a:lnTo>
                  <a:pt x="1362576" y="0"/>
                </a:lnTo>
                <a:lnTo>
                  <a:pt x="0" y="0"/>
                </a:lnTo>
                <a:lnTo>
                  <a:pt x="0" y="351789"/>
                </a:lnTo>
                <a:close/>
              </a:path>
            </a:pathLst>
          </a:custGeom>
          <a:solidFill>
            <a:srgbClr val="F4EEB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7868916" y="2137421"/>
            <a:ext cx="201389" cy="0"/>
          </a:xfrm>
          <a:custGeom>
            <a:avLst/>
            <a:gdLst/>
            <a:ahLst/>
            <a:cxnLst/>
            <a:rect l="l" t="t" r="r" b="b"/>
            <a:pathLst>
              <a:path w="332105">
                <a:moveTo>
                  <a:pt x="0" y="0"/>
                </a:moveTo>
                <a:lnTo>
                  <a:pt x="331728" y="0"/>
                </a:lnTo>
              </a:path>
            </a:pathLst>
          </a:custGeom>
          <a:ln w="10160">
            <a:solidFill>
              <a:srgbClr val="F4EEBD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7868916" y="1921015"/>
            <a:ext cx="628425" cy="213326"/>
          </a:xfrm>
          <a:custGeom>
            <a:avLst/>
            <a:gdLst/>
            <a:ahLst/>
            <a:cxnLst/>
            <a:rect l="l" t="t" r="r" b="b"/>
            <a:pathLst>
              <a:path w="1036319" h="351789">
                <a:moveTo>
                  <a:pt x="0" y="351789"/>
                </a:moveTo>
                <a:lnTo>
                  <a:pt x="1036041" y="351789"/>
                </a:lnTo>
                <a:lnTo>
                  <a:pt x="1036041" y="0"/>
                </a:lnTo>
                <a:lnTo>
                  <a:pt x="0" y="0"/>
                </a:lnTo>
                <a:lnTo>
                  <a:pt x="0" y="351789"/>
                </a:lnTo>
                <a:close/>
              </a:path>
            </a:pathLst>
          </a:custGeom>
          <a:solidFill>
            <a:srgbClr val="F4EEB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7868917" y="1679194"/>
            <a:ext cx="198308" cy="241821"/>
          </a:xfrm>
          <a:custGeom>
            <a:avLst/>
            <a:gdLst/>
            <a:ahLst/>
            <a:cxnLst/>
            <a:rect l="l" t="t" r="r" b="b"/>
            <a:pathLst>
              <a:path w="327025" h="398780">
                <a:moveTo>
                  <a:pt x="0" y="398779"/>
                </a:moveTo>
                <a:lnTo>
                  <a:pt x="326524" y="398779"/>
                </a:lnTo>
                <a:lnTo>
                  <a:pt x="326524" y="0"/>
                </a:lnTo>
                <a:lnTo>
                  <a:pt x="0" y="0"/>
                </a:lnTo>
                <a:lnTo>
                  <a:pt x="0" y="398779"/>
                </a:lnTo>
                <a:close/>
              </a:path>
            </a:pathLst>
          </a:custGeom>
          <a:solidFill>
            <a:srgbClr val="F4EEBD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7240615" y="2593304"/>
            <a:ext cx="418565" cy="212941"/>
          </a:xfrm>
          <a:custGeom>
            <a:avLst/>
            <a:gdLst/>
            <a:ahLst/>
            <a:cxnLst/>
            <a:rect l="l" t="t" r="r" b="b"/>
            <a:pathLst>
              <a:path w="690245" h="351154">
                <a:moveTo>
                  <a:pt x="690167" y="350575"/>
                </a:moveTo>
                <a:lnTo>
                  <a:pt x="0" y="350575"/>
                </a:lnTo>
                <a:lnTo>
                  <a:pt x="0" y="0"/>
                </a:lnTo>
                <a:lnTo>
                  <a:pt x="690167" y="0"/>
                </a:lnTo>
                <a:lnTo>
                  <a:pt x="690167" y="350575"/>
                </a:lnTo>
                <a:close/>
              </a:path>
            </a:pathLst>
          </a:custGeom>
          <a:solidFill>
            <a:srgbClr val="E1DFA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7665483" y="2593338"/>
            <a:ext cx="0" cy="212556"/>
          </a:xfrm>
          <a:custGeom>
            <a:avLst/>
            <a:gdLst/>
            <a:ahLst/>
            <a:cxnLst/>
            <a:rect l="l" t="t" r="r" b="b"/>
            <a:pathLst>
              <a:path h="350520">
                <a:moveTo>
                  <a:pt x="0" y="0"/>
                </a:moveTo>
                <a:lnTo>
                  <a:pt x="0" y="350520"/>
                </a:lnTo>
              </a:path>
            </a:pathLst>
          </a:custGeom>
          <a:ln w="20941">
            <a:solidFill>
              <a:srgbClr val="C1C96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7240615" y="2586792"/>
            <a:ext cx="431272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1109" y="0"/>
                </a:lnTo>
              </a:path>
            </a:pathLst>
          </a:custGeom>
          <a:ln w="21589">
            <a:solidFill>
              <a:srgbClr val="C1C96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8299004" y="2805975"/>
            <a:ext cx="198308" cy="469779"/>
          </a:xfrm>
          <a:custGeom>
            <a:avLst/>
            <a:gdLst/>
            <a:ahLst/>
            <a:cxnLst/>
            <a:rect l="l" t="t" r="r" b="b"/>
            <a:pathLst>
              <a:path w="327025" h="774700">
                <a:moveTo>
                  <a:pt x="0" y="774700"/>
                </a:moveTo>
                <a:lnTo>
                  <a:pt x="326754" y="774700"/>
                </a:lnTo>
                <a:lnTo>
                  <a:pt x="326754" y="0"/>
                </a:lnTo>
                <a:lnTo>
                  <a:pt x="0" y="0"/>
                </a:lnTo>
                <a:lnTo>
                  <a:pt x="0" y="774700"/>
                </a:lnTo>
                <a:close/>
              </a:path>
            </a:pathLst>
          </a:custGeom>
          <a:solidFill>
            <a:srgbClr val="DCD9A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8082750" y="2146744"/>
            <a:ext cx="414715" cy="659231"/>
          </a:xfrm>
          <a:custGeom>
            <a:avLst/>
            <a:gdLst/>
            <a:ahLst/>
            <a:cxnLst/>
            <a:rect l="l" t="t" r="r" b="b"/>
            <a:pathLst>
              <a:path w="683894" h="1087120">
                <a:moveTo>
                  <a:pt x="0" y="1087120"/>
                </a:moveTo>
                <a:lnTo>
                  <a:pt x="683371" y="1087120"/>
                </a:lnTo>
                <a:lnTo>
                  <a:pt x="683371" y="0"/>
                </a:lnTo>
                <a:lnTo>
                  <a:pt x="0" y="0"/>
                </a:lnTo>
                <a:lnTo>
                  <a:pt x="0" y="1087120"/>
                </a:lnTo>
                <a:close/>
              </a:path>
            </a:pathLst>
          </a:custGeom>
          <a:solidFill>
            <a:srgbClr val="DCD9A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3" name="object 53"/>
          <p:cNvSpPr/>
          <p:nvPr/>
        </p:nvSpPr>
        <p:spPr>
          <a:xfrm>
            <a:off x="8076425" y="2147433"/>
            <a:ext cx="0" cy="658460"/>
          </a:xfrm>
          <a:custGeom>
            <a:avLst/>
            <a:gdLst/>
            <a:ahLst/>
            <a:cxnLst/>
            <a:rect l="l" t="t" r="r" b="b"/>
            <a:pathLst>
              <a:path h="1085850">
                <a:moveTo>
                  <a:pt x="0" y="0"/>
                </a:moveTo>
                <a:lnTo>
                  <a:pt x="0" y="1085850"/>
                </a:lnTo>
              </a:path>
            </a:pathLst>
          </a:custGeom>
          <a:ln w="20941">
            <a:solidFill>
              <a:srgbClr val="7C836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4" name="object 54"/>
          <p:cNvSpPr/>
          <p:nvPr/>
        </p:nvSpPr>
        <p:spPr>
          <a:xfrm>
            <a:off x="8070076" y="2140887"/>
            <a:ext cx="427422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313" y="0"/>
                </a:lnTo>
              </a:path>
            </a:pathLst>
          </a:custGeom>
          <a:ln w="21590">
            <a:solidFill>
              <a:srgbClr val="7C836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5" name="object 55"/>
          <p:cNvSpPr/>
          <p:nvPr/>
        </p:nvSpPr>
        <p:spPr>
          <a:xfrm>
            <a:off x="7227929" y="3285184"/>
            <a:ext cx="1282265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3977" y="0"/>
                </a:lnTo>
              </a:path>
            </a:pathLst>
          </a:custGeom>
          <a:ln w="10160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56"/>
          <p:cNvSpPr/>
          <p:nvPr/>
        </p:nvSpPr>
        <p:spPr>
          <a:xfrm>
            <a:off x="7227929" y="3279023"/>
            <a:ext cx="1269558" cy="0"/>
          </a:xfrm>
          <a:custGeom>
            <a:avLst/>
            <a:gdLst/>
            <a:ahLst/>
            <a:cxnLst/>
            <a:rect l="l" t="t" r="r" b="b"/>
            <a:pathLst>
              <a:path w="2093594">
                <a:moveTo>
                  <a:pt x="0" y="0"/>
                </a:moveTo>
                <a:lnTo>
                  <a:pt x="2093035" y="0"/>
                </a:lnTo>
              </a:path>
            </a:pathLst>
          </a:custGeom>
          <a:ln w="10160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57"/>
          <p:cNvSpPr/>
          <p:nvPr/>
        </p:nvSpPr>
        <p:spPr>
          <a:xfrm>
            <a:off x="7234278" y="1465369"/>
            <a:ext cx="0" cy="1810574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0"/>
                </a:moveTo>
                <a:lnTo>
                  <a:pt x="0" y="2985770"/>
                </a:lnTo>
              </a:path>
            </a:pathLst>
          </a:custGeom>
          <a:ln w="20941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58"/>
          <p:cNvSpPr/>
          <p:nvPr/>
        </p:nvSpPr>
        <p:spPr>
          <a:xfrm>
            <a:off x="7227929" y="1459208"/>
            <a:ext cx="1282265" cy="0"/>
          </a:xfrm>
          <a:custGeom>
            <a:avLst/>
            <a:gdLst/>
            <a:ahLst/>
            <a:cxnLst/>
            <a:rect l="l" t="t" r="r" b="b"/>
            <a:pathLst>
              <a:path w="2114550">
                <a:moveTo>
                  <a:pt x="0" y="0"/>
                </a:moveTo>
                <a:lnTo>
                  <a:pt x="2113977" y="0"/>
                </a:lnTo>
              </a:path>
            </a:pathLst>
          </a:custGeom>
          <a:ln w="20319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59"/>
          <p:cNvSpPr/>
          <p:nvPr/>
        </p:nvSpPr>
        <p:spPr>
          <a:xfrm>
            <a:off x="8497147" y="3275943"/>
            <a:ext cx="6546" cy="6161"/>
          </a:xfrm>
          <a:custGeom>
            <a:avLst/>
            <a:gdLst/>
            <a:ahLst/>
            <a:cxnLst/>
            <a:rect l="l" t="t" r="r" b="b"/>
            <a:pathLst>
              <a:path w="10794" h="10160">
                <a:moveTo>
                  <a:pt x="0" y="10160"/>
                </a:moveTo>
                <a:lnTo>
                  <a:pt x="10470" y="10160"/>
                </a:lnTo>
                <a:lnTo>
                  <a:pt x="1047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6D64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60"/>
          <p:cNvSpPr/>
          <p:nvPr/>
        </p:nvSpPr>
        <p:spPr>
          <a:xfrm>
            <a:off x="8503496" y="1465369"/>
            <a:ext cx="0" cy="1810574"/>
          </a:xfrm>
          <a:custGeom>
            <a:avLst/>
            <a:gdLst/>
            <a:ahLst/>
            <a:cxnLst/>
            <a:rect l="l" t="t" r="r" b="b"/>
            <a:pathLst>
              <a:path h="2985770">
                <a:moveTo>
                  <a:pt x="0" y="0"/>
                </a:moveTo>
                <a:lnTo>
                  <a:pt x="0" y="2985770"/>
                </a:lnTo>
              </a:path>
            </a:pathLst>
          </a:custGeom>
          <a:ln w="20941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61"/>
          <p:cNvSpPr/>
          <p:nvPr/>
        </p:nvSpPr>
        <p:spPr>
          <a:xfrm>
            <a:off x="8503497" y="3275754"/>
            <a:ext cx="6546" cy="6546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470" y="0"/>
                </a:moveTo>
                <a:lnTo>
                  <a:pt x="0" y="0"/>
                </a:lnTo>
                <a:lnTo>
                  <a:pt x="0" y="10470"/>
                </a:lnTo>
                <a:lnTo>
                  <a:pt x="10470" y="10470"/>
                </a:lnTo>
                <a:lnTo>
                  <a:pt x="10470" y="0"/>
                </a:lnTo>
                <a:close/>
              </a:path>
            </a:pathLst>
          </a:custGeom>
          <a:solidFill>
            <a:srgbClr val="E6D64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2" name="object 62"/>
          <p:cNvSpPr/>
          <p:nvPr/>
        </p:nvSpPr>
        <p:spPr>
          <a:xfrm>
            <a:off x="7240615" y="2805894"/>
            <a:ext cx="418565" cy="470164"/>
          </a:xfrm>
          <a:custGeom>
            <a:avLst/>
            <a:gdLst/>
            <a:ahLst/>
            <a:cxnLst/>
            <a:rect l="l" t="t" r="r" b="b"/>
            <a:pathLst>
              <a:path w="690245" h="775335">
                <a:moveTo>
                  <a:pt x="690167" y="774835"/>
                </a:moveTo>
                <a:lnTo>
                  <a:pt x="0" y="774835"/>
                </a:lnTo>
                <a:lnTo>
                  <a:pt x="0" y="0"/>
                </a:lnTo>
                <a:lnTo>
                  <a:pt x="690167" y="0"/>
                </a:lnTo>
                <a:lnTo>
                  <a:pt x="690167" y="774835"/>
                </a:lnTo>
                <a:close/>
              </a:path>
            </a:pathLst>
          </a:custGeom>
          <a:solidFill>
            <a:srgbClr val="E7DF88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3" name="object 63"/>
          <p:cNvSpPr/>
          <p:nvPr/>
        </p:nvSpPr>
        <p:spPr>
          <a:xfrm>
            <a:off x="7665483" y="2805894"/>
            <a:ext cx="0" cy="470164"/>
          </a:xfrm>
          <a:custGeom>
            <a:avLst/>
            <a:gdLst/>
            <a:ahLst/>
            <a:cxnLst/>
            <a:rect l="l" t="t" r="r" b="b"/>
            <a:pathLst>
              <a:path h="775335">
                <a:moveTo>
                  <a:pt x="0" y="0"/>
                </a:moveTo>
                <a:lnTo>
                  <a:pt x="0" y="774835"/>
                </a:lnTo>
              </a:path>
            </a:pathLst>
          </a:custGeom>
          <a:ln w="20941">
            <a:solidFill>
              <a:srgbClr val="DDD878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4" name="object 64"/>
          <p:cNvSpPr/>
          <p:nvPr/>
        </p:nvSpPr>
        <p:spPr>
          <a:xfrm>
            <a:off x="8082788" y="2805894"/>
            <a:ext cx="216406" cy="470164"/>
          </a:xfrm>
          <a:custGeom>
            <a:avLst/>
            <a:gdLst/>
            <a:ahLst/>
            <a:cxnLst/>
            <a:rect l="l" t="t" r="r" b="b"/>
            <a:pathLst>
              <a:path w="356869" h="775335">
                <a:moveTo>
                  <a:pt x="356617" y="774835"/>
                </a:moveTo>
                <a:lnTo>
                  <a:pt x="0" y="774835"/>
                </a:lnTo>
                <a:lnTo>
                  <a:pt x="0" y="0"/>
                </a:lnTo>
                <a:lnTo>
                  <a:pt x="356617" y="0"/>
                </a:lnTo>
                <a:lnTo>
                  <a:pt x="356617" y="774835"/>
                </a:lnTo>
                <a:close/>
              </a:path>
            </a:pathLst>
          </a:custGeom>
          <a:solidFill>
            <a:srgbClr val="E5DD8A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5" name="object 65"/>
          <p:cNvSpPr/>
          <p:nvPr/>
        </p:nvSpPr>
        <p:spPr>
          <a:xfrm>
            <a:off x="8076425" y="2805894"/>
            <a:ext cx="0" cy="470164"/>
          </a:xfrm>
          <a:custGeom>
            <a:avLst/>
            <a:gdLst/>
            <a:ahLst/>
            <a:cxnLst/>
            <a:rect l="l" t="t" r="r" b="b"/>
            <a:pathLst>
              <a:path h="775335">
                <a:moveTo>
                  <a:pt x="0" y="0"/>
                </a:moveTo>
                <a:lnTo>
                  <a:pt x="0" y="774835"/>
                </a:lnTo>
              </a:path>
            </a:pathLst>
          </a:custGeom>
          <a:ln w="20941">
            <a:solidFill>
              <a:srgbClr val="C8C374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6" name="object 66"/>
          <p:cNvSpPr/>
          <p:nvPr/>
        </p:nvSpPr>
        <p:spPr>
          <a:xfrm>
            <a:off x="7234316" y="3279023"/>
            <a:ext cx="1065089" cy="0"/>
          </a:xfrm>
          <a:custGeom>
            <a:avLst/>
            <a:gdLst/>
            <a:ahLst/>
            <a:cxnLst/>
            <a:rect l="l" t="t" r="r" b="b"/>
            <a:pathLst>
              <a:path w="1756409">
                <a:moveTo>
                  <a:pt x="0" y="0"/>
                </a:moveTo>
                <a:lnTo>
                  <a:pt x="1755810" y="0"/>
                </a:lnTo>
              </a:path>
            </a:pathLst>
          </a:custGeom>
          <a:ln w="10160">
            <a:solidFill>
              <a:srgbClr val="E8DC6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7" name="object 67"/>
          <p:cNvSpPr/>
          <p:nvPr/>
        </p:nvSpPr>
        <p:spPr>
          <a:xfrm>
            <a:off x="7237491" y="2806164"/>
            <a:ext cx="0" cy="469779"/>
          </a:xfrm>
          <a:custGeom>
            <a:avLst/>
            <a:gdLst/>
            <a:ahLst/>
            <a:cxnLst/>
            <a:rect l="l" t="t" r="r" b="b"/>
            <a:pathLst>
              <a:path h="774700">
                <a:moveTo>
                  <a:pt x="0" y="0"/>
                </a:moveTo>
                <a:lnTo>
                  <a:pt x="0" y="774700"/>
                </a:lnTo>
              </a:path>
            </a:pathLst>
          </a:custGeom>
          <a:ln w="10470">
            <a:solidFill>
              <a:srgbClr val="E8DC6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8" name="object 68"/>
          <p:cNvSpPr/>
          <p:nvPr/>
        </p:nvSpPr>
        <p:spPr>
          <a:xfrm>
            <a:off x="7227966" y="3285190"/>
            <a:ext cx="1077795" cy="0"/>
          </a:xfrm>
          <a:custGeom>
            <a:avLst/>
            <a:gdLst/>
            <a:ahLst/>
            <a:cxnLst/>
            <a:rect l="l" t="t" r="r" b="b"/>
            <a:pathLst>
              <a:path w="1777365">
                <a:moveTo>
                  <a:pt x="0" y="0"/>
                </a:moveTo>
                <a:lnTo>
                  <a:pt x="1776752" y="0"/>
                </a:lnTo>
              </a:path>
            </a:pathLst>
          </a:custGeom>
          <a:ln w="10160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9" name="object 69"/>
          <p:cNvSpPr/>
          <p:nvPr/>
        </p:nvSpPr>
        <p:spPr>
          <a:xfrm>
            <a:off x="7227966" y="3279029"/>
            <a:ext cx="1065089" cy="0"/>
          </a:xfrm>
          <a:custGeom>
            <a:avLst/>
            <a:gdLst/>
            <a:ahLst/>
            <a:cxnLst/>
            <a:rect l="l" t="t" r="r" b="b"/>
            <a:pathLst>
              <a:path w="1756409">
                <a:moveTo>
                  <a:pt x="0" y="0"/>
                </a:moveTo>
                <a:lnTo>
                  <a:pt x="1755810" y="0"/>
                </a:lnTo>
              </a:path>
            </a:pathLst>
          </a:custGeom>
          <a:ln w="10160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0" name="object 70"/>
          <p:cNvSpPr/>
          <p:nvPr/>
        </p:nvSpPr>
        <p:spPr>
          <a:xfrm>
            <a:off x="7234316" y="2812331"/>
            <a:ext cx="0" cy="463618"/>
          </a:xfrm>
          <a:custGeom>
            <a:avLst/>
            <a:gdLst/>
            <a:ahLst/>
            <a:cxnLst/>
            <a:rect l="l" t="t" r="r" b="b"/>
            <a:pathLst>
              <a:path h="764539">
                <a:moveTo>
                  <a:pt x="0" y="0"/>
                </a:moveTo>
                <a:lnTo>
                  <a:pt x="0" y="764539"/>
                </a:lnTo>
              </a:path>
            </a:pathLst>
          </a:custGeom>
          <a:ln w="20941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1" name="object 71"/>
          <p:cNvSpPr/>
          <p:nvPr/>
        </p:nvSpPr>
        <p:spPr>
          <a:xfrm>
            <a:off x="7227966" y="2805785"/>
            <a:ext cx="1077795" cy="0"/>
          </a:xfrm>
          <a:custGeom>
            <a:avLst/>
            <a:gdLst/>
            <a:ahLst/>
            <a:cxnLst/>
            <a:rect l="l" t="t" r="r" b="b"/>
            <a:pathLst>
              <a:path w="1777365">
                <a:moveTo>
                  <a:pt x="0" y="0"/>
                </a:moveTo>
                <a:lnTo>
                  <a:pt x="1776752" y="0"/>
                </a:lnTo>
              </a:path>
            </a:pathLst>
          </a:custGeom>
          <a:ln w="21590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2" name="object 72"/>
          <p:cNvSpPr/>
          <p:nvPr/>
        </p:nvSpPr>
        <p:spPr>
          <a:xfrm>
            <a:off x="8292692" y="3275949"/>
            <a:ext cx="6546" cy="6161"/>
          </a:xfrm>
          <a:custGeom>
            <a:avLst/>
            <a:gdLst/>
            <a:ahLst/>
            <a:cxnLst/>
            <a:rect l="l" t="t" r="r" b="b"/>
            <a:pathLst>
              <a:path w="10794" h="10160">
                <a:moveTo>
                  <a:pt x="0" y="10160"/>
                </a:moveTo>
                <a:lnTo>
                  <a:pt x="10470" y="10160"/>
                </a:lnTo>
                <a:lnTo>
                  <a:pt x="10470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E6D64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3" name="object 73"/>
          <p:cNvSpPr/>
          <p:nvPr/>
        </p:nvSpPr>
        <p:spPr>
          <a:xfrm>
            <a:off x="8299041" y="2812331"/>
            <a:ext cx="0" cy="463618"/>
          </a:xfrm>
          <a:custGeom>
            <a:avLst/>
            <a:gdLst/>
            <a:ahLst/>
            <a:cxnLst/>
            <a:rect l="l" t="t" r="r" b="b"/>
            <a:pathLst>
              <a:path h="764539">
                <a:moveTo>
                  <a:pt x="0" y="0"/>
                </a:moveTo>
                <a:lnTo>
                  <a:pt x="0" y="764539"/>
                </a:lnTo>
              </a:path>
            </a:pathLst>
          </a:custGeom>
          <a:ln w="20941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4" name="object 74"/>
          <p:cNvSpPr/>
          <p:nvPr/>
        </p:nvSpPr>
        <p:spPr>
          <a:xfrm>
            <a:off x="8299041" y="3275754"/>
            <a:ext cx="6546" cy="6546"/>
          </a:xfrm>
          <a:custGeom>
            <a:avLst/>
            <a:gdLst/>
            <a:ahLst/>
            <a:cxnLst/>
            <a:rect l="l" t="t" r="r" b="b"/>
            <a:pathLst>
              <a:path w="10794" h="10795">
                <a:moveTo>
                  <a:pt x="10470" y="0"/>
                </a:moveTo>
                <a:lnTo>
                  <a:pt x="0" y="0"/>
                </a:lnTo>
                <a:lnTo>
                  <a:pt x="0" y="10481"/>
                </a:lnTo>
                <a:lnTo>
                  <a:pt x="10470" y="10481"/>
                </a:lnTo>
                <a:lnTo>
                  <a:pt x="10470" y="0"/>
                </a:lnTo>
                <a:close/>
              </a:path>
            </a:pathLst>
          </a:custGeom>
          <a:solidFill>
            <a:srgbClr val="E6D64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5" name="object 75"/>
          <p:cNvSpPr/>
          <p:nvPr/>
        </p:nvSpPr>
        <p:spPr>
          <a:xfrm>
            <a:off x="8060546" y="1924341"/>
            <a:ext cx="449370" cy="0"/>
          </a:xfrm>
          <a:custGeom>
            <a:avLst/>
            <a:gdLst/>
            <a:ahLst/>
            <a:cxnLst/>
            <a:rect l="l" t="t" r="r" b="b"/>
            <a:pathLst>
              <a:path w="741044">
                <a:moveTo>
                  <a:pt x="0" y="0"/>
                </a:moveTo>
                <a:lnTo>
                  <a:pt x="740930" y="0"/>
                </a:lnTo>
              </a:path>
            </a:pathLst>
          </a:custGeom>
          <a:ln w="10159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6" name="object 76"/>
          <p:cNvSpPr/>
          <p:nvPr/>
        </p:nvSpPr>
        <p:spPr>
          <a:xfrm>
            <a:off x="8060546" y="1918180"/>
            <a:ext cx="436663" cy="0"/>
          </a:xfrm>
          <a:custGeom>
            <a:avLst/>
            <a:gdLst/>
            <a:ahLst/>
            <a:cxnLst/>
            <a:rect l="l" t="t" r="r" b="b"/>
            <a:pathLst>
              <a:path w="720090">
                <a:moveTo>
                  <a:pt x="0" y="0"/>
                </a:moveTo>
                <a:lnTo>
                  <a:pt x="719988" y="0"/>
                </a:lnTo>
              </a:path>
            </a:pathLst>
          </a:custGeom>
          <a:ln w="10159">
            <a:solidFill>
              <a:srgbClr val="E6D643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7" name="object 77"/>
          <p:cNvSpPr/>
          <p:nvPr/>
        </p:nvSpPr>
        <p:spPr>
          <a:xfrm>
            <a:off x="8497147" y="1915100"/>
            <a:ext cx="6546" cy="6161"/>
          </a:xfrm>
          <a:custGeom>
            <a:avLst/>
            <a:gdLst/>
            <a:ahLst/>
            <a:cxnLst/>
            <a:rect l="l" t="t" r="r" b="b"/>
            <a:pathLst>
              <a:path w="10794" h="10160">
                <a:moveTo>
                  <a:pt x="0" y="10159"/>
                </a:moveTo>
                <a:lnTo>
                  <a:pt x="10470" y="10159"/>
                </a:lnTo>
                <a:lnTo>
                  <a:pt x="10470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E6D64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8" name="object 78"/>
          <p:cNvSpPr/>
          <p:nvPr/>
        </p:nvSpPr>
        <p:spPr>
          <a:xfrm>
            <a:off x="8503497" y="1914911"/>
            <a:ext cx="6546" cy="6546"/>
          </a:xfrm>
          <a:custGeom>
            <a:avLst/>
            <a:gdLst/>
            <a:ahLst/>
            <a:cxnLst/>
            <a:rect l="l" t="t" r="r" b="b"/>
            <a:pathLst>
              <a:path w="10794" h="10794">
                <a:moveTo>
                  <a:pt x="10470" y="0"/>
                </a:moveTo>
                <a:lnTo>
                  <a:pt x="0" y="0"/>
                </a:lnTo>
                <a:lnTo>
                  <a:pt x="0" y="10470"/>
                </a:lnTo>
                <a:lnTo>
                  <a:pt x="10470" y="10470"/>
                </a:lnTo>
                <a:lnTo>
                  <a:pt x="10470" y="0"/>
                </a:lnTo>
                <a:close/>
              </a:path>
            </a:pathLst>
          </a:custGeom>
          <a:solidFill>
            <a:srgbClr val="E6D64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9" name="object 79"/>
          <p:cNvSpPr txBox="1"/>
          <p:nvPr/>
        </p:nvSpPr>
        <p:spPr>
          <a:xfrm>
            <a:off x="7432320" y="1679028"/>
            <a:ext cx="436663" cy="352688"/>
          </a:xfrm>
          <a:prstGeom prst="rect">
            <a:avLst/>
          </a:prstGeom>
          <a:solidFill>
            <a:srgbClr val="EBE189"/>
          </a:solidFill>
          <a:ln w="20941">
            <a:solidFill>
              <a:srgbClr val="E6D643"/>
            </a:solidFill>
          </a:ln>
        </p:spPr>
        <p:txBody>
          <a:bodyPr vert="horz" wrap="square" lIns="0" tIns="122836" rIns="0" bIns="0" rtlCol="0">
            <a:spAutoFit/>
          </a:bodyPr>
          <a:lstStyle/>
          <a:p>
            <a:pPr marR="8856" algn="ctr">
              <a:spcBef>
                <a:spcPts val="967"/>
              </a:spcBef>
            </a:pPr>
            <a:r>
              <a:rPr sz="1486" spc="36" dirty="0">
                <a:solidFill>
                  <a:srgbClr val="B2A334"/>
                </a:solidFill>
                <a:latin typeface="Arial"/>
                <a:cs typeface="Arial"/>
              </a:rPr>
              <a:t>d</a:t>
            </a:r>
            <a:endParaRPr sz="1486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071657" y="1459208"/>
            <a:ext cx="432042" cy="318082"/>
          </a:xfrm>
          <a:prstGeom prst="rect">
            <a:avLst/>
          </a:prstGeom>
          <a:solidFill>
            <a:srgbClr val="EBE189"/>
          </a:solidFill>
          <a:ln w="20941">
            <a:solidFill>
              <a:srgbClr val="E6D643"/>
            </a:solidFill>
          </a:ln>
        </p:spPr>
        <p:txBody>
          <a:bodyPr vert="horz" wrap="square" lIns="0" tIns="88565" rIns="0" bIns="0" rtlCol="0">
            <a:spAutoFit/>
          </a:bodyPr>
          <a:lstStyle/>
          <a:p>
            <a:pPr marR="26569" algn="ctr">
              <a:spcBef>
                <a:spcPts val="697"/>
              </a:spcBef>
            </a:pPr>
            <a:r>
              <a:rPr sz="1486" spc="-52" dirty="0">
                <a:solidFill>
                  <a:srgbClr val="B2A334"/>
                </a:solidFill>
                <a:latin typeface="Arial"/>
                <a:cs typeface="Arial"/>
              </a:rPr>
              <a:t>e</a:t>
            </a:r>
            <a:endParaRPr sz="1486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671889" y="2821910"/>
            <a:ext cx="393536" cy="352299"/>
          </a:xfrm>
          <a:prstGeom prst="rect">
            <a:avLst/>
          </a:prstGeom>
          <a:solidFill>
            <a:srgbClr val="ECE390"/>
          </a:solidFill>
        </p:spPr>
        <p:txBody>
          <a:bodyPr vert="horz" wrap="square" lIns="0" tIns="122451" rIns="0" bIns="0" rtlCol="0">
            <a:spAutoFit/>
          </a:bodyPr>
          <a:lstStyle/>
          <a:p>
            <a:pPr marL="71237">
              <a:spcBef>
                <a:spcPts val="964"/>
              </a:spcBef>
            </a:pPr>
            <a:r>
              <a:rPr sz="1486" spc="36" dirty="0">
                <a:solidFill>
                  <a:srgbClr val="B2A334"/>
                </a:solidFill>
                <a:latin typeface="Arial"/>
                <a:cs typeface="Arial"/>
              </a:rPr>
              <a:t>f</a:t>
            </a:r>
            <a:endParaRPr sz="1486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34128" y="1401290"/>
            <a:ext cx="144784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24" dirty="0">
                <a:solidFill>
                  <a:srgbClr val="B2A334"/>
                </a:solidFill>
                <a:latin typeface="Arial"/>
                <a:cs typeface="Arial"/>
              </a:rPr>
              <a:t>A</a:t>
            </a:r>
            <a:endParaRPr sz="1486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644646" y="2307194"/>
            <a:ext cx="133232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-67" dirty="0">
                <a:solidFill>
                  <a:srgbClr val="49642E"/>
                </a:solidFill>
                <a:latin typeface="Arial"/>
                <a:cs typeface="Arial"/>
              </a:rPr>
              <a:t>B</a:t>
            </a:r>
            <a:endParaRPr sz="1486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600599" y="2586765"/>
            <a:ext cx="441284" cy="465421"/>
          </a:xfrm>
          <a:prstGeom prst="rect">
            <a:avLst/>
          </a:prstGeom>
          <a:solidFill>
            <a:srgbClr val="B2C099"/>
          </a:solidFill>
          <a:ln w="20941">
            <a:solidFill>
              <a:srgbClr val="9AB45B"/>
            </a:solidFill>
          </a:ln>
        </p:spPr>
        <p:txBody>
          <a:bodyPr vert="horz" wrap="square" lIns="0" tIns="3466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1516">
              <a:latin typeface="Times New Roman"/>
              <a:cs typeface="Times New Roman"/>
            </a:endParaRPr>
          </a:p>
          <a:p>
            <a:pPr marR="12322" algn="ctr">
              <a:spcBef>
                <a:spcPts val="3"/>
              </a:spcBef>
            </a:pPr>
            <a:r>
              <a:rPr sz="1486" spc="27" dirty="0">
                <a:solidFill>
                  <a:srgbClr val="49642E"/>
                </a:solidFill>
                <a:latin typeface="Arial"/>
                <a:cs typeface="Arial"/>
              </a:rPr>
              <a:t>g</a:t>
            </a:r>
            <a:endParaRPr sz="1486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237170" y="3723270"/>
            <a:ext cx="428577" cy="338301"/>
          </a:xfrm>
          <a:prstGeom prst="rect">
            <a:avLst/>
          </a:prstGeom>
          <a:solidFill>
            <a:srgbClr val="B2C099"/>
          </a:solidFill>
          <a:ln w="21004">
            <a:solidFill>
              <a:srgbClr val="9AB45B"/>
            </a:solidFill>
          </a:ln>
        </p:spPr>
        <p:txBody>
          <a:bodyPr vert="horz" wrap="square" lIns="0" tIns="108588" rIns="0" bIns="0" rtlCol="0">
            <a:spAutoFit/>
          </a:bodyPr>
          <a:lstStyle/>
          <a:p>
            <a:pPr marL="12707" algn="ctr">
              <a:spcBef>
                <a:spcPts val="855"/>
              </a:spcBef>
            </a:pPr>
            <a:r>
              <a:rPr sz="1486" spc="-9" dirty="0">
                <a:solidFill>
                  <a:srgbClr val="49642E"/>
                </a:solidFill>
                <a:latin typeface="Arial"/>
                <a:cs typeface="Arial"/>
              </a:rPr>
              <a:t>h</a:t>
            </a:r>
            <a:endParaRPr sz="1486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061731" y="1866788"/>
            <a:ext cx="145554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486" spc="-52" dirty="0">
                <a:solidFill>
                  <a:srgbClr val="0C2744"/>
                </a:solidFill>
                <a:latin typeface="Arial"/>
                <a:cs typeface="Arial"/>
              </a:rPr>
              <a:t>C</a:t>
            </a:r>
            <a:endParaRPr sz="1486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110006" y="2338243"/>
            <a:ext cx="51214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1486" spc="9" dirty="0">
                <a:solidFill>
                  <a:srgbClr val="0C2744"/>
                </a:solidFill>
                <a:latin typeface="Arial"/>
                <a:cs typeface="Arial"/>
              </a:rPr>
              <a:t>i</a:t>
            </a:r>
            <a:endParaRPr sz="1486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711127" y="3466876"/>
            <a:ext cx="51214" cy="2379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>
              <a:spcBef>
                <a:spcPts val="73"/>
              </a:spcBef>
            </a:pPr>
            <a:r>
              <a:rPr sz="1486" spc="9" dirty="0">
                <a:solidFill>
                  <a:srgbClr val="0C2744"/>
                </a:solidFill>
                <a:latin typeface="Arial"/>
                <a:cs typeface="Arial"/>
              </a:rPr>
              <a:t>j</a:t>
            </a:r>
            <a:endParaRPr sz="1486">
              <a:latin typeface="Arial"/>
              <a:cs typeface="Arial"/>
            </a:endParaRPr>
          </a:p>
        </p:txBody>
      </p:sp>
      <p:graphicFrame>
        <p:nvGraphicFramePr>
          <p:cNvPr id="89" name="object 89"/>
          <p:cNvGraphicFramePr>
            <a:graphicFrameLocks noGrp="1"/>
          </p:cNvGraphicFramePr>
          <p:nvPr/>
        </p:nvGraphicFramePr>
        <p:xfrm>
          <a:off x="8076660" y="4257282"/>
          <a:ext cx="849066" cy="2433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361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00" dirty="0">
                          <a:solidFill>
                            <a:srgbClr val="B2A334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161" marB="0">
                    <a:lnL w="28575">
                      <a:solidFill>
                        <a:srgbClr val="221E1F"/>
                      </a:solidFill>
                      <a:prstDash val="solid"/>
                    </a:lnL>
                    <a:lnR w="28575">
                      <a:solidFill>
                        <a:srgbClr val="221E1F"/>
                      </a:solidFill>
                      <a:prstDash val="solid"/>
                    </a:lnR>
                    <a:lnT w="28575">
                      <a:solidFill>
                        <a:srgbClr val="221E1F"/>
                      </a:solidFill>
                      <a:prstDash val="solid"/>
                    </a:lnT>
                    <a:lnB w="28575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500" dirty="0">
                          <a:solidFill>
                            <a:srgbClr val="49642E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6161" marB="0">
                    <a:lnL w="28575">
                      <a:solidFill>
                        <a:srgbClr val="221E1F"/>
                      </a:solidFill>
                      <a:prstDash val="solid"/>
                    </a:lnL>
                    <a:lnR w="28575">
                      <a:solidFill>
                        <a:srgbClr val="221E1F"/>
                      </a:solidFill>
                      <a:prstDash val="solid"/>
                    </a:lnR>
                    <a:lnT w="28575">
                      <a:solidFill>
                        <a:srgbClr val="221E1F"/>
                      </a:solidFill>
                      <a:prstDash val="solid"/>
                    </a:lnT>
                    <a:lnB w="28575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500" dirty="0">
                          <a:solidFill>
                            <a:srgbClr val="0C2744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5776" marB="0">
                    <a:lnL w="28575">
                      <a:solidFill>
                        <a:srgbClr val="221E1F"/>
                      </a:solidFill>
                      <a:prstDash val="solid"/>
                    </a:lnL>
                    <a:lnR w="28575">
                      <a:solidFill>
                        <a:srgbClr val="221E1F"/>
                      </a:solidFill>
                      <a:prstDash val="solid"/>
                    </a:lnR>
                    <a:lnT w="28575">
                      <a:solidFill>
                        <a:srgbClr val="221E1F"/>
                      </a:solidFill>
                      <a:prstDash val="solid"/>
                    </a:lnT>
                    <a:lnB w="28575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21E1F"/>
                      </a:solidFill>
                      <a:prstDash val="solid"/>
                    </a:lnL>
                    <a:lnR w="28575">
                      <a:solidFill>
                        <a:srgbClr val="221E1F"/>
                      </a:solidFill>
                      <a:prstDash val="solid"/>
                    </a:lnR>
                    <a:lnT w="28575">
                      <a:solidFill>
                        <a:srgbClr val="221E1F"/>
                      </a:solidFill>
                      <a:prstDash val="solid"/>
                    </a:lnT>
                    <a:lnB w="28575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object 90"/>
          <p:cNvGraphicFramePr>
            <a:graphicFrameLocks noGrp="1"/>
          </p:cNvGraphicFramePr>
          <p:nvPr/>
        </p:nvGraphicFramePr>
        <p:xfrm>
          <a:off x="8076616" y="5156423"/>
          <a:ext cx="850606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131">
                <a:tc>
                  <a:txBody>
                    <a:bodyPr/>
                    <a:lstStyle/>
                    <a:p>
                      <a:pPr marL="92710">
                        <a:lnSpc>
                          <a:spcPts val="2590"/>
                        </a:lnSpc>
                      </a:pPr>
                      <a:r>
                        <a:rPr sz="1500" dirty="0">
                          <a:solidFill>
                            <a:srgbClr val="49642E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9AB45B"/>
                      </a:solidFill>
                      <a:prstDash val="solid"/>
                    </a:lnL>
                    <a:lnR w="28575">
                      <a:solidFill>
                        <a:srgbClr val="9AB45B"/>
                      </a:solidFill>
                      <a:prstDash val="solid"/>
                    </a:lnR>
                    <a:lnT w="28575">
                      <a:solidFill>
                        <a:srgbClr val="9AB45B"/>
                      </a:solidFill>
                      <a:prstDash val="solid"/>
                    </a:lnT>
                    <a:lnB w="28575">
                      <a:solidFill>
                        <a:srgbClr val="9AB45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695"/>
                        </a:lnSpc>
                      </a:pPr>
                      <a:r>
                        <a:rPr sz="1500" dirty="0">
                          <a:solidFill>
                            <a:srgbClr val="49642E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9AB45B"/>
                      </a:solidFill>
                      <a:prstDash val="solid"/>
                    </a:lnL>
                    <a:lnR w="28575">
                      <a:solidFill>
                        <a:srgbClr val="9AB45B"/>
                      </a:solidFill>
                      <a:prstDash val="solid"/>
                    </a:lnR>
                    <a:lnT w="28575">
                      <a:solidFill>
                        <a:srgbClr val="9AB45B"/>
                      </a:solidFill>
                      <a:prstDash val="solid"/>
                    </a:lnT>
                    <a:lnB w="28575">
                      <a:solidFill>
                        <a:srgbClr val="9AB45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AB45B"/>
                      </a:solidFill>
                      <a:prstDash val="solid"/>
                    </a:lnL>
                    <a:lnR w="28575">
                      <a:solidFill>
                        <a:srgbClr val="9AB45B"/>
                      </a:solidFill>
                      <a:prstDash val="solid"/>
                    </a:lnR>
                    <a:lnT w="28575">
                      <a:solidFill>
                        <a:srgbClr val="9AB45B"/>
                      </a:solidFill>
                      <a:prstDash val="solid"/>
                    </a:lnT>
                    <a:lnB w="28575">
                      <a:solidFill>
                        <a:srgbClr val="9AB45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9AB45B"/>
                      </a:solidFill>
                      <a:prstDash val="solid"/>
                    </a:lnL>
                    <a:lnR w="28575">
                      <a:solidFill>
                        <a:srgbClr val="9AB45B"/>
                      </a:solidFill>
                      <a:prstDash val="solid"/>
                    </a:lnR>
                    <a:lnT w="28575">
                      <a:solidFill>
                        <a:srgbClr val="9AB45B"/>
                      </a:solidFill>
                      <a:prstDash val="solid"/>
                    </a:lnT>
                    <a:lnB w="28575">
                      <a:solidFill>
                        <a:srgbClr val="9AB45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object 91"/>
          <p:cNvGraphicFramePr>
            <a:graphicFrameLocks noGrp="1"/>
          </p:cNvGraphicFramePr>
          <p:nvPr/>
        </p:nvGraphicFramePr>
        <p:xfrm>
          <a:off x="7028940" y="5156423"/>
          <a:ext cx="850606" cy="35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131">
                <a:tc>
                  <a:txBody>
                    <a:bodyPr/>
                    <a:lstStyle/>
                    <a:p>
                      <a:pPr marL="95885">
                        <a:lnSpc>
                          <a:spcPts val="2815"/>
                        </a:lnSpc>
                      </a:pPr>
                      <a:r>
                        <a:rPr sz="1500" dirty="0">
                          <a:solidFill>
                            <a:srgbClr val="B2A334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E6D643"/>
                      </a:solidFill>
                      <a:prstDash val="solid"/>
                    </a:lnL>
                    <a:lnR w="28575">
                      <a:solidFill>
                        <a:srgbClr val="E6D643"/>
                      </a:solidFill>
                      <a:prstDash val="solid"/>
                    </a:lnR>
                    <a:lnT w="28575">
                      <a:solidFill>
                        <a:srgbClr val="E6D643"/>
                      </a:solidFill>
                      <a:prstDash val="solid"/>
                    </a:lnT>
                    <a:lnB w="28575">
                      <a:solidFill>
                        <a:srgbClr val="E6D6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2815"/>
                        </a:lnSpc>
                      </a:pPr>
                      <a:r>
                        <a:rPr sz="1500" dirty="0">
                          <a:solidFill>
                            <a:srgbClr val="B2A334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E6D643"/>
                      </a:solidFill>
                      <a:prstDash val="solid"/>
                    </a:lnL>
                    <a:lnR w="28575">
                      <a:solidFill>
                        <a:srgbClr val="E6D643"/>
                      </a:solidFill>
                      <a:prstDash val="solid"/>
                    </a:lnR>
                    <a:lnT w="28575">
                      <a:solidFill>
                        <a:srgbClr val="E6D643"/>
                      </a:solidFill>
                      <a:prstDash val="solid"/>
                    </a:lnT>
                    <a:lnB w="28575">
                      <a:solidFill>
                        <a:srgbClr val="E6D6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815"/>
                        </a:lnSpc>
                      </a:pPr>
                      <a:r>
                        <a:rPr sz="1500" dirty="0">
                          <a:solidFill>
                            <a:srgbClr val="B2A334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E6D643"/>
                      </a:solidFill>
                      <a:prstDash val="solid"/>
                    </a:lnL>
                    <a:lnR w="28575">
                      <a:solidFill>
                        <a:srgbClr val="E6D643"/>
                      </a:solidFill>
                      <a:prstDash val="solid"/>
                    </a:lnR>
                    <a:lnT w="28575">
                      <a:solidFill>
                        <a:srgbClr val="E6D643"/>
                      </a:solidFill>
                      <a:prstDash val="solid"/>
                    </a:lnT>
                    <a:lnB w="28575">
                      <a:solidFill>
                        <a:srgbClr val="E6D64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6D643"/>
                      </a:solidFill>
                      <a:prstDash val="solid"/>
                    </a:lnL>
                    <a:lnR w="28575">
                      <a:solidFill>
                        <a:srgbClr val="E6D643"/>
                      </a:solidFill>
                      <a:prstDash val="solid"/>
                    </a:lnR>
                    <a:lnT w="28575">
                      <a:solidFill>
                        <a:srgbClr val="E6D643"/>
                      </a:solidFill>
                      <a:prstDash val="solid"/>
                    </a:lnT>
                    <a:lnB w="28575">
                      <a:solidFill>
                        <a:srgbClr val="E6D64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object 92"/>
          <p:cNvGraphicFramePr>
            <a:graphicFrameLocks noGrp="1"/>
          </p:cNvGraphicFramePr>
          <p:nvPr/>
        </p:nvGraphicFramePr>
        <p:xfrm>
          <a:off x="9127468" y="5156423"/>
          <a:ext cx="850606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4131">
                <a:tc>
                  <a:txBody>
                    <a:bodyPr/>
                    <a:lstStyle/>
                    <a:p>
                      <a:pPr marL="29209" algn="ctr">
                        <a:lnSpc>
                          <a:spcPts val="2695"/>
                        </a:lnSpc>
                      </a:pPr>
                      <a:r>
                        <a:rPr sz="1500" dirty="0">
                          <a:solidFill>
                            <a:srgbClr val="0C2744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C2744"/>
                      </a:solidFill>
                      <a:prstDash val="solid"/>
                    </a:lnL>
                    <a:lnR w="28575">
                      <a:solidFill>
                        <a:srgbClr val="0C2744"/>
                      </a:solidFill>
                      <a:prstDash val="solid"/>
                    </a:lnR>
                    <a:lnT w="28575">
                      <a:solidFill>
                        <a:srgbClr val="0C2744"/>
                      </a:solidFill>
                      <a:prstDash val="solid"/>
                    </a:lnT>
                    <a:lnB w="28575">
                      <a:solidFill>
                        <a:srgbClr val="0C27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2695"/>
                        </a:lnSpc>
                      </a:pPr>
                      <a:r>
                        <a:rPr sz="1500" dirty="0">
                          <a:solidFill>
                            <a:srgbClr val="0C2744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C2744"/>
                      </a:solidFill>
                      <a:prstDash val="solid"/>
                    </a:lnL>
                    <a:lnR w="28575">
                      <a:solidFill>
                        <a:srgbClr val="0C2744"/>
                      </a:solidFill>
                      <a:prstDash val="solid"/>
                    </a:lnR>
                    <a:lnT w="28575">
                      <a:solidFill>
                        <a:srgbClr val="0C2744"/>
                      </a:solidFill>
                      <a:prstDash val="solid"/>
                    </a:lnT>
                    <a:lnB w="28575">
                      <a:solidFill>
                        <a:srgbClr val="0C27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C2744"/>
                      </a:solidFill>
                      <a:prstDash val="solid"/>
                    </a:lnL>
                    <a:lnR w="28575">
                      <a:solidFill>
                        <a:srgbClr val="0C2744"/>
                      </a:solidFill>
                      <a:prstDash val="solid"/>
                    </a:lnR>
                    <a:lnT w="28575">
                      <a:solidFill>
                        <a:srgbClr val="0C2744"/>
                      </a:solidFill>
                      <a:prstDash val="solid"/>
                    </a:lnT>
                    <a:lnB w="28575">
                      <a:solidFill>
                        <a:srgbClr val="0C27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C2744"/>
                      </a:solidFill>
                      <a:prstDash val="solid"/>
                    </a:lnL>
                    <a:lnR w="28575">
                      <a:solidFill>
                        <a:srgbClr val="0C2744"/>
                      </a:solidFill>
                      <a:prstDash val="solid"/>
                    </a:lnR>
                    <a:lnT w="28575">
                      <a:solidFill>
                        <a:srgbClr val="0C2744"/>
                      </a:solidFill>
                      <a:prstDash val="solid"/>
                    </a:lnT>
                    <a:lnB w="28575">
                      <a:solidFill>
                        <a:srgbClr val="0C274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object 93"/>
          <p:cNvSpPr/>
          <p:nvPr/>
        </p:nvSpPr>
        <p:spPr>
          <a:xfrm>
            <a:off x="8167459" y="4507206"/>
            <a:ext cx="16558" cy="16558"/>
          </a:xfrm>
          <a:custGeom>
            <a:avLst/>
            <a:gdLst/>
            <a:ahLst/>
            <a:cxnLst/>
            <a:rect l="l" t="t" r="r" b="b"/>
            <a:pathLst>
              <a:path w="27305" h="27304">
                <a:moveTo>
                  <a:pt x="12805" y="0"/>
                </a:moveTo>
                <a:lnTo>
                  <a:pt x="335" y="11256"/>
                </a:lnTo>
                <a:lnTo>
                  <a:pt x="0" y="17873"/>
                </a:lnTo>
                <a:lnTo>
                  <a:pt x="7748" y="26459"/>
                </a:lnTo>
                <a:lnTo>
                  <a:pt x="14366" y="26805"/>
                </a:lnTo>
                <a:lnTo>
                  <a:pt x="26836" y="15538"/>
                </a:lnTo>
                <a:lnTo>
                  <a:pt x="27182" y="8921"/>
                </a:lnTo>
                <a:lnTo>
                  <a:pt x="19433" y="335"/>
                </a:lnTo>
                <a:lnTo>
                  <a:pt x="12805" y="0"/>
                </a:lnTo>
                <a:close/>
              </a:path>
            </a:pathLst>
          </a:custGeom>
          <a:solidFill>
            <a:srgbClr val="E6D64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4" name="object 94"/>
          <p:cNvSpPr/>
          <p:nvPr/>
        </p:nvSpPr>
        <p:spPr>
          <a:xfrm>
            <a:off x="7467015" y="4522127"/>
            <a:ext cx="700432" cy="633046"/>
          </a:xfrm>
          <a:custGeom>
            <a:avLst/>
            <a:gdLst/>
            <a:ahLst/>
            <a:cxnLst/>
            <a:rect l="l" t="t" r="r" b="b"/>
            <a:pathLst>
              <a:path w="1155065" h="1043940">
                <a:moveTo>
                  <a:pt x="1140572" y="0"/>
                </a:moveTo>
                <a:lnTo>
                  <a:pt x="1124175" y="14784"/>
                </a:lnTo>
                <a:lnTo>
                  <a:pt x="1123829" y="21402"/>
                </a:lnTo>
                <a:lnTo>
                  <a:pt x="1131578" y="29988"/>
                </a:lnTo>
                <a:lnTo>
                  <a:pt x="1138195" y="30334"/>
                </a:lnTo>
                <a:lnTo>
                  <a:pt x="1154593" y="15559"/>
                </a:lnTo>
                <a:lnTo>
                  <a:pt x="1154938" y="8931"/>
                </a:lnTo>
                <a:lnTo>
                  <a:pt x="1147190" y="345"/>
                </a:lnTo>
                <a:lnTo>
                  <a:pt x="1140572" y="0"/>
                </a:lnTo>
                <a:close/>
              </a:path>
              <a:path w="1155065" h="1043940">
                <a:moveTo>
                  <a:pt x="1109348" y="28145"/>
                </a:moveTo>
                <a:lnTo>
                  <a:pt x="1092961" y="42930"/>
                </a:lnTo>
                <a:lnTo>
                  <a:pt x="1092615" y="49548"/>
                </a:lnTo>
                <a:lnTo>
                  <a:pt x="1100353" y="58134"/>
                </a:lnTo>
                <a:lnTo>
                  <a:pt x="1106982" y="58479"/>
                </a:lnTo>
                <a:lnTo>
                  <a:pt x="1123368" y="43695"/>
                </a:lnTo>
                <a:lnTo>
                  <a:pt x="1123714" y="37077"/>
                </a:lnTo>
                <a:lnTo>
                  <a:pt x="1115976" y="28491"/>
                </a:lnTo>
                <a:lnTo>
                  <a:pt x="1109348" y="28145"/>
                </a:lnTo>
                <a:close/>
              </a:path>
              <a:path w="1155065" h="1043940">
                <a:moveTo>
                  <a:pt x="1078134" y="56291"/>
                </a:moveTo>
                <a:lnTo>
                  <a:pt x="1061737" y="71065"/>
                </a:lnTo>
                <a:lnTo>
                  <a:pt x="1061391" y="77693"/>
                </a:lnTo>
                <a:lnTo>
                  <a:pt x="1069140" y="86280"/>
                </a:lnTo>
                <a:lnTo>
                  <a:pt x="1075757" y="86625"/>
                </a:lnTo>
                <a:lnTo>
                  <a:pt x="1092155" y="71840"/>
                </a:lnTo>
                <a:lnTo>
                  <a:pt x="1092500" y="65223"/>
                </a:lnTo>
                <a:lnTo>
                  <a:pt x="1084752" y="56637"/>
                </a:lnTo>
                <a:lnTo>
                  <a:pt x="1078134" y="56291"/>
                </a:lnTo>
                <a:close/>
              </a:path>
              <a:path w="1155065" h="1043940">
                <a:moveTo>
                  <a:pt x="1046921" y="84437"/>
                </a:moveTo>
                <a:lnTo>
                  <a:pt x="1030523" y="99211"/>
                </a:lnTo>
                <a:lnTo>
                  <a:pt x="1030178" y="105829"/>
                </a:lnTo>
                <a:lnTo>
                  <a:pt x="1037926" y="114425"/>
                </a:lnTo>
                <a:lnTo>
                  <a:pt x="1044544" y="114771"/>
                </a:lnTo>
                <a:lnTo>
                  <a:pt x="1060941" y="99986"/>
                </a:lnTo>
                <a:lnTo>
                  <a:pt x="1061276" y="93368"/>
                </a:lnTo>
                <a:lnTo>
                  <a:pt x="1053538" y="84772"/>
                </a:lnTo>
                <a:lnTo>
                  <a:pt x="1046921" y="84437"/>
                </a:lnTo>
                <a:close/>
              </a:path>
              <a:path w="1155065" h="1043940">
                <a:moveTo>
                  <a:pt x="1015696" y="112572"/>
                </a:moveTo>
                <a:lnTo>
                  <a:pt x="999299" y="127357"/>
                </a:lnTo>
                <a:lnTo>
                  <a:pt x="998964" y="133974"/>
                </a:lnTo>
                <a:lnTo>
                  <a:pt x="1006702" y="142571"/>
                </a:lnTo>
                <a:lnTo>
                  <a:pt x="1013330" y="142906"/>
                </a:lnTo>
                <a:lnTo>
                  <a:pt x="1029717" y="128132"/>
                </a:lnTo>
                <a:lnTo>
                  <a:pt x="1030062" y="121514"/>
                </a:lnTo>
                <a:lnTo>
                  <a:pt x="1022324" y="112918"/>
                </a:lnTo>
                <a:lnTo>
                  <a:pt x="1015696" y="112572"/>
                </a:lnTo>
                <a:close/>
              </a:path>
              <a:path w="1155065" h="1043940">
                <a:moveTo>
                  <a:pt x="984483" y="140718"/>
                </a:moveTo>
                <a:lnTo>
                  <a:pt x="968085" y="155503"/>
                </a:lnTo>
                <a:lnTo>
                  <a:pt x="967740" y="162120"/>
                </a:lnTo>
                <a:lnTo>
                  <a:pt x="975488" y="170706"/>
                </a:lnTo>
                <a:lnTo>
                  <a:pt x="982106" y="171052"/>
                </a:lnTo>
                <a:lnTo>
                  <a:pt x="998503" y="156277"/>
                </a:lnTo>
                <a:lnTo>
                  <a:pt x="998849" y="149649"/>
                </a:lnTo>
                <a:lnTo>
                  <a:pt x="991100" y="141063"/>
                </a:lnTo>
                <a:lnTo>
                  <a:pt x="984483" y="140718"/>
                </a:lnTo>
                <a:close/>
              </a:path>
              <a:path w="1155065" h="1043940">
                <a:moveTo>
                  <a:pt x="953258" y="168863"/>
                </a:moveTo>
                <a:lnTo>
                  <a:pt x="936871" y="183648"/>
                </a:lnTo>
                <a:lnTo>
                  <a:pt x="936526" y="190266"/>
                </a:lnTo>
                <a:lnTo>
                  <a:pt x="944274" y="198852"/>
                </a:lnTo>
                <a:lnTo>
                  <a:pt x="950892" y="199198"/>
                </a:lnTo>
                <a:lnTo>
                  <a:pt x="967289" y="184413"/>
                </a:lnTo>
                <a:lnTo>
                  <a:pt x="967624" y="177795"/>
                </a:lnTo>
                <a:lnTo>
                  <a:pt x="959887" y="169209"/>
                </a:lnTo>
                <a:lnTo>
                  <a:pt x="953258" y="168863"/>
                </a:lnTo>
                <a:close/>
              </a:path>
              <a:path w="1155065" h="1043940">
                <a:moveTo>
                  <a:pt x="922045" y="197009"/>
                </a:moveTo>
                <a:lnTo>
                  <a:pt x="905647" y="211784"/>
                </a:lnTo>
                <a:lnTo>
                  <a:pt x="905312" y="218412"/>
                </a:lnTo>
                <a:lnTo>
                  <a:pt x="913050" y="226998"/>
                </a:lnTo>
                <a:lnTo>
                  <a:pt x="919678" y="227343"/>
                </a:lnTo>
                <a:lnTo>
                  <a:pt x="936065" y="212558"/>
                </a:lnTo>
                <a:lnTo>
                  <a:pt x="936411" y="205941"/>
                </a:lnTo>
                <a:lnTo>
                  <a:pt x="928662" y="197344"/>
                </a:lnTo>
                <a:lnTo>
                  <a:pt x="922045" y="197009"/>
                </a:lnTo>
                <a:close/>
              </a:path>
              <a:path w="1155065" h="1043940">
                <a:moveTo>
                  <a:pt x="890831" y="225155"/>
                </a:moveTo>
                <a:lnTo>
                  <a:pt x="874434" y="239929"/>
                </a:lnTo>
                <a:lnTo>
                  <a:pt x="874088" y="246547"/>
                </a:lnTo>
                <a:lnTo>
                  <a:pt x="881837" y="255144"/>
                </a:lnTo>
                <a:lnTo>
                  <a:pt x="888454" y="255489"/>
                </a:lnTo>
                <a:lnTo>
                  <a:pt x="904852" y="240704"/>
                </a:lnTo>
                <a:lnTo>
                  <a:pt x="905197" y="234087"/>
                </a:lnTo>
                <a:lnTo>
                  <a:pt x="897449" y="225490"/>
                </a:lnTo>
                <a:lnTo>
                  <a:pt x="890831" y="225155"/>
                </a:lnTo>
                <a:close/>
              </a:path>
              <a:path w="1155065" h="1043940">
                <a:moveTo>
                  <a:pt x="859607" y="253290"/>
                </a:moveTo>
                <a:lnTo>
                  <a:pt x="843220" y="268075"/>
                </a:lnTo>
                <a:lnTo>
                  <a:pt x="842874" y="274693"/>
                </a:lnTo>
                <a:lnTo>
                  <a:pt x="850623" y="283289"/>
                </a:lnTo>
                <a:lnTo>
                  <a:pt x="857240" y="283624"/>
                </a:lnTo>
                <a:lnTo>
                  <a:pt x="873638" y="268850"/>
                </a:lnTo>
                <a:lnTo>
                  <a:pt x="873973" y="262222"/>
                </a:lnTo>
                <a:lnTo>
                  <a:pt x="866235" y="253636"/>
                </a:lnTo>
                <a:lnTo>
                  <a:pt x="859607" y="253290"/>
                </a:lnTo>
                <a:close/>
              </a:path>
              <a:path w="1155065" h="1043940">
                <a:moveTo>
                  <a:pt x="828393" y="281436"/>
                </a:moveTo>
                <a:lnTo>
                  <a:pt x="811996" y="296221"/>
                </a:lnTo>
                <a:lnTo>
                  <a:pt x="811661" y="302838"/>
                </a:lnTo>
                <a:lnTo>
                  <a:pt x="819399" y="311425"/>
                </a:lnTo>
                <a:lnTo>
                  <a:pt x="826016" y="311770"/>
                </a:lnTo>
                <a:lnTo>
                  <a:pt x="842414" y="296996"/>
                </a:lnTo>
                <a:lnTo>
                  <a:pt x="842759" y="290368"/>
                </a:lnTo>
                <a:lnTo>
                  <a:pt x="835011" y="281781"/>
                </a:lnTo>
                <a:lnTo>
                  <a:pt x="828393" y="281436"/>
                </a:lnTo>
                <a:close/>
              </a:path>
              <a:path w="1155065" h="1043940">
                <a:moveTo>
                  <a:pt x="797179" y="309582"/>
                </a:moveTo>
                <a:lnTo>
                  <a:pt x="780782" y="324356"/>
                </a:lnTo>
                <a:lnTo>
                  <a:pt x="780436" y="330984"/>
                </a:lnTo>
                <a:lnTo>
                  <a:pt x="788185" y="339570"/>
                </a:lnTo>
                <a:lnTo>
                  <a:pt x="794803" y="339916"/>
                </a:lnTo>
                <a:lnTo>
                  <a:pt x="811200" y="325131"/>
                </a:lnTo>
                <a:lnTo>
                  <a:pt x="811545" y="318513"/>
                </a:lnTo>
                <a:lnTo>
                  <a:pt x="803797" y="309927"/>
                </a:lnTo>
                <a:lnTo>
                  <a:pt x="797179" y="309582"/>
                </a:lnTo>
                <a:close/>
              </a:path>
              <a:path w="1155065" h="1043940">
                <a:moveTo>
                  <a:pt x="765955" y="337727"/>
                </a:moveTo>
                <a:lnTo>
                  <a:pt x="749568" y="352502"/>
                </a:lnTo>
                <a:lnTo>
                  <a:pt x="749223" y="359130"/>
                </a:lnTo>
                <a:lnTo>
                  <a:pt x="756961" y="367716"/>
                </a:lnTo>
                <a:lnTo>
                  <a:pt x="763589" y="368062"/>
                </a:lnTo>
                <a:lnTo>
                  <a:pt x="779986" y="353277"/>
                </a:lnTo>
                <a:lnTo>
                  <a:pt x="780321" y="346659"/>
                </a:lnTo>
                <a:lnTo>
                  <a:pt x="772583" y="338063"/>
                </a:lnTo>
                <a:lnTo>
                  <a:pt x="765955" y="337727"/>
                </a:lnTo>
                <a:close/>
              </a:path>
              <a:path w="1155065" h="1043940">
                <a:moveTo>
                  <a:pt x="734742" y="365863"/>
                </a:moveTo>
                <a:lnTo>
                  <a:pt x="718344" y="380648"/>
                </a:lnTo>
                <a:lnTo>
                  <a:pt x="717999" y="387265"/>
                </a:lnTo>
                <a:lnTo>
                  <a:pt x="725747" y="395862"/>
                </a:lnTo>
                <a:lnTo>
                  <a:pt x="732365" y="396197"/>
                </a:lnTo>
                <a:lnTo>
                  <a:pt x="748762" y="381422"/>
                </a:lnTo>
                <a:lnTo>
                  <a:pt x="749108" y="374805"/>
                </a:lnTo>
                <a:lnTo>
                  <a:pt x="741359" y="366208"/>
                </a:lnTo>
                <a:lnTo>
                  <a:pt x="734742" y="365863"/>
                </a:lnTo>
                <a:close/>
              </a:path>
              <a:path w="1155065" h="1043940">
                <a:moveTo>
                  <a:pt x="703528" y="394008"/>
                </a:moveTo>
                <a:lnTo>
                  <a:pt x="687130" y="408793"/>
                </a:lnTo>
                <a:lnTo>
                  <a:pt x="686785" y="415411"/>
                </a:lnTo>
                <a:lnTo>
                  <a:pt x="694533" y="424008"/>
                </a:lnTo>
                <a:lnTo>
                  <a:pt x="701151" y="424343"/>
                </a:lnTo>
                <a:lnTo>
                  <a:pt x="717548" y="409568"/>
                </a:lnTo>
                <a:lnTo>
                  <a:pt x="717894" y="402940"/>
                </a:lnTo>
                <a:lnTo>
                  <a:pt x="710145" y="394354"/>
                </a:lnTo>
                <a:lnTo>
                  <a:pt x="703528" y="394008"/>
                </a:lnTo>
                <a:close/>
              </a:path>
              <a:path w="1155065" h="1043940">
                <a:moveTo>
                  <a:pt x="672304" y="422154"/>
                </a:moveTo>
                <a:lnTo>
                  <a:pt x="655917" y="436939"/>
                </a:lnTo>
                <a:lnTo>
                  <a:pt x="655571" y="443557"/>
                </a:lnTo>
                <a:lnTo>
                  <a:pt x="663309" y="452143"/>
                </a:lnTo>
                <a:lnTo>
                  <a:pt x="669937" y="452488"/>
                </a:lnTo>
                <a:lnTo>
                  <a:pt x="686324" y="437703"/>
                </a:lnTo>
                <a:lnTo>
                  <a:pt x="686670" y="431086"/>
                </a:lnTo>
                <a:lnTo>
                  <a:pt x="678932" y="422500"/>
                </a:lnTo>
                <a:lnTo>
                  <a:pt x="672304" y="422154"/>
                </a:lnTo>
                <a:close/>
              </a:path>
              <a:path w="1155065" h="1043940">
                <a:moveTo>
                  <a:pt x="641090" y="450300"/>
                </a:moveTo>
                <a:lnTo>
                  <a:pt x="624693" y="465074"/>
                </a:lnTo>
                <a:lnTo>
                  <a:pt x="624347" y="471702"/>
                </a:lnTo>
                <a:lnTo>
                  <a:pt x="632095" y="480289"/>
                </a:lnTo>
                <a:lnTo>
                  <a:pt x="638713" y="480634"/>
                </a:lnTo>
                <a:lnTo>
                  <a:pt x="655110" y="465849"/>
                </a:lnTo>
                <a:lnTo>
                  <a:pt x="655456" y="459232"/>
                </a:lnTo>
                <a:lnTo>
                  <a:pt x="647708" y="450645"/>
                </a:lnTo>
                <a:lnTo>
                  <a:pt x="641090" y="450300"/>
                </a:lnTo>
                <a:close/>
              </a:path>
              <a:path w="1155065" h="1043940">
                <a:moveTo>
                  <a:pt x="609876" y="478446"/>
                </a:moveTo>
                <a:lnTo>
                  <a:pt x="593479" y="493220"/>
                </a:lnTo>
                <a:lnTo>
                  <a:pt x="593133" y="499848"/>
                </a:lnTo>
                <a:lnTo>
                  <a:pt x="600882" y="508434"/>
                </a:lnTo>
                <a:lnTo>
                  <a:pt x="607499" y="508780"/>
                </a:lnTo>
                <a:lnTo>
                  <a:pt x="623897" y="493995"/>
                </a:lnTo>
                <a:lnTo>
                  <a:pt x="624232" y="487377"/>
                </a:lnTo>
                <a:lnTo>
                  <a:pt x="616494" y="478781"/>
                </a:lnTo>
                <a:lnTo>
                  <a:pt x="609876" y="478446"/>
                </a:lnTo>
                <a:close/>
              </a:path>
              <a:path w="1155065" h="1043940">
                <a:moveTo>
                  <a:pt x="578652" y="506581"/>
                </a:moveTo>
                <a:lnTo>
                  <a:pt x="562255" y="521366"/>
                </a:lnTo>
                <a:lnTo>
                  <a:pt x="561920" y="527983"/>
                </a:lnTo>
                <a:lnTo>
                  <a:pt x="569658" y="536580"/>
                </a:lnTo>
                <a:lnTo>
                  <a:pt x="576286" y="536915"/>
                </a:lnTo>
                <a:lnTo>
                  <a:pt x="592673" y="522141"/>
                </a:lnTo>
                <a:lnTo>
                  <a:pt x="593018" y="515523"/>
                </a:lnTo>
                <a:lnTo>
                  <a:pt x="585270" y="506926"/>
                </a:lnTo>
                <a:lnTo>
                  <a:pt x="578652" y="506581"/>
                </a:lnTo>
                <a:close/>
              </a:path>
              <a:path w="1155065" h="1043940">
                <a:moveTo>
                  <a:pt x="547438" y="534727"/>
                </a:moveTo>
                <a:lnTo>
                  <a:pt x="531041" y="549512"/>
                </a:lnTo>
                <a:lnTo>
                  <a:pt x="530695" y="556129"/>
                </a:lnTo>
                <a:lnTo>
                  <a:pt x="538444" y="564715"/>
                </a:lnTo>
                <a:lnTo>
                  <a:pt x="545061" y="565061"/>
                </a:lnTo>
                <a:lnTo>
                  <a:pt x="561459" y="550286"/>
                </a:lnTo>
                <a:lnTo>
                  <a:pt x="561804" y="543658"/>
                </a:lnTo>
                <a:lnTo>
                  <a:pt x="554056" y="535072"/>
                </a:lnTo>
                <a:lnTo>
                  <a:pt x="547438" y="534727"/>
                </a:lnTo>
                <a:close/>
              </a:path>
              <a:path w="1155065" h="1043940">
                <a:moveTo>
                  <a:pt x="516214" y="562872"/>
                </a:moveTo>
                <a:lnTo>
                  <a:pt x="499827" y="577657"/>
                </a:lnTo>
                <a:lnTo>
                  <a:pt x="499482" y="584275"/>
                </a:lnTo>
                <a:lnTo>
                  <a:pt x="507230" y="592861"/>
                </a:lnTo>
                <a:lnTo>
                  <a:pt x="513848" y="593207"/>
                </a:lnTo>
                <a:lnTo>
                  <a:pt x="530245" y="578422"/>
                </a:lnTo>
                <a:lnTo>
                  <a:pt x="530580" y="571804"/>
                </a:lnTo>
                <a:lnTo>
                  <a:pt x="522842" y="563218"/>
                </a:lnTo>
                <a:lnTo>
                  <a:pt x="516214" y="562872"/>
                </a:lnTo>
                <a:close/>
              </a:path>
              <a:path w="1155065" h="1043940">
                <a:moveTo>
                  <a:pt x="485000" y="591018"/>
                </a:moveTo>
                <a:lnTo>
                  <a:pt x="468603" y="605793"/>
                </a:lnTo>
                <a:lnTo>
                  <a:pt x="468268" y="612421"/>
                </a:lnTo>
                <a:lnTo>
                  <a:pt x="476006" y="621007"/>
                </a:lnTo>
                <a:lnTo>
                  <a:pt x="482634" y="621352"/>
                </a:lnTo>
                <a:lnTo>
                  <a:pt x="499021" y="606567"/>
                </a:lnTo>
                <a:lnTo>
                  <a:pt x="499366" y="599950"/>
                </a:lnTo>
                <a:lnTo>
                  <a:pt x="491618" y="591353"/>
                </a:lnTo>
                <a:lnTo>
                  <a:pt x="485000" y="591018"/>
                </a:lnTo>
                <a:close/>
              </a:path>
              <a:path w="1155065" h="1043940">
                <a:moveTo>
                  <a:pt x="453787" y="619164"/>
                </a:moveTo>
                <a:lnTo>
                  <a:pt x="437389" y="633938"/>
                </a:lnTo>
                <a:lnTo>
                  <a:pt x="437044" y="640556"/>
                </a:lnTo>
                <a:lnTo>
                  <a:pt x="444792" y="649153"/>
                </a:lnTo>
                <a:lnTo>
                  <a:pt x="451410" y="649498"/>
                </a:lnTo>
                <a:lnTo>
                  <a:pt x="467807" y="634713"/>
                </a:lnTo>
                <a:lnTo>
                  <a:pt x="468153" y="628096"/>
                </a:lnTo>
                <a:lnTo>
                  <a:pt x="460404" y="619499"/>
                </a:lnTo>
                <a:lnTo>
                  <a:pt x="453787" y="619164"/>
                </a:lnTo>
                <a:close/>
              </a:path>
              <a:path w="1155065" h="1043940">
                <a:moveTo>
                  <a:pt x="422563" y="647299"/>
                </a:moveTo>
                <a:lnTo>
                  <a:pt x="406176" y="662084"/>
                </a:lnTo>
                <a:lnTo>
                  <a:pt x="405830" y="668702"/>
                </a:lnTo>
                <a:lnTo>
                  <a:pt x="413579" y="677298"/>
                </a:lnTo>
                <a:lnTo>
                  <a:pt x="420196" y="677633"/>
                </a:lnTo>
                <a:lnTo>
                  <a:pt x="436594" y="662859"/>
                </a:lnTo>
                <a:lnTo>
                  <a:pt x="436929" y="656241"/>
                </a:lnTo>
                <a:lnTo>
                  <a:pt x="429191" y="647645"/>
                </a:lnTo>
                <a:lnTo>
                  <a:pt x="422563" y="647299"/>
                </a:lnTo>
                <a:close/>
              </a:path>
              <a:path w="1155065" h="1043940">
                <a:moveTo>
                  <a:pt x="391349" y="675445"/>
                </a:moveTo>
                <a:lnTo>
                  <a:pt x="374951" y="690230"/>
                </a:lnTo>
                <a:lnTo>
                  <a:pt x="374616" y="696847"/>
                </a:lnTo>
                <a:lnTo>
                  <a:pt x="382354" y="705434"/>
                </a:lnTo>
                <a:lnTo>
                  <a:pt x="388972" y="705779"/>
                </a:lnTo>
                <a:lnTo>
                  <a:pt x="405369" y="691005"/>
                </a:lnTo>
                <a:lnTo>
                  <a:pt x="405715" y="684377"/>
                </a:lnTo>
                <a:lnTo>
                  <a:pt x="397966" y="675790"/>
                </a:lnTo>
                <a:lnTo>
                  <a:pt x="391349" y="675445"/>
                </a:lnTo>
                <a:close/>
              </a:path>
              <a:path w="1155065" h="1043940">
                <a:moveTo>
                  <a:pt x="360135" y="703591"/>
                </a:moveTo>
                <a:lnTo>
                  <a:pt x="343738" y="718365"/>
                </a:lnTo>
                <a:lnTo>
                  <a:pt x="343392" y="724993"/>
                </a:lnTo>
                <a:lnTo>
                  <a:pt x="351141" y="733579"/>
                </a:lnTo>
                <a:lnTo>
                  <a:pt x="357758" y="733925"/>
                </a:lnTo>
                <a:lnTo>
                  <a:pt x="374156" y="719140"/>
                </a:lnTo>
                <a:lnTo>
                  <a:pt x="374501" y="712522"/>
                </a:lnTo>
                <a:lnTo>
                  <a:pt x="366753" y="703936"/>
                </a:lnTo>
                <a:lnTo>
                  <a:pt x="360135" y="703591"/>
                </a:lnTo>
                <a:close/>
              </a:path>
              <a:path w="1155065" h="1043940">
                <a:moveTo>
                  <a:pt x="328911" y="731736"/>
                </a:moveTo>
                <a:lnTo>
                  <a:pt x="312524" y="746511"/>
                </a:lnTo>
                <a:lnTo>
                  <a:pt x="312178" y="753139"/>
                </a:lnTo>
                <a:lnTo>
                  <a:pt x="319916" y="761725"/>
                </a:lnTo>
                <a:lnTo>
                  <a:pt x="326545" y="762071"/>
                </a:lnTo>
                <a:lnTo>
                  <a:pt x="342942" y="747286"/>
                </a:lnTo>
                <a:lnTo>
                  <a:pt x="343277" y="740668"/>
                </a:lnTo>
                <a:lnTo>
                  <a:pt x="335539" y="732071"/>
                </a:lnTo>
                <a:lnTo>
                  <a:pt x="328911" y="731736"/>
                </a:lnTo>
                <a:close/>
              </a:path>
              <a:path w="1155065" h="1043940">
                <a:moveTo>
                  <a:pt x="297697" y="759882"/>
                </a:moveTo>
                <a:lnTo>
                  <a:pt x="281300" y="774657"/>
                </a:lnTo>
                <a:lnTo>
                  <a:pt x="280954" y="781274"/>
                </a:lnTo>
                <a:lnTo>
                  <a:pt x="288703" y="789871"/>
                </a:lnTo>
                <a:lnTo>
                  <a:pt x="295320" y="790216"/>
                </a:lnTo>
                <a:lnTo>
                  <a:pt x="311718" y="775431"/>
                </a:lnTo>
                <a:lnTo>
                  <a:pt x="312063" y="768814"/>
                </a:lnTo>
                <a:lnTo>
                  <a:pt x="304315" y="760217"/>
                </a:lnTo>
                <a:lnTo>
                  <a:pt x="297697" y="759882"/>
                </a:lnTo>
                <a:close/>
              </a:path>
              <a:path w="1155065" h="1043940">
                <a:moveTo>
                  <a:pt x="266484" y="788017"/>
                </a:moveTo>
                <a:lnTo>
                  <a:pt x="250086" y="802802"/>
                </a:lnTo>
                <a:lnTo>
                  <a:pt x="249741" y="809420"/>
                </a:lnTo>
                <a:lnTo>
                  <a:pt x="257489" y="818016"/>
                </a:lnTo>
                <a:lnTo>
                  <a:pt x="264107" y="818352"/>
                </a:lnTo>
                <a:lnTo>
                  <a:pt x="280504" y="803577"/>
                </a:lnTo>
                <a:lnTo>
                  <a:pt x="280850" y="796949"/>
                </a:lnTo>
                <a:lnTo>
                  <a:pt x="273101" y="788363"/>
                </a:lnTo>
                <a:lnTo>
                  <a:pt x="266484" y="788017"/>
                </a:lnTo>
                <a:close/>
              </a:path>
              <a:path w="1155065" h="1043940">
                <a:moveTo>
                  <a:pt x="235259" y="816163"/>
                </a:moveTo>
                <a:lnTo>
                  <a:pt x="218872" y="830948"/>
                </a:lnTo>
                <a:lnTo>
                  <a:pt x="218527" y="837566"/>
                </a:lnTo>
                <a:lnTo>
                  <a:pt x="226265" y="846152"/>
                </a:lnTo>
                <a:lnTo>
                  <a:pt x="232893" y="846497"/>
                </a:lnTo>
                <a:lnTo>
                  <a:pt x="249280" y="831723"/>
                </a:lnTo>
                <a:lnTo>
                  <a:pt x="249625" y="825095"/>
                </a:lnTo>
                <a:lnTo>
                  <a:pt x="241887" y="816509"/>
                </a:lnTo>
                <a:lnTo>
                  <a:pt x="235259" y="816163"/>
                </a:lnTo>
                <a:close/>
              </a:path>
              <a:path w="1155065" h="1043940">
                <a:moveTo>
                  <a:pt x="204046" y="844309"/>
                </a:moveTo>
                <a:lnTo>
                  <a:pt x="187648" y="859083"/>
                </a:lnTo>
                <a:lnTo>
                  <a:pt x="187303" y="865711"/>
                </a:lnTo>
                <a:lnTo>
                  <a:pt x="195051" y="874297"/>
                </a:lnTo>
                <a:lnTo>
                  <a:pt x="201669" y="874643"/>
                </a:lnTo>
                <a:lnTo>
                  <a:pt x="218066" y="859858"/>
                </a:lnTo>
                <a:lnTo>
                  <a:pt x="218412" y="853241"/>
                </a:lnTo>
                <a:lnTo>
                  <a:pt x="210663" y="844654"/>
                </a:lnTo>
                <a:lnTo>
                  <a:pt x="204046" y="844309"/>
                </a:lnTo>
                <a:close/>
              </a:path>
              <a:path w="1155065" h="1043940">
                <a:moveTo>
                  <a:pt x="172832" y="872455"/>
                </a:moveTo>
                <a:lnTo>
                  <a:pt x="156435" y="887229"/>
                </a:lnTo>
                <a:lnTo>
                  <a:pt x="156089" y="893857"/>
                </a:lnTo>
                <a:lnTo>
                  <a:pt x="163837" y="902443"/>
                </a:lnTo>
                <a:lnTo>
                  <a:pt x="170455" y="902789"/>
                </a:lnTo>
                <a:lnTo>
                  <a:pt x="186852" y="888004"/>
                </a:lnTo>
                <a:lnTo>
                  <a:pt x="187188" y="881386"/>
                </a:lnTo>
                <a:lnTo>
                  <a:pt x="179450" y="872790"/>
                </a:lnTo>
                <a:lnTo>
                  <a:pt x="172832" y="872455"/>
                </a:lnTo>
                <a:close/>
              </a:path>
              <a:path w="1155065" h="1043940">
                <a:moveTo>
                  <a:pt x="141608" y="900590"/>
                </a:moveTo>
                <a:lnTo>
                  <a:pt x="125210" y="915375"/>
                </a:lnTo>
                <a:lnTo>
                  <a:pt x="124875" y="921992"/>
                </a:lnTo>
                <a:lnTo>
                  <a:pt x="132613" y="930589"/>
                </a:lnTo>
                <a:lnTo>
                  <a:pt x="139241" y="930924"/>
                </a:lnTo>
                <a:lnTo>
                  <a:pt x="155628" y="916150"/>
                </a:lnTo>
                <a:lnTo>
                  <a:pt x="155974" y="909532"/>
                </a:lnTo>
                <a:lnTo>
                  <a:pt x="148225" y="900935"/>
                </a:lnTo>
                <a:lnTo>
                  <a:pt x="141608" y="900590"/>
                </a:lnTo>
                <a:close/>
              </a:path>
              <a:path w="1155065" h="1043940">
                <a:moveTo>
                  <a:pt x="110394" y="928736"/>
                </a:moveTo>
                <a:lnTo>
                  <a:pt x="93997" y="943521"/>
                </a:lnTo>
                <a:lnTo>
                  <a:pt x="93651" y="950138"/>
                </a:lnTo>
                <a:lnTo>
                  <a:pt x="101400" y="958735"/>
                </a:lnTo>
                <a:lnTo>
                  <a:pt x="108017" y="959070"/>
                </a:lnTo>
                <a:lnTo>
                  <a:pt x="124415" y="944295"/>
                </a:lnTo>
                <a:lnTo>
                  <a:pt x="124760" y="937667"/>
                </a:lnTo>
                <a:lnTo>
                  <a:pt x="117012" y="929081"/>
                </a:lnTo>
                <a:lnTo>
                  <a:pt x="110394" y="928736"/>
                </a:lnTo>
                <a:close/>
              </a:path>
              <a:path w="1155065" h="1043940">
                <a:moveTo>
                  <a:pt x="79170" y="956881"/>
                </a:moveTo>
                <a:lnTo>
                  <a:pt x="62783" y="971666"/>
                </a:lnTo>
                <a:lnTo>
                  <a:pt x="62437" y="978284"/>
                </a:lnTo>
                <a:lnTo>
                  <a:pt x="70186" y="986870"/>
                </a:lnTo>
                <a:lnTo>
                  <a:pt x="76803" y="987216"/>
                </a:lnTo>
                <a:lnTo>
                  <a:pt x="93201" y="972431"/>
                </a:lnTo>
                <a:lnTo>
                  <a:pt x="93536" y="965813"/>
                </a:lnTo>
                <a:lnTo>
                  <a:pt x="85798" y="957227"/>
                </a:lnTo>
                <a:lnTo>
                  <a:pt x="79170" y="956881"/>
                </a:lnTo>
                <a:close/>
              </a:path>
              <a:path w="1155065" h="1043940">
                <a:moveTo>
                  <a:pt x="47956" y="985027"/>
                </a:moveTo>
                <a:lnTo>
                  <a:pt x="31559" y="999802"/>
                </a:lnTo>
                <a:lnTo>
                  <a:pt x="31224" y="1006430"/>
                </a:lnTo>
                <a:lnTo>
                  <a:pt x="38962" y="1015016"/>
                </a:lnTo>
                <a:lnTo>
                  <a:pt x="45590" y="1015361"/>
                </a:lnTo>
                <a:lnTo>
                  <a:pt x="61977" y="1000576"/>
                </a:lnTo>
                <a:lnTo>
                  <a:pt x="62322" y="993959"/>
                </a:lnTo>
                <a:lnTo>
                  <a:pt x="54574" y="985373"/>
                </a:lnTo>
                <a:lnTo>
                  <a:pt x="47956" y="985027"/>
                </a:lnTo>
                <a:close/>
              </a:path>
              <a:path w="1155065" h="1043940">
                <a:moveTo>
                  <a:pt x="16742" y="1013173"/>
                </a:moveTo>
                <a:lnTo>
                  <a:pt x="345" y="1027947"/>
                </a:lnTo>
                <a:lnTo>
                  <a:pt x="0" y="1034565"/>
                </a:lnTo>
                <a:lnTo>
                  <a:pt x="7748" y="1043161"/>
                </a:lnTo>
                <a:lnTo>
                  <a:pt x="14366" y="1043507"/>
                </a:lnTo>
                <a:lnTo>
                  <a:pt x="30763" y="1028722"/>
                </a:lnTo>
                <a:lnTo>
                  <a:pt x="31109" y="1022105"/>
                </a:lnTo>
                <a:lnTo>
                  <a:pt x="23360" y="1013508"/>
                </a:lnTo>
                <a:lnTo>
                  <a:pt x="16742" y="1013173"/>
                </a:lnTo>
                <a:close/>
              </a:path>
            </a:pathLst>
          </a:custGeom>
          <a:solidFill>
            <a:srgbClr val="E6D643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5" name="object 95"/>
          <p:cNvSpPr/>
          <p:nvPr/>
        </p:nvSpPr>
        <p:spPr>
          <a:xfrm>
            <a:off x="8396520" y="4522781"/>
            <a:ext cx="112054" cy="624960"/>
          </a:xfrm>
          <a:custGeom>
            <a:avLst/>
            <a:gdLst/>
            <a:ahLst/>
            <a:cxnLst/>
            <a:rect l="l" t="t" r="r" b="b"/>
            <a:pathLst>
              <a:path w="184784" h="1030604">
                <a:moveTo>
                  <a:pt x="15308" y="0"/>
                </a:moveTo>
                <a:lnTo>
                  <a:pt x="3884" y="1842"/>
                </a:lnTo>
                <a:lnTo>
                  <a:pt x="0" y="7214"/>
                </a:lnTo>
                <a:lnTo>
                  <a:pt x="3507" y="29025"/>
                </a:lnTo>
                <a:lnTo>
                  <a:pt x="8889" y="32899"/>
                </a:lnTo>
                <a:lnTo>
                  <a:pt x="20303" y="31067"/>
                </a:lnTo>
                <a:lnTo>
                  <a:pt x="24187" y="25695"/>
                </a:lnTo>
                <a:lnTo>
                  <a:pt x="20679" y="3884"/>
                </a:lnTo>
                <a:lnTo>
                  <a:pt x="15308" y="0"/>
                </a:lnTo>
                <a:close/>
              </a:path>
              <a:path w="184784" h="1030604">
                <a:moveTo>
                  <a:pt x="21988" y="41558"/>
                </a:moveTo>
                <a:lnTo>
                  <a:pt x="10575" y="43401"/>
                </a:lnTo>
                <a:lnTo>
                  <a:pt x="6690" y="48773"/>
                </a:lnTo>
                <a:lnTo>
                  <a:pt x="10198" y="70584"/>
                </a:lnTo>
                <a:lnTo>
                  <a:pt x="15570" y="74458"/>
                </a:lnTo>
                <a:lnTo>
                  <a:pt x="26993" y="72626"/>
                </a:lnTo>
                <a:lnTo>
                  <a:pt x="30878" y="67254"/>
                </a:lnTo>
                <a:lnTo>
                  <a:pt x="27360" y="45443"/>
                </a:lnTo>
                <a:lnTo>
                  <a:pt x="21988" y="41558"/>
                </a:lnTo>
                <a:close/>
              </a:path>
              <a:path w="184784" h="1030604">
                <a:moveTo>
                  <a:pt x="28679" y="83117"/>
                </a:moveTo>
                <a:lnTo>
                  <a:pt x="17256" y="84960"/>
                </a:lnTo>
                <a:lnTo>
                  <a:pt x="13371" y="90332"/>
                </a:lnTo>
                <a:lnTo>
                  <a:pt x="16879" y="112132"/>
                </a:lnTo>
                <a:lnTo>
                  <a:pt x="22261" y="116017"/>
                </a:lnTo>
                <a:lnTo>
                  <a:pt x="33674" y="114185"/>
                </a:lnTo>
                <a:lnTo>
                  <a:pt x="37559" y="108813"/>
                </a:lnTo>
                <a:lnTo>
                  <a:pt x="34051" y="87002"/>
                </a:lnTo>
                <a:lnTo>
                  <a:pt x="28679" y="83117"/>
                </a:lnTo>
                <a:close/>
              </a:path>
              <a:path w="184784" h="1030604">
                <a:moveTo>
                  <a:pt x="35360" y="124676"/>
                </a:moveTo>
                <a:lnTo>
                  <a:pt x="23946" y="126519"/>
                </a:lnTo>
                <a:lnTo>
                  <a:pt x="20062" y="131891"/>
                </a:lnTo>
                <a:lnTo>
                  <a:pt x="23569" y="153691"/>
                </a:lnTo>
                <a:lnTo>
                  <a:pt x="28941" y="157576"/>
                </a:lnTo>
                <a:lnTo>
                  <a:pt x="40365" y="155743"/>
                </a:lnTo>
                <a:lnTo>
                  <a:pt x="44249" y="150372"/>
                </a:lnTo>
                <a:lnTo>
                  <a:pt x="40742" y="128561"/>
                </a:lnTo>
                <a:lnTo>
                  <a:pt x="35360" y="124676"/>
                </a:lnTo>
                <a:close/>
              </a:path>
              <a:path w="184784" h="1030604">
                <a:moveTo>
                  <a:pt x="42051" y="166235"/>
                </a:moveTo>
                <a:lnTo>
                  <a:pt x="30627" y="168078"/>
                </a:lnTo>
                <a:lnTo>
                  <a:pt x="26742" y="173450"/>
                </a:lnTo>
                <a:lnTo>
                  <a:pt x="30260" y="195250"/>
                </a:lnTo>
                <a:lnTo>
                  <a:pt x="35632" y="199135"/>
                </a:lnTo>
                <a:lnTo>
                  <a:pt x="47045" y="197302"/>
                </a:lnTo>
                <a:lnTo>
                  <a:pt x="50930" y="191931"/>
                </a:lnTo>
                <a:lnTo>
                  <a:pt x="47422" y="170120"/>
                </a:lnTo>
                <a:lnTo>
                  <a:pt x="42051" y="166235"/>
                </a:lnTo>
                <a:close/>
              </a:path>
              <a:path w="184784" h="1030604">
                <a:moveTo>
                  <a:pt x="48731" y="207794"/>
                </a:moveTo>
                <a:lnTo>
                  <a:pt x="37318" y="209627"/>
                </a:lnTo>
                <a:lnTo>
                  <a:pt x="33433" y="215009"/>
                </a:lnTo>
                <a:lnTo>
                  <a:pt x="36941" y="236809"/>
                </a:lnTo>
                <a:lnTo>
                  <a:pt x="42312" y="240694"/>
                </a:lnTo>
                <a:lnTo>
                  <a:pt x="53736" y="238861"/>
                </a:lnTo>
                <a:lnTo>
                  <a:pt x="57621" y="233490"/>
                </a:lnTo>
                <a:lnTo>
                  <a:pt x="54113" y="211679"/>
                </a:lnTo>
                <a:lnTo>
                  <a:pt x="48731" y="207794"/>
                </a:lnTo>
                <a:close/>
              </a:path>
              <a:path w="184784" h="1030604">
                <a:moveTo>
                  <a:pt x="55422" y="249353"/>
                </a:moveTo>
                <a:lnTo>
                  <a:pt x="43998" y="251186"/>
                </a:lnTo>
                <a:lnTo>
                  <a:pt x="40124" y="256568"/>
                </a:lnTo>
                <a:lnTo>
                  <a:pt x="43632" y="278368"/>
                </a:lnTo>
                <a:lnTo>
                  <a:pt x="49003" y="282253"/>
                </a:lnTo>
                <a:lnTo>
                  <a:pt x="60417" y="280420"/>
                </a:lnTo>
                <a:lnTo>
                  <a:pt x="64301" y="275049"/>
                </a:lnTo>
                <a:lnTo>
                  <a:pt x="60793" y="253238"/>
                </a:lnTo>
                <a:lnTo>
                  <a:pt x="55422" y="249353"/>
                </a:lnTo>
                <a:close/>
              </a:path>
              <a:path w="184784" h="1030604">
                <a:moveTo>
                  <a:pt x="62102" y="290912"/>
                </a:moveTo>
                <a:lnTo>
                  <a:pt x="50689" y="292745"/>
                </a:lnTo>
                <a:lnTo>
                  <a:pt x="46804" y="298127"/>
                </a:lnTo>
                <a:lnTo>
                  <a:pt x="50312" y="319927"/>
                </a:lnTo>
                <a:lnTo>
                  <a:pt x="55684" y="323812"/>
                </a:lnTo>
                <a:lnTo>
                  <a:pt x="67107" y="321979"/>
                </a:lnTo>
                <a:lnTo>
                  <a:pt x="70992" y="316608"/>
                </a:lnTo>
                <a:lnTo>
                  <a:pt x="67484" y="294797"/>
                </a:lnTo>
                <a:lnTo>
                  <a:pt x="62102" y="290912"/>
                </a:lnTo>
                <a:close/>
              </a:path>
              <a:path w="184784" h="1030604">
                <a:moveTo>
                  <a:pt x="68793" y="332471"/>
                </a:moveTo>
                <a:lnTo>
                  <a:pt x="57369" y="334303"/>
                </a:lnTo>
                <a:lnTo>
                  <a:pt x="53495" y="339685"/>
                </a:lnTo>
                <a:lnTo>
                  <a:pt x="57003" y="361486"/>
                </a:lnTo>
                <a:lnTo>
                  <a:pt x="62375" y="365371"/>
                </a:lnTo>
                <a:lnTo>
                  <a:pt x="73788" y="363538"/>
                </a:lnTo>
                <a:lnTo>
                  <a:pt x="77673" y="358167"/>
                </a:lnTo>
                <a:lnTo>
                  <a:pt x="74165" y="336356"/>
                </a:lnTo>
                <a:lnTo>
                  <a:pt x="68793" y="332471"/>
                </a:lnTo>
                <a:close/>
              </a:path>
              <a:path w="184784" h="1030604">
                <a:moveTo>
                  <a:pt x="75484" y="374030"/>
                </a:moveTo>
                <a:lnTo>
                  <a:pt x="64060" y="375862"/>
                </a:lnTo>
                <a:lnTo>
                  <a:pt x="60176" y="381234"/>
                </a:lnTo>
                <a:lnTo>
                  <a:pt x="63683" y="403045"/>
                </a:lnTo>
                <a:lnTo>
                  <a:pt x="69055" y="406930"/>
                </a:lnTo>
                <a:lnTo>
                  <a:pt x="80479" y="405097"/>
                </a:lnTo>
                <a:lnTo>
                  <a:pt x="84363" y="399726"/>
                </a:lnTo>
                <a:lnTo>
                  <a:pt x="80856" y="377915"/>
                </a:lnTo>
                <a:lnTo>
                  <a:pt x="75484" y="374030"/>
                </a:lnTo>
                <a:close/>
              </a:path>
              <a:path w="184784" h="1030604">
                <a:moveTo>
                  <a:pt x="82165" y="415589"/>
                </a:moveTo>
                <a:lnTo>
                  <a:pt x="70751" y="417421"/>
                </a:lnTo>
                <a:lnTo>
                  <a:pt x="66867" y="422793"/>
                </a:lnTo>
                <a:lnTo>
                  <a:pt x="70374" y="444604"/>
                </a:lnTo>
                <a:lnTo>
                  <a:pt x="75746" y="448488"/>
                </a:lnTo>
                <a:lnTo>
                  <a:pt x="87159" y="446656"/>
                </a:lnTo>
                <a:lnTo>
                  <a:pt x="91044" y="441284"/>
                </a:lnTo>
                <a:lnTo>
                  <a:pt x="87536" y="419474"/>
                </a:lnTo>
                <a:lnTo>
                  <a:pt x="82165" y="415589"/>
                </a:lnTo>
                <a:close/>
              </a:path>
              <a:path w="184784" h="1030604">
                <a:moveTo>
                  <a:pt x="88855" y="457148"/>
                </a:moveTo>
                <a:lnTo>
                  <a:pt x="77432" y="458980"/>
                </a:lnTo>
                <a:lnTo>
                  <a:pt x="73547" y="464352"/>
                </a:lnTo>
                <a:lnTo>
                  <a:pt x="77055" y="486163"/>
                </a:lnTo>
                <a:lnTo>
                  <a:pt x="82426" y="490047"/>
                </a:lnTo>
                <a:lnTo>
                  <a:pt x="93850" y="488215"/>
                </a:lnTo>
                <a:lnTo>
                  <a:pt x="97735" y="482843"/>
                </a:lnTo>
                <a:lnTo>
                  <a:pt x="94227" y="461033"/>
                </a:lnTo>
                <a:lnTo>
                  <a:pt x="88855" y="457148"/>
                </a:lnTo>
                <a:close/>
              </a:path>
              <a:path w="184784" h="1030604">
                <a:moveTo>
                  <a:pt x="95536" y="498707"/>
                </a:moveTo>
                <a:lnTo>
                  <a:pt x="84123" y="500539"/>
                </a:lnTo>
                <a:lnTo>
                  <a:pt x="80238" y="505911"/>
                </a:lnTo>
                <a:lnTo>
                  <a:pt x="83746" y="527722"/>
                </a:lnTo>
                <a:lnTo>
                  <a:pt x="89117" y="531606"/>
                </a:lnTo>
                <a:lnTo>
                  <a:pt x="100530" y="529774"/>
                </a:lnTo>
                <a:lnTo>
                  <a:pt x="104415" y="524402"/>
                </a:lnTo>
                <a:lnTo>
                  <a:pt x="100907" y="502592"/>
                </a:lnTo>
                <a:lnTo>
                  <a:pt x="95536" y="498707"/>
                </a:lnTo>
                <a:close/>
              </a:path>
              <a:path w="184784" h="1030604">
                <a:moveTo>
                  <a:pt x="102227" y="540266"/>
                </a:moveTo>
                <a:lnTo>
                  <a:pt x="90803" y="542098"/>
                </a:lnTo>
                <a:lnTo>
                  <a:pt x="86918" y="547470"/>
                </a:lnTo>
                <a:lnTo>
                  <a:pt x="90426" y="569281"/>
                </a:lnTo>
                <a:lnTo>
                  <a:pt x="95798" y="573165"/>
                </a:lnTo>
                <a:lnTo>
                  <a:pt x="107221" y="571333"/>
                </a:lnTo>
                <a:lnTo>
                  <a:pt x="111106" y="565951"/>
                </a:lnTo>
                <a:lnTo>
                  <a:pt x="107598" y="544150"/>
                </a:lnTo>
                <a:lnTo>
                  <a:pt x="102227" y="540266"/>
                </a:lnTo>
                <a:close/>
              </a:path>
              <a:path w="184784" h="1030604">
                <a:moveTo>
                  <a:pt x="108907" y="581825"/>
                </a:moveTo>
                <a:lnTo>
                  <a:pt x="97494" y="583657"/>
                </a:lnTo>
                <a:lnTo>
                  <a:pt x="93609" y="589029"/>
                </a:lnTo>
                <a:lnTo>
                  <a:pt x="97117" y="610840"/>
                </a:lnTo>
                <a:lnTo>
                  <a:pt x="102489" y="614724"/>
                </a:lnTo>
                <a:lnTo>
                  <a:pt x="113912" y="612892"/>
                </a:lnTo>
                <a:lnTo>
                  <a:pt x="117786" y="607510"/>
                </a:lnTo>
                <a:lnTo>
                  <a:pt x="114279" y="585709"/>
                </a:lnTo>
                <a:lnTo>
                  <a:pt x="108907" y="581825"/>
                </a:lnTo>
                <a:close/>
              </a:path>
              <a:path w="184784" h="1030604">
                <a:moveTo>
                  <a:pt x="115598" y="623384"/>
                </a:moveTo>
                <a:lnTo>
                  <a:pt x="104174" y="625216"/>
                </a:lnTo>
                <a:lnTo>
                  <a:pt x="100290" y="630588"/>
                </a:lnTo>
                <a:lnTo>
                  <a:pt x="103797" y="652398"/>
                </a:lnTo>
                <a:lnTo>
                  <a:pt x="109169" y="656283"/>
                </a:lnTo>
                <a:lnTo>
                  <a:pt x="120593" y="654451"/>
                </a:lnTo>
                <a:lnTo>
                  <a:pt x="124477" y="649069"/>
                </a:lnTo>
                <a:lnTo>
                  <a:pt x="120970" y="627268"/>
                </a:lnTo>
                <a:lnTo>
                  <a:pt x="115598" y="623384"/>
                </a:lnTo>
                <a:close/>
              </a:path>
              <a:path w="184784" h="1030604">
                <a:moveTo>
                  <a:pt x="122278" y="664943"/>
                </a:moveTo>
                <a:lnTo>
                  <a:pt x="110865" y="666775"/>
                </a:lnTo>
                <a:lnTo>
                  <a:pt x="106981" y="672147"/>
                </a:lnTo>
                <a:lnTo>
                  <a:pt x="110488" y="693957"/>
                </a:lnTo>
                <a:lnTo>
                  <a:pt x="115860" y="697842"/>
                </a:lnTo>
                <a:lnTo>
                  <a:pt x="127284" y="696010"/>
                </a:lnTo>
                <a:lnTo>
                  <a:pt x="131158" y="690628"/>
                </a:lnTo>
                <a:lnTo>
                  <a:pt x="127650" y="668827"/>
                </a:lnTo>
                <a:lnTo>
                  <a:pt x="122278" y="664943"/>
                </a:lnTo>
                <a:close/>
              </a:path>
              <a:path w="184784" h="1030604">
                <a:moveTo>
                  <a:pt x="128969" y="706502"/>
                </a:moveTo>
                <a:lnTo>
                  <a:pt x="117546" y="708334"/>
                </a:lnTo>
                <a:lnTo>
                  <a:pt x="113661" y="713706"/>
                </a:lnTo>
                <a:lnTo>
                  <a:pt x="117169" y="735516"/>
                </a:lnTo>
                <a:lnTo>
                  <a:pt x="122551" y="739401"/>
                </a:lnTo>
                <a:lnTo>
                  <a:pt x="133964" y="737558"/>
                </a:lnTo>
                <a:lnTo>
                  <a:pt x="137849" y="732187"/>
                </a:lnTo>
                <a:lnTo>
                  <a:pt x="134341" y="710386"/>
                </a:lnTo>
                <a:lnTo>
                  <a:pt x="128969" y="706502"/>
                </a:lnTo>
                <a:close/>
              </a:path>
              <a:path w="184784" h="1030604">
                <a:moveTo>
                  <a:pt x="135650" y="748060"/>
                </a:moveTo>
                <a:lnTo>
                  <a:pt x="124237" y="749893"/>
                </a:lnTo>
                <a:lnTo>
                  <a:pt x="120352" y="755264"/>
                </a:lnTo>
                <a:lnTo>
                  <a:pt x="123860" y="777075"/>
                </a:lnTo>
                <a:lnTo>
                  <a:pt x="129231" y="780960"/>
                </a:lnTo>
                <a:lnTo>
                  <a:pt x="140655" y="779117"/>
                </a:lnTo>
                <a:lnTo>
                  <a:pt x="144540" y="773746"/>
                </a:lnTo>
                <a:lnTo>
                  <a:pt x="141021" y="751945"/>
                </a:lnTo>
                <a:lnTo>
                  <a:pt x="135650" y="748060"/>
                </a:lnTo>
                <a:close/>
              </a:path>
              <a:path w="184784" h="1030604">
                <a:moveTo>
                  <a:pt x="142341" y="789619"/>
                </a:moveTo>
                <a:lnTo>
                  <a:pt x="130917" y="791452"/>
                </a:lnTo>
                <a:lnTo>
                  <a:pt x="127032" y="796823"/>
                </a:lnTo>
                <a:lnTo>
                  <a:pt x="130540" y="818634"/>
                </a:lnTo>
                <a:lnTo>
                  <a:pt x="135922" y="822519"/>
                </a:lnTo>
                <a:lnTo>
                  <a:pt x="147335" y="820676"/>
                </a:lnTo>
                <a:lnTo>
                  <a:pt x="151220" y="815305"/>
                </a:lnTo>
                <a:lnTo>
                  <a:pt x="147712" y="793504"/>
                </a:lnTo>
                <a:lnTo>
                  <a:pt x="142341" y="789619"/>
                </a:lnTo>
                <a:close/>
              </a:path>
              <a:path w="184784" h="1030604">
                <a:moveTo>
                  <a:pt x="149021" y="831178"/>
                </a:moveTo>
                <a:lnTo>
                  <a:pt x="137608" y="833011"/>
                </a:lnTo>
                <a:lnTo>
                  <a:pt x="133723" y="838382"/>
                </a:lnTo>
                <a:lnTo>
                  <a:pt x="137231" y="860193"/>
                </a:lnTo>
                <a:lnTo>
                  <a:pt x="142602" y="864078"/>
                </a:lnTo>
                <a:lnTo>
                  <a:pt x="154026" y="862235"/>
                </a:lnTo>
                <a:lnTo>
                  <a:pt x="157911" y="856863"/>
                </a:lnTo>
                <a:lnTo>
                  <a:pt x="154403" y="835053"/>
                </a:lnTo>
                <a:lnTo>
                  <a:pt x="149021" y="831178"/>
                </a:lnTo>
                <a:close/>
              </a:path>
              <a:path w="184784" h="1030604">
                <a:moveTo>
                  <a:pt x="155712" y="872737"/>
                </a:moveTo>
                <a:lnTo>
                  <a:pt x="144288" y="874570"/>
                </a:lnTo>
                <a:lnTo>
                  <a:pt x="140404" y="879941"/>
                </a:lnTo>
                <a:lnTo>
                  <a:pt x="143922" y="901752"/>
                </a:lnTo>
                <a:lnTo>
                  <a:pt x="149293" y="905637"/>
                </a:lnTo>
                <a:lnTo>
                  <a:pt x="160707" y="903794"/>
                </a:lnTo>
                <a:lnTo>
                  <a:pt x="164591" y="898422"/>
                </a:lnTo>
                <a:lnTo>
                  <a:pt x="161084" y="876612"/>
                </a:lnTo>
                <a:lnTo>
                  <a:pt x="155712" y="872737"/>
                </a:lnTo>
                <a:close/>
              </a:path>
              <a:path w="184784" h="1030604">
                <a:moveTo>
                  <a:pt x="162392" y="914286"/>
                </a:moveTo>
                <a:lnTo>
                  <a:pt x="150979" y="916129"/>
                </a:lnTo>
                <a:lnTo>
                  <a:pt x="147094" y="921500"/>
                </a:lnTo>
                <a:lnTo>
                  <a:pt x="150602" y="943311"/>
                </a:lnTo>
                <a:lnTo>
                  <a:pt x="155974" y="947196"/>
                </a:lnTo>
                <a:lnTo>
                  <a:pt x="167398" y="945353"/>
                </a:lnTo>
                <a:lnTo>
                  <a:pt x="171282" y="939981"/>
                </a:lnTo>
                <a:lnTo>
                  <a:pt x="167774" y="918170"/>
                </a:lnTo>
                <a:lnTo>
                  <a:pt x="162392" y="914286"/>
                </a:lnTo>
                <a:close/>
              </a:path>
              <a:path w="184784" h="1030604">
                <a:moveTo>
                  <a:pt x="169083" y="955845"/>
                </a:moveTo>
                <a:lnTo>
                  <a:pt x="157660" y="957688"/>
                </a:lnTo>
                <a:lnTo>
                  <a:pt x="153775" y="963059"/>
                </a:lnTo>
                <a:lnTo>
                  <a:pt x="157293" y="984870"/>
                </a:lnTo>
                <a:lnTo>
                  <a:pt x="162665" y="988755"/>
                </a:lnTo>
                <a:lnTo>
                  <a:pt x="174078" y="986912"/>
                </a:lnTo>
                <a:lnTo>
                  <a:pt x="177963" y="981540"/>
                </a:lnTo>
                <a:lnTo>
                  <a:pt x="174455" y="959729"/>
                </a:lnTo>
                <a:lnTo>
                  <a:pt x="169083" y="955845"/>
                </a:lnTo>
                <a:close/>
              </a:path>
              <a:path w="184784" h="1030604">
                <a:moveTo>
                  <a:pt x="175764" y="997404"/>
                </a:moveTo>
                <a:lnTo>
                  <a:pt x="164351" y="999247"/>
                </a:lnTo>
                <a:lnTo>
                  <a:pt x="160466" y="1004618"/>
                </a:lnTo>
                <a:lnTo>
                  <a:pt x="163974" y="1026429"/>
                </a:lnTo>
                <a:lnTo>
                  <a:pt x="169345" y="1030314"/>
                </a:lnTo>
                <a:lnTo>
                  <a:pt x="180769" y="1028471"/>
                </a:lnTo>
                <a:lnTo>
                  <a:pt x="184654" y="1023099"/>
                </a:lnTo>
                <a:lnTo>
                  <a:pt x="181146" y="1001288"/>
                </a:lnTo>
                <a:lnTo>
                  <a:pt x="175764" y="997404"/>
                </a:lnTo>
                <a:close/>
              </a:path>
            </a:pathLst>
          </a:custGeom>
          <a:solidFill>
            <a:srgbClr val="9AB45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6" name="object 96"/>
          <p:cNvSpPr/>
          <p:nvPr/>
        </p:nvSpPr>
        <p:spPr>
          <a:xfrm>
            <a:off x="8638013" y="4507060"/>
            <a:ext cx="17328" cy="16558"/>
          </a:xfrm>
          <a:custGeom>
            <a:avLst/>
            <a:gdLst/>
            <a:ahLst/>
            <a:cxnLst/>
            <a:rect l="l" t="t" r="r" b="b"/>
            <a:pathLst>
              <a:path w="28575" h="27304">
                <a:moveTo>
                  <a:pt x="13256" y="0"/>
                </a:moveTo>
                <a:lnTo>
                  <a:pt x="6711" y="1099"/>
                </a:lnTo>
                <a:lnTo>
                  <a:pt x="0" y="10523"/>
                </a:lnTo>
                <a:lnTo>
                  <a:pt x="1099" y="17057"/>
                </a:lnTo>
                <a:lnTo>
                  <a:pt x="14784" y="26805"/>
                </a:lnTo>
                <a:lnTo>
                  <a:pt x="21329" y="25706"/>
                </a:lnTo>
                <a:lnTo>
                  <a:pt x="28030" y="16282"/>
                </a:lnTo>
                <a:lnTo>
                  <a:pt x="26931" y="9748"/>
                </a:lnTo>
                <a:lnTo>
                  <a:pt x="13256" y="0"/>
                </a:lnTo>
                <a:close/>
              </a:path>
            </a:pathLst>
          </a:custGeom>
          <a:solidFill>
            <a:srgbClr val="0C274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7" name="object 97"/>
          <p:cNvSpPr/>
          <p:nvPr/>
        </p:nvSpPr>
        <p:spPr>
          <a:xfrm>
            <a:off x="8656109" y="4519962"/>
            <a:ext cx="889114" cy="637282"/>
          </a:xfrm>
          <a:custGeom>
            <a:avLst/>
            <a:gdLst/>
            <a:ahLst/>
            <a:cxnLst/>
            <a:rect l="l" t="t" r="r" b="b"/>
            <a:pathLst>
              <a:path w="1466215" h="1050925">
                <a:moveTo>
                  <a:pt x="13245" y="0"/>
                </a:moveTo>
                <a:lnTo>
                  <a:pt x="6701" y="1099"/>
                </a:lnTo>
                <a:lnTo>
                  <a:pt x="0" y="10512"/>
                </a:lnTo>
                <a:lnTo>
                  <a:pt x="1099" y="17057"/>
                </a:lnTo>
                <a:lnTo>
                  <a:pt x="19057" y="29842"/>
                </a:lnTo>
                <a:lnTo>
                  <a:pt x="25590" y="28742"/>
                </a:lnTo>
                <a:lnTo>
                  <a:pt x="32302" y="19318"/>
                </a:lnTo>
                <a:lnTo>
                  <a:pt x="31203" y="12774"/>
                </a:lnTo>
                <a:lnTo>
                  <a:pt x="13245" y="0"/>
                </a:lnTo>
                <a:close/>
              </a:path>
              <a:path w="1466215" h="1050925">
                <a:moveTo>
                  <a:pt x="47380" y="24302"/>
                </a:moveTo>
                <a:lnTo>
                  <a:pt x="40846" y="25402"/>
                </a:lnTo>
                <a:lnTo>
                  <a:pt x="34135" y="34826"/>
                </a:lnTo>
                <a:lnTo>
                  <a:pt x="35234" y="41359"/>
                </a:lnTo>
                <a:lnTo>
                  <a:pt x="53192" y="54144"/>
                </a:lnTo>
                <a:lnTo>
                  <a:pt x="59725" y="53045"/>
                </a:lnTo>
                <a:lnTo>
                  <a:pt x="66437" y="43621"/>
                </a:lnTo>
                <a:lnTo>
                  <a:pt x="65338" y="37087"/>
                </a:lnTo>
                <a:lnTo>
                  <a:pt x="47380" y="24302"/>
                </a:lnTo>
                <a:close/>
              </a:path>
              <a:path w="1466215" h="1050925">
                <a:moveTo>
                  <a:pt x="81515" y="48605"/>
                </a:moveTo>
                <a:lnTo>
                  <a:pt x="74982" y="49705"/>
                </a:lnTo>
                <a:lnTo>
                  <a:pt x="68270" y="59129"/>
                </a:lnTo>
                <a:lnTo>
                  <a:pt x="69369" y="65662"/>
                </a:lnTo>
                <a:lnTo>
                  <a:pt x="87327" y="78447"/>
                </a:lnTo>
                <a:lnTo>
                  <a:pt x="93871" y="77348"/>
                </a:lnTo>
                <a:lnTo>
                  <a:pt x="100572" y="67924"/>
                </a:lnTo>
                <a:lnTo>
                  <a:pt x="99473" y="61390"/>
                </a:lnTo>
                <a:lnTo>
                  <a:pt x="81515" y="48605"/>
                </a:lnTo>
                <a:close/>
              </a:path>
              <a:path w="1466215" h="1050925">
                <a:moveTo>
                  <a:pt x="115661" y="72908"/>
                </a:moveTo>
                <a:lnTo>
                  <a:pt x="109117" y="74008"/>
                </a:lnTo>
                <a:lnTo>
                  <a:pt x="102415" y="83432"/>
                </a:lnTo>
                <a:lnTo>
                  <a:pt x="103515" y="89965"/>
                </a:lnTo>
                <a:lnTo>
                  <a:pt x="121472" y="102750"/>
                </a:lnTo>
                <a:lnTo>
                  <a:pt x="128006" y="101651"/>
                </a:lnTo>
                <a:lnTo>
                  <a:pt x="134718" y="92227"/>
                </a:lnTo>
                <a:lnTo>
                  <a:pt x="133618" y="85693"/>
                </a:lnTo>
                <a:lnTo>
                  <a:pt x="115661" y="72908"/>
                </a:lnTo>
                <a:close/>
              </a:path>
              <a:path w="1466215" h="1050925">
                <a:moveTo>
                  <a:pt x="149796" y="97211"/>
                </a:moveTo>
                <a:lnTo>
                  <a:pt x="143262" y="98311"/>
                </a:lnTo>
                <a:lnTo>
                  <a:pt x="136550" y="107734"/>
                </a:lnTo>
                <a:lnTo>
                  <a:pt x="137650" y="114279"/>
                </a:lnTo>
                <a:lnTo>
                  <a:pt x="155607" y="127064"/>
                </a:lnTo>
                <a:lnTo>
                  <a:pt x="162141" y="125964"/>
                </a:lnTo>
                <a:lnTo>
                  <a:pt x="168853" y="116540"/>
                </a:lnTo>
                <a:lnTo>
                  <a:pt x="167754" y="109996"/>
                </a:lnTo>
                <a:lnTo>
                  <a:pt x="149796" y="97211"/>
                </a:lnTo>
                <a:close/>
              </a:path>
              <a:path w="1466215" h="1050925">
                <a:moveTo>
                  <a:pt x="183931" y="121525"/>
                </a:moveTo>
                <a:lnTo>
                  <a:pt x="177397" y="122624"/>
                </a:lnTo>
                <a:lnTo>
                  <a:pt x="170685" y="132037"/>
                </a:lnTo>
                <a:lnTo>
                  <a:pt x="171785" y="138582"/>
                </a:lnTo>
                <a:lnTo>
                  <a:pt x="189742" y="151367"/>
                </a:lnTo>
                <a:lnTo>
                  <a:pt x="196287" y="150267"/>
                </a:lnTo>
                <a:lnTo>
                  <a:pt x="202988" y="140843"/>
                </a:lnTo>
                <a:lnTo>
                  <a:pt x="201889" y="134310"/>
                </a:lnTo>
                <a:lnTo>
                  <a:pt x="183931" y="121525"/>
                </a:lnTo>
                <a:close/>
              </a:path>
              <a:path w="1466215" h="1050925">
                <a:moveTo>
                  <a:pt x="218077" y="145828"/>
                </a:moveTo>
                <a:lnTo>
                  <a:pt x="211532" y="146927"/>
                </a:lnTo>
                <a:lnTo>
                  <a:pt x="204831" y="156351"/>
                </a:lnTo>
                <a:lnTo>
                  <a:pt x="205930" y="162885"/>
                </a:lnTo>
                <a:lnTo>
                  <a:pt x="223878" y="175670"/>
                </a:lnTo>
                <a:lnTo>
                  <a:pt x="230422" y="174570"/>
                </a:lnTo>
                <a:lnTo>
                  <a:pt x="237123" y="165146"/>
                </a:lnTo>
                <a:lnTo>
                  <a:pt x="236024" y="158612"/>
                </a:lnTo>
                <a:lnTo>
                  <a:pt x="218077" y="145828"/>
                </a:lnTo>
                <a:close/>
              </a:path>
              <a:path w="1466215" h="1050925">
                <a:moveTo>
                  <a:pt x="252212" y="170130"/>
                </a:moveTo>
                <a:lnTo>
                  <a:pt x="245667" y="171230"/>
                </a:lnTo>
                <a:lnTo>
                  <a:pt x="238966" y="180654"/>
                </a:lnTo>
                <a:lnTo>
                  <a:pt x="240065" y="187188"/>
                </a:lnTo>
                <a:lnTo>
                  <a:pt x="258023" y="199972"/>
                </a:lnTo>
                <a:lnTo>
                  <a:pt x="264557" y="198873"/>
                </a:lnTo>
                <a:lnTo>
                  <a:pt x="271269" y="189449"/>
                </a:lnTo>
                <a:lnTo>
                  <a:pt x="270169" y="182915"/>
                </a:lnTo>
                <a:lnTo>
                  <a:pt x="252212" y="170130"/>
                </a:lnTo>
                <a:close/>
              </a:path>
              <a:path w="1466215" h="1050925">
                <a:moveTo>
                  <a:pt x="286347" y="194433"/>
                </a:moveTo>
                <a:lnTo>
                  <a:pt x="279813" y="195533"/>
                </a:lnTo>
                <a:lnTo>
                  <a:pt x="273101" y="204957"/>
                </a:lnTo>
                <a:lnTo>
                  <a:pt x="274201" y="211501"/>
                </a:lnTo>
                <a:lnTo>
                  <a:pt x="292158" y="224275"/>
                </a:lnTo>
                <a:lnTo>
                  <a:pt x="298692" y="223176"/>
                </a:lnTo>
                <a:lnTo>
                  <a:pt x="305404" y="213763"/>
                </a:lnTo>
                <a:lnTo>
                  <a:pt x="304304" y="207218"/>
                </a:lnTo>
                <a:lnTo>
                  <a:pt x="286347" y="194433"/>
                </a:lnTo>
                <a:close/>
              </a:path>
              <a:path w="1466215" h="1050925">
                <a:moveTo>
                  <a:pt x="320482" y="218747"/>
                </a:moveTo>
                <a:lnTo>
                  <a:pt x="313948" y="219846"/>
                </a:lnTo>
                <a:lnTo>
                  <a:pt x="307236" y="229260"/>
                </a:lnTo>
                <a:lnTo>
                  <a:pt x="308336" y="235804"/>
                </a:lnTo>
                <a:lnTo>
                  <a:pt x="326293" y="248589"/>
                </a:lnTo>
                <a:lnTo>
                  <a:pt x="332838" y="247489"/>
                </a:lnTo>
                <a:lnTo>
                  <a:pt x="339539" y="238066"/>
                </a:lnTo>
                <a:lnTo>
                  <a:pt x="338439" y="231521"/>
                </a:lnTo>
                <a:lnTo>
                  <a:pt x="320482" y="218747"/>
                </a:lnTo>
                <a:close/>
              </a:path>
              <a:path w="1466215" h="1050925">
                <a:moveTo>
                  <a:pt x="354627" y="243050"/>
                </a:moveTo>
                <a:lnTo>
                  <a:pt x="348083" y="244149"/>
                </a:lnTo>
                <a:lnTo>
                  <a:pt x="341382" y="253573"/>
                </a:lnTo>
                <a:lnTo>
                  <a:pt x="342481" y="260107"/>
                </a:lnTo>
                <a:lnTo>
                  <a:pt x="360439" y="272892"/>
                </a:lnTo>
                <a:lnTo>
                  <a:pt x="366973" y="271792"/>
                </a:lnTo>
                <a:lnTo>
                  <a:pt x="373684" y="262368"/>
                </a:lnTo>
                <a:lnTo>
                  <a:pt x="372585" y="255835"/>
                </a:lnTo>
                <a:lnTo>
                  <a:pt x="354627" y="243050"/>
                </a:lnTo>
                <a:close/>
              </a:path>
              <a:path w="1466215" h="1050925">
                <a:moveTo>
                  <a:pt x="388763" y="267353"/>
                </a:moveTo>
                <a:lnTo>
                  <a:pt x="382229" y="268452"/>
                </a:lnTo>
                <a:lnTo>
                  <a:pt x="375517" y="277876"/>
                </a:lnTo>
                <a:lnTo>
                  <a:pt x="376616" y="284410"/>
                </a:lnTo>
                <a:lnTo>
                  <a:pt x="394574" y="297195"/>
                </a:lnTo>
                <a:lnTo>
                  <a:pt x="401108" y="296095"/>
                </a:lnTo>
                <a:lnTo>
                  <a:pt x="407820" y="286671"/>
                </a:lnTo>
                <a:lnTo>
                  <a:pt x="406720" y="280138"/>
                </a:lnTo>
                <a:lnTo>
                  <a:pt x="388763" y="267353"/>
                </a:lnTo>
                <a:close/>
              </a:path>
              <a:path w="1466215" h="1050925">
                <a:moveTo>
                  <a:pt x="422898" y="291656"/>
                </a:moveTo>
                <a:lnTo>
                  <a:pt x="416364" y="292755"/>
                </a:lnTo>
                <a:lnTo>
                  <a:pt x="409652" y="302179"/>
                </a:lnTo>
                <a:lnTo>
                  <a:pt x="410751" y="308713"/>
                </a:lnTo>
                <a:lnTo>
                  <a:pt x="428709" y="321498"/>
                </a:lnTo>
                <a:lnTo>
                  <a:pt x="435253" y="320398"/>
                </a:lnTo>
                <a:lnTo>
                  <a:pt x="441955" y="310985"/>
                </a:lnTo>
                <a:lnTo>
                  <a:pt x="440855" y="304440"/>
                </a:lnTo>
                <a:lnTo>
                  <a:pt x="422898" y="291656"/>
                </a:lnTo>
                <a:close/>
              </a:path>
              <a:path w="1466215" h="1050925">
                <a:moveTo>
                  <a:pt x="457043" y="315958"/>
                </a:moveTo>
                <a:lnTo>
                  <a:pt x="450499" y="317068"/>
                </a:lnTo>
                <a:lnTo>
                  <a:pt x="443798" y="326482"/>
                </a:lnTo>
                <a:lnTo>
                  <a:pt x="444897" y="333026"/>
                </a:lnTo>
                <a:lnTo>
                  <a:pt x="462844" y="345811"/>
                </a:lnTo>
                <a:lnTo>
                  <a:pt x="469388" y="344712"/>
                </a:lnTo>
                <a:lnTo>
                  <a:pt x="476090" y="335288"/>
                </a:lnTo>
                <a:lnTo>
                  <a:pt x="474990" y="328743"/>
                </a:lnTo>
                <a:lnTo>
                  <a:pt x="457043" y="315958"/>
                </a:lnTo>
                <a:close/>
              </a:path>
              <a:path w="1466215" h="1050925">
                <a:moveTo>
                  <a:pt x="491178" y="340272"/>
                </a:moveTo>
                <a:lnTo>
                  <a:pt x="484634" y="341371"/>
                </a:lnTo>
                <a:lnTo>
                  <a:pt x="477933" y="350785"/>
                </a:lnTo>
                <a:lnTo>
                  <a:pt x="479032" y="357329"/>
                </a:lnTo>
                <a:lnTo>
                  <a:pt x="496990" y="370114"/>
                </a:lnTo>
                <a:lnTo>
                  <a:pt x="503523" y="369014"/>
                </a:lnTo>
                <a:lnTo>
                  <a:pt x="510235" y="359591"/>
                </a:lnTo>
                <a:lnTo>
                  <a:pt x="509136" y="353057"/>
                </a:lnTo>
                <a:lnTo>
                  <a:pt x="491178" y="340272"/>
                </a:lnTo>
                <a:close/>
              </a:path>
              <a:path w="1466215" h="1050925">
                <a:moveTo>
                  <a:pt x="525313" y="364575"/>
                </a:moveTo>
                <a:lnTo>
                  <a:pt x="518780" y="365674"/>
                </a:lnTo>
                <a:lnTo>
                  <a:pt x="512068" y="375098"/>
                </a:lnTo>
                <a:lnTo>
                  <a:pt x="513167" y="381632"/>
                </a:lnTo>
                <a:lnTo>
                  <a:pt x="531125" y="394417"/>
                </a:lnTo>
                <a:lnTo>
                  <a:pt x="537659" y="393317"/>
                </a:lnTo>
                <a:lnTo>
                  <a:pt x="544370" y="383894"/>
                </a:lnTo>
                <a:lnTo>
                  <a:pt x="543271" y="377360"/>
                </a:lnTo>
                <a:lnTo>
                  <a:pt x="525313" y="364575"/>
                </a:lnTo>
                <a:close/>
              </a:path>
              <a:path w="1466215" h="1050925">
                <a:moveTo>
                  <a:pt x="559448" y="388878"/>
                </a:moveTo>
                <a:lnTo>
                  <a:pt x="552915" y="389977"/>
                </a:lnTo>
                <a:lnTo>
                  <a:pt x="546203" y="399401"/>
                </a:lnTo>
                <a:lnTo>
                  <a:pt x="547302" y="405935"/>
                </a:lnTo>
                <a:lnTo>
                  <a:pt x="565260" y="418720"/>
                </a:lnTo>
                <a:lnTo>
                  <a:pt x="571804" y="417620"/>
                </a:lnTo>
                <a:lnTo>
                  <a:pt x="578505" y="408196"/>
                </a:lnTo>
                <a:lnTo>
                  <a:pt x="577406" y="401663"/>
                </a:lnTo>
                <a:lnTo>
                  <a:pt x="559448" y="388878"/>
                </a:lnTo>
                <a:close/>
              </a:path>
              <a:path w="1466215" h="1050925">
                <a:moveTo>
                  <a:pt x="593594" y="413181"/>
                </a:moveTo>
                <a:lnTo>
                  <a:pt x="587050" y="414280"/>
                </a:lnTo>
                <a:lnTo>
                  <a:pt x="580348" y="423704"/>
                </a:lnTo>
                <a:lnTo>
                  <a:pt x="581448" y="430248"/>
                </a:lnTo>
                <a:lnTo>
                  <a:pt x="599405" y="443023"/>
                </a:lnTo>
                <a:lnTo>
                  <a:pt x="605939" y="441923"/>
                </a:lnTo>
                <a:lnTo>
                  <a:pt x="612651" y="432510"/>
                </a:lnTo>
                <a:lnTo>
                  <a:pt x="611552" y="425966"/>
                </a:lnTo>
                <a:lnTo>
                  <a:pt x="593594" y="413181"/>
                </a:lnTo>
                <a:close/>
              </a:path>
              <a:path w="1466215" h="1050925">
                <a:moveTo>
                  <a:pt x="627729" y="437494"/>
                </a:moveTo>
                <a:lnTo>
                  <a:pt x="621195" y="438593"/>
                </a:lnTo>
                <a:lnTo>
                  <a:pt x="614483" y="448007"/>
                </a:lnTo>
                <a:lnTo>
                  <a:pt x="615583" y="454551"/>
                </a:lnTo>
                <a:lnTo>
                  <a:pt x="633540" y="467336"/>
                </a:lnTo>
                <a:lnTo>
                  <a:pt x="640074" y="466237"/>
                </a:lnTo>
                <a:lnTo>
                  <a:pt x="646786" y="456813"/>
                </a:lnTo>
                <a:lnTo>
                  <a:pt x="645687" y="450269"/>
                </a:lnTo>
                <a:lnTo>
                  <a:pt x="627729" y="437494"/>
                </a:lnTo>
                <a:close/>
              </a:path>
              <a:path w="1466215" h="1050925">
                <a:moveTo>
                  <a:pt x="661864" y="461797"/>
                </a:moveTo>
                <a:lnTo>
                  <a:pt x="655330" y="462896"/>
                </a:lnTo>
                <a:lnTo>
                  <a:pt x="648618" y="472320"/>
                </a:lnTo>
                <a:lnTo>
                  <a:pt x="649718" y="478854"/>
                </a:lnTo>
                <a:lnTo>
                  <a:pt x="667676" y="491639"/>
                </a:lnTo>
                <a:lnTo>
                  <a:pt x="674220" y="490540"/>
                </a:lnTo>
                <a:lnTo>
                  <a:pt x="680921" y="481116"/>
                </a:lnTo>
                <a:lnTo>
                  <a:pt x="679822" y="474582"/>
                </a:lnTo>
                <a:lnTo>
                  <a:pt x="661864" y="461797"/>
                </a:lnTo>
                <a:close/>
              </a:path>
              <a:path w="1466215" h="1050925">
                <a:moveTo>
                  <a:pt x="696010" y="486100"/>
                </a:moveTo>
                <a:lnTo>
                  <a:pt x="689465" y="487199"/>
                </a:lnTo>
                <a:lnTo>
                  <a:pt x="682764" y="496623"/>
                </a:lnTo>
                <a:lnTo>
                  <a:pt x="683863" y="503157"/>
                </a:lnTo>
                <a:lnTo>
                  <a:pt x="701811" y="515942"/>
                </a:lnTo>
                <a:lnTo>
                  <a:pt x="708355" y="514842"/>
                </a:lnTo>
                <a:lnTo>
                  <a:pt x="715056" y="505419"/>
                </a:lnTo>
                <a:lnTo>
                  <a:pt x="713957" y="498885"/>
                </a:lnTo>
                <a:lnTo>
                  <a:pt x="696010" y="486100"/>
                </a:lnTo>
                <a:close/>
              </a:path>
              <a:path w="1466215" h="1050925">
                <a:moveTo>
                  <a:pt x="730145" y="510403"/>
                </a:moveTo>
                <a:lnTo>
                  <a:pt x="723601" y="511502"/>
                </a:lnTo>
                <a:lnTo>
                  <a:pt x="716899" y="520926"/>
                </a:lnTo>
                <a:lnTo>
                  <a:pt x="717999" y="527460"/>
                </a:lnTo>
                <a:lnTo>
                  <a:pt x="735956" y="540245"/>
                </a:lnTo>
                <a:lnTo>
                  <a:pt x="742490" y="539145"/>
                </a:lnTo>
                <a:lnTo>
                  <a:pt x="749202" y="529732"/>
                </a:lnTo>
                <a:lnTo>
                  <a:pt x="748102" y="523188"/>
                </a:lnTo>
                <a:lnTo>
                  <a:pt x="730145" y="510403"/>
                </a:lnTo>
                <a:close/>
              </a:path>
              <a:path w="1466215" h="1050925">
                <a:moveTo>
                  <a:pt x="764280" y="534706"/>
                </a:moveTo>
                <a:lnTo>
                  <a:pt x="757746" y="535805"/>
                </a:lnTo>
                <a:lnTo>
                  <a:pt x="751034" y="545229"/>
                </a:lnTo>
                <a:lnTo>
                  <a:pt x="752134" y="551773"/>
                </a:lnTo>
                <a:lnTo>
                  <a:pt x="770091" y="564558"/>
                </a:lnTo>
                <a:lnTo>
                  <a:pt x="776625" y="563459"/>
                </a:lnTo>
                <a:lnTo>
                  <a:pt x="783337" y="554035"/>
                </a:lnTo>
                <a:lnTo>
                  <a:pt x="782237" y="547491"/>
                </a:lnTo>
                <a:lnTo>
                  <a:pt x="764280" y="534706"/>
                </a:lnTo>
                <a:close/>
              </a:path>
              <a:path w="1466215" h="1050925">
                <a:moveTo>
                  <a:pt x="798415" y="559019"/>
                </a:moveTo>
                <a:lnTo>
                  <a:pt x="791881" y="560119"/>
                </a:lnTo>
                <a:lnTo>
                  <a:pt x="785169" y="569542"/>
                </a:lnTo>
                <a:lnTo>
                  <a:pt x="786269" y="576076"/>
                </a:lnTo>
                <a:lnTo>
                  <a:pt x="804226" y="588861"/>
                </a:lnTo>
                <a:lnTo>
                  <a:pt x="810771" y="587762"/>
                </a:lnTo>
                <a:lnTo>
                  <a:pt x="817472" y="578338"/>
                </a:lnTo>
                <a:lnTo>
                  <a:pt x="816373" y="571804"/>
                </a:lnTo>
                <a:lnTo>
                  <a:pt x="798415" y="559019"/>
                </a:lnTo>
                <a:close/>
              </a:path>
              <a:path w="1466215" h="1050925">
                <a:moveTo>
                  <a:pt x="832561" y="583322"/>
                </a:moveTo>
                <a:lnTo>
                  <a:pt x="826016" y="584421"/>
                </a:lnTo>
                <a:lnTo>
                  <a:pt x="819315" y="593845"/>
                </a:lnTo>
                <a:lnTo>
                  <a:pt x="820414" y="600379"/>
                </a:lnTo>
                <a:lnTo>
                  <a:pt x="838372" y="613164"/>
                </a:lnTo>
                <a:lnTo>
                  <a:pt x="844906" y="612065"/>
                </a:lnTo>
                <a:lnTo>
                  <a:pt x="851618" y="602641"/>
                </a:lnTo>
                <a:lnTo>
                  <a:pt x="850518" y="596107"/>
                </a:lnTo>
                <a:lnTo>
                  <a:pt x="832561" y="583322"/>
                </a:lnTo>
                <a:close/>
              </a:path>
              <a:path w="1466215" h="1050925">
                <a:moveTo>
                  <a:pt x="866696" y="607625"/>
                </a:moveTo>
                <a:lnTo>
                  <a:pt x="860162" y="608724"/>
                </a:lnTo>
                <a:lnTo>
                  <a:pt x="853450" y="618148"/>
                </a:lnTo>
                <a:lnTo>
                  <a:pt x="854549" y="624682"/>
                </a:lnTo>
                <a:lnTo>
                  <a:pt x="872507" y="637467"/>
                </a:lnTo>
                <a:lnTo>
                  <a:pt x="879041" y="636368"/>
                </a:lnTo>
                <a:lnTo>
                  <a:pt x="885753" y="626944"/>
                </a:lnTo>
                <a:lnTo>
                  <a:pt x="884653" y="620410"/>
                </a:lnTo>
                <a:lnTo>
                  <a:pt x="866696" y="607625"/>
                </a:lnTo>
                <a:close/>
              </a:path>
              <a:path w="1466215" h="1050925">
                <a:moveTo>
                  <a:pt x="900831" y="631928"/>
                </a:moveTo>
                <a:lnTo>
                  <a:pt x="894297" y="633027"/>
                </a:lnTo>
                <a:lnTo>
                  <a:pt x="887585" y="642451"/>
                </a:lnTo>
                <a:lnTo>
                  <a:pt x="888684" y="648995"/>
                </a:lnTo>
                <a:lnTo>
                  <a:pt x="906642" y="661780"/>
                </a:lnTo>
                <a:lnTo>
                  <a:pt x="913186" y="660670"/>
                </a:lnTo>
                <a:lnTo>
                  <a:pt x="919888" y="651257"/>
                </a:lnTo>
                <a:lnTo>
                  <a:pt x="918788" y="644713"/>
                </a:lnTo>
                <a:lnTo>
                  <a:pt x="900831" y="631928"/>
                </a:lnTo>
                <a:close/>
              </a:path>
              <a:path w="1466215" h="1050925">
                <a:moveTo>
                  <a:pt x="934976" y="656241"/>
                </a:moveTo>
                <a:lnTo>
                  <a:pt x="928432" y="657341"/>
                </a:lnTo>
                <a:lnTo>
                  <a:pt x="921731" y="666754"/>
                </a:lnTo>
                <a:lnTo>
                  <a:pt x="922830" y="673298"/>
                </a:lnTo>
                <a:lnTo>
                  <a:pt x="940777" y="686083"/>
                </a:lnTo>
                <a:lnTo>
                  <a:pt x="947321" y="684984"/>
                </a:lnTo>
                <a:lnTo>
                  <a:pt x="954023" y="675560"/>
                </a:lnTo>
                <a:lnTo>
                  <a:pt x="952923" y="669026"/>
                </a:lnTo>
                <a:lnTo>
                  <a:pt x="934976" y="656241"/>
                </a:lnTo>
                <a:close/>
              </a:path>
              <a:path w="1466215" h="1050925">
                <a:moveTo>
                  <a:pt x="969111" y="680544"/>
                </a:moveTo>
                <a:lnTo>
                  <a:pt x="962567" y="681644"/>
                </a:lnTo>
                <a:lnTo>
                  <a:pt x="955866" y="691067"/>
                </a:lnTo>
                <a:lnTo>
                  <a:pt x="956965" y="697601"/>
                </a:lnTo>
                <a:lnTo>
                  <a:pt x="974923" y="710386"/>
                </a:lnTo>
                <a:lnTo>
                  <a:pt x="981457" y="709287"/>
                </a:lnTo>
                <a:lnTo>
                  <a:pt x="988168" y="699863"/>
                </a:lnTo>
                <a:lnTo>
                  <a:pt x="987069" y="693329"/>
                </a:lnTo>
                <a:lnTo>
                  <a:pt x="969111" y="680544"/>
                </a:lnTo>
                <a:close/>
              </a:path>
              <a:path w="1466215" h="1050925">
                <a:moveTo>
                  <a:pt x="1003246" y="704847"/>
                </a:moveTo>
                <a:lnTo>
                  <a:pt x="996713" y="705947"/>
                </a:lnTo>
                <a:lnTo>
                  <a:pt x="990001" y="715370"/>
                </a:lnTo>
                <a:lnTo>
                  <a:pt x="991100" y="721904"/>
                </a:lnTo>
                <a:lnTo>
                  <a:pt x="1009058" y="734689"/>
                </a:lnTo>
                <a:lnTo>
                  <a:pt x="1015592" y="733590"/>
                </a:lnTo>
                <a:lnTo>
                  <a:pt x="1022303" y="724166"/>
                </a:lnTo>
                <a:lnTo>
                  <a:pt x="1021204" y="717632"/>
                </a:lnTo>
                <a:lnTo>
                  <a:pt x="1003246" y="704847"/>
                </a:lnTo>
                <a:close/>
              </a:path>
              <a:path w="1466215" h="1050925">
                <a:moveTo>
                  <a:pt x="1037382" y="729150"/>
                </a:moveTo>
                <a:lnTo>
                  <a:pt x="1030848" y="730250"/>
                </a:lnTo>
                <a:lnTo>
                  <a:pt x="1024136" y="739673"/>
                </a:lnTo>
                <a:lnTo>
                  <a:pt x="1025235" y="746207"/>
                </a:lnTo>
                <a:lnTo>
                  <a:pt x="1043193" y="758992"/>
                </a:lnTo>
                <a:lnTo>
                  <a:pt x="1049737" y="757893"/>
                </a:lnTo>
                <a:lnTo>
                  <a:pt x="1056439" y="748479"/>
                </a:lnTo>
                <a:lnTo>
                  <a:pt x="1055339" y="741935"/>
                </a:lnTo>
                <a:lnTo>
                  <a:pt x="1037382" y="729150"/>
                </a:lnTo>
                <a:close/>
              </a:path>
              <a:path w="1466215" h="1050925">
                <a:moveTo>
                  <a:pt x="1071527" y="753463"/>
                </a:moveTo>
                <a:lnTo>
                  <a:pt x="1064983" y="754563"/>
                </a:lnTo>
                <a:lnTo>
                  <a:pt x="1058281" y="763976"/>
                </a:lnTo>
                <a:lnTo>
                  <a:pt x="1059381" y="770521"/>
                </a:lnTo>
                <a:lnTo>
                  <a:pt x="1077338" y="783305"/>
                </a:lnTo>
                <a:lnTo>
                  <a:pt x="1083872" y="782206"/>
                </a:lnTo>
                <a:lnTo>
                  <a:pt x="1090584" y="772782"/>
                </a:lnTo>
                <a:lnTo>
                  <a:pt x="1089485" y="766238"/>
                </a:lnTo>
                <a:lnTo>
                  <a:pt x="1071527" y="753463"/>
                </a:lnTo>
                <a:close/>
              </a:path>
              <a:path w="1466215" h="1050925">
                <a:moveTo>
                  <a:pt x="1105662" y="777766"/>
                </a:moveTo>
                <a:lnTo>
                  <a:pt x="1099128" y="778866"/>
                </a:lnTo>
                <a:lnTo>
                  <a:pt x="1092416" y="788290"/>
                </a:lnTo>
                <a:lnTo>
                  <a:pt x="1093516" y="794823"/>
                </a:lnTo>
                <a:lnTo>
                  <a:pt x="1111474" y="807608"/>
                </a:lnTo>
                <a:lnTo>
                  <a:pt x="1118007" y="806509"/>
                </a:lnTo>
                <a:lnTo>
                  <a:pt x="1124719" y="797085"/>
                </a:lnTo>
                <a:lnTo>
                  <a:pt x="1123620" y="790551"/>
                </a:lnTo>
                <a:lnTo>
                  <a:pt x="1105662" y="777766"/>
                </a:lnTo>
                <a:close/>
              </a:path>
              <a:path w="1466215" h="1050925">
                <a:moveTo>
                  <a:pt x="1139797" y="802069"/>
                </a:moveTo>
                <a:lnTo>
                  <a:pt x="1133263" y="803169"/>
                </a:lnTo>
                <a:lnTo>
                  <a:pt x="1126552" y="812593"/>
                </a:lnTo>
                <a:lnTo>
                  <a:pt x="1127651" y="819126"/>
                </a:lnTo>
                <a:lnTo>
                  <a:pt x="1145609" y="831911"/>
                </a:lnTo>
                <a:lnTo>
                  <a:pt x="1152153" y="830812"/>
                </a:lnTo>
                <a:lnTo>
                  <a:pt x="1158854" y="821388"/>
                </a:lnTo>
                <a:lnTo>
                  <a:pt x="1157755" y="814854"/>
                </a:lnTo>
                <a:lnTo>
                  <a:pt x="1139797" y="802069"/>
                </a:lnTo>
                <a:close/>
              </a:path>
              <a:path w="1466215" h="1050925">
                <a:moveTo>
                  <a:pt x="1173943" y="826372"/>
                </a:moveTo>
                <a:lnTo>
                  <a:pt x="1167399" y="827472"/>
                </a:lnTo>
                <a:lnTo>
                  <a:pt x="1160697" y="836895"/>
                </a:lnTo>
                <a:lnTo>
                  <a:pt x="1161797" y="843429"/>
                </a:lnTo>
                <a:lnTo>
                  <a:pt x="1179744" y="856214"/>
                </a:lnTo>
                <a:lnTo>
                  <a:pt x="1186288" y="855115"/>
                </a:lnTo>
                <a:lnTo>
                  <a:pt x="1192989" y="845701"/>
                </a:lnTo>
                <a:lnTo>
                  <a:pt x="1191890" y="839157"/>
                </a:lnTo>
                <a:lnTo>
                  <a:pt x="1173943" y="826372"/>
                </a:lnTo>
                <a:close/>
              </a:path>
              <a:path w="1466215" h="1050925">
                <a:moveTo>
                  <a:pt x="1208078" y="850675"/>
                </a:moveTo>
                <a:lnTo>
                  <a:pt x="1201534" y="851775"/>
                </a:lnTo>
                <a:lnTo>
                  <a:pt x="1194832" y="861198"/>
                </a:lnTo>
                <a:lnTo>
                  <a:pt x="1195932" y="867743"/>
                </a:lnTo>
                <a:lnTo>
                  <a:pt x="1213889" y="880528"/>
                </a:lnTo>
                <a:lnTo>
                  <a:pt x="1220423" y="879428"/>
                </a:lnTo>
                <a:lnTo>
                  <a:pt x="1227135" y="870004"/>
                </a:lnTo>
                <a:lnTo>
                  <a:pt x="1226035" y="863460"/>
                </a:lnTo>
                <a:lnTo>
                  <a:pt x="1208078" y="850675"/>
                </a:lnTo>
                <a:close/>
              </a:path>
              <a:path w="1466215" h="1050925">
                <a:moveTo>
                  <a:pt x="1242213" y="874989"/>
                </a:moveTo>
                <a:lnTo>
                  <a:pt x="1235679" y="876088"/>
                </a:lnTo>
                <a:lnTo>
                  <a:pt x="1228967" y="885501"/>
                </a:lnTo>
                <a:lnTo>
                  <a:pt x="1230067" y="892046"/>
                </a:lnTo>
                <a:lnTo>
                  <a:pt x="1248024" y="904831"/>
                </a:lnTo>
                <a:lnTo>
                  <a:pt x="1254558" y="903731"/>
                </a:lnTo>
                <a:lnTo>
                  <a:pt x="1261270" y="894307"/>
                </a:lnTo>
                <a:lnTo>
                  <a:pt x="1260171" y="887774"/>
                </a:lnTo>
                <a:lnTo>
                  <a:pt x="1242213" y="874989"/>
                </a:lnTo>
                <a:close/>
              </a:path>
              <a:path w="1466215" h="1050925">
                <a:moveTo>
                  <a:pt x="1276348" y="899291"/>
                </a:moveTo>
                <a:lnTo>
                  <a:pt x="1269814" y="900391"/>
                </a:lnTo>
                <a:lnTo>
                  <a:pt x="1263102" y="909815"/>
                </a:lnTo>
                <a:lnTo>
                  <a:pt x="1264202" y="916349"/>
                </a:lnTo>
                <a:lnTo>
                  <a:pt x="1282159" y="929134"/>
                </a:lnTo>
                <a:lnTo>
                  <a:pt x="1288704" y="928034"/>
                </a:lnTo>
                <a:lnTo>
                  <a:pt x="1295405" y="918610"/>
                </a:lnTo>
                <a:lnTo>
                  <a:pt x="1294306" y="912076"/>
                </a:lnTo>
                <a:lnTo>
                  <a:pt x="1276348" y="899291"/>
                </a:lnTo>
                <a:close/>
              </a:path>
              <a:path w="1466215" h="1050925">
                <a:moveTo>
                  <a:pt x="1310494" y="923594"/>
                </a:moveTo>
                <a:lnTo>
                  <a:pt x="1303949" y="924694"/>
                </a:lnTo>
                <a:lnTo>
                  <a:pt x="1297248" y="934118"/>
                </a:lnTo>
                <a:lnTo>
                  <a:pt x="1298347" y="940651"/>
                </a:lnTo>
                <a:lnTo>
                  <a:pt x="1316305" y="953436"/>
                </a:lnTo>
                <a:lnTo>
                  <a:pt x="1322839" y="952337"/>
                </a:lnTo>
                <a:lnTo>
                  <a:pt x="1329551" y="942913"/>
                </a:lnTo>
                <a:lnTo>
                  <a:pt x="1328451" y="936379"/>
                </a:lnTo>
                <a:lnTo>
                  <a:pt x="1310494" y="923594"/>
                </a:lnTo>
                <a:close/>
              </a:path>
              <a:path w="1466215" h="1050925">
                <a:moveTo>
                  <a:pt x="1344629" y="947897"/>
                </a:moveTo>
                <a:lnTo>
                  <a:pt x="1338095" y="948997"/>
                </a:lnTo>
                <a:lnTo>
                  <a:pt x="1331383" y="958421"/>
                </a:lnTo>
                <a:lnTo>
                  <a:pt x="1332482" y="964965"/>
                </a:lnTo>
                <a:lnTo>
                  <a:pt x="1350440" y="977739"/>
                </a:lnTo>
                <a:lnTo>
                  <a:pt x="1356974" y="976640"/>
                </a:lnTo>
                <a:lnTo>
                  <a:pt x="1363686" y="967227"/>
                </a:lnTo>
                <a:lnTo>
                  <a:pt x="1362586" y="960682"/>
                </a:lnTo>
                <a:lnTo>
                  <a:pt x="1344629" y="947897"/>
                </a:lnTo>
                <a:close/>
              </a:path>
              <a:path w="1466215" h="1050925">
                <a:moveTo>
                  <a:pt x="1378764" y="972211"/>
                </a:moveTo>
                <a:lnTo>
                  <a:pt x="1372230" y="973310"/>
                </a:lnTo>
                <a:lnTo>
                  <a:pt x="1365518" y="982724"/>
                </a:lnTo>
                <a:lnTo>
                  <a:pt x="1366618" y="989268"/>
                </a:lnTo>
                <a:lnTo>
                  <a:pt x="1384575" y="1002053"/>
                </a:lnTo>
                <a:lnTo>
                  <a:pt x="1391119" y="1000953"/>
                </a:lnTo>
                <a:lnTo>
                  <a:pt x="1397821" y="991530"/>
                </a:lnTo>
                <a:lnTo>
                  <a:pt x="1396721" y="984996"/>
                </a:lnTo>
                <a:lnTo>
                  <a:pt x="1378764" y="972211"/>
                </a:lnTo>
                <a:close/>
              </a:path>
              <a:path w="1466215" h="1050925">
                <a:moveTo>
                  <a:pt x="1412899" y="996514"/>
                </a:moveTo>
                <a:lnTo>
                  <a:pt x="1406365" y="997613"/>
                </a:lnTo>
                <a:lnTo>
                  <a:pt x="1399653" y="1007037"/>
                </a:lnTo>
                <a:lnTo>
                  <a:pt x="1400763" y="1013571"/>
                </a:lnTo>
                <a:lnTo>
                  <a:pt x="1418710" y="1026356"/>
                </a:lnTo>
                <a:lnTo>
                  <a:pt x="1425255" y="1025256"/>
                </a:lnTo>
                <a:lnTo>
                  <a:pt x="1431956" y="1015832"/>
                </a:lnTo>
                <a:lnTo>
                  <a:pt x="1430856" y="1009299"/>
                </a:lnTo>
                <a:lnTo>
                  <a:pt x="1412899" y="996514"/>
                </a:lnTo>
                <a:close/>
              </a:path>
              <a:path w="1466215" h="1050925">
                <a:moveTo>
                  <a:pt x="1447044" y="1020817"/>
                </a:moveTo>
                <a:lnTo>
                  <a:pt x="1440500" y="1021916"/>
                </a:lnTo>
                <a:lnTo>
                  <a:pt x="1433799" y="1031340"/>
                </a:lnTo>
                <a:lnTo>
                  <a:pt x="1434898" y="1037874"/>
                </a:lnTo>
                <a:lnTo>
                  <a:pt x="1452856" y="1050659"/>
                </a:lnTo>
                <a:lnTo>
                  <a:pt x="1459390" y="1049559"/>
                </a:lnTo>
                <a:lnTo>
                  <a:pt x="1466101" y="1040135"/>
                </a:lnTo>
                <a:lnTo>
                  <a:pt x="1465002" y="1033602"/>
                </a:lnTo>
                <a:lnTo>
                  <a:pt x="1447044" y="1020817"/>
                </a:lnTo>
                <a:close/>
              </a:path>
            </a:pathLst>
          </a:custGeom>
          <a:solidFill>
            <a:srgbClr val="0C274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4065649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30672" y="375548"/>
            <a:ext cx="9915895" cy="1240439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158" dirty="0" err="1" smtClean="0"/>
              <a:t>Пример</a:t>
            </a:r>
            <a:r>
              <a:rPr spc="-158" dirty="0" smtClean="0"/>
              <a:t>:</a:t>
            </a:r>
            <a:r>
              <a:rPr spc="-85" dirty="0" smtClean="0"/>
              <a:t> </a:t>
            </a:r>
            <a:r>
              <a:rPr spc="-227" dirty="0" err="1" smtClean="0"/>
              <a:t>пространственные</a:t>
            </a:r>
            <a:r>
              <a:rPr lang="ru-RU" spc="-227" dirty="0"/>
              <a:t> данные </a:t>
            </a:r>
            <a:r>
              <a:rPr lang="ru-RU" spc="-227" dirty="0" smtClean="0"/>
              <a:t/>
            </a:r>
            <a:br>
              <a:rPr lang="ru-RU" spc="-227" dirty="0" smtClean="0"/>
            </a:br>
            <a:r>
              <a:rPr lang="ru-RU" spc="-227" dirty="0" smtClean="0"/>
              <a:t>(</a:t>
            </a:r>
            <a:r>
              <a:rPr lang="ru-RU" spc="-227" dirty="0"/>
              <a:t>таблицы, индексы</a:t>
            </a:r>
            <a:r>
              <a:rPr lang="ru-RU" spc="-227" dirty="0" smtClean="0"/>
              <a:t>) </a:t>
            </a:r>
            <a:endParaRPr spc="-227" dirty="0"/>
          </a:p>
        </p:txBody>
      </p:sp>
      <p:sp>
        <p:nvSpPr>
          <p:cNvPr id="11" name="object 11"/>
          <p:cNvSpPr txBox="1"/>
          <p:nvPr/>
        </p:nvSpPr>
        <p:spPr>
          <a:xfrm>
            <a:off x="1220286" y="2073885"/>
            <a:ext cx="8700534" cy="2611597"/>
          </a:xfrm>
          <a:prstGeom prst="rect">
            <a:avLst/>
          </a:prstGeom>
        </p:spPr>
        <p:txBody>
          <a:bodyPr vert="horz" wrap="square" lIns="0" tIns="70851" rIns="0" bIns="0" rtlCol="0">
            <a:spAutoFit/>
          </a:bodyPr>
          <a:lstStyle/>
          <a:p>
            <a:pPr marL="7701">
              <a:spcBef>
                <a:spcPts val="557"/>
              </a:spcBef>
            </a:pPr>
            <a:r>
              <a:rPr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-- 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создание таблицы</a:t>
            </a:r>
            <a:endParaRPr sz="2001" dirty="0">
              <a:latin typeface="Courier New"/>
              <a:cs typeface="Courier New"/>
            </a:endParaRPr>
          </a:p>
          <a:p>
            <a:pPr marL="7701">
              <a:spcBef>
                <a:spcPts val="500"/>
              </a:spcBef>
            </a:pP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CREATE TABLE </a:t>
            </a:r>
            <a:r>
              <a:rPr lang="en-US" sz="2001" b="1" spc="-3" dirty="0" smtClean="0">
                <a:solidFill>
                  <a:srgbClr val="231E20"/>
                </a:solidFill>
                <a:latin typeface="Courier New"/>
                <a:cs typeface="Courier New"/>
              </a:rPr>
              <a:t>points</a:t>
            </a:r>
            <a:r>
              <a:rPr sz="2001" b="1" spc="-3" dirty="0" smtClean="0">
                <a:solidFill>
                  <a:srgbClr val="231E20"/>
                </a:solidFill>
                <a:latin typeface="Courier New"/>
                <a:cs typeface="Courier New"/>
              </a:rPr>
              <a:t> </a:t>
            </a:r>
            <a:r>
              <a:rPr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(ID </a:t>
            </a:r>
            <a:r>
              <a:rPr lang="en-US" sz="2001" b="1" spc="-6" dirty="0" smtClean="0">
                <a:solidFill>
                  <a:srgbClr val="231E20"/>
                </a:solidFill>
                <a:latin typeface="Courier New"/>
                <a:cs typeface="Courier New"/>
              </a:rPr>
              <a:t>SERIAL</a:t>
            </a:r>
            <a:r>
              <a:rPr sz="2001" b="1" spc="-6" dirty="0" smtClean="0">
                <a:solidFill>
                  <a:srgbClr val="231E20"/>
                </a:solidFill>
                <a:latin typeface="Courier New"/>
                <a:cs typeface="Courier New"/>
              </a:rPr>
              <a:t> 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PRIMARY</a:t>
            </a:r>
            <a:r>
              <a:rPr sz="2001" b="1" spc="61" dirty="0">
                <a:solidFill>
                  <a:srgbClr val="231E20"/>
                </a:solidFill>
                <a:latin typeface="Courier New"/>
                <a:cs typeface="Courier New"/>
              </a:rPr>
              <a:t> 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KEY,</a:t>
            </a:r>
            <a:endParaRPr sz="2001" dirty="0">
              <a:latin typeface="Courier New"/>
              <a:cs typeface="Courier New"/>
            </a:endParaRPr>
          </a:p>
          <a:p>
            <a:pPr marL="2928412">
              <a:spcBef>
                <a:spcPts val="497"/>
              </a:spcBef>
            </a:pPr>
            <a:r>
              <a:rPr lang="en-US"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p</a:t>
            </a:r>
            <a:r>
              <a:rPr sz="2001" b="1" spc="-3" dirty="0" smtClean="0">
                <a:solidFill>
                  <a:srgbClr val="231E20"/>
                </a:solidFill>
                <a:latin typeface="Courier New"/>
                <a:cs typeface="Courier New"/>
              </a:rPr>
              <a:t> </a:t>
            </a:r>
            <a:r>
              <a:rPr lang="en-US" sz="2001" b="1" spc="-6" dirty="0" smtClean="0">
                <a:solidFill>
                  <a:srgbClr val="231E20"/>
                </a:solidFill>
                <a:latin typeface="Courier New"/>
                <a:cs typeface="Courier New"/>
              </a:rPr>
              <a:t>POINT</a:t>
            </a:r>
            <a:r>
              <a:rPr sz="2001" b="1" spc="-6" dirty="0" smtClean="0">
                <a:solidFill>
                  <a:srgbClr val="231E20"/>
                </a:solidFill>
                <a:latin typeface="Courier New"/>
                <a:cs typeface="Courier New"/>
              </a:rPr>
              <a:t> </a:t>
            </a:r>
            <a:r>
              <a:rPr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NOT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 NULL);</a:t>
            </a:r>
            <a:endParaRPr sz="2001" dirty="0">
              <a:latin typeface="Courier New"/>
              <a:cs typeface="Courier New"/>
            </a:endParaRPr>
          </a:p>
          <a:p>
            <a:pPr marL="7701">
              <a:spcBef>
                <a:spcPts val="497"/>
              </a:spcBef>
            </a:pPr>
            <a:r>
              <a:rPr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-- 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создание пространственного</a:t>
            </a:r>
            <a:r>
              <a:rPr sz="2001" b="1" dirty="0">
                <a:solidFill>
                  <a:srgbClr val="231E20"/>
                </a:solidFill>
                <a:latin typeface="Courier New"/>
                <a:cs typeface="Courier New"/>
              </a:rPr>
              <a:t> 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индекса</a:t>
            </a:r>
            <a:endParaRPr sz="2001" dirty="0">
              <a:latin typeface="Courier New"/>
              <a:cs typeface="Courier New"/>
            </a:endParaRPr>
          </a:p>
          <a:p>
            <a:pPr marL="7701">
              <a:spcBef>
                <a:spcPts val="500"/>
              </a:spcBef>
            </a:pPr>
            <a:r>
              <a:rPr lang="en-US" sz="2001" b="1" dirty="0" smtClean="0">
                <a:latin typeface="Courier New"/>
                <a:cs typeface="Courier New"/>
              </a:rPr>
              <a:t>CREATE </a:t>
            </a:r>
            <a:r>
              <a:rPr lang="en-US" sz="2001" b="1" dirty="0">
                <a:latin typeface="Courier New"/>
                <a:cs typeface="Courier New"/>
              </a:rPr>
              <a:t>INDEX </a:t>
            </a:r>
            <a:r>
              <a:rPr lang="en-US" sz="2001" b="1" dirty="0" err="1" smtClean="0">
                <a:latin typeface="Courier New"/>
                <a:cs typeface="Courier New"/>
              </a:rPr>
              <a:t>p_inx</a:t>
            </a:r>
            <a:r>
              <a:rPr lang="en-US" sz="2001" b="1" dirty="0" smtClean="0">
                <a:latin typeface="Courier New"/>
                <a:cs typeface="Courier New"/>
              </a:rPr>
              <a:t> ON </a:t>
            </a:r>
            <a:r>
              <a:rPr lang="en-US"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points</a:t>
            </a:r>
            <a:r>
              <a:rPr lang="en-US" sz="2001" b="1" dirty="0" smtClean="0">
                <a:latin typeface="Courier New"/>
                <a:cs typeface="Courier New"/>
              </a:rPr>
              <a:t> </a:t>
            </a:r>
            <a:r>
              <a:rPr lang="en-US" sz="2001" b="1" dirty="0">
                <a:latin typeface="Courier New"/>
                <a:cs typeface="Courier New"/>
              </a:rPr>
              <a:t>USING GIST </a:t>
            </a:r>
            <a:r>
              <a:rPr lang="en-US" sz="2001" b="1" dirty="0" smtClean="0">
                <a:latin typeface="Courier New"/>
                <a:cs typeface="Courier New"/>
              </a:rPr>
              <a:t>(p);</a:t>
            </a:r>
            <a:endParaRPr sz="2001" b="1" dirty="0">
              <a:latin typeface="Courier New"/>
              <a:cs typeface="Courier New"/>
            </a:endParaRPr>
          </a:p>
          <a:p>
            <a:pPr marL="7701">
              <a:spcBef>
                <a:spcPts val="497"/>
              </a:spcBef>
            </a:pPr>
            <a:r>
              <a:rPr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-- 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проверка, </a:t>
            </a:r>
            <a:r>
              <a:rPr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что все 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создалось </a:t>
            </a:r>
            <a:r>
              <a:rPr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как</a:t>
            </a:r>
            <a:r>
              <a:rPr sz="2001" b="1" dirty="0">
                <a:solidFill>
                  <a:srgbClr val="231E20"/>
                </a:solidFill>
                <a:latin typeface="Courier New"/>
                <a:cs typeface="Courier New"/>
              </a:rPr>
              <a:t> 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надо</a:t>
            </a:r>
            <a:endParaRPr sz="2001" dirty="0">
              <a:latin typeface="Courier New"/>
              <a:cs typeface="Courier New"/>
            </a:endParaRPr>
          </a:p>
          <a:p>
            <a:pPr marL="7701">
              <a:spcBef>
                <a:spcPts val="500"/>
              </a:spcBef>
            </a:pP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DESCRIBE geom;</a:t>
            </a:r>
            <a:endParaRPr sz="200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42952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08726" y="364155"/>
            <a:ext cx="10878419" cy="1238105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299"/>
              </a:lnSpc>
              <a:spcBef>
                <a:spcPts val="55"/>
              </a:spcBef>
            </a:pPr>
            <a:r>
              <a:rPr spc="-158" dirty="0"/>
              <a:t>Пример: </a:t>
            </a:r>
            <a:r>
              <a:rPr spc="-227" dirty="0"/>
              <a:t>пространственные </a:t>
            </a:r>
            <a:r>
              <a:rPr spc="-212" dirty="0" err="1"/>
              <a:t>данные</a:t>
            </a:r>
            <a:r>
              <a:rPr spc="-212" dirty="0"/>
              <a:t> </a:t>
            </a:r>
            <a:r>
              <a:rPr lang="ru-RU" spc="-212" dirty="0" smtClean="0"/>
              <a:t/>
            </a:r>
            <a:br>
              <a:rPr lang="ru-RU" spc="-212" dirty="0" smtClean="0"/>
            </a:br>
            <a:r>
              <a:rPr spc="-173" dirty="0" smtClean="0"/>
              <a:t>(</a:t>
            </a:r>
            <a:r>
              <a:rPr spc="-173" dirty="0"/>
              <a:t>таблицы,</a:t>
            </a:r>
            <a:r>
              <a:rPr spc="-515" dirty="0"/>
              <a:t> </a:t>
            </a:r>
            <a:r>
              <a:rPr spc="-203" dirty="0"/>
              <a:t>индексы)</a:t>
            </a:r>
          </a:p>
        </p:txBody>
      </p:sp>
      <p:pic>
        <p:nvPicPr>
          <p:cNvPr id="2050" name="Picture 2" descr="https://vk.com/doc159439882_522483491?hash=ea4c3227902e96c599&amp;dl=5d78800a4e0e65773f&amp;wnd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3" y="2330678"/>
            <a:ext cx="10075639" cy="355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9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5346" y="490250"/>
            <a:ext cx="9875750" cy="1343031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ts val="5191"/>
              </a:lnSpc>
              <a:spcBef>
                <a:spcPts val="73"/>
              </a:spcBef>
              <a:tabLst>
                <a:tab pos="2703149" algn="l"/>
              </a:tabLst>
            </a:pPr>
            <a:r>
              <a:rPr spc="-158" dirty="0" err="1" smtClean="0"/>
              <a:t>Пример</a:t>
            </a:r>
            <a:r>
              <a:rPr spc="-158" dirty="0" smtClean="0"/>
              <a:t>:</a:t>
            </a:r>
            <a:r>
              <a:rPr lang="ru-RU" spc="-158" dirty="0" smtClean="0"/>
              <a:t> </a:t>
            </a:r>
            <a:r>
              <a:rPr spc="-176" dirty="0" err="1" smtClean="0"/>
              <a:t>геометрические</a:t>
            </a:r>
            <a:r>
              <a:rPr lang="ru-RU" spc="-176" dirty="0"/>
              <a:t> </a:t>
            </a:r>
            <a:r>
              <a:rPr lang="ru-RU" spc="-176" dirty="0" smtClean="0"/>
              <a:t>о</a:t>
            </a:r>
            <a:r>
              <a:rPr spc="-248" dirty="0" err="1" smtClean="0"/>
              <a:t>бъекты</a:t>
            </a:r>
            <a:r>
              <a:rPr lang="ru-RU" spc="-248" dirty="0" smtClean="0"/>
              <a:t> </a:t>
            </a:r>
            <a:r>
              <a:rPr spc="-246" dirty="0" err="1" smtClean="0"/>
              <a:t>для</a:t>
            </a:r>
            <a:r>
              <a:rPr spc="-246" dirty="0" smtClean="0"/>
              <a:t> </a:t>
            </a:r>
            <a:r>
              <a:rPr spc="-109" dirty="0"/>
              <a:t>размещения </a:t>
            </a:r>
            <a:r>
              <a:rPr spc="-394" dirty="0"/>
              <a:t>в</a:t>
            </a:r>
            <a:r>
              <a:rPr spc="154" dirty="0"/>
              <a:t> </a:t>
            </a:r>
            <a:r>
              <a:rPr spc="-143" dirty="0"/>
              <a:t>таблице</a:t>
            </a:r>
          </a:p>
        </p:txBody>
      </p:sp>
      <p:pic>
        <p:nvPicPr>
          <p:cNvPr id="2050" name="Picture 2" descr="https://hsto.org/web/d89/478/666/d894786665774a76943e72338aec874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242" y="2292878"/>
            <a:ext cx="3192414" cy="33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23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051" y="178506"/>
            <a:ext cx="9714043" cy="1354335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12707" marR="3081">
              <a:lnSpc>
                <a:spcPts val="4997"/>
              </a:lnSpc>
              <a:spcBef>
                <a:spcPts val="561"/>
              </a:spcBef>
            </a:pPr>
            <a:r>
              <a:rPr spc="-158" dirty="0"/>
              <a:t>Пример: </a:t>
            </a:r>
            <a:r>
              <a:rPr spc="-167" dirty="0"/>
              <a:t>вставка </a:t>
            </a:r>
            <a:r>
              <a:rPr spc="-191" dirty="0"/>
              <a:t>геометрических  </a:t>
            </a:r>
            <a:r>
              <a:rPr spc="-236" dirty="0"/>
              <a:t>объектов </a:t>
            </a:r>
            <a:r>
              <a:rPr spc="-394" dirty="0"/>
              <a:t>в</a:t>
            </a:r>
            <a:r>
              <a:rPr spc="106" dirty="0"/>
              <a:t> </a:t>
            </a:r>
            <a:r>
              <a:rPr spc="-143" dirty="0"/>
              <a:t>таблицу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71339" y="2736802"/>
            <a:ext cx="12065549" cy="1389727"/>
          </a:xfrm>
          <a:prstGeom prst="rect">
            <a:avLst/>
          </a:prstGeom>
        </p:spPr>
        <p:txBody>
          <a:bodyPr vert="horz" wrap="square" lIns="0" tIns="65075" rIns="0" bIns="0" rtlCol="0">
            <a:spAutoFit/>
          </a:bodyPr>
          <a:lstStyle/>
          <a:p>
            <a:pPr marL="7701">
              <a:spcBef>
                <a:spcPts val="512"/>
              </a:spcBef>
            </a:pPr>
            <a:r>
              <a:rPr b="1" spc="-6" dirty="0">
                <a:solidFill>
                  <a:srgbClr val="231E20"/>
                </a:solidFill>
                <a:latin typeface="Courier New"/>
                <a:cs typeface="Courier New"/>
              </a:rPr>
              <a:t>-- добавление</a:t>
            </a:r>
            <a:r>
              <a:rPr b="1" spc="-9" dirty="0">
                <a:solidFill>
                  <a:srgbClr val="231E20"/>
                </a:solidFill>
                <a:latin typeface="Courier New"/>
                <a:cs typeface="Courier New"/>
              </a:rPr>
              <a:t> точек</a:t>
            </a:r>
            <a:endParaRPr dirty="0">
              <a:latin typeface="Courier New"/>
              <a:cs typeface="Courier New"/>
            </a:endParaRPr>
          </a:p>
          <a:p>
            <a:pPr marL="7701" marR="3095915">
              <a:lnSpc>
                <a:spcPct val="125899"/>
              </a:lnSpc>
              <a:spcBef>
                <a:spcPts val="3"/>
              </a:spcBef>
            </a:pPr>
            <a:r>
              <a:rPr lang="en-US" b="1" spc="-6" dirty="0">
                <a:solidFill>
                  <a:srgbClr val="231E20"/>
                </a:solidFill>
                <a:latin typeface="Courier New"/>
                <a:cs typeface="Courier New"/>
              </a:rPr>
              <a:t>insert into points(p) values</a:t>
            </a:r>
          </a:p>
          <a:p>
            <a:pPr marL="7701" marR="3095915">
              <a:lnSpc>
                <a:spcPct val="125899"/>
              </a:lnSpc>
              <a:spcBef>
                <a:spcPts val="3"/>
              </a:spcBef>
            </a:pPr>
            <a:r>
              <a:rPr lang="en-US" b="1" spc="-6" dirty="0">
                <a:solidFill>
                  <a:srgbClr val="231E20"/>
                </a:solidFill>
                <a:latin typeface="Courier New"/>
                <a:cs typeface="Courier New"/>
              </a:rPr>
              <a:t>  (point '(1,1)'), (point '(3,2)'), (point '(6,3)'),</a:t>
            </a:r>
          </a:p>
          <a:p>
            <a:pPr marL="7701" marR="3095915">
              <a:lnSpc>
                <a:spcPct val="125899"/>
              </a:lnSpc>
              <a:spcBef>
                <a:spcPts val="3"/>
              </a:spcBef>
            </a:pPr>
            <a:r>
              <a:rPr lang="en-US" b="1" spc="-6" dirty="0">
                <a:solidFill>
                  <a:srgbClr val="231E20"/>
                </a:solidFill>
                <a:latin typeface="Courier New"/>
                <a:cs typeface="Courier New"/>
              </a:rPr>
              <a:t>  (point '(5,5)'), (point '(7,8)'), (point '(8,6)');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308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42586" y="342209"/>
            <a:ext cx="8496065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-236" dirty="0"/>
              <a:t>Пример: </a:t>
            </a:r>
            <a:r>
              <a:rPr b="1" spc="-212" dirty="0"/>
              <a:t>создание</a:t>
            </a:r>
            <a:r>
              <a:rPr b="1" spc="-103" dirty="0"/>
              <a:t> </a:t>
            </a:r>
            <a:r>
              <a:rPr b="1" spc="-139" dirty="0"/>
              <a:t>hash-индекса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87086" y="1432563"/>
            <a:ext cx="8292014" cy="1175079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CREATE INDEX 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hash_student_ind</a:t>
            </a:r>
            <a:endParaRPr lang="ru-RU" sz="3002" kern="0" dirty="0" smtClean="0">
              <a:solidFill>
                <a:srgbClr val="231E20"/>
              </a:solidFill>
              <a:latin typeface="Arial"/>
              <a:cs typeface="Arial"/>
            </a:endParaRPr>
          </a:p>
          <a:p>
            <a:pPr marL="7701">
              <a:spcBef>
                <a:spcPts val="958"/>
              </a:spcBef>
            </a:pPr>
            <a:r>
              <a:rPr lang="en-US" sz="3002" kern="0" dirty="0">
                <a:solidFill>
                  <a:srgbClr val="231E20"/>
                </a:solidFill>
                <a:latin typeface="Arial"/>
                <a:cs typeface="Arial"/>
              </a:rPr>
              <a:t>ON </a:t>
            </a:r>
            <a:r>
              <a:rPr lang="en-US" sz="3002" kern="0" dirty="0" smtClean="0">
                <a:solidFill>
                  <a:srgbClr val="231E20"/>
                </a:solidFill>
                <a:latin typeface="Arial"/>
                <a:cs typeface="Arial"/>
              </a:rPr>
              <a:t>STUDENT</a:t>
            </a:r>
            <a:r>
              <a:rPr lang="ru-RU" sz="3002" kern="0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USING HASH</a:t>
            </a:r>
            <a:r>
              <a:rPr lang="ru-RU" sz="3002" kern="0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lang="en-US" sz="3002" kern="0" dirty="0">
                <a:solidFill>
                  <a:srgbClr val="231E20"/>
                </a:solidFill>
                <a:latin typeface="Arial"/>
                <a:cs typeface="Arial"/>
              </a:rPr>
              <a:t>(</a:t>
            </a:r>
            <a:r>
              <a:rPr lang="en-US" sz="3002" kern="0" dirty="0" err="1">
                <a:solidFill>
                  <a:srgbClr val="231E20"/>
                </a:solidFill>
                <a:latin typeface="Arial"/>
                <a:cs typeface="Arial"/>
              </a:rPr>
              <a:t>StudentId</a:t>
            </a:r>
            <a:r>
              <a:rPr lang="en-US" sz="3002" kern="0" dirty="0">
                <a:solidFill>
                  <a:srgbClr val="231E20"/>
                </a:solidFill>
                <a:latin typeface="Arial"/>
                <a:cs typeface="Arial"/>
              </a:rPr>
              <a:t>)</a:t>
            </a:r>
            <a:r>
              <a:rPr lang="ru-RU" sz="3002" kern="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endParaRPr sz="3002" kern="0" dirty="0">
              <a:latin typeface="Arial"/>
              <a:cs typeface="Arial"/>
            </a:endParaRPr>
          </a:p>
        </p:txBody>
      </p:sp>
      <p:pic>
        <p:nvPicPr>
          <p:cNvPr id="1026" name="Picture 2" descr="https://vk.com/doc159439882_522483490?hash=3a570908e0a90c7594&amp;dl=2a2b5b67f46bda95bb&amp;wnd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80" y="2837053"/>
            <a:ext cx="921067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39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00497" y="635838"/>
            <a:ext cx="11291503" cy="622552"/>
          </a:xfrm>
          <a:prstGeom prst="rect">
            <a:avLst/>
          </a:prstGeom>
        </p:spPr>
        <p:txBody>
          <a:bodyPr vert="horz" wrap="square" lIns="0" tIns="6931" rIns="0" bIns="0" rtlCol="0" anchor="ctr">
            <a:spAutoFit/>
          </a:bodyPr>
          <a:lstStyle/>
          <a:p>
            <a:pPr marL="7701" marR="3081">
              <a:lnSpc>
                <a:spcPct val="100299"/>
              </a:lnSpc>
              <a:spcBef>
                <a:spcPts val="55"/>
              </a:spcBef>
            </a:pPr>
            <a:r>
              <a:rPr spc="-158" dirty="0"/>
              <a:t>Пример: </a:t>
            </a:r>
            <a:r>
              <a:rPr spc="-127" dirty="0"/>
              <a:t>вставка </a:t>
            </a:r>
            <a:r>
              <a:rPr spc="-161" dirty="0"/>
              <a:t>геометрических  </a:t>
            </a:r>
            <a:r>
              <a:rPr spc="-218" dirty="0"/>
              <a:t>объектов </a:t>
            </a:r>
            <a:r>
              <a:rPr spc="-394" dirty="0"/>
              <a:t>в</a:t>
            </a:r>
            <a:r>
              <a:rPr spc="88" dirty="0"/>
              <a:t> </a:t>
            </a:r>
            <a:r>
              <a:rPr spc="-109" dirty="0"/>
              <a:t>таблицу</a:t>
            </a:r>
          </a:p>
        </p:txBody>
      </p:sp>
      <p:pic>
        <p:nvPicPr>
          <p:cNvPr id="3074" name="Picture 2" descr="https://hsto.org/web/caf/919/8a5/caf9198a538d46f48985d42a301a0b2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353" y="3571345"/>
            <a:ext cx="5138387" cy="23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vk.com/doc159439882_522483492?hash=0214942f9357c0ca24&amp;dl=ae992c876d24559fb0&amp;wnd=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08" y="1631773"/>
            <a:ext cx="9947981" cy="123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6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611" y="299912"/>
            <a:ext cx="9836716" cy="1390351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4487" b="1" spc="-258" dirty="0">
                <a:solidFill>
                  <a:srgbClr val="231E20"/>
                </a:solidFill>
                <a:latin typeface="Arial"/>
                <a:cs typeface="Arial"/>
              </a:rPr>
              <a:t>Пример:</a:t>
            </a:r>
            <a:r>
              <a:rPr sz="4487" b="1" spc="-29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4487" b="1" spc="-291" dirty="0" err="1" smtClean="0">
                <a:solidFill>
                  <a:srgbClr val="231E20"/>
                </a:solidFill>
                <a:latin typeface="Arial"/>
                <a:cs typeface="Arial"/>
              </a:rPr>
              <a:t>выборка</a:t>
            </a:r>
            <a:r>
              <a:rPr lang="ru-RU" sz="4487" b="1" spc="-291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4487" b="1" spc="-452" dirty="0" err="1" smtClean="0">
                <a:solidFill>
                  <a:srgbClr val="231E20"/>
                </a:solidFill>
                <a:latin typeface="Arial"/>
                <a:cs typeface="Arial"/>
              </a:rPr>
              <a:t>всех</a:t>
            </a:r>
            <a:r>
              <a:rPr sz="4487" b="1" spc="-452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4487" b="1" spc="-291" dirty="0">
                <a:solidFill>
                  <a:srgbClr val="231E20"/>
                </a:solidFill>
                <a:latin typeface="Arial"/>
                <a:cs typeface="Arial"/>
              </a:rPr>
              <a:t>записей </a:t>
            </a:r>
            <a:r>
              <a:rPr sz="4487" b="1" spc="-248" dirty="0">
                <a:solidFill>
                  <a:srgbClr val="231E20"/>
                </a:solidFill>
                <a:latin typeface="Arial"/>
                <a:cs typeface="Arial"/>
              </a:rPr>
              <a:t>из</a:t>
            </a:r>
            <a:r>
              <a:rPr sz="4487" b="1" spc="-17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4487" b="1" spc="-312" dirty="0">
                <a:solidFill>
                  <a:srgbClr val="231E20"/>
                </a:solidFill>
                <a:latin typeface="Arial"/>
                <a:cs typeface="Arial"/>
              </a:rPr>
              <a:t>таблицы</a:t>
            </a:r>
            <a:endParaRPr sz="448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1276" y="1925957"/>
            <a:ext cx="4738990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sz="2001" b="1" spc="-6" dirty="0" smtClean="0">
                <a:solidFill>
                  <a:srgbClr val="231E20"/>
                </a:solidFill>
                <a:latin typeface="Courier New"/>
                <a:cs typeface="Courier New"/>
              </a:rPr>
              <a:t>SELECT </a:t>
            </a:r>
            <a:r>
              <a:rPr lang="en-US" sz="2001" b="1" spc="-3" dirty="0" smtClean="0">
                <a:solidFill>
                  <a:srgbClr val="231E20"/>
                </a:solidFill>
                <a:latin typeface="Courier New"/>
                <a:cs typeface="Courier New"/>
              </a:rPr>
              <a:t>* </a:t>
            </a:r>
            <a:r>
              <a:rPr sz="2001" b="1" spc="-3" dirty="0" smtClean="0">
                <a:solidFill>
                  <a:srgbClr val="231E20"/>
                </a:solidFill>
                <a:latin typeface="Courier New"/>
                <a:cs typeface="Courier New"/>
              </a:rPr>
              <a:t>FROM</a:t>
            </a:r>
            <a:r>
              <a:rPr sz="2001" b="1" spc="-6" dirty="0" smtClean="0">
                <a:solidFill>
                  <a:srgbClr val="231E20"/>
                </a:solidFill>
                <a:latin typeface="Courier New"/>
                <a:cs typeface="Courier New"/>
              </a:rPr>
              <a:t> </a:t>
            </a:r>
            <a:r>
              <a:rPr lang="en-US" sz="2001" b="1" spc="-6" dirty="0" smtClean="0">
                <a:solidFill>
                  <a:srgbClr val="231E20"/>
                </a:solidFill>
                <a:latin typeface="Courier New"/>
                <a:cs typeface="Courier New"/>
              </a:rPr>
              <a:t>points</a:t>
            </a:r>
            <a:r>
              <a:rPr sz="2001" b="1" spc="-6" dirty="0" smtClean="0">
                <a:solidFill>
                  <a:srgbClr val="231E20"/>
                </a:solidFill>
                <a:latin typeface="Courier New"/>
                <a:cs typeface="Courier New"/>
              </a:rPr>
              <a:t>;</a:t>
            </a:r>
            <a:endParaRPr sz="2001" dirty="0">
              <a:latin typeface="Courier New"/>
              <a:cs typeface="Courier New"/>
            </a:endParaRPr>
          </a:p>
        </p:txBody>
      </p:sp>
      <p:pic>
        <p:nvPicPr>
          <p:cNvPr id="4100" name="Picture 4" descr="https://vk.com/doc159439882_522483493?hash=226e4c35217492de43&amp;dl=279d49f4c682b83a91&amp;wnd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276" y="2804320"/>
            <a:ext cx="4704393" cy="307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97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47513" y="386193"/>
            <a:ext cx="9665917" cy="713134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12707" marR="3081">
              <a:lnSpc>
                <a:spcPts val="4997"/>
              </a:lnSpc>
              <a:spcBef>
                <a:spcPts val="561"/>
              </a:spcBef>
            </a:pPr>
            <a:r>
              <a:rPr spc="-158" dirty="0"/>
              <a:t>Пример: </a:t>
            </a:r>
            <a:r>
              <a:rPr spc="-194" dirty="0"/>
              <a:t>выборка записей </a:t>
            </a:r>
            <a:r>
              <a:rPr spc="-191" dirty="0"/>
              <a:t>из  </a:t>
            </a:r>
            <a:r>
              <a:rPr spc="-124" dirty="0"/>
              <a:t>заданной</a:t>
            </a:r>
            <a:r>
              <a:rPr spc="-67" dirty="0"/>
              <a:t> </a:t>
            </a:r>
            <a:r>
              <a:rPr spc="-203" dirty="0"/>
              <a:t>области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42989" y="1844242"/>
            <a:ext cx="7024733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spcBef>
                <a:spcPts val="58"/>
              </a:spcBef>
            </a:pPr>
            <a:r>
              <a:rPr lang="en-US" sz="2001" dirty="0" smtClean="0">
                <a:cs typeface="Courier New"/>
              </a:rPr>
              <a:t>select </a:t>
            </a:r>
            <a:r>
              <a:rPr lang="en-US" sz="2001" dirty="0">
                <a:cs typeface="Courier New"/>
              </a:rPr>
              <a:t>* from points where p &lt;@ box '(2,1),(7,4)';</a:t>
            </a:r>
          </a:p>
        </p:txBody>
      </p:sp>
      <p:pic>
        <p:nvPicPr>
          <p:cNvPr id="5" name="Picture 2" descr="https://vk.com/doc159439882_522483494?hash=73a9cbe5fa562c90aa&amp;dl=88704d40050cf1fb07&amp;wnd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04" y="2808221"/>
            <a:ext cx="10033003" cy="322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805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/>
          <a:lstStyle/>
          <a:p>
            <a:r>
              <a:rPr lang="ru-RU" b="1" dirty="0" smtClean="0"/>
              <a:t>Пример упорядочивающего оператора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8043" y="1752599"/>
            <a:ext cx="7162979" cy="9031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* from points order by p &lt;-&gt; point '(4,7)' limit 2;</a:t>
            </a:r>
            <a:endParaRPr lang="ru-RU" dirty="0"/>
          </a:p>
        </p:txBody>
      </p:sp>
      <p:pic>
        <p:nvPicPr>
          <p:cNvPr id="6146" name="Picture 2" descr="https://vk.com/doc159439882_522483495?hash=4b223e55dc66e870da&amp;dl=e8f1d991a586b6a723&amp;wnd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088" y="2781588"/>
            <a:ext cx="8354828" cy="31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056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8175" y="293511"/>
            <a:ext cx="10018713" cy="20094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select </a:t>
            </a:r>
            <a:r>
              <a:rPr lang="en-US" b="1" dirty="0" err="1"/>
              <a:t>amop.amopopr</a:t>
            </a:r>
            <a:r>
              <a:rPr lang="en-US" b="1" dirty="0"/>
              <a:t>::</a:t>
            </a:r>
            <a:r>
              <a:rPr lang="en-US" b="1" dirty="0" err="1"/>
              <a:t>regoperator</a:t>
            </a:r>
            <a:r>
              <a:rPr lang="en-US" b="1" dirty="0"/>
              <a:t>, </a:t>
            </a:r>
            <a:r>
              <a:rPr lang="en-US" b="1" dirty="0" err="1"/>
              <a:t>amop.amoppurpose</a:t>
            </a:r>
            <a:r>
              <a:rPr lang="en-US" b="1" dirty="0"/>
              <a:t>, </a:t>
            </a:r>
            <a:r>
              <a:rPr lang="en-US" b="1" dirty="0" err="1"/>
              <a:t>amop.amopstrategy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from </a:t>
            </a:r>
            <a:r>
              <a:rPr lang="en-US" b="1" dirty="0" err="1"/>
              <a:t>pg_opclass</a:t>
            </a:r>
            <a:r>
              <a:rPr lang="en-US" b="1" dirty="0"/>
              <a:t> </a:t>
            </a:r>
            <a:r>
              <a:rPr lang="en-US" b="1" dirty="0" err="1"/>
              <a:t>opc</a:t>
            </a:r>
            <a:r>
              <a:rPr lang="en-US" b="1" dirty="0"/>
              <a:t>, </a:t>
            </a:r>
            <a:r>
              <a:rPr lang="en-US" b="1" dirty="0" err="1"/>
              <a:t>pg_opfamily</a:t>
            </a:r>
            <a:r>
              <a:rPr lang="en-US" b="1" dirty="0"/>
              <a:t> </a:t>
            </a:r>
            <a:r>
              <a:rPr lang="en-US" b="1" dirty="0" err="1"/>
              <a:t>opf</a:t>
            </a:r>
            <a:r>
              <a:rPr lang="en-US" b="1" dirty="0"/>
              <a:t>, </a:t>
            </a:r>
            <a:r>
              <a:rPr lang="en-US" b="1" dirty="0" err="1"/>
              <a:t>pg_am</a:t>
            </a:r>
            <a:r>
              <a:rPr lang="en-US" b="1" dirty="0"/>
              <a:t> am, </a:t>
            </a:r>
            <a:r>
              <a:rPr lang="en-US" b="1" dirty="0" err="1"/>
              <a:t>pg_amop</a:t>
            </a:r>
            <a:r>
              <a:rPr lang="en-US" b="1" dirty="0"/>
              <a:t> </a:t>
            </a:r>
            <a:r>
              <a:rPr lang="en-US" b="1" dirty="0" err="1"/>
              <a:t>amop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where </a:t>
            </a:r>
            <a:r>
              <a:rPr lang="en-US" b="1" dirty="0" err="1"/>
              <a:t>opc.opcname</a:t>
            </a:r>
            <a:r>
              <a:rPr lang="en-US" b="1" dirty="0"/>
              <a:t> = </a:t>
            </a:r>
            <a:r>
              <a:rPr lang="en-US" b="1" dirty="0" smtClean="0"/>
              <a:t>'</a:t>
            </a:r>
            <a:r>
              <a:rPr lang="en-US" b="1" dirty="0" err="1" smtClean="0"/>
              <a:t>point_ops</a:t>
            </a:r>
            <a:r>
              <a:rPr lang="en-US" b="1" dirty="0" smtClean="0"/>
              <a:t>‘</a:t>
            </a:r>
            <a:r>
              <a:rPr lang="ru-RU" b="1" dirty="0" smtClean="0"/>
              <a:t> </a:t>
            </a:r>
            <a:r>
              <a:rPr lang="en-US" b="1" dirty="0" smtClean="0"/>
              <a:t>and </a:t>
            </a:r>
            <a:r>
              <a:rPr lang="en-US" b="1" dirty="0" err="1"/>
              <a:t>opf.oid</a:t>
            </a:r>
            <a:r>
              <a:rPr lang="en-US" b="1" dirty="0"/>
              <a:t> = </a:t>
            </a:r>
            <a:r>
              <a:rPr lang="en-US" b="1" dirty="0" err="1" smtClean="0"/>
              <a:t>opc.opcfamily</a:t>
            </a:r>
            <a:r>
              <a:rPr lang="ru-RU" b="1" dirty="0" smtClean="0"/>
              <a:t> </a:t>
            </a:r>
            <a:r>
              <a:rPr lang="en-US" b="1" dirty="0" smtClean="0"/>
              <a:t>and </a:t>
            </a:r>
            <a:r>
              <a:rPr lang="en-US" b="1" dirty="0" err="1"/>
              <a:t>am.oid</a:t>
            </a:r>
            <a:r>
              <a:rPr lang="en-US" b="1" dirty="0"/>
              <a:t> = </a:t>
            </a:r>
            <a:r>
              <a:rPr lang="en-US" b="1" dirty="0" err="1" smtClean="0"/>
              <a:t>opf.opfmethod</a:t>
            </a:r>
            <a:r>
              <a:rPr lang="ru-RU" b="1" dirty="0" smtClean="0"/>
              <a:t> </a:t>
            </a:r>
            <a:r>
              <a:rPr lang="en-US" b="1" dirty="0" smtClean="0"/>
              <a:t>and </a:t>
            </a:r>
            <a:r>
              <a:rPr lang="en-US" b="1" dirty="0" err="1"/>
              <a:t>amop.amopfamily</a:t>
            </a:r>
            <a:r>
              <a:rPr lang="en-US" b="1" dirty="0"/>
              <a:t> = </a:t>
            </a:r>
            <a:r>
              <a:rPr lang="en-US" b="1" dirty="0" err="1" smtClean="0"/>
              <a:t>opc.opcfamily</a:t>
            </a:r>
            <a:r>
              <a:rPr lang="ru-RU" b="1" dirty="0" smtClean="0"/>
              <a:t> </a:t>
            </a:r>
            <a:r>
              <a:rPr lang="en-US" b="1" dirty="0" smtClean="0"/>
              <a:t>and </a:t>
            </a:r>
            <a:r>
              <a:rPr lang="en-US" b="1" dirty="0" err="1"/>
              <a:t>am.amname</a:t>
            </a:r>
            <a:r>
              <a:rPr lang="en-US" b="1" dirty="0"/>
              <a:t> = </a:t>
            </a:r>
            <a:r>
              <a:rPr lang="en-US" b="1" dirty="0" smtClean="0"/>
              <a:t>'gist‘</a:t>
            </a:r>
            <a:r>
              <a:rPr lang="ru-RU" b="1" dirty="0" smtClean="0"/>
              <a:t> </a:t>
            </a:r>
            <a:r>
              <a:rPr lang="en-US" b="1" dirty="0" smtClean="0"/>
              <a:t>and </a:t>
            </a:r>
            <a:r>
              <a:rPr lang="en-US" b="1" dirty="0" err="1"/>
              <a:t>amop.amoplefttype</a:t>
            </a:r>
            <a:r>
              <a:rPr lang="en-US" b="1" dirty="0"/>
              <a:t> = </a:t>
            </a:r>
            <a:r>
              <a:rPr lang="en-US" b="1" dirty="0" err="1"/>
              <a:t>opc.opcintype</a:t>
            </a:r>
            <a:r>
              <a:rPr lang="en-US" b="1" dirty="0"/>
              <a:t>;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67377" y="2516286"/>
            <a:ext cx="880533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Menlo"/>
              </a:rPr>
              <a:t>      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amopopr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     | 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amoppurpose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 | 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amopstrategy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222222"/>
                </a:solidFill>
                <a:latin typeface="Menlo"/>
              </a:rPr>
              <a:t>------------------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------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-+-----------+--------------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222222"/>
                </a:solidFill>
                <a:latin typeface="Menlo"/>
              </a:rPr>
              <a:t> &lt;&lt;(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point,point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)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  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  | s          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|            1  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строго слева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Menlo"/>
              </a:rPr>
              <a:t> &gt;&gt;(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point,point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)  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| s           |            5  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строго справа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Menlo"/>
              </a:rPr>
              <a:t> ~=(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point,point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)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   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  | s           |            6  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совпадает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Menlo"/>
              </a:rPr>
              <a:t> &lt;^(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point,point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) 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    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  | s          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|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          10  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строго снизу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Menlo"/>
              </a:rPr>
              <a:t> &gt;^(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point,point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)  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| s          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|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          11  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строго сверху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Menlo"/>
              </a:rPr>
              <a:t> &lt;-&gt;(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point,point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) 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    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|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o          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|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          15  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расстояние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Menlo"/>
              </a:rPr>
              <a:t> &lt;@(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point,box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)    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  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| s        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 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|           28  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содержится в прямоугольнике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Menlo"/>
              </a:rPr>
              <a:t> &lt;@(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point,polygon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) | s           |           48  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содержится в полигоне</a:t>
            </a:r>
            <a:r>
              <a:rPr lang="ru-RU" dirty="0"/>
              <a:t/>
            </a:r>
            <a:br>
              <a:rPr lang="ru-RU" dirty="0"/>
            </a:br>
            <a:r>
              <a:rPr lang="ru-RU" dirty="0">
                <a:solidFill>
                  <a:srgbClr val="222222"/>
                </a:solidFill>
                <a:latin typeface="Menlo"/>
              </a:rPr>
              <a:t> &lt;@(</a:t>
            </a:r>
            <a:r>
              <a:rPr lang="en-US" dirty="0" err="1">
                <a:solidFill>
                  <a:srgbClr val="222222"/>
                </a:solidFill>
                <a:latin typeface="Menlo"/>
              </a:rPr>
              <a:t>point,circle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)  </a:t>
            </a:r>
            <a:r>
              <a:rPr lang="ru-RU" dirty="0" smtClean="0">
                <a:solidFill>
                  <a:srgbClr val="222222"/>
                </a:solidFill>
                <a:latin typeface="Menlo"/>
              </a:rPr>
              <a:t>   </a:t>
            </a:r>
            <a:r>
              <a:rPr lang="en-US" dirty="0" smtClean="0">
                <a:solidFill>
                  <a:srgbClr val="222222"/>
                </a:solidFill>
                <a:latin typeface="Menlo"/>
              </a:rPr>
              <a:t>| </a:t>
            </a:r>
            <a:r>
              <a:rPr lang="en-US" dirty="0">
                <a:solidFill>
                  <a:srgbClr val="222222"/>
                </a:solidFill>
                <a:latin typeface="Menlo"/>
              </a:rPr>
              <a:t>s           |           68  </a:t>
            </a:r>
            <a:r>
              <a:rPr lang="ru-RU" dirty="0">
                <a:solidFill>
                  <a:srgbClr val="222222"/>
                </a:solidFill>
                <a:latin typeface="Menlo"/>
              </a:rPr>
              <a:t>содержится в окружности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110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06769" y="655603"/>
            <a:ext cx="7420579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-327" dirty="0"/>
              <a:t>SQL </a:t>
            </a:r>
            <a:r>
              <a:rPr b="1" spc="807" dirty="0"/>
              <a:t>– </a:t>
            </a:r>
            <a:r>
              <a:rPr b="1" spc="-158" dirty="0"/>
              <a:t>декларативный</a:t>
            </a:r>
            <a:r>
              <a:rPr b="1" spc="-825" dirty="0"/>
              <a:t> </a:t>
            </a:r>
            <a:r>
              <a:rPr b="1" spc="-191" dirty="0"/>
              <a:t>язык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40602" y="1762684"/>
            <a:ext cx="9752915" cy="243273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3220" marR="3081" indent="-445519">
              <a:spcBef>
                <a:spcPts val="58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Мы </a:t>
            </a:r>
            <a:r>
              <a:rPr sz="3002" spc="-45" dirty="0">
                <a:solidFill>
                  <a:srgbClr val="231E20"/>
                </a:solidFill>
                <a:latin typeface="Arial"/>
                <a:cs typeface="Arial"/>
              </a:rPr>
              <a:t>говорим, </a:t>
            </a:r>
            <a:r>
              <a:rPr sz="3002" b="1" spc="-170" dirty="0">
                <a:solidFill>
                  <a:srgbClr val="231E20"/>
                </a:solidFill>
                <a:latin typeface="Arial"/>
                <a:cs typeface="Arial"/>
              </a:rPr>
              <a:t>что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надо </a:t>
            </a:r>
            <a:r>
              <a:rPr sz="3002" spc="-97" dirty="0">
                <a:solidFill>
                  <a:srgbClr val="231E20"/>
                </a:solidFill>
                <a:latin typeface="Arial"/>
                <a:cs typeface="Arial"/>
              </a:rPr>
              <a:t>получить </a:t>
            </a: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3002" spc="-127" dirty="0">
                <a:solidFill>
                  <a:srgbClr val="231E20"/>
                </a:solidFill>
                <a:latin typeface="Arial"/>
                <a:cs typeface="Arial"/>
              </a:rPr>
              <a:t>результате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запроса,  </a:t>
            </a:r>
            <a:r>
              <a:rPr sz="3002" spc="9" dirty="0">
                <a:solidFill>
                  <a:srgbClr val="231E20"/>
                </a:solidFill>
                <a:latin typeface="Arial"/>
                <a:cs typeface="Arial"/>
              </a:rPr>
              <a:t>но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не </a:t>
            </a:r>
            <a:r>
              <a:rPr sz="3002" spc="-45" dirty="0">
                <a:solidFill>
                  <a:srgbClr val="231E20"/>
                </a:solidFill>
                <a:latin typeface="Arial"/>
                <a:cs typeface="Arial"/>
              </a:rPr>
              <a:t>говорим,</a:t>
            </a:r>
            <a:r>
              <a:rPr sz="3002" spc="15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b="1" spc="24" dirty="0">
                <a:solidFill>
                  <a:srgbClr val="231E20"/>
                </a:solidFill>
                <a:latin typeface="Arial"/>
                <a:cs typeface="Arial"/>
              </a:rPr>
              <a:t>как</a:t>
            </a:r>
            <a:r>
              <a:rPr sz="3002" spc="24" dirty="0">
                <a:solidFill>
                  <a:srgbClr val="231E20"/>
                </a:solidFill>
                <a:latin typeface="Arial"/>
                <a:cs typeface="Arial"/>
              </a:rPr>
              <a:t>.</a:t>
            </a:r>
            <a:endParaRPr sz="3002" dirty="0">
              <a:latin typeface="Arial"/>
              <a:cs typeface="Arial"/>
            </a:endParaRPr>
          </a:p>
          <a:p>
            <a:pPr marL="453220" marR="119370" indent="-444749">
              <a:spcBef>
                <a:spcPts val="894"/>
              </a:spcBef>
              <a:buChar char="•"/>
              <a:tabLst>
                <a:tab pos="453220" algn="l"/>
                <a:tab pos="453605" algn="l"/>
              </a:tabLst>
            </a:pP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Аналогично </a:t>
            </a:r>
            <a:r>
              <a:rPr sz="3002" spc="-115" dirty="0">
                <a:solidFill>
                  <a:srgbClr val="231E20"/>
                </a:solidFill>
                <a:latin typeface="Arial"/>
                <a:cs typeface="Arial"/>
              </a:rPr>
              <a:t>с </a:t>
            </a:r>
            <a:r>
              <a:rPr sz="3002" spc="-76" dirty="0">
                <a:solidFill>
                  <a:srgbClr val="231E20"/>
                </a:solidFill>
                <a:latin typeface="Arial"/>
                <a:cs typeface="Arial"/>
              </a:rPr>
              <a:t>таблицами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002" spc="-146" dirty="0">
                <a:solidFill>
                  <a:srgbClr val="231E20"/>
                </a:solidFill>
                <a:latin typeface="Arial"/>
                <a:cs typeface="Arial"/>
              </a:rPr>
              <a:t>мы </a:t>
            </a:r>
            <a:r>
              <a:rPr sz="3002" spc="-109" dirty="0">
                <a:solidFill>
                  <a:srgbClr val="231E20"/>
                </a:solidFill>
                <a:latin typeface="Arial"/>
                <a:cs typeface="Arial"/>
              </a:rPr>
              <a:t>определяем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атрибуты  </a:t>
            </a:r>
            <a:r>
              <a:rPr sz="3002" spc="-58" dirty="0">
                <a:solidFill>
                  <a:srgbClr val="231E20"/>
                </a:solidFill>
                <a:latin typeface="Arial"/>
                <a:cs typeface="Arial"/>
              </a:rPr>
              <a:t>и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связи </a:t>
            </a: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между </a:t>
            </a:r>
            <a:r>
              <a:rPr sz="3002" spc="-67" dirty="0">
                <a:solidFill>
                  <a:srgbClr val="231E20"/>
                </a:solidFill>
                <a:latin typeface="Arial"/>
                <a:cs typeface="Arial"/>
              </a:rPr>
              <a:t>объектами, </a:t>
            </a:r>
            <a:r>
              <a:rPr sz="3002" spc="9" dirty="0">
                <a:solidFill>
                  <a:srgbClr val="231E20"/>
                </a:solidFill>
                <a:latin typeface="Arial"/>
                <a:cs typeface="Arial"/>
              </a:rPr>
              <a:t>но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не </a:t>
            </a:r>
            <a:r>
              <a:rPr sz="3002" spc="-76" dirty="0">
                <a:solidFill>
                  <a:srgbClr val="231E20"/>
                </a:solidFill>
                <a:latin typeface="Arial"/>
                <a:cs typeface="Arial"/>
              </a:rPr>
              <a:t>управляем  </a:t>
            </a:r>
            <a:r>
              <a:rPr sz="3002" spc="-55" dirty="0">
                <a:solidFill>
                  <a:srgbClr val="231E20"/>
                </a:solidFill>
                <a:latin typeface="Arial"/>
                <a:cs typeface="Arial"/>
              </a:rPr>
              <a:t>физическим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хранением.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032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2315159" y="2057076"/>
            <a:ext cx="7411338" cy="2894461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2065" indent="-444364">
              <a:spcBef>
                <a:spcPts val="958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Производительность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сервера.</a:t>
            </a:r>
            <a:endParaRPr sz="3002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18" dirty="0">
                <a:solidFill>
                  <a:srgbClr val="231E20"/>
                </a:solidFill>
                <a:latin typeface="Arial"/>
                <a:cs typeface="Arial"/>
              </a:rPr>
              <a:t>Конфигурация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73" dirty="0">
                <a:solidFill>
                  <a:srgbClr val="231E20"/>
                </a:solidFill>
                <a:latin typeface="Arial"/>
                <a:cs typeface="Arial"/>
              </a:rPr>
              <a:t>памяти.</a:t>
            </a:r>
            <a:endParaRPr sz="3002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Особенности </a:t>
            </a:r>
            <a:r>
              <a:rPr sz="3002" spc="-21" dirty="0">
                <a:solidFill>
                  <a:srgbClr val="231E20"/>
                </a:solidFill>
                <a:latin typeface="Arial"/>
                <a:cs typeface="Arial"/>
              </a:rPr>
              <a:t>операционной</a:t>
            </a:r>
            <a:r>
              <a:rPr sz="3002" spc="11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36" dirty="0">
                <a:solidFill>
                  <a:srgbClr val="231E20"/>
                </a:solidFill>
                <a:latin typeface="Arial"/>
                <a:cs typeface="Arial"/>
              </a:rPr>
              <a:t>системы.</a:t>
            </a:r>
            <a:endParaRPr sz="3002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Внутренний </a:t>
            </a:r>
            <a:r>
              <a:rPr sz="3002" spc="-33" dirty="0">
                <a:solidFill>
                  <a:srgbClr val="231E20"/>
                </a:solidFill>
                <a:latin typeface="Arial"/>
                <a:cs typeface="Arial"/>
              </a:rPr>
              <a:t>оптимизатор</a:t>
            </a:r>
            <a:r>
              <a:rPr sz="3002" spc="11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27" dirty="0">
                <a:solidFill>
                  <a:srgbClr val="231E20"/>
                </a:solidFill>
                <a:latin typeface="Arial"/>
                <a:cs typeface="Arial"/>
              </a:rPr>
              <a:t>СУБД.</a:t>
            </a:r>
            <a:endParaRPr sz="3002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61" dirty="0">
                <a:solidFill>
                  <a:srgbClr val="231E20"/>
                </a:solidFill>
                <a:latin typeface="Arial"/>
                <a:cs typeface="Arial"/>
              </a:rPr>
              <a:t>Использование </a:t>
            </a:r>
            <a:r>
              <a:rPr sz="3002" spc="-103" dirty="0">
                <a:solidFill>
                  <a:srgbClr val="231E20"/>
                </a:solidFill>
                <a:latin typeface="Arial"/>
                <a:cs typeface="Arial"/>
              </a:rPr>
              <a:t>«правильных»</a:t>
            </a:r>
            <a:r>
              <a:rPr sz="3002" spc="14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запросов.</a:t>
            </a:r>
            <a:endParaRPr sz="3002" dirty="0">
              <a:latin typeface="Arial"/>
              <a:cs typeface="Arial"/>
            </a:endParaRPr>
          </a:p>
        </p:txBody>
      </p:sp>
      <p:sp>
        <p:nvSpPr>
          <p:cNvPr id="4" name="object 9"/>
          <p:cNvSpPr txBox="1">
            <a:spLocks/>
          </p:cNvSpPr>
          <p:nvPr/>
        </p:nvSpPr>
        <p:spPr>
          <a:xfrm>
            <a:off x="1947528" y="860643"/>
            <a:ext cx="8874208" cy="713134"/>
          </a:xfrm>
          <a:prstGeom prst="rect">
            <a:avLst/>
          </a:prstGeom>
          <a:effectLst/>
        </p:spPr>
        <p:txBody>
          <a:bodyPr vert="horz" wrap="square" lIns="0" tIns="71237" rIns="0" bIns="0" rtlCol="0" anchor="b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lang="ru-RU" b="1" spc="-248" smtClean="0"/>
              <a:t>Что </a:t>
            </a:r>
            <a:r>
              <a:rPr lang="ru-RU" b="1" spc="-252" smtClean="0"/>
              <a:t>влияет </a:t>
            </a:r>
            <a:r>
              <a:rPr lang="ru-RU" b="1" spc="-24" smtClean="0"/>
              <a:t>на </a:t>
            </a:r>
            <a:r>
              <a:rPr lang="ru-RU" b="1" spc="-270" smtClean="0"/>
              <a:t>выполнение  </a:t>
            </a:r>
            <a:r>
              <a:rPr lang="ru-RU" b="1" spc="-206" smtClean="0"/>
              <a:t>запроса?</a:t>
            </a:r>
            <a:endParaRPr lang="ru-RU" b="1" spc="-206" dirty="0"/>
          </a:p>
        </p:txBody>
      </p:sp>
    </p:spTree>
    <p:extLst>
      <p:ext uri="{BB962C8B-B14F-4D97-AF65-F5344CB8AC3E}">
        <p14:creationId xmlns:p14="http://schemas.microsoft.com/office/powerpoint/2010/main" val="705902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200299" y="965900"/>
            <a:ext cx="5885712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-273" dirty="0"/>
              <a:t>Выполнение</a:t>
            </a:r>
            <a:r>
              <a:rPr b="1" spc="-100" dirty="0"/>
              <a:t> </a:t>
            </a:r>
            <a:r>
              <a:rPr b="1" spc="-215" dirty="0"/>
              <a:t>запросов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50678" y="2616926"/>
            <a:ext cx="9975048" cy="197074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marR="1594165" indent="-444364">
              <a:spcBef>
                <a:spcPts val="58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12" dirty="0">
                <a:solidFill>
                  <a:srgbClr val="231E20"/>
                </a:solidFill>
                <a:latin typeface="Arial"/>
                <a:cs typeface="Arial"/>
              </a:rPr>
              <a:t>Многие </a:t>
            </a:r>
            <a:r>
              <a:rPr sz="3002" spc="-76" dirty="0">
                <a:solidFill>
                  <a:srgbClr val="231E20"/>
                </a:solidFill>
                <a:latin typeface="Arial"/>
                <a:cs typeface="Arial"/>
              </a:rPr>
              <a:t>команды </a:t>
            </a:r>
            <a:r>
              <a:rPr sz="3002" spc="-230" dirty="0">
                <a:solidFill>
                  <a:srgbClr val="231E20"/>
                </a:solidFill>
                <a:latin typeface="Arial"/>
                <a:cs typeface="Arial"/>
              </a:rPr>
              <a:t>SQL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могут </a:t>
            </a:r>
            <a:r>
              <a:rPr sz="3002" spc="-124" dirty="0" err="1">
                <a:solidFill>
                  <a:srgbClr val="231E20"/>
                </a:solidFill>
                <a:latin typeface="Arial"/>
                <a:cs typeface="Arial"/>
              </a:rPr>
              <a:t>быть</a:t>
            </a:r>
            <a:r>
              <a:rPr sz="3002" spc="-124" dirty="0">
                <a:solidFill>
                  <a:srgbClr val="231E20"/>
                </a:solidFill>
                <a:latin typeface="Arial"/>
                <a:cs typeface="Arial"/>
              </a:rPr>
              <a:t>  </a:t>
            </a:r>
            <a:r>
              <a:rPr sz="3002" spc="-94" dirty="0" err="1" smtClean="0">
                <a:solidFill>
                  <a:srgbClr val="231E20"/>
                </a:solidFill>
                <a:latin typeface="Arial"/>
                <a:cs typeface="Arial"/>
              </a:rPr>
              <a:t>выполнены</a:t>
            </a:r>
            <a:r>
              <a:rPr sz="3002" spc="-94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39" dirty="0">
                <a:solidFill>
                  <a:srgbClr val="231E20"/>
                </a:solidFill>
                <a:latin typeface="Arial"/>
                <a:cs typeface="Arial"/>
              </a:rPr>
              <a:t>разными</a:t>
            </a:r>
            <a:r>
              <a:rPr sz="3002" spc="1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55" dirty="0">
                <a:solidFill>
                  <a:srgbClr val="231E20"/>
                </a:solidFill>
                <a:latin typeface="Arial"/>
                <a:cs typeface="Arial"/>
              </a:rPr>
              <a:t>способами.</a:t>
            </a:r>
            <a:endParaRPr sz="3002" dirty="0">
              <a:latin typeface="Arial"/>
              <a:cs typeface="Arial"/>
            </a:endParaRPr>
          </a:p>
          <a:p>
            <a:pPr marL="452065" marR="3081" indent="-444364">
              <a:spcBef>
                <a:spcPts val="894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spc="-24" dirty="0">
                <a:solidFill>
                  <a:srgbClr val="231E20"/>
                </a:solidFill>
                <a:latin typeface="Arial"/>
                <a:cs typeface="Arial"/>
              </a:rPr>
              <a:t>Критерий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оценки </a:t>
            </a: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стоимости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выполнения  </a:t>
            </a:r>
            <a:r>
              <a:rPr sz="3002" spc="-15" dirty="0">
                <a:solidFill>
                  <a:srgbClr val="231E20"/>
                </a:solidFill>
                <a:latin typeface="Arial"/>
                <a:cs typeface="Arial"/>
              </a:rPr>
              <a:t>запроса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число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обменов </a:t>
            </a:r>
            <a:r>
              <a:rPr sz="3002" spc="-115" dirty="0">
                <a:solidFill>
                  <a:srgbClr val="231E20"/>
                </a:solidFill>
                <a:latin typeface="Arial"/>
                <a:cs typeface="Arial"/>
              </a:rPr>
              <a:t>с</a:t>
            </a:r>
            <a:r>
              <a:rPr sz="3002" spc="-34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58" dirty="0">
                <a:solidFill>
                  <a:srgbClr val="231E20"/>
                </a:solidFill>
                <a:latin typeface="Arial"/>
                <a:cs typeface="Arial"/>
              </a:rPr>
              <a:t>устройствами  </a:t>
            </a:r>
            <a:r>
              <a:rPr sz="3002" spc="-67" dirty="0">
                <a:solidFill>
                  <a:srgbClr val="231E20"/>
                </a:solidFill>
                <a:latin typeface="Arial"/>
                <a:cs typeface="Arial"/>
              </a:rPr>
              <a:t>внешней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73" dirty="0">
                <a:solidFill>
                  <a:srgbClr val="231E20"/>
                </a:solidFill>
                <a:latin typeface="Arial"/>
                <a:cs typeface="Arial"/>
              </a:rPr>
              <a:t>памяти.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3055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7638" y="825115"/>
            <a:ext cx="6170275" cy="699842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4487" b="1" spc="-303" dirty="0">
                <a:solidFill>
                  <a:srgbClr val="231E20"/>
                </a:solidFill>
                <a:latin typeface="Arial"/>
                <a:cs typeface="Arial"/>
              </a:rPr>
              <a:t>Стоимость</a:t>
            </a:r>
            <a:r>
              <a:rPr sz="4487" b="1" spc="-9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4487" b="1" spc="-267" dirty="0">
                <a:solidFill>
                  <a:srgbClr val="231E20"/>
                </a:solidFill>
                <a:latin typeface="Arial"/>
                <a:cs typeface="Arial"/>
              </a:rPr>
              <a:t>выполнения</a:t>
            </a:r>
            <a:endParaRPr sz="448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581" y="2544737"/>
            <a:ext cx="9544981" cy="13933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-124" dirty="0">
                <a:solidFill>
                  <a:srgbClr val="231E20"/>
                </a:solidFill>
                <a:latin typeface="Arial"/>
                <a:cs typeface="Arial"/>
              </a:rPr>
              <a:t>Стоимость </a:t>
            </a:r>
            <a:r>
              <a:rPr sz="3002" spc="-115" dirty="0">
                <a:solidFill>
                  <a:srgbClr val="231E20"/>
                </a:solidFill>
                <a:latin typeface="Arial"/>
                <a:cs typeface="Arial"/>
              </a:rPr>
              <a:t>(затраты)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это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оценка </a:t>
            </a:r>
            <a:r>
              <a:rPr sz="3002" spc="-61" dirty="0">
                <a:solidFill>
                  <a:srgbClr val="231E20"/>
                </a:solidFill>
                <a:latin typeface="Arial"/>
                <a:cs typeface="Arial"/>
              </a:rPr>
              <a:t>ожидаемого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времени  </a:t>
            </a:r>
            <a:r>
              <a:rPr sz="3002" spc="-121" dirty="0">
                <a:solidFill>
                  <a:srgbClr val="231E20"/>
                </a:solidFill>
                <a:latin typeface="Arial"/>
                <a:cs typeface="Arial"/>
              </a:rPr>
              <a:t>выполнения </a:t>
            </a:r>
            <a:r>
              <a:rPr sz="3002" spc="-39" dirty="0">
                <a:solidFill>
                  <a:srgbClr val="231E20"/>
                </a:solidFill>
                <a:latin typeface="Arial"/>
                <a:cs typeface="Arial"/>
              </a:rPr>
              <a:t>запроса </a:t>
            </a:r>
            <a:r>
              <a:rPr sz="3002" spc="-115" dirty="0">
                <a:solidFill>
                  <a:srgbClr val="231E20"/>
                </a:solidFill>
                <a:latin typeface="Arial"/>
                <a:cs typeface="Arial"/>
              </a:rPr>
              <a:t>с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использованием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конкретного  </a:t>
            </a:r>
            <a:r>
              <a:rPr sz="3002" spc="-55" dirty="0">
                <a:solidFill>
                  <a:srgbClr val="231E20"/>
                </a:solidFill>
                <a:latin typeface="Arial"/>
                <a:cs typeface="Arial"/>
              </a:rPr>
              <a:t>плана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30" dirty="0">
                <a:solidFill>
                  <a:srgbClr val="231E20"/>
                </a:solidFill>
                <a:latin typeface="Arial"/>
                <a:cs typeface="Arial"/>
              </a:rPr>
              <a:t>выполнения.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1360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24997" y="255181"/>
            <a:ext cx="8533314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227" dirty="0"/>
              <a:t>Как </a:t>
            </a:r>
            <a:r>
              <a:rPr b="1" spc="-309" dirty="0"/>
              <a:t>выполнить</a:t>
            </a:r>
            <a:r>
              <a:rPr b="1" spc="-397" dirty="0"/>
              <a:t> </a:t>
            </a:r>
            <a:r>
              <a:rPr b="1" spc="-224" dirty="0"/>
              <a:t>запрос?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7327" y="1193420"/>
            <a:ext cx="8353976" cy="1162255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Задача: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построить </a:t>
            </a:r>
            <a:r>
              <a:rPr sz="3002" spc="-42" dirty="0">
                <a:solidFill>
                  <a:srgbClr val="231E20"/>
                </a:solidFill>
                <a:latin typeface="Arial"/>
                <a:cs typeface="Arial"/>
              </a:rPr>
              <a:t>план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выполнения</a:t>
            </a:r>
            <a:r>
              <a:rPr sz="3002" spc="29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запроса.</a:t>
            </a:r>
            <a:endParaRPr sz="3002" dirty="0">
              <a:latin typeface="Arial"/>
              <a:cs typeface="Arial"/>
            </a:endParaRPr>
          </a:p>
          <a:p>
            <a:pPr marL="7701">
              <a:spcBef>
                <a:spcPts val="897"/>
              </a:spcBef>
              <a:buClr>
                <a:srgbClr val="C0DBDE"/>
              </a:buClr>
              <a:tabLst>
                <a:tab pos="452065" algn="l"/>
                <a:tab pos="452450" algn="l"/>
              </a:tabLst>
            </a:pPr>
            <a:r>
              <a:rPr sz="3002" spc="-106" dirty="0">
                <a:solidFill>
                  <a:srgbClr val="231E20"/>
                </a:solidFill>
                <a:latin typeface="Arial"/>
                <a:cs typeface="Arial"/>
              </a:rPr>
              <a:t>Уточнение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задачи:</a:t>
            </a:r>
            <a:endParaRPr sz="3002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24997" y="2355675"/>
            <a:ext cx="8893066" cy="104651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50601" marR="3081" indent="-342900">
              <a:spcBef>
                <a:spcPts val="58"/>
              </a:spcBef>
              <a:buFont typeface="Wingdings" panose="05000000000000000000" pitchFamily="2" charset="2"/>
              <a:buChar char="ü"/>
              <a:tabLst>
                <a:tab pos="452065" algn="l"/>
                <a:tab pos="452450" algn="l"/>
              </a:tabLst>
            </a:pPr>
            <a:r>
              <a:rPr sz="2001" spc="-36" dirty="0">
                <a:solidFill>
                  <a:srgbClr val="231E20"/>
                </a:solidFill>
                <a:latin typeface="Arial"/>
                <a:cs typeface="Arial"/>
              </a:rPr>
              <a:t>построить </a:t>
            </a:r>
            <a:r>
              <a:rPr sz="2001" spc="-94" dirty="0">
                <a:solidFill>
                  <a:srgbClr val="231E20"/>
                </a:solidFill>
                <a:latin typeface="Arial"/>
                <a:cs typeface="Arial"/>
              </a:rPr>
              <a:t>все </a:t>
            </a:r>
            <a:r>
              <a:rPr sz="2001" spc="-42" dirty="0">
                <a:solidFill>
                  <a:srgbClr val="231E20"/>
                </a:solidFill>
                <a:latin typeface="Arial"/>
                <a:cs typeface="Arial"/>
              </a:rPr>
              <a:t>возможные </a:t>
            </a:r>
            <a:r>
              <a:rPr sz="2001" spc="-27" dirty="0">
                <a:solidFill>
                  <a:srgbClr val="231E20"/>
                </a:solidFill>
                <a:latin typeface="Arial"/>
                <a:cs typeface="Arial"/>
              </a:rPr>
              <a:t>программы, </a:t>
            </a:r>
            <a:r>
              <a:rPr sz="2001" spc="-85" dirty="0">
                <a:solidFill>
                  <a:srgbClr val="231E20"/>
                </a:solidFill>
                <a:latin typeface="Arial"/>
                <a:cs typeface="Arial"/>
              </a:rPr>
              <a:t>результаты </a:t>
            </a:r>
            <a:r>
              <a:rPr sz="2001" spc="-39" dirty="0">
                <a:solidFill>
                  <a:srgbClr val="231E20"/>
                </a:solidFill>
                <a:latin typeface="Arial"/>
                <a:cs typeface="Arial"/>
              </a:rPr>
              <a:t>которых </a:t>
            </a:r>
            <a:r>
              <a:rPr sz="2001" spc="-73" dirty="0">
                <a:solidFill>
                  <a:srgbClr val="231E20"/>
                </a:solidFill>
                <a:latin typeface="Arial"/>
                <a:cs typeface="Arial"/>
              </a:rPr>
              <a:t>соответствуют  </a:t>
            </a:r>
            <a:r>
              <a:rPr sz="2001" spc="-21" dirty="0">
                <a:solidFill>
                  <a:srgbClr val="231E20"/>
                </a:solidFill>
                <a:latin typeface="Arial"/>
                <a:cs typeface="Arial"/>
              </a:rPr>
              <a:t>указанным</a:t>
            </a:r>
            <a:r>
              <a:rPr sz="2001" spc="1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49" dirty="0">
                <a:solidFill>
                  <a:srgbClr val="231E20"/>
                </a:solidFill>
                <a:latin typeface="Arial"/>
                <a:cs typeface="Arial"/>
              </a:rPr>
              <a:t>свойствам;</a:t>
            </a:r>
            <a:endParaRPr sz="2001" dirty="0">
              <a:latin typeface="Arial"/>
              <a:cs typeface="Arial"/>
            </a:endParaRPr>
          </a:p>
          <a:p>
            <a:pPr marL="350601" indent="-342900">
              <a:spcBef>
                <a:spcPts val="897"/>
              </a:spcBef>
              <a:buFont typeface="Wingdings" panose="05000000000000000000" pitchFamily="2" charset="2"/>
              <a:buChar char="ü"/>
              <a:tabLst>
                <a:tab pos="452065" algn="l"/>
                <a:tab pos="452450" algn="l"/>
              </a:tabLst>
            </a:pPr>
            <a:r>
              <a:rPr sz="2001" spc="-49" dirty="0">
                <a:solidFill>
                  <a:srgbClr val="231E20"/>
                </a:solidFill>
                <a:latin typeface="Arial"/>
                <a:cs typeface="Arial"/>
              </a:rPr>
              <a:t>выбрать </a:t>
            </a:r>
            <a:r>
              <a:rPr sz="2001" spc="-24" dirty="0">
                <a:solidFill>
                  <a:srgbClr val="231E20"/>
                </a:solidFill>
                <a:latin typeface="Arial"/>
                <a:cs typeface="Arial"/>
              </a:rPr>
              <a:t>из </a:t>
            </a:r>
            <a:r>
              <a:rPr sz="2001" spc="-33" dirty="0">
                <a:solidFill>
                  <a:srgbClr val="231E20"/>
                </a:solidFill>
                <a:latin typeface="Arial"/>
                <a:cs typeface="Arial"/>
              </a:rPr>
              <a:t>множества </a:t>
            </a:r>
            <a:r>
              <a:rPr sz="2001" spc="-69" dirty="0">
                <a:solidFill>
                  <a:srgbClr val="231E20"/>
                </a:solidFill>
                <a:latin typeface="Arial"/>
                <a:cs typeface="Arial"/>
              </a:rPr>
              <a:t>этих </a:t>
            </a:r>
            <a:r>
              <a:rPr sz="2001" spc="-3" dirty="0">
                <a:solidFill>
                  <a:srgbClr val="231E20"/>
                </a:solidFill>
                <a:latin typeface="Arial"/>
                <a:cs typeface="Arial"/>
              </a:rPr>
              <a:t>программ </a:t>
            </a:r>
            <a:r>
              <a:rPr sz="2001" spc="-36" dirty="0">
                <a:solidFill>
                  <a:srgbClr val="231E20"/>
                </a:solidFill>
                <a:latin typeface="Arial"/>
                <a:cs typeface="Arial"/>
              </a:rPr>
              <a:t>наиболее</a:t>
            </a:r>
            <a:r>
              <a:rPr sz="2001" spc="306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30" dirty="0">
                <a:solidFill>
                  <a:srgbClr val="231E20"/>
                </a:solidFill>
                <a:latin typeface="Arial"/>
                <a:cs typeface="Arial"/>
              </a:rPr>
              <a:t>эффективную.</a:t>
            </a:r>
            <a:endParaRPr sz="200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98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28256"/>
              </p:ext>
            </p:extLst>
          </p:nvPr>
        </p:nvGraphicFramePr>
        <p:xfrm>
          <a:off x="1580973" y="2107860"/>
          <a:ext cx="10173880" cy="416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44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0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1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224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b="1" kern="0" spc="-8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StudentId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b="1" kern="0" spc="-7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StudentName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b="1" kern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500" b="1" kern="0" spc="-5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500" b="1" kern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ou</a:t>
                      </a:r>
                      <a:r>
                        <a:rPr sz="1500" b="1" kern="0" spc="-2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500" b="1" kern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b="1" kern="0" spc="-6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BirthDate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b="1" kern="0" spc="-14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6719">
                <a:tc>
                  <a:txBody>
                    <a:bodyPr/>
                    <a:lstStyle/>
                    <a:p>
                      <a:pPr marL="0" algn="ctr">
                        <a:lnSpc>
                          <a:spcPts val="2860"/>
                        </a:lnSpc>
                        <a:spcBef>
                          <a:spcPts val="0"/>
                        </a:spcBef>
                      </a:pPr>
                      <a:r>
                        <a:rPr sz="1500" kern="0" spc="-14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345567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860"/>
                        </a:lnSpc>
                        <a:spcBef>
                          <a:spcPts val="0"/>
                        </a:spcBef>
                      </a:pPr>
                      <a:r>
                        <a:rPr sz="1500" kern="0" spc="-3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Иванов</a:t>
                      </a:r>
                      <a:r>
                        <a:rPr sz="1500" kern="0" spc="-4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5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Александр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860"/>
                        </a:lnSpc>
                        <a:spcBef>
                          <a:spcPts val="0"/>
                        </a:spcBef>
                      </a:pPr>
                      <a:r>
                        <a:rPr sz="1500" kern="0" spc="-28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341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860"/>
                        </a:lnSpc>
                        <a:spcBef>
                          <a:spcPts val="0"/>
                        </a:spcBef>
                      </a:pPr>
                      <a:r>
                        <a:rPr sz="1500" kern="0" spc="-18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1999-01-20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2780"/>
                        </a:lnSpc>
                        <a:spcBef>
                          <a:spcPts val="0"/>
                        </a:spcBef>
                      </a:pPr>
                      <a:r>
                        <a:rPr sz="1500" kern="0" spc="-7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Петергоф, </a:t>
                      </a:r>
                      <a:r>
                        <a:rPr sz="1500" kern="0" spc="-8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Библиотечная </a:t>
                      </a:r>
                      <a:r>
                        <a:rPr sz="1500" kern="0" spc="-10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пл., </a:t>
                      </a:r>
                      <a:r>
                        <a:rPr sz="1500" kern="0" spc="-10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дом</a:t>
                      </a:r>
                      <a:r>
                        <a:rPr sz="1500" kern="0" spc="35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14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094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9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345568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74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Широков</a:t>
                      </a:r>
                      <a:r>
                        <a:rPr sz="1500" kern="0" spc="1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3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Федор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28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341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19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1998-03-21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6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</a:t>
                      </a:r>
                      <a:r>
                        <a:rPr sz="1500" kern="0" spc="-12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ул. </a:t>
                      </a:r>
                      <a:r>
                        <a:rPr sz="1500" kern="0" spc="-9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Гаванская</a:t>
                      </a:r>
                      <a:r>
                        <a:rPr sz="1500" kern="0" spc="21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7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554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52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12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345569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2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Антонова</a:t>
                      </a:r>
                      <a:r>
                        <a:rPr sz="1500" kern="0" spc="1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1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Даша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28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341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19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1999-05-17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6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</a:t>
                      </a:r>
                      <a:r>
                        <a:rPr sz="1500" kern="0" spc="-12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ул. </a:t>
                      </a:r>
                      <a:r>
                        <a:rPr sz="1500" kern="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Широкая</a:t>
                      </a:r>
                      <a:r>
                        <a:rPr sz="1500" kern="0" spc="204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9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554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094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15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345570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74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3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Антипенко</a:t>
                      </a:r>
                      <a:r>
                        <a:rPr sz="1500" kern="0" spc="1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6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Денис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36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371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22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1998-08-11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6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Малый </a:t>
                      </a:r>
                      <a:r>
                        <a:rPr sz="1500" kern="0" spc="-6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пр.</a:t>
                      </a:r>
                      <a:r>
                        <a:rPr sz="1500" kern="0" spc="16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36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815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094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24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345571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7470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5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Сидоров</a:t>
                      </a:r>
                      <a:r>
                        <a:rPr sz="1500" kern="0" spc="-4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5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Александр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36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371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22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1999-07-12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6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</a:t>
                      </a:r>
                      <a:r>
                        <a:rPr sz="1500" kern="0" spc="-7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Средний </a:t>
                      </a:r>
                      <a:r>
                        <a:rPr sz="1500" kern="0" spc="-6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пр.</a:t>
                      </a:r>
                      <a:r>
                        <a:rPr sz="1500" kern="0" spc="20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4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17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17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345572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5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Фадеев</a:t>
                      </a:r>
                      <a:r>
                        <a:rPr sz="1500" kern="0" spc="1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4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Дмитрий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36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371</a:t>
                      </a:r>
                      <a:endParaRPr sz="1500" kern="0" baseline="0">
                        <a:latin typeface="Arial"/>
                        <a:cs typeface="Arial"/>
                      </a:endParaRPr>
                    </a:p>
                  </a:txBody>
                  <a:tcPr marL="0" marR="0" marT="74702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26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1999-11-24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500" kern="0" spc="-6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</a:t>
                      </a:r>
                      <a:r>
                        <a:rPr sz="1500" kern="0" spc="-5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Невский </a:t>
                      </a:r>
                      <a:r>
                        <a:rPr sz="1500" kern="0" spc="-6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пр.</a:t>
                      </a:r>
                      <a:r>
                        <a:rPr sz="1500" kern="0" spc="180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kern="0" spc="-125" baseline="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500" kern="0" baseline="0" dirty="0">
                        <a:latin typeface="Arial"/>
                        <a:cs typeface="Arial"/>
                      </a:endParaRPr>
                    </a:p>
                  </a:txBody>
                  <a:tcPr marL="0" marR="0" marT="619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80973" y="594975"/>
            <a:ext cx="10102379" cy="622552"/>
          </a:xfrm>
          <a:prstGeom prst="rect">
            <a:avLst/>
          </a:prstGeom>
        </p:spPr>
        <p:txBody>
          <a:bodyPr vert="horz" wrap="square" lIns="0" tIns="6931" rIns="0" bIns="0" rtlCol="0" anchor="b">
            <a:spAutoFit/>
          </a:bodyPr>
          <a:lstStyle/>
          <a:p>
            <a:pPr marL="7701" marR="3081">
              <a:lnSpc>
                <a:spcPct val="100299"/>
              </a:lnSpc>
              <a:spcBef>
                <a:spcPts val="55"/>
              </a:spcBef>
            </a:pPr>
            <a:r>
              <a:rPr b="1" spc="-158" dirty="0"/>
              <a:t>Пример: </a:t>
            </a:r>
            <a:r>
              <a:rPr b="1" spc="-212" dirty="0"/>
              <a:t>данные </a:t>
            </a:r>
            <a:r>
              <a:rPr b="1" spc="-246" dirty="0"/>
              <a:t>для  </a:t>
            </a:r>
            <a:r>
              <a:rPr b="1" spc="-206" dirty="0" err="1"/>
              <a:t>построения</a:t>
            </a:r>
            <a:r>
              <a:rPr b="1" spc="-88" dirty="0"/>
              <a:t> </a:t>
            </a:r>
            <a:r>
              <a:rPr b="1" spc="-109" dirty="0" smtClean="0"/>
              <a:t>hash-</a:t>
            </a:r>
            <a:r>
              <a:rPr b="1" spc="-109" dirty="0" err="1" smtClean="0"/>
              <a:t>индекса</a:t>
            </a:r>
            <a:endParaRPr b="1" spc="-109" dirty="0"/>
          </a:p>
        </p:txBody>
      </p:sp>
    </p:spTree>
    <p:extLst>
      <p:ext uri="{BB962C8B-B14F-4D97-AF65-F5344CB8AC3E}">
        <p14:creationId xmlns:p14="http://schemas.microsoft.com/office/powerpoint/2010/main" val="1594987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60553" y="434681"/>
            <a:ext cx="9696070" cy="713134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b="1" spc="61" dirty="0"/>
              <a:t>Шаги </a:t>
            </a:r>
            <a:r>
              <a:rPr b="1" spc="-146" dirty="0"/>
              <a:t>при </a:t>
            </a:r>
            <a:r>
              <a:rPr b="1" spc="-285" dirty="0"/>
              <a:t>выборе  </a:t>
            </a:r>
            <a:r>
              <a:rPr b="1" spc="-215" dirty="0"/>
              <a:t>оптимального</a:t>
            </a:r>
            <a:r>
              <a:rPr b="1" spc="-82" dirty="0"/>
              <a:t> </a:t>
            </a:r>
            <a:r>
              <a:rPr b="1" spc="-79" dirty="0"/>
              <a:t>плана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23486" y="2259450"/>
            <a:ext cx="10768514" cy="301013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64901" marR="1016569" indent="-457200">
              <a:spcBef>
                <a:spcPts val="58"/>
              </a:spcBef>
              <a:buFont typeface="Wingdings" panose="05000000000000000000" pitchFamily="2" charset="2"/>
              <a:buChar char="Ø"/>
              <a:tabLst>
                <a:tab pos="452065" algn="l"/>
                <a:tab pos="452450" algn="l"/>
              </a:tabLst>
            </a:pPr>
            <a:r>
              <a:rPr sz="3002" spc="-18" dirty="0">
                <a:solidFill>
                  <a:srgbClr val="231E20"/>
                </a:solidFill>
                <a:latin typeface="Arial"/>
                <a:cs typeface="Arial"/>
              </a:rPr>
              <a:t>Обнаружить </a:t>
            </a:r>
            <a:r>
              <a:rPr sz="3002" spc="-139" dirty="0">
                <a:solidFill>
                  <a:srgbClr val="231E20"/>
                </a:solidFill>
                <a:latin typeface="Arial"/>
                <a:cs typeface="Arial"/>
              </a:rPr>
              <a:t>все </a:t>
            </a:r>
            <a:r>
              <a:rPr sz="3002" spc="-33" dirty="0">
                <a:solidFill>
                  <a:srgbClr val="231E20"/>
                </a:solidFill>
                <a:latin typeface="Arial"/>
                <a:cs typeface="Arial"/>
              </a:rPr>
              <a:t>корректные </a:t>
            </a:r>
            <a:r>
              <a:rPr sz="3002" spc="-76" dirty="0">
                <a:solidFill>
                  <a:srgbClr val="231E20"/>
                </a:solidFill>
                <a:latin typeface="Arial"/>
                <a:cs typeface="Arial"/>
              </a:rPr>
              <a:t>планы 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выполнения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запроса.</a:t>
            </a:r>
            <a:endParaRPr sz="3002">
              <a:latin typeface="Arial"/>
              <a:cs typeface="Arial"/>
            </a:endParaRPr>
          </a:p>
          <a:p>
            <a:pPr marL="464901" marR="3081" indent="-457200">
              <a:spcBef>
                <a:spcPts val="894"/>
              </a:spcBef>
              <a:buFont typeface="Wingdings" panose="05000000000000000000" pitchFamily="2" charset="2"/>
              <a:buChar char="Ø"/>
              <a:tabLst>
                <a:tab pos="452065" algn="l"/>
                <a:tab pos="452450" algn="l"/>
              </a:tabLst>
            </a:pPr>
            <a:r>
              <a:rPr sz="3002" spc="-45" dirty="0">
                <a:solidFill>
                  <a:srgbClr val="231E20"/>
                </a:solidFill>
                <a:latin typeface="Arial"/>
                <a:cs typeface="Arial"/>
              </a:rPr>
              <a:t>Сократить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пространство </a:t>
            </a:r>
            <a:r>
              <a:rPr sz="3002" spc="-67" dirty="0">
                <a:solidFill>
                  <a:srgbClr val="231E20"/>
                </a:solidFill>
                <a:latin typeface="Arial"/>
                <a:cs typeface="Arial"/>
              </a:rPr>
              <a:t>планов, оставив 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наиболее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эффективные.</a:t>
            </a:r>
            <a:endParaRPr sz="3002">
              <a:latin typeface="Arial"/>
              <a:cs typeface="Arial"/>
            </a:endParaRPr>
          </a:p>
          <a:p>
            <a:pPr marL="464901" marR="2722017" indent="-457200">
              <a:spcBef>
                <a:spcPts val="897"/>
              </a:spcBef>
              <a:buFont typeface="Wingdings" panose="05000000000000000000" pitchFamily="2" charset="2"/>
              <a:buChar char="Ø"/>
              <a:tabLst>
                <a:tab pos="452065" algn="l"/>
                <a:tab pos="452450" algn="l"/>
              </a:tabLst>
            </a:pPr>
            <a:r>
              <a:rPr sz="3002" spc="-79" dirty="0">
                <a:solidFill>
                  <a:srgbClr val="231E20"/>
                </a:solidFill>
                <a:latin typeface="Arial"/>
                <a:cs typeface="Arial"/>
              </a:rPr>
              <a:t>Выбрать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наилучший </a:t>
            </a:r>
            <a:r>
              <a:rPr sz="3002" spc="-42" dirty="0">
                <a:solidFill>
                  <a:srgbClr val="231E20"/>
                </a:solidFill>
                <a:latin typeface="Arial"/>
                <a:cs typeface="Arial"/>
              </a:rPr>
              <a:t>план  </a:t>
            </a: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выполнения</a:t>
            </a:r>
            <a:r>
              <a:rPr sz="3002" spc="2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запроса.</a:t>
            </a:r>
            <a:endParaRPr sz="300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096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 idx="4294967295"/>
          </p:nvPr>
        </p:nvSpPr>
        <p:spPr>
          <a:xfrm>
            <a:off x="339218" y="1016000"/>
            <a:ext cx="11717867" cy="1240439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spcBef>
                <a:spcPts val="73"/>
              </a:spcBef>
            </a:pPr>
            <a:r>
              <a:rPr kern="0" dirty="0" err="1"/>
              <a:t>Пример</a:t>
            </a:r>
            <a:r>
              <a:rPr kern="0" dirty="0" smtClean="0"/>
              <a:t>:</a:t>
            </a:r>
            <a:r>
              <a:rPr lang="ru-RU" kern="0" dirty="0" smtClean="0"/>
              <a:t/>
            </a:r>
            <a:br>
              <a:rPr lang="ru-RU" kern="0" dirty="0" smtClean="0"/>
            </a:br>
            <a:r>
              <a:rPr lang="ru-RU" b="1" kern="0" dirty="0">
                <a:solidFill>
                  <a:srgbClr val="231E20"/>
                </a:solidFill>
                <a:cs typeface="Arial"/>
              </a:rPr>
              <a:t>студенты	341 группы не старше 19 </a:t>
            </a:r>
            <a:r>
              <a:rPr lang="ru-RU" b="1" kern="0" dirty="0" smtClean="0">
                <a:solidFill>
                  <a:srgbClr val="231E20"/>
                </a:solidFill>
                <a:cs typeface="Arial"/>
              </a:rPr>
              <a:t>лет</a:t>
            </a:r>
            <a:endParaRPr kern="0" dirty="0"/>
          </a:p>
        </p:txBody>
      </p:sp>
      <p:sp>
        <p:nvSpPr>
          <p:cNvPr id="4" name="object 4"/>
          <p:cNvSpPr txBox="1"/>
          <p:nvPr/>
        </p:nvSpPr>
        <p:spPr>
          <a:xfrm>
            <a:off x="2473371" y="3360818"/>
            <a:ext cx="7449562" cy="75246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lnSpc>
                <a:spcPct val="120800"/>
              </a:lnSpc>
              <a:spcBef>
                <a:spcPts val="58"/>
              </a:spcBef>
            </a:pP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SELECT </a:t>
            </a:r>
            <a:r>
              <a:rPr sz="2001" b="1" spc="-3" dirty="0">
                <a:solidFill>
                  <a:srgbClr val="231E20"/>
                </a:solidFill>
                <a:latin typeface="Courier New"/>
                <a:cs typeface="Courier New"/>
              </a:rPr>
              <a:t>* FROM </a:t>
            </a:r>
            <a:r>
              <a:rPr sz="2001" b="1" spc="-6" dirty="0">
                <a:solidFill>
                  <a:srgbClr val="231E20"/>
                </a:solidFill>
                <a:latin typeface="Courier New"/>
                <a:cs typeface="Courier New"/>
              </a:rPr>
              <a:t>Student  WHERE GroupNumber=341 AND  BirthDate &gt;'1998/01/01'</a:t>
            </a:r>
            <a:endParaRPr sz="200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6280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263575" y="2741063"/>
            <a:ext cx="4748231" cy="1277415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64901" indent="-457200">
              <a:spcBef>
                <a:spcPts val="958"/>
              </a:spcBef>
              <a:buFont typeface="+mj-lt"/>
              <a:buAutoNum type="arabicPeriod"/>
              <a:tabLst>
                <a:tab pos="452065" algn="l"/>
                <a:tab pos="452450" algn="l"/>
              </a:tabLst>
            </a:pPr>
            <a:r>
              <a:rPr sz="2001" spc="-64" dirty="0">
                <a:solidFill>
                  <a:srgbClr val="231E20"/>
                </a:solidFill>
                <a:latin typeface="Arial"/>
                <a:cs typeface="Arial"/>
              </a:rPr>
              <a:t>Последовательно </a:t>
            </a:r>
            <a:r>
              <a:rPr sz="2001" spc="-76" dirty="0">
                <a:solidFill>
                  <a:srgbClr val="231E20"/>
                </a:solidFill>
                <a:latin typeface="Arial"/>
                <a:cs typeface="Arial"/>
              </a:rPr>
              <a:t>считать </a:t>
            </a:r>
            <a:r>
              <a:rPr sz="2001" spc="-94" dirty="0">
                <a:solidFill>
                  <a:srgbClr val="231E20"/>
                </a:solidFill>
                <a:latin typeface="Arial"/>
                <a:cs typeface="Arial"/>
              </a:rPr>
              <a:t>все</a:t>
            </a:r>
            <a:r>
              <a:rPr sz="2001" spc="20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36" dirty="0">
                <a:solidFill>
                  <a:srgbClr val="231E20"/>
                </a:solidFill>
                <a:latin typeface="Arial"/>
                <a:cs typeface="Arial"/>
              </a:rPr>
              <a:t>записи.</a:t>
            </a:r>
            <a:endParaRPr sz="2001" dirty="0">
              <a:latin typeface="Arial"/>
              <a:cs typeface="Arial"/>
            </a:endParaRPr>
          </a:p>
          <a:p>
            <a:pPr marL="464901" indent="-457200">
              <a:spcBef>
                <a:spcPts val="897"/>
              </a:spcBef>
              <a:buFont typeface="+mj-lt"/>
              <a:buAutoNum type="arabicPeriod"/>
              <a:tabLst>
                <a:tab pos="452065" algn="l"/>
                <a:tab pos="452450" algn="l"/>
              </a:tabLst>
            </a:pPr>
            <a:r>
              <a:rPr sz="2001" spc="-49" dirty="0">
                <a:solidFill>
                  <a:srgbClr val="231E20"/>
                </a:solidFill>
                <a:latin typeface="Arial"/>
                <a:cs typeface="Arial"/>
              </a:rPr>
              <a:t>Использовать</a:t>
            </a:r>
            <a:r>
              <a:rPr sz="2001" spc="1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64" dirty="0">
                <a:solidFill>
                  <a:srgbClr val="231E20"/>
                </a:solidFill>
                <a:latin typeface="Arial"/>
                <a:cs typeface="Arial"/>
              </a:rPr>
              <a:t>INDEX(GroupNumber).</a:t>
            </a:r>
            <a:endParaRPr sz="2001" dirty="0">
              <a:latin typeface="Arial"/>
              <a:cs typeface="Arial"/>
            </a:endParaRPr>
          </a:p>
          <a:p>
            <a:pPr marL="464901" indent="-457200">
              <a:spcBef>
                <a:spcPts val="901"/>
              </a:spcBef>
              <a:buFont typeface="+mj-lt"/>
              <a:buAutoNum type="arabicPeriod"/>
              <a:tabLst>
                <a:tab pos="452065" algn="l"/>
                <a:tab pos="452450" algn="l"/>
              </a:tabLst>
            </a:pPr>
            <a:r>
              <a:rPr sz="2001" spc="-49" dirty="0">
                <a:solidFill>
                  <a:srgbClr val="231E20"/>
                </a:solidFill>
                <a:latin typeface="Arial"/>
                <a:cs typeface="Arial"/>
              </a:rPr>
              <a:t>Использовать</a:t>
            </a:r>
            <a:r>
              <a:rPr sz="2001" spc="18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2001" spc="-69" dirty="0">
                <a:solidFill>
                  <a:srgbClr val="231E20"/>
                </a:solidFill>
                <a:latin typeface="Arial"/>
                <a:cs typeface="Arial"/>
              </a:rPr>
              <a:t>INDEX(BirthDate).</a:t>
            </a:r>
            <a:endParaRPr sz="2001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42686" y="570158"/>
            <a:ext cx="8807967" cy="1354335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b="1" spc="-188" dirty="0"/>
              <a:t>Примеры </a:t>
            </a:r>
            <a:r>
              <a:rPr b="1" spc="-146" dirty="0"/>
              <a:t>возможных </a:t>
            </a:r>
            <a:r>
              <a:rPr b="1" spc="-149" dirty="0"/>
              <a:t>вариантов  </a:t>
            </a:r>
            <a:r>
              <a:rPr b="1" spc="-227" dirty="0"/>
              <a:t>исполнения</a:t>
            </a:r>
            <a:r>
              <a:rPr b="1" spc="-67" dirty="0"/>
              <a:t> </a:t>
            </a:r>
            <a:r>
              <a:rPr b="1" spc="-124" dirty="0"/>
              <a:t>запроса</a:t>
            </a:r>
          </a:p>
        </p:txBody>
      </p:sp>
    </p:spTree>
    <p:extLst>
      <p:ext uri="{BB962C8B-B14F-4D97-AF65-F5344CB8AC3E}">
        <p14:creationId xmlns:p14="http://schemas.microsoft.com/office/powerpoint/2010/main" val="2091606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4927" y="166028"/>
            <a:ext cx="11547428" cy="1343031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ts val="5191"/>
              </a:lnSpc>
              <a:spcBef>
                <a:spcPts val="73"/>
              </a:spcBef>
            </a:pPr>
            <a:r>
              <a:rPr b="1" spc="-309" dirty="0"/>
              <a:t>Выбор </a:t>
            </a:r>
            <a:r>
              <a:rPr b="1" spc="-215" dirty="0"/>
              <a:t>оптимального</a:t>
            </a:r>
            <a:r>
              <a:rPr b="1" spc="170" dirty="0"/>
              <a:t> </a:t>
            </a:r>
            <a:r>
              <a:rPr b="1" spc="-79" dirty="0"/>
              <a:t>плана</a:t>
            </a:r>
          </a:p>
          <a:p>
            <a:pPr marL="7701">
              <a:lnSpc>
                <a:spcPts val="5191"/>
              </a:lnSpc>
            </a:pPr>
            <a:r>
              <a:rPr b="1" spc="-263" dirty="0"/>
              <a:t>выполнения</a:t>
            </a:r>
            <a:r>
              <a:rPr b="1" spc="-69" dirty="0"/>
              <a:t> </a:t>
            </a:r>
            <a:r>
              <a:rPr b="1" spc="-124" dirty="0"/>
              <a:t>запроса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0830" y="2586829"/>
            <a:ext cx="8775622" cy="197074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marR="1014644" indent="-444364">
              <a:spcBef>
                <a:spcPts val="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spc="-173" dirty="0">
                <a:solidFill>
                  <a:srgbClr val="231E20"/>
                </a:solidFill>
                <a:latin typeface="Arial"/>
                <a:cs typeface="Arial"/>
              </a:rPr>
              <a:t>Цель </a:t>
            </a:r>
            <a:r>
              <a:rPr sz="3002" spc="-121" dirty="0">
                <a:solidFill>
                  <a:srgbClr val="231E20"/>
                </a:solidFill>
                <a:latin typeface="Arial"/>
                <a:cs typeface="Arial"/>
              </a:rPr>
              <a:t>СУБД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выполнить </a:t>
            </a:r>
            <a:r>
              <a:rPr sz="3002" spc="-9" dirty="0">
                <a:solidFill>
                  <a:srgbClr val="231E20"/>
                </a:solidFill>
                <a:latin typeface="Arial"/>
                <a:cs typeface="Arial"/>
              </a:rPr>
              <a:t>запрос </a:t>
            </a:r>
            <a:r>
              <a:rPr sz="3002" spc="-55" dirty="0">
                <a:solidFill>
                  <a:srgbClr val="231E20"/>
                </a:solidFill>
                <a:latin typeface="Arial"/>
                <a:cs typeface="Arial"/>
              </a:rPr>
              <a:t>наиболее 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эффективным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способом.</a:t>
            </a:r>
            <a:endParaRPr sz="3002" dirty="0">
              <a:latin typeface="Arial"/>
              <a:cs typeface="Arial"/>
            </a:endParaRPr>
          </a:p>
          <a:p>
            <a:pPr marL="452065" marR="3081" indent="-444364">
              <a:spcBef>
                <a:spcPts val="894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  <a:tab pos="3279205" algn="l"/>
              </a:tabLst>
            </a:pP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Оптимизатор </a:t>
            </a:r>
            <a:r>
              <a:rPr sz="3002" spc="-121" dirty="0">
                <a:solidFill>
                  <a:srgbClr val="231E20"/>
                </a:solidFill>
                <a:latin typeface="Arial"/>
                <a:cs typeface="Arial"/>
              </a:rPr>
              <a:t>СУБД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sz="3002" spc="-82" dirty="0">
                <a:solidFill>
                  <a:srgbClr val="231E20"/>
                </a:solidFill>
                <a:latin typeface="Arial"/>
                <a:cs typeface="Arial"/>
              </a:rPr>
              <a:t>специальная</a:t>
            </a:r>
            <a:r>
              <a:rPr sz="3002" spc="-293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компонента,  </a:t>
            </a:r>
            <a:r>
              <a:rPr sz="3002" spc="-39" dirty="0">
                <a:solidFill>
                  <a:srgbClr val="231E20"/>
                </a:solidFill>
                <a:latin typeface="Arial"/>
                <a:cs typeface="Arial"/>
              </a:rPr>
              <a:t>которая</a:t>
            </a:r>
            <a:r>
              <a:rPr sz="3002" spc="4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строит	</a:t>
            </a:r>
            <a:r>
              <a:rPr sz="3002" spc="-76" dirty="0">
                <a:solidFill>
                  <a:srgbClr val="231E20"/>
                </a:solidFill>
                <a:latin typeface="Arial"/>
                <a:cs typeface="Arial"/>
              </a:rPr>
              <a:t>планы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52" dirty="0">
                <a:solidFill>
                  <a:srgbClr val="231E20"/>
                </a:solidFill>
                <a:latin typeface="Arial"/>
                <a:cs typeface="Arial"/>
              </a:rPr>
              <a:t>запросов.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926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67714" y="599159"/>
            <a:ext cx="8373229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-179" dirty="0"/>
              <a:t>Стадии </a:t>
            </a:r>
            <a:r>
              <a:rPr b="1" spc="-146" dirty="0"/>
              <a:t>оптимизации</a:t>
            </a:r>
            <a:r>
              <a:rPr b="1" spc="33" dirty="0"/>
              <a:t> </a:t>
            </a:r>
            <a:r>
              <a:rPr b="1" spc="-236" dirty="0"/>
              <a:t>запросов: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02680" y="2170224"/>
            <a:ext cx="8103299" cy="3356446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2065" indent="-444364">
              <a:spcBef>
                <a:spcPts val="958"/>
              </a:spcBef>
              <a:buAutoNum type="arabicPeriod"/>
              <a:tabLst>
                <a:tab pos="452065" algn="l"/>
                <a:tab pos="452450" algn="l"/>
              </a:tabLst>
            </a:pPr>
            <a:r>
              <a:rPr sz="3002" spc="-58" dirty="0">
                <a:solidFill>
                  <a:srgbClr val="231E20"/>
                </a:solidFill>
                <a:latin typeface="Arial"/>
                <a:cs typeface="Arial"/>
              </a:rPr>
              <a:t>Лексический и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синтаксический</a:t>
            </a:r>
            <a:r>
              <a:rPr sz="3002" spc="212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45" dirty="0">
                <a:solidFill>
                  <a:srgbClr val="231E20"/>
                </a:solidFill>
                <a:latin typeface="Arial"/>
                <a:cs typeface="Arial"/>
              </a:rPr>
              <a:t>анализ.</a:t>
            </a:r>
            <a:endParaRPr sz="3002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AutoNum type="arabicPeriod"/>
              <a:tabLst>
                <a:tab pos="452065" algn="l"/>
                <a:tab pos="452450" algn="l"/>
              </a:tabLst>
            </a:pPr>
            <a:r>
              <a:rPr sz="3002" spc="-33" dirty="0">
                <a:solidFill>
                  <a:srgbClr val="231E20"/>
                </a:solidFill>
                <a:latin typeface="Arial"/>
                <a:cs typeface="Arial"/>
              </a:rPr>
              <a:t>Привязка </a:t>
            </a:r>
            <a:r>
              <a:rPr sz="3002" spc="-39" dirty="0">
                <a:solidFill>
                  <a:srgbClr val="231E20"/>
                </a:solidFill>
                <a:latin typeface="Arial"/>
                <a:cs typeface="Arial"/>
              </a:rPr>
              <a:t>объектов</a:t>
            </a:r>
            <a:r>
              <a:rPr sz="3002" spc="97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69" dirty="0">
                <a:solidFill>
                  <a:srgbClr val="231E20"/>
                </a:solidFill>
                <a:latin typeface="Arial"/>
                <a:cs typeface="Arial"/>
              </a:rPr>
              <a:t>базы.</a:t>
            </a:r>
            <a:endParaRPr sz="3002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AutoNum type="arabicPeriod"/>
              <a:tabLst>
                <a:tab pos="452065" algn="l"/>
                <a:tab pos="452450" algn="l"/>
              </a:tabLst>
            </a:pPr>
            <a:r>
              <a:rPr sz="3002" spc="-45" dirty="0">
                <a:solidFill>
                  <a:srgbClr val="231E20"/>
                </a:solidFill>
                <a:latin typeface="Arial"/>
                <a:cs typeface="Arial"/>
              </a:rPr>
              <a:t>Логическая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оптимизация.</a:t>
            </a:r>
            <a:endParaRPr sz="3002" dirty="0">
              <a:latin typeface="Arial"/>
              <a:cs typeface="Arial"/>
            </a:endParaRPr>
          </a:p>
          <a:p>
            <a:pPr marL="452065" marR="3081" indent="-444364">
              <a:spcBef>
                <a:spcPts val="897"/>
              </a:spcBef>
              <a:buAutoNum type="arabicPeriod"/>
              <a:tabLst>
                <a:tab pos="452450" algn="l"/>
              </a:tabLst>
            </a:pPr>
            <a:r>
              <a:rPr sz="3002" spc="-45" dirty="0">
                <a:solidFill>
                  <a:srgbClr val="231E20"/>
                </a:solidFill>
                <a:latin typeface="Arial"/>
                <a:cs typeface="Arial"/>
              </a:rPr>
              <a:t>Построение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возможных </a:t>
            </a:r>
            <a:r>
              <a:rPr sz="3002" spc="-39" dirty="0">
                <a:solidFill>
                  <a:srgbClr val="231E20"/>
                </a:solidFill>
                <a:latin typeface="Arial"/>
                <a:cs typeface="Arial"/>
              </a:rPr>
              <a:t>планов </a:t>
            </a:r>
            <a:r>
              <a:rPr sz="3002" spc="-82" dirty="0">
                <a:solidFill>
                  <a:srgbClr val="231E20"/>
                </a:solidFill>
                <a:latin typeface="Arial"/>
                <a:cs typeface="Arial"/>
              </a:rPr>
              <a:t>выполнения 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запроса.</a:t>
            </a:r>
            <a:endParaRPr sz="3002" dirty="0">
              <a:latin typeface="Arial"/>
              <a:cs typeface="Arial"/>
            </a:endParaRPr>
          </a:p>
          <a:p>
            <a:pPr marL="452065" indent="-444364">
              <a:spcBef>
                <a:spcPts val="894"/>
              </a:spcBef>
              <a:buAutoNum type="arabicPeriod"/>
              <a:tabLst>
                <a:tab pos="452450" algn="l"/>
              </a:tabLst>
            </a:pPr>
            <a:r>
              <a:rPr sz="3002" spc="-85" dirty="0">
                <a:solidFill>
                  <a:srgbClr val="231E20"/>
                </a:solidFill>
                <a:latin typeface="Arial"/>
                <a:cs typeface="Arial"/>
              </a:rPr>
              <a:t>Выполнение</a:t>
            </a:r>
            <a:r>
              <a:rPr sz="3002" spc="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30" dirty="0">
                <a:solidFill>
                  <a:srgbClr val="231E20"/>
                </a:solidFill>
                <a:latin typeface="Arial"/>
                <a:cs typeface="Arial"/>
              </a:rPr>
              <a:t>запроса.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323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776115" y="32566"/>
            <a:ext cx="9095084" cy="1329456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316" marR="3081">
              <a:lnSpc>
                <a:spcPts val="4997"/>
              </a:lnSpc>
              <a:spcBef>
                <a:spcPts val="561"/>
              </a:spcBef>
            </a:pPr>
            <a:r>
              <a:rPr b="1" kern="0" dirty="0"/>
              <a:t>1. Лексический и синтаксический  анализ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6114" y="2552962"/>
            <a:ext cx="9095085" cy="197074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7200" marR="3081" indent="-457200">
              <a:spcBef>
                <a:spcPts val="58"/>
              </a:spcBef>
              <a:buSzPct val="97979"/>
              <a:buFont typeface="Arial" panose="020B0604020202020204" pitchFamily="34" charset="0"/>
              <a:buChar char="•"/>
              <a:tabLst>
                <a:tab pos="142474" algn="l"/>
                <a:tab pos="2709310" algn="l"/>
              </a:tabLst>
            </a:pPr>
            <a:r>
              <a:rPr lang="ru-RU" sz="3002" kern="0" dirty="0" smtClean="0">
                <a:solidFill>
                  <a:srgbClr val="231E20"/>
                </a:solidFill>
                <a:latin typeface="Arial"/>
                <a:cs typeface="Arial"/>
              </a:rPr>
              <a:t>Лексический 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анализатор</a:t>
            </a: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разбивает запрос  на лексические единицы – лексемы.</a:t>
            </a:r>
            <a:endParaRPr sz="3002" kern="0" dirty="0">
              <a:latin typeface="Arial"/>
              <a:cs typeface="Arial"/>
            </a:endParaRPr>
          </a:p>
          <a:p>
            <a:pPr marL="464901" marR="711598" indent="-457200">
              <a:spcBef>
                <a:spcPts val="894"/>
              </a:spcBef>
              <a:buSzPct val="97979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Синтаксический анализатор проверяет  синтаксическую правильность запроса.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8389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29797" y="474981"/>
            <a:ext cx="7252691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dirty="0"/>
              <a:t>2. Привязка объектов базы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67061" y="2504334"/>
            <a:ext cx="10824939" cy="197074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7200" marR="3081" indent="-457200">
              <a:spcBef>
                <a:spcPts val="58"/>
              </a:spcBef>
              <a:buSzPct val="100000"/>
              <a:buFont typeface="Arial" panose="020B0604020202020204" pitchFamily="34" charset="0"/>
              <a:buChar char="•"/>
              <a:tabLst>
                <a:tab pos="142474" algn="l"/>
                <a:tab pos="2392788" algn="l"/>
              </a:tabLst>
            </a:pP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С</a:t>
            </a:r>
            <a:r>
              <a:rPr lang="ru-RU" sz="3002" kern="0" dirty="0" err="1">
                <a:solidFill>
                  <a:srgbClr val="231E20"/>
                </a:solidFill>
                <a:latin typeface="Arial"/>
                <a:cs typeface="Arial"/>
              </a:rPr>
              <a:t>озд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аются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	внутренние представления запроса  (таблицы, поля, константы).</a:t>
            </a:r>
            <a:endParaRPr sz="3002" kern="0" dirty="0">
              <a:latin typeface="Arial"/>
              <a:cs typeface="Arial"/>
            </a:endParaRPr>
          </a:p>
          <a:p>
            <a:pPr marL="464901" marR="304201" indent="-457200">
              <a:spcBef>
                <a:spcPts val="894"/>
              </a:spcBef>
              <a:buSzPct val="97979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Информация об объектах базы данных  выбирается из словаря-справочника данных.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544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15308" y="486269"/>
            <a:ext cx="7342411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dirty="0"/>
              <a:t>3. Логическая оптимизация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32723" y="2481756"/>
            <a:ext cx="8702459" cy="139238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>
              <a:lnSpc>
                <a:spcPts val="3602"/>
              </a:lnSpc>
              <a:spcBef>
                <a:spcPts val="58"/>
              </a:spcBef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Проводятся различные преобразования,</a:t>
            </a:r>
            <a:endParaRPr sz="3002" kern="0" dirty="0">
              <a:latin typeface="Arial"/>
              <a:cs typeface="Arial"/>
            </a:endParaRPr>
          </a:p>
          <a:p>
            <a:pPr marL="7701">
              <a:lnSpc>
                <a:spcPts val="3602"/>
              </a:lnSpc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«улучшающие» начальное представление запроса.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4795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2400" y="199792"/>
            <a:ext cx="7631980" cy="1354335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 indent="139778">
              <a:lnSpc>
                <a:spcPts val="4997"/>
              </a:lnSpc>
              <a:spcBef>
                <a:spcPts val="561"/>
              </a:spcBef>
            </a:pPr>
            <a:r>
              <a:rPr spc="-18" dirty="0"/>
              <a:t>4. </a:t>
            </a:r>
            <a:r>
              <a:rPr spc="-188" dirty="0"/>
              <a:t>Построение возможных  </a:t>
            </a:r>
            <a:r>
              <a:rPr spc="-191" dirty="0"/>
              <a:t>планов </a:t>
            </a:r>
            <a:r>
              <a:rPr spc="-267" dirty="0"/>
              <a:t>выполнения</a:t>
            </a:r>
            <a:r>
              <a:rPr spc="30" dirty="0"/>
              <a:t> </a:t>
            </a:r>
            <a:r>
              <a:rPr spc="-139" dirty="0"/>
              <a:t>запроса</a:t>
            </a:r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1563332" y="2169094"/>
            <a:ext cx="10018713" cy="3124201"/>
          </a:xfrm>
        </p:spPr>
        <p:txBody>
          <a:bodyPr>
            <a:normAutofit/>
          </a:bodyPr>
          <a:lstStyle/>
          <a:p>
            <a:pPr marL="452065">
              <a:spcBef>
                <a:spcPts val="958"/>
              </a:spcBef>
            </a:pPr>
            <a:r>
              <a:rPr lang="ru-RU" spc="-85" dirty="0" smtClean="0">
                <a:solidFill>
                  <a:srgbClr val="231E20"/>
                </a:solidFill>
                <a:latin typeface="Arial"/>
                <a:cs typeface="Arial"/>
              </a:rPr>
              <a:t>Основа – информация о существующих путях доступа к данным:</a:t>
            </a:r>
          </a:p>
          <a:p>
            <a:pPr marL="909265" lvl="1">
              <a:spcBef>
                <a:spcPts val="958"/>
              </a:spcBef>
            </a:pPr>
            <a:r>
              <a:rPr lang="ru-RU" spc="-85" dirty="0" smtClean="0">
                <a:solidFill>
                  <a:srgbClr val="231E20"/>
                </a:solidFill>
                <a:latin typeface="Arial"/>
                <a:cs typeface="Arial"/>
              </a:rPr>
              <a:t>Прямой доступ</a:t>
            </a:r>
          </a:p>
          <a:p>
            <a:pPr marL="909265" lvl="1">
              <a:spcBef>
                <a:spcPts val="958"/>
              </a:spcBef>
            </a:pPr>
            <a:r>
              <a:rPr lang="ru-RU" spc="-85" dirty="0" smtClean="0">
                <a:solidFill>
                  <a:srgbClr val="231E20"/>
                </a:solidFill>
                <a:latin typeface="Arial"/>
                <a:cs typeface="Arial"/>
              </a:rPr>
              <a:t>Использование индексов</a:t>
            </a:r>
          </a:p>
          <a:p>
            <a:pPr marL="452065">
              <a:spcBef>
                <a:spcPts val="958"/>
              </a:spcBef>
            </a:pPr>
            <a:r>
              <a:rPr lang="ru-RU" spc="-85" dirty="0" smtClean="0">
                <a:solidFill>
                  <a:srgbClr val="231E20"/>
                </a:solidFill>
                <a:latin typeface="Arial"/>
                <a:cs typeface="Arial"/>
              </a:rPr>
              <a:t>Оценка предполагаемой стоимости выполнения</a:t>
            </a:r>
            <a:r>
              <a:rPr lang="ru-RU" spc="30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lang="ru-RU" spc="-30" dirty="0" smtClean="0">
                <a:solidFill>
                  <a:srgbClr val="231E20"/>
                </a:solidFill>
                <a:latin typeface="Arial"/>
                <a:cs typeface="Arial"/>
              </a:rPr>
              <a:t>запроса.</a:t>
            </a:r>
            <a:endParaRPr lang="ru-RU" dirty="0" smtClean="0">
              <a:latin typeface="Arial"/>
              <a:cs typeface="Arial"/>
            </a:endParaRPr>
          </a:p>
          <a:p>
            <a:pPr marL="452065">
              <a:spcBef>
                <a:spcPts val="958"/>
              </a:spcBef>
            </a:pPr>
            <a:r>
              <a:rPr lang="ru-RU" spc="-82" dirty="0" smtClean="0">
                <a:solidFill>
                  <a:srgbClr val="231E20"/>
                </a:solidFill>
                <a:latin typeface="Arial"/>
                <a:cs typeface="Arial"/>
              </a:rPr>
              <a:t>Статистика </a:t>
            </a:r>
            <a:r>
              <a:rPr lang="ru-RU" spc="585" dirty="0">
                <a:solidFill>
                  <a:srgbClr val="231E20"/>
                </a:solidFill>
                <a:latin typeface="Arial"/>
                <a:cs typeface="Arial"/>
              </a:rPr>
              <a:t>– </a:t>
            </a:r>
            <a:r>
              <a:rPr lang="ru-RU" spc="-21" dirty="0">
                <a:solidFill>
                  <a:srgbClr val="231E20"/>
                </a:solidFill>
                <a:latin typeface="Arial"/>
                <a:cs typeface="Arial"/>
              </a:rPr>
              <a:t>основа </a:t>
            </a:r>
            <a:r>
              <a:rPr lang="ru-RU" spc="-164" dirty="0">
                <a:solidFill>
                  <a:srgbClr val="231E20"/>
                </a:solidFill>
                <a:latin typeface="Arial"/>
                <a:cs typeface="Arial"/>
              </a:rPr>
              <a:t>для </a:t>
            </a:r>
            <a:r>
              <a:rPr lang="ru-RU" spc="-52" dirty="0">
                <a:solidFill>
                  <a:srgbClr val="231E20"/>
                </a:solidFill>
                <a:latin typeface="Arial"/>
                <a:cs typeface="Arial"/>
              </a:rPr>
              <a:t>оценки </a:t>
            </a:r>
            <a:r>
              <a:rPr lang="ru-RU" spc="-79" dirty="0">
                <a:solidFill>
                  <a:srgbClr val="231E20"/>
                </a:solidFill>
                <a:latin typeface="Arial"/>
                <a:cs typeface="Arial"/>
              </a:rPr>
              <a:t>стоимости</a:t>
            </a:r>
            <a:r>
              <a:rPr lang="ru-RU" spc="-4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lang="ru-RU" spc="-30" dirty="0">
                <a:solidFill>
                  <a:srgbClr val="231E20"/>
                </a:solidFill>
                <a:latin typeface="Arial"/>
                <a:cs typeface="Arial"/>
              </a:rPr>
              <a:t>запроса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884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76375" y="599159"/>
            <a:ext cx="3019291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dirty="0"/>
              <a:t>Статистика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97618" y="2989757"/>
            <a:ext cx="9100523" cy="1970745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7200" marR="3081" indent="-457200">
              <a:spcBef>
                <a:spcPts val="58"/>
              </a:spcBef>
              <a:buSzPct val="100000"/>
              <a:buFont typeface="Arial" panose="020B0604020202020204" pitchFamily="34" charset="0"/>
              <a:buChar char="•"/>
              <a:tabLst>
                <a:tab pos="142474" algn="l"/>
                <a:tab pos="2467875" algn="l"/>
              </a:tabLst>
            </a:pP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С</a:t>
            </a:r>
            <a:r>
              <a:rPr lang="ru-RU" sz="3002" kern="0" dirty="0">
                <a:solidFill>
                  <a:srgbClr val="231E20"/>
                </a:solidFill>
                <a:latin typeface="Arial"/>
                <a:cs typeface="Arial"/>
              </a:rPr>
              <a:t>тат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истика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	– сведения о распределении  значений данных.</a:t>
            </a:r>
            <a:endParaRPr sz="3002" kern="0" dirty="0">
              <a:latin typeface="Arial"/>
              <a:cs typeface="Arial"/>
            </a:endParaRPr>
          </a:p>
          <a:p>
            <a:pPr marL="464901" marR="1495974" indent="-457200">
              <a:spcBef>
                <a:spcPts val="894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Статистика хранится в словаре-  справочнике данных.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349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418810" y="3718527"/>
            <a:ext cx="533314" cy="111284"/>
          </a:xfrm>
          <a:custGeom>
            <a:avLst/>
            <a:gdLst/>
            <a:ahLst/>
            <a:cxnLst/>
            <a:rect l="l" t="t" r="r" b="b"/>
            <a:pathLst>
              <a:path w="879475" h="183514">
                <a:moveTo>
                  <a:pt x="879208" y="183240"/>
                </a:moveTo>
                <a:lnTo>
                  <a:pt x="0" y="0"/>
                </a:lnTo>
              </a:path>
            </a:pathLst>
          </a:custGeom>
          <a:ln w="52354">
            <a:solidFill>
              <a:srgbClr val="A3489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5"/>
          <p:cNvSpPr/>
          <p:nvPr/>
        </p:nvSpPr>
        <p:spPr>
          <a:xfrm>
            <a:off x="3368068" y="4236016"/>
            <a:ext cx="597235" cy="1114376"/>
          </a:xfrm>
          <a:custGeom>
            <a:avLst/>
            <a:gdLst/>
            <a:ahLst/>
            <a:cxnLst/>
            <a:rect l="l" t="t" r="r" b="b"/>
            <a:pathLst>
              <a:path w="984885" h="1837690">
                <a:moveTo>
                  <a:pt x="0" y="0"/>
                </a:moveTo>
                <a:lnTo>
                  <a:pt x="984263" y="1837640"/>
                </a:lnTo>
              </a:path>
            </a:pathLst>
          </a:custGeom>
          <a:ln w="52354">
            <a:solidFill>
              <a:srgbClr val="A3489B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/>
          <p:nvPr/>
        </p:nvSpPr>
        <p:spPr>
          <a:xfrm>
            <a:off x="2418809" y="3140718"/>
            <a:ext cx="565275" cy="546407"/>
          </a:xfrm>
          <a:custGeom>
            <a:avLst/>
            <a:gdLst/>
            <a:ahLst/>
            <a:cxnLst/>
            <a:rect l="l" t="t" r="r" b="b"/>
            <a:pathLst>
              <a:path w="932179" h="901064">
                <a:moveTo>
                  <a:pt x="931908" y="900496"/>
                </a:moveTo>
                <a:lnTo>
                  <a:pt x="0" y="0"/>
                </a:lnTo>
              </a:path>
            </a:pathLst>
          </a:custGeom>
          <a:ln w="52354">
            <a:solidFill>
              <a:srgbClr val="F9CF2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7"/>
          <p:cNvSpPr/>
          <p:nvPr/>
        </p:nvSpPr>
        <p:spPr>
          <a:xfrm>
            <a:off x="3615490" y="4159821"/>
            <a:ext cx="349639" cy="444750"/>
          </a:xfrm>
          <a:custGeom>
            <a:avLst/>
            <a:gdLst/>
            <a:ahLst/>
            <a:cxnLst/>
            <a:rect l="l" t="t" r="r" b="b"/>
            <a:pathLst>
              <a:path w="576579" h="733425">
                <a:moveTo>
                  <a:pt x="0" y="0"/>
                </a:moveTo>
                <a:lnTo>
                  <a:pt x="576244" y="732961"/>
                </a:lnTo>
              </a:path>
            </a:pathLst>
          </a:custGeom>
          <a:ln w="52354">
            <a:solidFill>
              <a:srgbClr val="F9CF2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/>
          <p:nvPr/>
        </p:nvSpPr>
        <p:spPr>
          <a:xfrm>
            <a:off x="2418809" y="2610713"/>
            <a:ext cx="679639" cy="1035054"/>
          </a:xfrm>
          <a:custGeom>
            <a:avLst/>
            <a:gdLst/>
            <a:ahLst/>
            <a:cxnLst/>
            <a:rect l="l" t="t" r="r" b="b"/>
            <a:pathLst>
              <a:path w="1120775" h="1706879">
                <a:moveTo>
                  <a:pt x="0" y="0"/>
                </a:moveTo>
                <a:lnTo>
                  <a:pt x="1120384" y="1706440"/>
                </a:lnTo>
              </a:path>
            </a:pathLst>
          </a:custGeom>
          <a:ln w="52354">
            <a:solidFill>
              <a:srgbClr val="9BCB3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/>
          <p:nvPr/>
        </p:nvSpPr>
        <p:spPr>
          <a:xfrm>
            <a:off x="2418809" y="4251889"/>
            <a:ext cx="679639" cy="1162125"/>
          </a:xfrm>
          <a:custGeom>
            <a:avLst/>
            <a:gdLst/>
            <a:ahLst/>
            <a:cxnLst/>
            <a:rect l="l" t="t" r="r" b="b"/>
            <a:pathLst>
              <a:path w="1120775" h="1916429">
                <a:moveTo>
                  <a:pt x="1120384" y="0"/>
                </a:moveTo>
                <a:lnTo>
                  <a:pt x="0" y="1916172"/>
                </a:lnTo>
              </a:path>
            </a:pathLst>
          </a:custGeom>
          <a:ln w="52354">
            <a:solidFill>
              <a:srgbClr val="9BCB3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/>
          <p:nvPr/>
        </p:nvSpPr>
        <p:spPr>
          <a:xfrm>
            <a:off x="3631364" y="3769323"/>
            <a:ext cx="361961" cy="0"/>
          </a:xfrm>
          <a:custGeom>
            <a:avLst/>
            <a:gdLst/>
            <a:ahLst/>
            <a:cxnLst/>
            <a:rect l="l" t="t" r="r" b="b"/>
            <a:pathLst>
              <a:path w="596900">
                <a:moveTo>
                  <a:pt x="0" y="0"/>
                </a:moveTo>
                <a:lnTo>
                  <a:pt x="596840" y="0"/>
                </a:lnTo>
              </a:path>
            </a:pathLst>
          </a:custGeom>
          <a:ln w="52354">
            <a:solidFill>
              <a:srgbClr val="9BCB3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/>
          <p:nvPr/>
        </p:nvSpPr>
        <p:spPr>
          <a:xfrm>
            <a:off x="2418809" y="4175695"/>
            <a:ext cx="565275" cy="628810"/>
          </a:xfrm>
          <a:custGeom>
            <a:avLst/>
            <a:gdLst/>
            <a:ahLst/>
            <a:cxnLst/>
            <a:rect l="l" t="t" r="r" b="b"/>
            <a:pathLst>
              <a:path w="932179" h="1036954">
                <a:moveTo>
                  <a:pt x="931908" y="0"/>
                </a:moveTo>
                <a:lnTo>
                  <a:pt x="0" y="1036617"/>
                </a:lnTo>
              </a:path>
            </a:pathLst>
          </a:custGeom>
          <a:ln w="52354">
            <a:solidFill>
              <a:srgbClr val="4661A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2" name="object 12"/>
          <p:cNvSpPr/>
          <p:nvPr/>
        </p:nvSpPr>
        <p:spPr>
          <a:xfrm>
            <a:off x="3526807" y="2918483"/>
            <a:ext cx="438203" cy="743175"/>
          </a:xfrm>
          <a:custGeom>
            <a:avLst/>
            <a:gdLst/>
            <a:ahLst/>
            <a:cxnLst/>
            <a:rect l="l" t="t" r="r" b="b"/>
            <a:pathLst>
              <a:path w="722629" h="1225550">
                <a:moveTo>
                  <a:pt x="0" y="1225093"/>
                </a:moveTo>
                <a:lnTo>
                  <a:pt x="722491" y="0"/>
                </a:lnTo>
              </a:path>
            </a:pathLst>
          </a:custGeom>
          <a:ln w="52354">
            <a:solidFill>
              <a:srgbClr val="4661AC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/>
          <p:nvPr/>
        </p:nvSpPr>
        <p:spPr>
          <a:xfrm>
            <a:off x="3460136" y="2223207"/>
            <a:ext cx="533314" cy="1422429"/>
          </a:xfrm>
          <a:custGeom>
            <a:avLst/>
            <a:gdLst/>
            <a:ahLst/>
            <a:cxnLst/>
            <a:rect l="l" t="t" r="r" b="b"/>
            <a:pathLst>
              <a:path w="879475" h="2345690">
                <a:moveTo>
                  <a:pt x="879208" y="0"/>
                </a:moveTo>
                <a:lnTo>
                  <a:pt x="0" y="2345478"/>
                </a:lnTo>
              </a:path>
            </a:pathLst>
          </a:custGeom>
          <a:ln w="52354">
            <a:solidFill>
              <a:srgbClr val="EF3926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4"/>
          <p:cNvSpPr/>
          <p:nvPr/>
        </p:nvSpPr>
        <p:spPr>
          <a:xfrm>
            <a:off x="2418810" y="4048703"/>
            <a:ext cx="533314" cy="222567"/>
          </a:xfrm>
          <a:custGeom>
            <a:avLst/>
            <a:gdLst/>
            <a:ahLst/>
            <a:cxnLst/>
            <a:rect l="l" t="t" r="r" b="b"/>
            <a:pathLst>
              <a:path w="879475" h="367029">
                <a:moveTo>
                  <a:pt x="879208" y="0"/>
                </a:moveTo>
                <a:lnTo>
                  <a:pt x="0" y="366480"/>
                </a:lnTo>
              </a:path>
            </a:pathLst>
          </a:custGeom>
          <a:ln w="52354">
            <a:solidFill>
              <a:srgbClr val="EF3926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56078" y="239943"/>
            <a:ext cx="8027440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-179" dirty="0"/>
              <a:t>Пример:</a:t>
            </a:r>
            <a:r>
              <a:rPr b="1" spc="-73" dirty="0"/>
              <a:t> </a:t>
            </a:r>
            <a:r>
              <a:rPr b="1" spc="-206" dirty="0"/>
              <a:t>hash</a:t>
            </a:r>
            <a:r>
              <a:rPr b="1" spc="-688" dirty="0"/>
              <a:t> </a:t>
            </a:r>
            <a:r>
              <a:rPr b="1" spc="-161" dirty="0"/>
              <a:t>(key)</a:t>
            </a:r>
            <a:r>
              <a:rPr b="1" spc="-688" dirty="0"/>
              <a:t> </a:t>
            </a:r>
            <a:r>
              <a:rPr b="1" spc="79" dirty="0"/>
              <a:t>=</a:t>
            </a:r>
            <a:r>
              <a:rPr b="1" spc="-688" dirty="0"/>
              <a:t> </a:t>
            </a:r>
            <a:r>
              <a:rPr b="1" spc="-185" dirty="0"/>
              <a:t>key</a:t>
            </a:r>
            <a:r>
              <a:rPr b="1" spc="-200" dirty="0"/>
              <a:t> </a:t>
            </a:r>
            <a:r>
              <a:rPr b="1" spc="-158" dirty="0"/>
              <a:t>mod</a:t>
            </a:r>
            <a:r>
              <a:rPr b="1" spc="-69" dirty="0"/>
              <a:t> </a:t>
            </a:r>
            <a:r>
              <a:rPr b="1" spc="-36" dirty="0"/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49675" y="1880567"/>
            <a:ext cx="688495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dirty="0">
                <a:solidFill>
                  <a:srgbClr val="231E20"/>
                </a:solidFill>
                <a:latin typeface="Arial"/>
                <a:cs typeface="Arial"/>
              </a:rPr>
              <a:t>КЛЮЧИ</a:t>
            </a:r>
            <a:endParaRPr sz="145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9675" y="2444395"/>
            <a:ext cx="566045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45" dirty="0">
                <a:solidFill>
                  <a:srgbClr val="231E20"/>
                </a:solidFill>
                <a:latin typeface="Arial"/>
                <a:cs typeface="Arial"/>
              </a:rPr>
              <a:t>3</a:t>
            </a:r>
            <a:r>
              <a:rPr sz="1455" spc="-76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52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121" dirty="0">
                <a:solidFill>
                  <a:srgbClr val="231E20"/>
                </a:solidFill>
                <a:latin typeface="Arial"/>
                <a:cs typeface="Arial"/>
              </a:rPr>
              <a:t>6</a:t>
            </a:r>
            <a:r>
              <a:rPr sz="1455" spc="-152" dirty="0">
                <a:solidFill>
                  <a:srgbClr val="231E20"/>
                </a:solidFill>
                <a:latin typeface="Arial"/>
                <a:cs typeface="Arial"/>
              </a:rPr>
              <a:t>7</a:t>
            </a:r>
            <a:endParaRPr sz="145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49675" y="3008222"/>
            <a:ext cx="589149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45" dirty="0">
                <a:solidFill>
                  <a:srgbClr val="231E20"/>
                </a:solidFill>
                <a:latin typeface="Arial"/>
                <a:cs typeface="Arial"/>
              </a:rPr>
              <a:t>3</a:t>
            </a:r>
            <a:r>
              <a:rPr sz="1455" spc="-76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568</a:t>
            </a:r>
            <a:endParaRPr sz="145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49675" y="3572050"/>
            <a:ext cx="579137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45" dirty="0">
                <a:solidFill>
                  <a:srgbClr val="231E20"/>
                </a:solidFill>
                <a:latin typeface="Arial"/>
                <a:cs typeface="Arial"/>
              </a:rPr>
              <a:t>3</a:t>
            </a:r>
            <a:r>
              <a:rPr sz="1455" spc="-76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100" dirty="0">
                <a:solidFill>
                  <a:srgbClr val="231E20"/>
                </a:solidFill>
                <a:latin typeface="Arial"/>
                <a:cs typeface="Arial"/>
              </a:rPr>
              <a:t>6</a:t>
            </a:r>
            <a:r>
              <a:rPr sz="1455" spc="-69" dirty="0">
                <a:solidFill>
                  <a:srgbClr val="231E20"/>
                </a:solidFill>
                <a:latin typeface="Arial"/>
                <a:cs typeface="Arial"/>
              </a:rPr>
              <a:t>9</a:t>
            </a:r>
            <a:endParaRPr sz="145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9675" y="4135878"/>
            <a:ext cx="566045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91" dirty="0">
                <a:solidFill>
                  <a:srgbClr val="231E20"/>
                </a:solidFill>
                <a:latin typeface="Arial"/>
                <a:cs typeface="Arial"/>
              </a:rPr>
              <a:t>345570</a:t>
            </a:r>
            <a:endParaRPr sz="145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49675" y="4699706"/>
            <a:ext cx="52330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64" dirty="0">
                <a:solidFill>
                  <a:srgbClr val="231E20"/>
                </a:solidFill>
                <a:latin typeface="Arial"/>
                <a:cs typeface="Arial"/>
              </a:rPr>
              <a:t>3</a:t>
            </a:r>
            <a:r>
              <a:rPr sz="1455" spc="-69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r>
              <a:rPr sz="1455" spc="-76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97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282" dirty="0">
                <a:solidFill>
                  <a:srgbClr val="231E20"/>
                </a:solidFill>
                <a:latin typeface="Arial"/>
                <a:cs typeface="Arial"/>
              </a:rPr>
              <a:t>71</a:t>
            </a:r>
            <a:endParaRPr sz="145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9675" y="5263533"/>
            <a:ext cx="55526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64" dirty="0">
                <a:solidFill>
                  <a:srgbClr val="231E20"/>
                </a:solidFill>
                <a:latin typeface="Arial"/>
                <a:cs typeface="Arial"/>
              </a:rPr>
              <a:t>3</a:t>
            </a:r>
            <a:r>
              <a:rPr sz="1455" spc="-58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97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r>
              <a:rPr sz="1455" spc="-158" dirty="0">
                <a:solidFill>
                  <a:srgbClr val="231E20"/>
                </a:solidFill>
                <a:latin typeface="Arial"/>
                <a:cs typeface="Arial"/>
              </a:rPr>
              <a:t>72</a:t>
            </a:r>
            <a:endParaRPr sz="1455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254891" y="2340673"/>
            <a:ext cx="764353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9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/>
          <p:nvPr/>
        </p:nvSpPr>
        <p:spPr>
          <a:xfrm>
            <a:off x="5082447" y="2340673"/>
            <a:ext cx="1872954" cy="0"/>
          </a:xfrm>
          <a:custGeom>
            <a:avLst/>
            <a:gdLst/>
            <a:ahLst/>
            <a:cxnLst/>
            <a:rect l="l" t="t" r="r" b="b"/>
            <a:pathLst>
              <a:path w="3088640">
                <a:moveTo>
                  <a:pt x="0" y="0"/>
                </a:moveTo>
                <a:lnTo>
                  <a:pt x="3088220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5" name="object 25"/>
          <p:cNvSpPr/>
          <p:nvPr/>
        </p:nvSpPr>
        <p:spPr>
          <a:xfrm>
            <a:off x="7018616" y="2340673"/>
            <a:ext cx="434353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08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7516422" y="2340673"/>
            <a:ext cx="910293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82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/>
          <p:nvPr/>
        </p:nvSpPr>
        <p:spPr>
          <a:xfrm>
            <a:off x="4254891" y="3037537"/>
            <a:ext cx="764353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9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28"/>
          <p:cNvSpPr/>
          <p:nvPr/>
        </p:nvSpPr>
        <p:spPr>
          <a:xfrm>
            <a:off x="5082447" y="3037537"/>
            <a:ext cx="1872954" cy="0"/>
          </a:xfrm>
          <a:custGeom>
            <a:avLst/>
            <a:gdLst/>
            <a:ahLst/>
            <a:cxnLst/>
            <a:rect l="l" t="t" r="r" b="b"/>
            <a:pathLst>
              <a:path w="3088640">
                <a:moveTo>
                  <a:pt x="0" y="0"/>
                </a:moveTo>
                <a:lnTo>
                  <a:pt x="3088220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29"/>
          <p:cNvSpPr/>
          <p:nvPr/>
        </p:nvSpPr>
        <p:spPr>
          <a:xfrm>
            <a:off x="7018616" y="3037537"/>
            <a:ext cx="434353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08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/>
          <p:nvPr/>
        </p:nvSpPr>
        <p:spPr>
          <a:xfrm>
            <a:off x="7516422" y="3037537"/>
            <a:ext cx="910293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82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1" name="object 31"/>
          <p:cNvSpPr/>
          <p:nvPr/>
        </p:nvSpPr>
        <p:spPr>
          <a:xfrm>
            <a:off x="4254891" y="4875733"/>
            <a:ext cx="764353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9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2" name="object 32"/>
          <p:cNvSpPr/>
          <p:nvPr/>
        </p:nvSpPr>
        <p:spPr>
          <a:xfrm>
            <a:off x="5082447" y="4875733"/>
            <a:ext cx="1872954" cy="0"/>
          </a:xfrm>
          <a:custGeom>
            <a:avLst/>
            <a:gdLst/>
            <a:ahLst/>
            <a:cxnLst/>
            <a:rect l="l" t="t" r="r" b="b"/>
            <a:pathLst>
              <a:path w="3088640">
                <a:moveTo>
                  <a:pt x="0" y="0"/>
                </a:moveTo>
                <a:lnTo>
                  <a:pt x="3088220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/>
          <p:nvPr/>
        </p:nvSpPr>
        <p:spPr>
          <a:xfrm>
            <a:off x="7018616" y="4875733"/>
            <a:ext cx="434353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08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4" name="object 34"/>
          <p:cNvSpPr/>
          <p:nvPr/>
        </p:nvSpPr>
        <p:spPr>
          <a:xfrm>
            <a:off x="7516422" y="4875733"/>
            <a:ext cx="910293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82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4254891" y="4242365"/>
            <a:ext cx="764353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9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5082447" y="4242365"/>
            <a:ext cx="1872954" cy="0"/>
          </a:xfrm>
          <a:custGeom>
            <a:avLst/>
            <a:gdLst/>
            <a:ahLst/>
            <a:cxnLst/>
            <a:rect l="l" t="t" r="r" b="b"/>
            <a:pathLst>
              <a:path w="3088640">
                <a:moveTo>
                  <a:pt x="0" y="0"/>
                </a:moveTo>
                <a:lnTo>
                  <a:pt x="3088220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7018616" y="4242365"/>
            <a:ext cx="434353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08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7516422" y="4242365"/>
            <a:ext cx="910293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82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4254891" y="1832709"/>
            <a:ext cx="764353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9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5082447" y="1832709"/>
            <a:ext cx="1872954" cy="0"/>
          </a:xfrm>
          <a:custGeom>
            <a:avLst/>
            <a:gdLst/>
            <a:ahLst/>
            <a:cxnLst/>
            <a:rect l="l" t="t" r="r" b="b"/>
            <a:pathLst>
              <a:path w="3088640">
                <a:moveTo>
                  <a:pt x="0" y="0"/>
                </a:moveTo>
                <a:lnTo>
                  <a:pt x="3088220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7018616" y="1832709"/>
            <a:ext cx="434353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08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7516422" y="1832709"/>
            <a:ext cx="910293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82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8490062" y="1832709"/>
            <a:ext cx="2999268" cy="0"/>
          </a:xfrm>
          <a:custGeom>
            <a:avLst/>
            <a:gdLst/>
            <a:ahLst/>
            <a:cxnLst/>
            <a:rect l="l" t="t" r="r" b="b"/>
            <a:pathLst>
              <a:path w="4946015">
                <a:moveTo>
                  <a:pt x="0" y="0"/>
                </a:moveTo>
                <a:lnTo>
                  <a:pt x="4945734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4254891" y="5572597"/>
            <a:ext cx="764353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9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5082447" y="5572597"/>
            <a:ext cx="1872954" cy="0"/>
          </a:xfrm>
          <a:custGeom>
            <a:avLst/>
            <a:gdLst/>
            <a:ahLst/>
            <a:cxnLst/>
            <a:rect l="l" t="t" r="r" b="b"/>
            <a:pathLst>
              <a:path w="3088640">
                <a:moveTo>
                  <a:pt x="0" y="0"/>
                </a:moveTo>
                <a:lnTo>
                  <a:pt x="3088220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7018616" y="5572597"/>
            <a:ext cx="434353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08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7516422" y="5572597"/>
            <a:ext cx="910293" cy="0"/>
          </a:xfrm>
          <a:custGeom>
            <a:avLst/>
            <a:gdLst/>
            <a:ahLst/>
            <a:cxnLst/>
            <a:rect l="l" t="t" r="r" b="b"/>
            <a:pathLst>
              <a:path w="1501140">
                <a:moveTo>
                  <a:pt x="0" y="0"/>
                </a:moveTo>
                <a:lnTo>
                  <a:pt x="1500823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8490062" y="5572597"/>
            <a:ext cx="2999268" cy="0"/>
          </a:xfrm>
          <a:custGeom>
            <a:avLst/>
            <a:gdLst/>
            <a:ahLst/>
            <a:cxnLst/>
            <a:rect l="l" t="t" r="r" b="b"/>
            <a:pathLst>
              <a:path w="4946015">
                <a:moveTo>
                  <a:pt x="0" y="0"/>
                </a:moveTo>
                <a:lnTo>
                  <a:pt x="4945734" y="0"/>
                </a:lnTo>
              </a:path>
            </a:pathLst>
          </a:custGeom>
          <a:ln w="10470">
            <a:solidFill>
              <a:srgbClr val="010202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aphicFrame>
        <p:nvGraphicFramePr>
          <p:cNvPr id="49" name="object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89199"/>
              </p:ext>
            </p:extLst>
          </p:nvPr>
        </p:nvGraphicFramePr>
        <p:xfrm>
          <a:off x="4254891" y="1990019"/>
          <a:ext cx="7233052" cy="3443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9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99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5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992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0409">
                <a:tc>
                  <a:txBody>
                    <a:bodyPr/>
                    <a:lstStyle/>
                    <a:p>
                      <a:pPr marL="52069">
                        <a:lnSpc>
                          <a:spcPts val="2630"/>
                        </a:lnSpc>
                      </a:pPr>
                      <a:r>
                        <a:rPr sz="1500" spc="-15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345570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2630"/>
                        </a:lnSpc>
                      </a:pP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Антипенко</a:t>
                      </a: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Денис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2630"/>
                        </a:lnSpc>
                      </a:pPr>
                      <a:r>
                        <a:rPr sz="1500" spc="-3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2630"/>
                        </a:lnSpc>
                      </a:pPr>
                      <a:r>
                        <a:rPr sz="1500" spc="-2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1998-08-11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630"/>
                        </a:lnSpc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Малый </a:t>
                      </a: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пр.</a:t>
                      </a:r>
                      <a:r>
                        <a:rPr sz="1500" spc="1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0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2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345571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Сидоров</a:t>
                      </a:r>
                      <a:r>
                        <a:rPr sz="1500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Александр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3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2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1999-07-12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</a:t>
                      </a: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Средний </a:t>
                      </a: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пр.</a:t>
                      </a:r>
                      <a:r>
                        <a:rPr sz="1500" spc="1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0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1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345567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3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Иванов</a:t>
                      </a: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5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Александр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2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1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1999-01-20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Петергоф, </a:t>
                      </a:r>
                      <a:r>
                        <a:rPr sz="1500" spc="-8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Библиотечная </a:t>
                      </a:r>
                      <a:r>
                        <a:rPr sz="1500" spc="-10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пл., </a:t>
                      </a:r>
                      <a:r>
                        <a:rPr sz="1500" spc="-1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дом</a:t>
                      </a:r>
                      <a:r>
                        <a:rPr sz="1500" spc="3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4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90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1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345572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5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Фадеев</a:t>
                      </a: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4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Дмитрий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3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371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2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1999-11-24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</a:t>
                      </a:r>
                      <a:r>
                        <a:rPr sz="1500" spc="-5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Невский </a:t>
                      </a:r>
                      <a:r>
                        <a:rPr sz="1500" spc="-6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пр.</a:t>
                      </a:r>
                      <a:r>
                        <a:rPr sz="1500" spc="17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36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500" spc="-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345568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278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500" spc="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Широков</a:t>
                      </a: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3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Федор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278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500" spc="-2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278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500" spc="-1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1998-03-21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278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</a:t>
                      </a:r>
                      <a:r>
                        <a:rPr sz="1500" spc="-1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ул. </a:t>
                      </a: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Гаванская</a:t>
                      </a:r>
                      <a:r>
                        <a:rPr sz="1500" spc="21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7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06278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6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10202"/>
                      </a:solidFill>
                      <a:prstDash val="solid"/>
                    </a:lnT>
                    <a:lnB w="12700">
                      <a:solidFill>
                        <a:srgbClr val="01020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43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1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345569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2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Антонова</a:t>
                      </a:r>
                      <a:r>
                        <a:rPr sz="1500" spc="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1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Даша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28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341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19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1999-05-17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1500" spc="-6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Санкт-Петербург, </a:t>
                      </a:r>
                      <a:r>
                        <a:rPr sz="1500" spc="-125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ул. </a:t>
                      </a:r>
                      <a:r>
                        <a:rPr sz="15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Широкая</a:t>
                      </a:r>
                      <a:r>
                        <a:rPr sz="1500" spc="20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spc="-90" dirty="0">
                          <a:solidFill>
                            <a:srgbClr val="231E20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500">
                        <a:latin typeface="Arial"/>
                        <a:cs typeface="Arial"/>
                      </a:endParaRPr>
                    </a:p>
                  </a:txBody>
                  <a:tcPr marL="0" marR="0" marT="137853" marB="0">
                    <a:lnT w="12700">
                      <a:solidFill>
                        <a:srgbClr val="01020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" name="object 50"/>
          <p:cNvSpPr/>
          <p:nvPr/>
        </p:nvSpPr>
        <p:spPr>
          <a:xfrm>
            <a:off x="2866453" y="3474069"/>
            <a:ext cx="889114" cy="889114"/>
          </a:xfrm>
          <a:custGeom>
            <a:avLst/>
            <a:gdLst/>
            <a:ahLst/>
            <a:cxnLst/>
            <a:rect l="l" t="t" r="r" b="b"/>
            <a:pathLst>
              <a:path w="1466214" h="1466215">
                <a:moveTo>
                  <a:pt x="732961" y="0"/>
                </a:moveTo>
                <a:lnTo>
                  <a:pt x="684769" y="1559"/>
                </a:lnTo>
                <a:lnTo>
                  <a:pt x="637409" y="6171"/>
                </a:lnTo>
                <a:lnTo>
                  <a:pt x="590978" y="13741"/>
                </a:lnTo>
                <a:lnTo>
                  <a:pt x="545572" y="24172"/>
                </a:lnTo>
                <a:lnTo>
                  <a:pt x="501289" y="37366"/>
                </a:lnTo>
                <a:lnTo>
                  <a:pt x="458224" y="53228"/>
                </a:lnTo>
                <a:lnTo>
                  <a:pt x="416474" y="71661"/>
                </a:lnTo>
                <a:lnTo>
                  <a:pt x="376137" y="92568"/>
                </a:lnTo>
                <a:lnTo>
                  <a:pt x="337307" y="115853"/>
                </a:lnTo>
                <a:lnTo>
                  <a:pt x="300083" y="141418"/>
                </a:lnTo>
                <a:lnTo>
                  <a:pt x="264561" y="169169"/>
                </a:lnTo>
                <a:lnTo>
                  <a:pt x="230836" y="199007"/>
                </a:lnTo>
                <a:lnTo>
                  <a:pt x="199007" y="230836"/>
                </a:lnTo>
                <a:lnTo>
                  <a:pt x="169169" y="264561"/>
                </a:lnTo>
                <a:lnTo>
                  <a:pt x="141418" y="300083"/>
                </a:lnTo>
                <a:lnTo>
                  <a:pt x="115853" y="337307"/>
                </a:lnTo>
                <a:lnTo>
                  <a:pt x="92568" y="376137"/>
                </a:lnTo>
                <a:lnTo>
                  <a:pt x="71661" y="416474"/>
                </a:lnTo>
                <a:lnTo>
                  <a:pt x="53228" y="458224"/>
                </a:lnTo>
                <a:lnTo>
                  <a:pt x="37366" y="501289"/>
                </a:lnTo>
                <a:lnTo>
                  <a:pt x="24172" y="545572"/>
                </a:lnTo>
                <a:lnTo>
                  <a:pt x="13741" y="590978"/>
                </a:lnTo>
                <a:lnTo>
                  <a:pt x="6171" y="637409"/>
                </a:lnTo>
                <a:lnTo>
                  <a:pt x="1559" y="684769"/>
                </a:lnTo>
                <a:lnTo>
                  <a:pt x="0" y="732961"/>
                </a:lnTo>
                <a:lnTo>
                  <a:pt x="1559" y="781154"/>
                </a:lnTo>
                <a:lnTo>
                  <a:pt x="6171" y="828514"/>
                </a:lnTo>
                <a:lnTo>
                  <a:pt x="13741" y="874945"/>
                </a:lnTo>
                <a:lnTo>
                  <a:pt x="24172" y="920351"/>
                </a:lnTo>
                <a:lnTo>
                  <a:pt x="37366" y="964634"/>
                </a:lnTo>
                <a:lnTo>
                  <a:pt x="53228" y="1007699"/>
                </a:lnTo>
                <a:lnTo>
                  <a:pt x="71661" y="1049449"/>
                </a:lnTo>
                <a:lnTo>
                  <a:pt x="92568" y="1089786"/>
                </a:lnTo>
                <a:lnTo>
                  <a:pt x="115853" y="1128615"/>
                </a:lnTo>
                <a:lnTo>
                  <a:pt x="141418" y="1165840"/>
                </a:lnTo>
                <a:lnTo>
                  <a:pt x="169169" y="1201362"/>
                </a:lnTo>
                <a:lnTo>
                  <a:pt x="199007" y="1235086"/>
                </a:lnTo>
                <a:lnTo>
                  <a:pt x="230836" y="1266916"/>
                </a:lnTo>
                <a:lnTo>
                  <a:pt x="264561" y="1296754"/>
                </a:lnTo>
                <a:lnTo>
                  <a:pt x="300083" y="1324505"/>
                </a:lnTo>
                <a:lnTo>
                  <a:pt x="337307" y="1350070"/>
                </a:lnTo>
                <a:lnTo>
                  <a:pt x="376137" y="1373355"/>
                </a:lnTo>
                <a:lnTo>
                  <a:pt x="416474" y="1394262"/>
                </a:lnTo>
                <a:lnTo>
                  <a:pt x="458224" y="1412695"/>
                </a:lnTo>
                <a:lnTo>
                  <a:pt x="501289" y="1428557"/>
                </a:lnTo>
                <a:lnTo>
                  <a:pt x="545572" y="1441751"/>
                </a:lnTo>
                <a:lnTo>
                  <a:pt x="590978" y="1452182"/>
                </a:lnTo>
                <a:lnTo>
                  <a:pt x="637409" y="1459752"/>
                </a:lnTo>
                <a:lnTo>
                  <a:pt x="684769" y="1464364"/>
                </a:lnTo>
                <a:lnTo>
                  <a:pt x="732961" y="1465923"/>
                </a:lnTo>
                <a:lnTo>
                  <a:pt x="781154" y="1464364"/>
                </a:lnTo>
                <a:lnTo>
                  <a:pt x="828514" y="1459752"/>
                </a:lnTo>
                <a:lnTo>
                  <a:pt x="874945" y="1452182"/>
                </a:lnTo>
                <a:lnTo>
                  <a:pt x="920351" y="1441751"/>
                </a:lnTo>
                <a:lnTo>
                  <a:pt x="964634" y="1428557"/>
                </a:lnTo>
                <a:lnTo>
                  <a:pt x="1007699" y="1412695"/>
                </a:lnTo>
                <a:lnTo>
                  <a:pt x="1049449" y="1394262"/>
                </a:lnTo>
                <a:lnTo>
                  <a:pt x="1089786" y="1373355"/>
                </a:lnTo>
                <a:lnTo>
                  <a:pt x="1128615" y="1350070"/>
                </a:lnTo>
                <a:lnTo>
                  <a:pt x="1165840" y="1324505"/>
                </a:lnTo>
                <a:lnTo>
                  <a:pt x="1201362" y="1296754"/>
                </a:lnTo>
                <a:lnTo>
                  <a:pt x="1235086" y="1266916"/>
                </a:lnTo>
                <a:lnTo>
                  <a:pt x="1266916" y="1235086"/>
                </a:lnTo>
                <a:lnTo>
                  <a:pt x="1296754" y="1201362"/>
                </a:lnTo>
                <a:lnTo>
                  <a:pt x="1324505" y="1165840"/>
                </a:lnTo>
                <a:lnTo>
                  <a:pt x="1350070" y="1128615"/>
                </a:lnTo>
                <a:lnTo>
                  <a:pt x="1373355" y="1089786"/>
                </a:lnTo>
                <a:lnTo>
                  <a:pt x="1394262" y="1049449"/>
                </a:lnTo>
                <a:lnTo>
                  <a:pt x="1412695" y="1007699"/>
                </a:lnTo>
                <a:lnTo>
                  <a:pt x="1428557" y="964634"/>
                </a:lnTo>
                <a:lnTo>
                  <a:pt x="1441751" y="920351"/>
                </a:lnTo>
                <a:lnTo>
                  <a:pt x="1452182" y="874945"/>
                </a:lnTo>
                <a:lnTo>
                  <a:pt x="1459752" y="828514"/>
                </a:lnTo>
                <a:lnTo>
                  <a:pt x="1464364" y="781154"/>
                </a:lnTo>
                <a:lnTo>
                  <a:pt x="1465923" y="732961"/>
                </a:lnTo>
                <a:lnTo>
                  <a:pt x="1464364" y="684769"/>
                </a:lnTo>
                <a:lnTo>
                  <a:pt x="1459752" y="637409"/>
                </a:lnTo>
                <a:lnTo>
                  <a:pt x="1452182" y="590978"/>
                </a:lnTo>
                <a:lnTo>
                  <a:pt x="1441751" y="545572"/>
                </a:lnTo>
                <a:lnTo>
                  <a:pt x="1428557" y="501289"/>
                </a:lnTo>
                <a:lnTo>
                  <a:pt x="1412695" y="458224"/>
                </a:lnTo>
                <a:lnTo>
                  <a:pt x="1394262" y="416474"/>
                </a:lnTo>
                <a:lnTo>
                  <a:pt x="1373355" y="376137"/>
                </a:lnTo>
                <a:lnTo>
                  <a:pt x="1350070" y="337307"/>
                </a:lnTo>
                <a:lnTo>
                  <a:pt x="1324505" y="300083"/>
                </a:lnTo>
                <a:lnTo>
                  <a:pt x="1296754" y="264561"/>
                </a:lnTo>
                <a:lnTo>
                  <a:pt x="1266916" y="230836"/>
                </a:lnTo>
                <a:lnTo>
                  <a:pt x="1235086" y="199007"/>
                </a:lnTo>
                <a:lnTo>
                  <a:pt x="1201362" y="169169"/>
                </a:lnTo>
                <a:lnTo>
                  <a:pt x="1165840" y="141418"/>
                </a:lnTo>
                <a:lnTo>
                  <a:pt x="1128615" y="115853"/>
                </a:lnTo>
                <a:lnTo>
                  <a:pt x="1089786" y="92568"/>
                </a:lnTo>
                <a:lnTo>
                  <a:pt x="1049449" y="71661"/>
                </a:lnTo>
                <a:lnTo>
                  <a:pt x="1007699" y="53228"/>
                </a:lnTo>
                <a:lnTo>
                  <a:pt x="964634" y="37366"/>
                </a:lnTo>
                <a:lnTo>
                  <a:pt x="920351" y="24172"/>
                </a:lnTo>
                <a:lnTo>
                  <a:pt x="874945" y="13741"/>
                </a:lnTo>
                <a:lnTo>
                  <a:pt x="828514" y="6171"/>
                </a:lnTo>
                <a:lnTo>
                  <a:pt x="781154" y="1559"/>
                </a:lnTo>
                <a:lnTo>
                  <a:pt x="732961" y="0"/>
                </a:lnTo>
                <a:close/>
              </a:path>
            </a:pathLst>
          </a:custGeom>
          <a:solidFill>
            <a:srgbClr val="C0DBDE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 txBox="1"/>
          <p:nvPr/>
        </p:nvSpPr>
        <p:spPr>
          <a:xfrm>
            <a:off x="2980479" y="3685269"/>
            <a:ext cx="654610" cy="451181"/>
          </a:xfrm>
          <a:prstGeom prst="rect">
            <a:avLst/>
          </a:prstGeom>
        </p:spPr>
        <p:txBody>
          <a:bodyPr vert="horz" wrap="square" lIns="0" tIns="15018" rIns="0" bIns="0" rtlCol="0">
            <a:spAutoFit/>
          </a:bodyPr>
          <a:lstStyle/>
          <a:p>
            <a:pPr marL="7701" marR="3081" indent="113594">
              <a:lnSpc>
                <a:spcPts val="1740"/>
              </a:lnSpc>
              <a:spcBef>
                <a:spcPts val="118"/>
              </a:spcBef>
            </a:pPr>
            <a:r>
              <a:rPr sz="1455" spc="-39" dirty="0">
                <a:solidFill>
                  <a:srgbClr val="231E20"/>
                </a:solidFill>
                <a:latin typeface="Arial"/>
                <a:cs typeface="Arial"/>
              </a:rPr>
              <a:t>Hash  </a:t>
            </a:r>
            <a:r>
              <a:rPr sz="1455" spc="-9" dirty="0">
                <a:solidFill>
                  <a:srgbClr val="231E20"/>
                </a:solidFill>
                <a:latin typeface="Arial"/>
                <a:cs typeface="Arial"/>
              </a:rPr>
              <a:t>function</a:t>
            </a:r>
            <a:endParaRPr sz="1455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032086" y="2033743"/>
            <a:ext cx="119755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9" dirty="0">
                <a:solidFill>
                  <a:srgbClr val="231E20"/>
                </a:solidFill>
                <a:latin typeface="Arial"/>
                <a:cs typeface="Arial"/>
              </a:rPr>
              <a:t>0</a:t>
            </a:r>
            <a:endParaRPr sz="1455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55287" y="2668648"/>
            <a:ext cx="73547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355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endParaRPr sz="1455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38530" y="3630581"/>
            <a:ext cx="10743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endParaRPr sz="1455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36873" y="4532299"/>
            <a:ext cx="110514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64" dirty="0">
                <a:solidFill>
                  <a:srgbClr val="231E20"/>
                </a:solidFill>
                <a:latin typeface="Arial"/>
                <a:cs typeface="Arial"/>
              </a:rPr>
              <a:t>3</a:t>
            </a:r>
            <a:endParaRPr sz="1455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34664" y="5227601"/>
            <a:ext cx="115134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27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endParaRPr sz="145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920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20019" y="486270"/>
            <a:ext cx="6141010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dirty="0"/>
              <a:t>Статистика по таблице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86241" y="1882042"/>
            <a:ext cx="8634915" cy="3471862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64902" indent="-457200">
              <a:spcBef>
                <a:spcPts val="958"/>
              </a:spcBef>
              <a:buSzPct val="100000"/>
              <a:buFont typeface="Arial" panose="020B0604020202020204" pitchFamily="34" charset="0"/>
              <a:buChar char="•"/>
              <a:tabLst>
                <a:tab pos="142474" algn="l"/>
                <a:tab pos="2529100" algn="l"/>
              </a:tabLst>
            </a:pP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К</a:t>
            </a:r>
            <a:r>
              <a:rPr lang="ru-RU" sz="3002" kern="0" dirty="0" err="1">
                <a:solidFill>
                  <a:srgbClr val="231E20"/>
                </a:solidFill>
                <a:latin typeface="Arial"/>
                <a:cs typeface="Arial"/>
              </a:rPr>
              <a:t>оли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чество</a:t>
            </a:r>
            <a:r>
              <a:rPr lang="ru-RU" sz="3002" kern="0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	блоков данных в таблице.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7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Количество пустых блоков данных.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7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Количество записей в таблице.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7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Средняя длина записи в таблице.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7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Количество записей в блоке.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7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Наличие индексов для таблицы.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645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13619" y="842601"/>
            <a:ext cx="6496039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-146" dirty="0"/>
              <a:t>Статистика </a:t>
            </a:r>
            <a:r>
              <a:rPr b="1" spc="-197" dirty="0"/>
              <a:t>по</a:t>
            </a:r>
            <a:r>
              <a:rPr b="1" spc="-18" dirty="0"/>
              <a:t> </a:t>
            </a:r>
            <a:r>
              <a:rPr b="1" spc="-179" dirty="0"/>
              <a:t>индексам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46064" y="2198131"/>
            <a:ext cx="10745936" cy="2779045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7200" indent="-457200">
              <a:spcBef>
                <a:spcPts val="958"/>
              </a:spcBef>
              <a:buSzPct val="100000"/>
              <a:buFont typeface="Arial" panose="020B0604020202020204" pitchFamily="34" charset="0"/>
              <a:buChar char="•"/>
              <a:tabLst>
                <a:tab pos="142474" algn="l"/>
                <a:tab pos="1768214" algn="l"/>
              </a:tabLst>
            </a:pPr>
            <a:r>
              <a:rPr lang="ru-RU" sz="3002" kern="0" dirty="0" smtClean="0">
                <a:solidFill>
                  <a:srgbClr val="231E20"/>
                </a:solidFill>
                <a:latin typeface="Arial"/>
                <a:cs typeface="Arial"/>
              </a:rPr>
              <a:t>Общее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	количество проиндексированных записей.</a:t>
            </a:r>
            <a:endParaRPr sz="3002" kern="0" dirty="0">
              <a:latin typeface="Arial"/>
              <a:cs typeface="Arial"/>
            </a:endParaRPr>
          </a:p>
          <a:p>
            <a:pPr marL="464901" marR="3549905" indent="-457200">
              <a:spcBef>
                <a:spcPts val="897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Минимальное и максимальное  индексированные значения.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4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Количество различных индексированных значений.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7"/>
              </a:spcBef>
              <a:buSzPct val="100000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Распределение значений в столбце.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8577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44304" y="305648"/>
            <a:ext cx="6796390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dirty="0"/>
              <a:t>Использование статистики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47537" y="1554664"/>
            <a:ext cx="10791219" cy="3843823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7701">
              <a:spcBef>
                <a:spcPts val="958"/>
              </a:spcBef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Статистика влияет на метод выборки данных:</a:t>
            </a:r>
            <a:endParaRPr sz="3002" kern="0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сканирование таблицы;</a:t>
            </a:r>
            <a:endParaRPr sz="3002" kern="0" dirty="0">
              <a:latin typeface="Arial"/>
              <a:cs typeface="Arial"/>
            </a:endParaRPr>
          </a:p>
          <a:p>
            <a:pPr marL="452065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поиск по индексу.</a:t>
            </a:r>
            <a:endParaRPr sz="3002" kern="0" dirty="0">
              <a:latin typeface="Arial"/>
              <a:cs typeface="Arial"/>
            </a:endParaRPr>
          </a:p>
          <a:p>
            <a:pPr>
              <a:spcBef>
                <a:spcPts val="27"/>
              </a:spcBef>
            </a:pPr>
            <a:endParaRPr sz="4669" kern="0" dirty="0">
              <a:latin typeface="Times New Roman"/>
              <a:cs typeface="Times New Roman"/>
            </a:endParaRPr>
          </a:p>
          <a:p>
            <a:pPr marL="8086" marR="548716" indent="-385"/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Перед выполнением запроса оптимизатор  пытается построить статистику,</a:t>
            </a:r>
            <a:endParaRPr sz="3002" kern="0" dirty="0">
              <a:latin typeface="Arial"/>
              <a:cs typeface="Arial"/>
            </a:endParaRPr>
          </a:p>
          <a:p>
            <a:pPr marL="8086">
              <a:lnSpc>
                <a:spcPts val="3599"/>
              </a:lnSpc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если ее до этого не было.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8047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89530" y="384670"/>
            <a:ext cx="8171427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dirty="0"/>
              <a:t>5. Выполнение запроса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19346" y="2024969"/>
            <a:ext cx="10972654" cy="3125613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2065" indent="-444364">
              <a:spcBef>
                <a:spcPts val="958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Запрос выполняется по оптимальному плану.</a:t>
            </a:r>
            <a:endParaRPr sz="3002" kern="0" dirty="0">
              <a:latin typeface="Arial"/>
              <a:cs typeface="Arial"/>
            </a:endParaRPr>
          </a:p>
          <a:p>
            <a:pPr marL="452065" marR="1107829" indent="-444364">
              <a:spcBef>
                <a:spcPts val="897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План выполнения запроса сохраняется  в разделяемой памяти и может быть  использован повторно.</a:t>
            </a:r>
            <a:endParaRPr sz="3002" kern="0" dirty="0">
              <a:latin typeface="Arial"/>
              <a:cs typeface="Arial"/>
            </a:endParaRPr>
          </a:p>
          <a:p>
            <a:pPr marL="452065" marR="141318" indent="-444364">
              <a:spcBef>
                <a:spcPts val="894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Подготовленные к исполнению SQL-операторы  помещаются в разделяемую SQL-область.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9621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33086" y="328226"/>
            <a:ext cx="8349355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dirty="0"/>
              <a:t>Рекомендации по оптимизации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80521" y="2122099"/>
            <a:ext cx="9416369" cy="1393023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Создавайте вспомогательные структуры в базе с учетом  специфики запросов к данным.</a:t>
            </a:r>
            <a:endParaRPr sz="3002" kern="0" dirty="0">
              <a:latin typeface="Arial"/>
              <a:cs typeface="Arial"/>
            </a:endParaRPr>
          </a:p>
          <a:p>
            <a:pPr marL="7701">
              <a:lnSpc>
                <a:spcPts val="3596"/>
              </a:lnSpc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Пишите так, чтобы помочь оптимизатору запросов.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36270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92731" y="474981"/>
            <a:ext cx="8770615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 algn="l">
              <a:lnSpc>
                <a:spcPct val="100000"/>
              </a:lnSpc>
              <a:spcBef>
                <a:spcPts val="73"/>
              </a:spcBef>
            </a:pPr>
            <a:r>
              <a:rPr b="1" kern="0" dirty="0"/>
              <a:t>1. Индексы не будут использованы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24820" y="1563835"/>
            <a:ext cx="4536831" cy="3701925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350601" indent="-342900">
              <a:spcBef>
                <a:spcPts val="958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WHERE COL1  &gt; COL2</a:t>
            </a:r>
            <a:endParaRPr sz="2001" kern="0" dirty="0">
              <a:latin typeface="Arial"/>
              <a:cs typeface="Arial"/>
            </a:endParaRPr>
          </a:p>
          <a:p>
            <a:pPr marL="350601" indent="-342900">
              <a:spcBef>
                <a:spcPts val="897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WHERE COL1  &lt; COL2</a:t>
            </a:r>
            <a:endParaRPr sz="2001" kern="0" dirty="0">
              <a:latin typeface="Arial"/>
              <a:cs typeface="Arial"/>
            </a:endParaRPr>
          </a:p>
          <a:p>
            <a:pPr marL="350601" indent="-342900">
              <a:spcBef>
                <a:spcPts val="901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WHERE COL1  &gt;= COL2</a:t>
            </a:r>
            <a:endParaRPr sz="2001" kern="0" dirty="0">
              <a:latin typeface="Arial"/>
              <a:cs typeface="Arial"/>
            </a:endParaRPr>
          </a:p>
          <a:p>
            <a:pPr marL="350601" indent="-342900">
              <a:spcBef>
                <a:spcPts val="897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WHERE COL1  &lt;= COL2</a:t>
            </a:r>
            <a:endParaRPr sz="2001" kern="0" dirty="0">
              <a:latin typeface="Arial"/>
              <a:cs typeface="Arial"/>
            </a:endParaRPr>
          </a:p>
          <a:p>
            <a:pPr marL="350601" indent="-342900">
              <a:spcBef>
                <a:spcPts val="897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WHERE COL1 IS NOT NULL</a:t>
            </a:r>
            <a:endParaRPr sz="2001" kern="0" dirty="0">
              <a:latin typeface="Arial"/>
              <a:cs typeface="Arial"/>
            </a:endParaRPr>
          </a:p>
          <a:p>
            <a:pPr marL="350601" indent="-342900">
              <a:spcBef>
                <a:spcPts val="901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WHERE COL1 NOT IN (value1, value2)</a:t>
            </a:r>
            <a:endParaRPr sz="2001" kern="0" dirty="0">
              <a:latin typeface="Arial"/>
              <a:cs typeface="Arial"/>
            </a:endParaRPr>
          </a:p>
          <a:p>
            <a:pPr marL="350601" indent="-342900">
              <a:spcBef>
                <a:spcPts val="897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WHERE COL1 != expression</a:t>
            </a:r>
            <a:endParaRPr sz="2001" kern="0" dirty="0">
              <a:latin typeface="Arial"/>
              <a:cs typeface="Arial"/>
            </a:endParaRPr>
          </a:p>
          <a:p>
            <a:pPr marL="350601" indent="-342900">
              <a:spcBef>
                <a:spcPts val="897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WHERE COL1 LIKE '%patern'</a:t>
            </a:r>
            <a:endParaRPr sz="2001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277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2731" y="443819"/>
            <a:ext cx="9775092" cy="1354335"/>
          </a:xfrm>
          <a:prstGeom prst="rect">
            <a:avLst/>
          </a:prstGeom>
        </p:spPr>
        <p:txBody>
          <a:bodyPr vert="horz" wrap="square" lIns="0" tIns="71237" rIns="0" bIns="0" rtlCol="0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z="4487" b="1" spc="-124" dirty="0">
                <a:solidFill>
                  <a:srgbClr val="231E20"/>
                </a:solidFill>
                <a:latin typeface="Arial"/>
                <a:cs typeface="Arial"/>
              </a:rPr>
              <a:t>2. </a:t>
            </a:r>
            <a:r>
              <a:rPr sz="4487" b="1" spc="-94" dirty="0">
                <a:solidFill>
                  <a:srgbClr val="231E20"/>
                </a:solidFill>
                <a:latin typeface="Arial"/>
                <a:cs typeface="Arial"/>
              </a:rPr>
              <a:t>Не </a:t>
            </a:r>
            <a:r>
              <a:rPr sz="4487" b="1" spc="-246" dirty="0">
                <a:solidFill>
                  <a:srgbClr val="231E20"/>
                </a:solidFill>
                <a:latin typeface="Arial"/>
                <a:cs typeface="Arial"/>
              </a:rPr>
              <a:t>используйте  </a:t>
            </a:r>
            <a:r>
              <a:rPr sz="4487" b="1" spc="-139" dirty="0">
                <a:solidFill>
                  <a:srgbClr val="231E20"/>
                </a:solidFill>
                <a:latin typeface="Arial"/>
                <a:cs typeface="Arial"/>
              </a:rPr>
              <a:t>выражения </a:t>
            </a:r>
            <a:r>
              <a:rPr sz="4487" b="1" spc="-212" dirty="0">
                <a:solidFill>
                  <a:srgbClr val="231E20"/>
                </a:solidFill>
                <a:latin typeface="Arial"/>
                <a:cs typeface="Arial"/>
              </a:rPr>
              <a:t>от </a:t>
            </a:r>
            <a:r>
              <a:rPr sz="4487" b="1" spc="-227" dirty="0">
                <a:solidFill>
                  <a:srgbClr val="231E20"/>
                </a:solidFill>
                <a:latin typeface="Arial"/>
                <a:cs typeface="Arial"/>
              </a:rPr>
              <a:t>индексных  </a:t>
            </a:r>
            <a:r>
              <a:rPr sz="4487" b="1" spc="-276" dirty="0">
                <a:solidFill>
                  <a:srgbClr val="231E20"/>
                </a:solidFill>
                <a:latin typeface="Arial"/>
                <a:cs typeface="Arial"/>
              </a:rPr>
              <a:t>столбцов</a:t>
            </a:r>
            <a:endParaRPr sz="448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73113" y="3044308"/>
            <a:ext cx="5562643" cy="62319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SELECT DEPT_NAME FROM DEPARTMENT WHERE  UPPER(DEPT_NAME) like 'SALES</a:t>
            </a:r>
            <a:r>
              <a:rPr sz="2001" kern="0" dirty="0" smtClean="0">
                <a:solidFill>
                  <a:srgbClr val="231E20"/>
                </a:solidFill>
                <a:latin typeface="Arial"/>
                <a:cs typeface="Arial"/>
              </a:rPr>
              <a:t>%';</a:t>
            </a:r>
            <a:endParaRPr sz="2001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866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13270" y="323776"/>
            <a:ext cx="10415885" cy="1354335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316" marR="6546">
              <a:lnSpc>
                <a:spcPts val="4997"/>
              </a:lnSpc>
              <a:spcBef>
                <a:spcPts val="561"/>
              </a:spcBef>
            </a:pPr>
            <a:r>
              <a:rPr b="1" kern="0" dirty="0"/>
              <a:t>3. Для фильтрации записей  используйте WHERE, а не HAVING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83130" y="2279910"/>
            <a:ext cx="10350826" cy="258501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indent="-444364">
              <a:lnSpc>
                <a:spcPts val="2401"/>
              </a:lnSpc>
              <a:spcBef>
                <a:spcPts val="58"/>
              </a:spcBef>
              <a:buClr>
                <a:srgbClr val="C0DBDE"/>
              </a:buClr>
              <a:buFont typeface="Arial"/>
              <a:buChar char="•"/>
              <a:tabLst>
                <a:tab pos="452065" algn="l"/>
                <a:tab pos="452450" algn="l"/>
              </a:tabLst>
            </a:pPr>
            <a:r>
              <a:rPr sz="2001" b="1" kern="0" dirty="0">
                <a:solidFill>
                  <a:srgbClr val="231E20"/>
                </a:solidFill>
                <a:latin typeface="Arial"/>
                <a:cs typeface="Arial"/>
              </a:rPr>
              <a:t>Запрос без индекса:</a:t>
            </a:r>
            <a:endParaRPr sz="2001" kern="0" dirty="0">
              <a:latin typeface="Arial"/>
              <a:cs typeface="Arial"/>
            </a:endParaRPr>
          </a:p>
          <a:p>
            <a:pPr marL="452065" marR="3081">
              <a:lnSpc>
                <a:spcPts val="2401"/>
              </a:lnSpc>
              <a:spcBef>
                <a:spcPts val="79"/>
              </a:spcBef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SELECT DEPTID, SUM(SALARY)  FROM EMP</a:t>
            </a:r>
            <a:endParaRPr sz="2001" kern="0" dirty="0">
              <a:latin typeface="Arial"/>
              <a:cs typeface="Arial"/>
            </a:endParaRPr>
          </a:p>
          <a:p>
            <a:pPr marL="452065">
              <a:lnSpc>
                <a:spcPts val="2316"/>
              </a:lnSpc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GROUP BY DEPTID</a:t>
            </a:r>
            <a:endParaRPr sz="2001" kern="0" dirty="0">
              <a:latin typeface="Arial"/>
              <a:cs typeface="Arial"/>
            </a:endParaRPr>
          </a:p>
          <a:p>
            <a:pPr marL="452065">
              <a:lnSpc>
                <a:spcPts val="2401"/>
              </a:lnSpc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HAVING DEPTID = 100;</a:t>
            </a:r>
            <a:endParaRPr sz="2001" kern="0" dirty="0">
              <a:latin typeface="Arial"/>
              <a:cs typeface="Arial"/>
            </a:endParaRPr>
          </a:p>
          <a:p>
            <a:pPr marL="452065" indent="-444364">
              <a:lnSpc>
                <a:spcPts val="2401"/>
              </a:lnSpc>
              <a:spcBef>
                <a:spcPts val="901"/>
              </a:spcBef>
              <a:buClr>
                <a:srgbClr val="C0DBDE"/>
              </a:buClr>
              <a:buFont typeface="Arial"/>
              <a:buChar char="•"/>
              <a:tabLst>
                <a:tab pos="452065" algn="l"/>
                <a:tab pos="452450" algn="l"/>
              </a:tabLst>
            </a:pPr>
            <a:r>
              <a:rPr sz="2001" b="1" kern="0" dirty="0">
                <a:solidFill>
                  <a:srgbClr val="231E20"/>
                </a:solidFill>
                <a:latin typeface="Arial"/>
                <a:cs typeface="Arial"/>
              </a:rPr>
              <a:t>Запрос с индексом:</a:t>
            </a:r>
            <a:endParaRPr sz="2001" kern="0" dirty="0">
              <a:latin typeface="Arial"/>
              <a:cs typeface="Arial"/>
            </a:endParaRPr>
          </a:p>
          <a:p>
            <a:pPr marL="452065" marR="3081">
              <a:lnSpc>
                <a:spcPts val="2401"/>
              </a:lnSpc>
              <a:spcBef>
                <a:spcPts val="79"/>
              </a:spcBef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SELECT DEPTID, SUM(SALARY)  FROM EMP</a:t>
            </a:r>
            <a:endParaRPr sz="2001" kern="0" dirty="0">
              <a:latin typeface="Arial"/>
              <a:cs typeface="Arial"/>
            </a:endParaRPr>
          </a:p>
          <a:p>
            <a:pPr marL="452065">
              <a:lnSpc>
                <a:spcPts val="2316"/>
              </a:lnSpc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WHERE DEPTID = 100</a:t>
            </a:r>
            <a:endParaRPr sz="2001" kern="0" dirty="0">
              <a:latin typeface="Arial"/>
              <a:cs typeface="Arial"/>
            </a:endParaRPr>
          </a:p>
          <a:p>
            <a:pPr marL="452065">
              <a:lnSpc>
                <a:spcPts val="2401"/>
              </a:lnSpc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GROUP BY DEPTID;</a:t>
            </a:r>
            <a:endParaRPr sz="2001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43865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791" y="524229"/>
            <a:ext cx="9894210" cy="1855992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spcBef>
                <a:spcPts val="73"/>
              </a:spcBef>
            </a:pPr>
            <a:r>
              <a:rPr b="1" spc="-18" dirty="0"/>
              <a:t>4. </a:t>
            </a:r>
            <a:r>
              <a:rPr b="1" spc="-164" dirty="0"/>
              <a:t>Для </a:t>
            </a:r>
            <a:r>
              <a:rPr b="1" spc="-240" dirty="0"/>
              <a:t>использования </a:t>
            </a:r>
            <a:r>
              <a:rPr b="1" spc="-124" dirty="0" err="1"/>
              <a:t>индекса</a:t>
            </a:r>
            <a:r>
              <a:rPr b="1" spc="143" dirty="0"/>
              <a:t> </a:t>
            </a:r>
            <a:r>
              <a:rPr b="1" spc="-197" dirty="0" err="1" smtClean="0"/>
              <a:t>по</a:t>
            </a:r>
            <a:r>
              <a:rPr lang="ru-RU" b="1" spc="-197" dirty="0" smtClean="0"/>
              <a:t/>
            </a:r>
            <a:br>
              <a:rPr lang="ru-RU" b="1" spc="-197" dirty="0" smtClean="0"/>
            </a:br>
            <a:r>
              <a:rPr lang="ru-RU" b="1" spc="-179" dirty="0"/>
              <a:t>нескольким </a:t>
            </a:r>
            <a:r>
              <a:rPr lang="ru-RU" b="1" spc="-188" dirty="0"/>
              <a:t>столбцам </a:t>
            </a:r>
            <a:r>
              <a:rPr lang="ru-RU" b="1" spc="-146" dirty="0"/>
              <a:t>указывайте </a:t>
            </a:r>
            <a:r>
              <a:rPr lang="ru-RU" b="1" spc="-394" dirty="0"/>
              <a:t>в  </a:t>
            </a:r>
            <a:r>
              <a:rPr lang="ru-RU" b="1" spc="-173" dirty="0"/>
              <a:t>разделе </a:t>
            </a:r>
            <a:r>
              <a:rPr lang="ru-RU" b="1" spc="-240" dirty="0"/>
              <a:t>WHERE </a:t>
            </a:r>
            <a:r>
              <a:rPr lang="ru-RU" b="1" spc="-309" dirty="0"/>
              <a:t>начальные </a:t>
            </a:r>
            <a:r>
              <a:rPr lang="ru-RU" b="1" spc="-397" dirty="0"/>
              <a:t>столбцы  </a:t>
            </a:r>
            <a:r>
              <a:rPr lang="ru-RU" b="1" spc="-173" dirty="0"/>
              <a:t>ключа</a:t>
            </a:r>
            <a:r>
              <a:rPr lang="ru-RU" b="1" spc="-248" dirty="0"/>
              <a:t> </a:t>
            </a:r>
            <a:r>
              <a:rPr lang="ru-RU" b="1" spc="-258" dirty="0" smtClean="0"/>
              <a:t>индекса</a:t>
            </a:r>
            <a:endParaRPr b="1" spc="-197" dirty="0"/>
          </a:p>
        </p:txBody>
      </p:sp>
      <p:sp>
        <p:nvSpPr>
          <p:cNvPr id="11" name="object 11"/>
          <p:cNvSpPr txBox="1"/>
          <p:nvPr/>
        </p:nvSpPr>
        <p:spPr>
          <a:xfrm>
            <a:off x="2183564" y="3302144"/>
            <a:ext cx="9319813" cy="1892712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2065" indent="-444364">
              <a:spcBef>
                <a:spcPts val="958"/>
              </a:spcBef>
              <a:buClr>
                <a:srgbClr val="C0DBDE"/>
              </a:buClr>
              <a:buFont typeface="Arial"/>
              <a:buChar char="•"/>
              <a:tabLst>
                <a:tab pos="452065" algn="l"/>
                <a:tab pos="452450" algn="l"/>
              </a:tabLst>
            </a:pPr>
            <a:r>
              <a:rPr sz="2001" b="1" kern="0" dirty="0">
                <a:solidFill>
                  <a:srgbClr val="231E20"/>
                </a:solidFill>
                <a:latin typeface="Arial"/>
                <a:cs typeface="Arial"/>
              </a:rPr>
              <a:t>Индекс</a:t>
            </a: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: Index(PART_NUM, PRODUCT_ID)</a:t>
            </a:r>
            <a:endParaRPr sz="2001" kern="0" dirty="0">
              <a:latin typeface="Arial"/>
              <a:cs typeface="Arial"/>
            </a:endParaRPr>
          </a:p>
          <a:p>
            <a:pPr marL="452065" indent="-444364">
              <a:lnSpc>
                <a:spcPts val="2401"/>
              </a:lnSpc>
              <a:spcBef>
                <a:spcPts val="897"/>
              </a:spcBef>
              <a:buClr>
                <a:srgbClr val="C0DBDE"/>
              </a:buClr>
              <a:buFont typeface="Arial"/>
              <a:buChar char="•"/>
              <a:tabLst>
                <a:tab pos="452065" algn="l"/>
                <a:tab pos="452450" algn="l"/>
              </a:tabLst>
            </a:pPr>
            <a:r>
              <a:rPr sz="2001" b="1" kern="0" dirty="0">
                <a:solidFill>
                  <a:srgbClr val="231E20"/>
                </a:solidFill>
                <a:latin typeface="Arial"/>
                <a:cs typeface="Arial"/>
              </a:rPr>
              <a:t>Запрос с использованием индекса:</a:t>
            </a:r>
            <a:endParaRPr sz="2001" kern="0" dirty="0">
              <a:latin typeface="Arial"/>
              <a:cs typeface="Arial"/>
            </a:endParaRPr>
          </a:p>
          <a:p>
            <a:pPr marL="452065">
              <a:lnSpc>
                <a:spcPts val="2401"/>
              </a:lnSpc>
              <a:tabLst>
                <a:tab pos="2348505" algn="l"/>
              </a:tabLst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SELECT * FROM	PARTS WHERE PART_NUM = 100;</a:t>
            </a:r>
            <a:endParaRPr sz="2001" kern="0" dirty="0">
              <a:latin typeface="Arial"/>
              <a:cs typeface="Arial"/>
            </a:endParaRPr>
          </a:p>
          <a:p>
            <a:pPr marL="452065" indent="-444364">
              <a:lnSpc>
                <a:spcPts val="2401"/>
              </a:lnSpc>
              <a:spcBef>
                <a:spcPts val="901"/>
              </a:spcBef>
              <a:buClr>
                <a:srgbClr val="C0DBDE"/>
              </a:buClr>
              <a:buFont typeface="Arial"/>
              <a:buChar char="•"/>
              <a:tabLst>
                <a:tab pos="452065" algn="l"/>
                <a:tab pos="452450" algn="l"/>
              </a:tabLst>
            </a:pPr>
            <a:r>
              <a:rPr sz="2001" b="1" kern="0" dirty="0">
                <a:solidFill>
                  <a:srgbClr val="231E20"/>
                </a:solidFill>
                <a:latin typeface="Arial"/>
                <a:cs typeface="Arial"/>
              </a:rPr>
              <a:t>Запрос без использования индекса:</a:t>
            </a:r>
            <a:endParaRPr sz="2001" kern="0" dirty="0">
              <a:latin typeface="Arial"/>
              <a:cs typeface="Arial"/>
            </a:endParaRPr>
          </a:p>
          <a:p>
            <a:pPr marL="452065">
              <a:lnSpc>
                <a:spcPts val="2401"/>
              </a:lnSpc>
            </a:pPr>
            <a:r>
              <a:rPr sz="2001" kern="0" dirty="0">
                <a:solidFill>
                  <a:srgbClr val="231E20"/>
                </a:solidFill>
                <a:latin typeface="Arial"/>
                <a:cs typeface="Arial"/>
              </a:rPr>
              <a:t>SELECT * FROM PARTS WHERE PRODUCT_ID = 5555;</a:t>
            </a:r>
            <a:endParaRPr sz="2001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044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37359" y="583421"/>
            <a:ext cx="8587085" cy="1354335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316" marR="3081">
              <a:lnSpc>
                <a:spcPts val="4997"/>
              </a:lnSpc>
              <a:spcBef>
                <a:spcPts val="561"/>
              </a:spcBef>
            </a:pPr>
            <a:r>
              <a:rPr b="1" kern="0" dirty="0" smtClean="0"/>
              <a:t>5</a:t>
            </a:r>
            <a:r>
              <a:rPr lang="ru-RU" b="1" kern="0" dirty="0"/>
              <a:t>.</a:t>
            </a:r>
            <a:r>
              <a:rPr b="1" kern="0" dirty="0" smtClean="0"/>
              <a:t> </a:t>
            </a:r>
            <a:r>
              <a:rPr b="1" kern="0" dirty="0"/>
              <a:t>Не стройте индексы для  маленьких таблиц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37359" y="2679570"/>
            <a:ext cx="8364758" cy="243273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marR="1703138" indent="-444364">
              <a:spcBef>
                <a:spcPts val="58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Если таблица небольшого размера,  то индексы не нужны.</a:t>
            </a:r>
            <a:endParaRPr sz="3002" kern="0" dirty="0">
              <a:latin typeface="Arial"/>
              <a:cs typeface="Arial"/>
            </a:endParaRPr>
          </a:p>
          <a:p>
            <a:pPr marL="452065" marR="3081" indent="-444364">
              <a:spcBef>
                <a:spcPts val="894"/>
              </a:spcBef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При выборе из таблицы более 15-25% строк  полный просмотр быстрее, чем сканирование  через индекс.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14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05021" y="769087"/>
            <a:ext cx="7124465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-158" dirty="0"/>
              <a:t>Недостатки</a:t>
            </a:r>
            <a:r>
              <a:rPr b="1" spc="-67" dirty="0"/>
              <a:t> </a:t>
            </a:r>
            <a:r>
              <a:rPr b="1" spc="-188" dirty="0"/>
              <a:t>hash-индексов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35476" y="2316074"/>
            <a:ext cx="7394010" cy="197010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7200" indent="-457200">
              <a:lnSpc>
                <a:spcPts val="3602"/>
              </a:lnSpc>
              <a:spcBef>
                <a:spcPts val="58"/>
              </a:spcBef>
              <a:buSzPct val="97979"/>
              <a:buFont typeface="Wingdings" panose="05000000000000000000" pitchFamily="2" charset="2"/>
              <a:buChar char="Ø"/>
              <a:tabLst>
                <a:tab pos="142474" algn="l"/>
                <a:tab pos="1973068" algn="l"/>
              </a:tabLst>
            </a:pPr>
            <a:r>
              <a:rPr lang="ru-RU" sz="3002" kern="0" dirty="0" smtClean="0">
                <a:solidFill>
                  <a:srgbClr val="231E20"/>
                </a:solidFill>
                <a:latin typeface="Arial"/>
                <a:cs typeface="Arial"/>
              </a:rPr>
              <a:t>Таблица 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адресов</a:t>
            </a: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kern="0" dirty="0" err="1">
                <a:solidFill>
                  <a:srgbClr val="231E20"/>
                </a:solidFill>
                <a:latin typeface="Arial"/>
                <a:cs typeface="Arial"/>
              </a:rPr>
              <a:t>участков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может</a:t>
            </a:r>
            <a:r>
              <a:rPr lang="ru-RU" sz="3002" kern="0" dirty="0">
                <a:latin typeface="Arial"/>
                <a:cs typeface="Arial"/>
              </a:rPr>
              <a:t> 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не</a:t>
            </a: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помещаться в оперативную память.</a:t>
            </a:r>
            <a:endParaRPr sz="3002" kern="0" dirty="0">
              <a:latin typeface="Arial"/>
              <a:cs typeface="Arial"/>
            </a:endParaRPr>
          </a:p>
          <a:p>
            <a:pPr marL="464901" marR="3081" indent="-457200">
              <a:spcBef>
                <a:spcPts val="897"/>
              </a:spcBef>
              <a:buSzPct val="97979"/>
              <a:buFont typeface="Wingdings" panose="05000000000000000000" pitchFamily="2" charset="2"/>
              <a:buChar char="Ø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Неравномерность размещения записей,  возникновение коллизий.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5011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5301" y="301774"/>
            <a:ext cx="10447366" cy="2593200"/>
          </a:xfrm>
          <a:prstGeom prst="rect">
            <a:avLst/>
          </a:prstGeom>
        </p:spPr>
        <p:txBody>
          <a:bodyPr vert="horz" wrap="square" lIns="0" tIns="71237" rIns="0" bIns="0" rtlCol="0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z="4000" b="1" kern="0" dirty="0">
                <a:solidFill>
                  <a:srgbClr val="231E20"/>
                </a:solidFill>
                <a:latin typeface="Arial"/>
                <a:cs typeface="Arial"/>
              </a:rPr>
              <a:t>6. Стройте индексы для полей, по  которым производится сортировка  записи - тогда оптимизатор будет  использовать индексное  сканирование</a:t>
            </a:r>
            <a:endParaRPr sz="4000" kern="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1425" y="3874567"/>
            <a:ext cx="4576107" cy="1105962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>
              <a:lnSpc>
                <a:spcPct val="124900"/>
              </a:lnSpc>
              <a:spcBef>
                <a:spcPts val="61"/>
              </a:spcBef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SELECT SALARY FROM EMP  ORDER BY EMPID;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7855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41264" y="220192"/>
            <a:ext cx="10508870" cy="713134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b="1" kern="0" dirty="0"/>
              <a:t>7. Минимизируйте число  просмотров таблиц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12108" y="1799846"/>
            <a:ext cx="9447714" cy="3440643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541015" indent="-533314">
              <a:spcBef>
                <a:spcPts val="64"/>
              </a:spcBef>
              <a:buFont typeface="Arial"/>
              <a:buChar char="•"/>
              <a:tabLst>
                <a:tab pos="541015" algn="l"/>
                <a:tab pos="541400" algn="l"/>
              </a:tabLst>
            </a:pPr>
            <a:r>
              <a:rPr sz="2395" b="1" kern="0" dirty="0">
                <a:solidFill>
                  <a:srgbClr val="231E20"/>
                </a:solidFill>
                <a:latin typeface="Arial"/>
                <a:cs typeface="Arial"/>
              </a:rPr>
              <a:t>Два просмотра таблицы:</a:t>
            </a:r>
            <a:endParaRPr sz="2395" kern="0" dirty="0">
              <a:latin typeface="Arial"/>
              <a:cs typeface="Arial"/>
            </a:endParaRPr>
          </a:p>
          <a:p>
            <a:pPr marL="541015">
              <a:spcBef>
                <a:spcPts val="6"/>
              </a:spcBef>
            </a:pPr>
            <a:r>
              <a:rPr sz="2395" kern="0" dirty="0">
                <a:solidFill>
                  <a:srgbClr val="231E20"/>
                </a:solidFill>
                <a:latin typeface="Arial"/>
                <a:cs typeface="Arial"/>
              </a:rPr>
              <a:t>SELECT *</a:t>
            </a:r>
            <a:endParaRPr sz="2395" kern="0" dirty="0">
              <a:latin typeface="Arial"/>
              <a:cs typeface="Arial"/>
            </a:endParaRPr>
          </a:p>
          <a:p>
            <a:pPr marL="541015" marR="10397">
              <a:spcBef>
                <a:spcPts val="6"/>
              </a:spcBef>
            </a:pPr>
            <a:r>
              <a:rPr sz="2395" kern="0" dirty="0">
                <a:solidFill>
                  <a:srgbClr val="231E20"/>
                </a:solidFill>
                <a:latin typeface="Arial"/>
                <a:cs typeface="Arial"/>
              </a:rPr>
              <a:t>FROM STUDENT WHERE GroupNumber = 341  UNION</a:t>
            </a:r>
            <a:endParaRPr sz="2395" kern="0" dirty="0">
              <a:latin typeface="Arial"/>
              <a:cs typeface="Arial"/>
            </a:endParaRPr>
          </a:p>
          <a:p>
            <a:pPr marL="541015">
              <a:spcBef>
                <a:spcPts val="9"/>
              </a:spcBef>
            </a:pPr>
            <a:r>
              <a:rPr sz="2395" kern="0" dirty="0">
                <a:solidFill>
                  <a:srgbClr val="231E20"/>
                </a:solidFill>
                <a:latin typeface="Arial"/>
                <a:cs typeface="Arial"/>
              </a:rPr>
              <a:t>SELECT *</a:t>
            </a:r>
            <a:endParaRPr sz="2395" kern="0" dirty="0">
              <a:latin typeface="Arial"/>
              <a:cs typeface="Arial"/>
            </a:endParaRPr>
          </a:p>
          <a:p>
            <a:pPr marL="541015">
              <a:spcBef>
                <a:spcPts val="6"/>
              </a:spcBef>
            </a:pPr>
            <a:r>
              <a:rPr sz="2395" kern="0" dirty="0">
                <a:solidFill>
                  <a:srgbClr val="231E20"/>
                </a:solidFill>
                <a:latin typeface="Arial"/>
                <a:cs typeface="Arial"/>
              </a:rPr>
              <a:t>FROM STUDENT WHERE GroupNumber = 441</a:t>
            </a:r>
            <a:endParaRPr sz="2395" kern="0" dirty="0">
              <a:latin typeface="Arial"/>
              <a:cs typeface="Arial"/>
            </a:endParaRPr>
          </a:p>
          <a:p>
            <a:pPr marL="541015" indent="-533314">
              <a:spcBef>
                <a:spcPts val="907"/>
              </a:spcBef>
              <a:buFont typeface="Arial"/>
              <a:buChar char="•"/>
              <a:tabLst>
                <a:tab pos="541015" algn="l"/>
                <a:tab pos="541400" algn="l"/>
              </a:tabLst>
            </a:pPr>
            <a:r>
              <a:rPr sz="2395" b="1" kern="0" dirty="0">
                <a:solidFill>
                  <a:srgbClr val="231E20"/>
                </a:solidFill>
                <a:latin typeface="Arial"/>
                <a:cs typeface="Arial"/>
              </a:rPr>
              <a:t>Один просмотр таблицы:</a:t>
            </a:r>
            <a:endParaRPr sz="2395" kern="0" dirty="0">
              <a:latin typeface="Arial"/>
              <a:cs typeface="Arial"/>
            </a:endParaRPr>
          </a:p>
          <a:p>
            <a:pPr marL="541015">
              <a:spcBef>
                <a:spcPts val="6"/>
              </a:spcBef>
            </a:pPr>
            <a:r>
              <a:rPr sz="2395" kern="0" dirty="0">
                <a:solidFill>
                  <a:srgbClr val="231E20"/>
                </a:solidFill>
                <a:latin typeface="Arial"/>
                <a:cs typeface="Arial"/>
              </a:rPr>
              <a:t>SELECT *</a:t>
            </a:r>
            <a:endParaRPr sz="2395" kern="0" dirty="0">
              <a:latin typeface="Arial"/>
              <a:cs typeface="Arial"/>
            </a:endParaRPr>
          </a:p>
          <a:p>
            <a:pPr marL="541015">
              <a:spcBef>
                <a:spcPts val="3"/>
              </a:spcBef>
            </a:pPr>
            <a:r>
              <a:rPr sz="2395" kern="0" dirty="0">
                <a:solidFill>
                  <a:srgbClr val="231E20"/>
                </a:solidFill>
                <a:latin typeface="Arial"/>
                <a:cs typeface="Arial"/>
              </a:rPr>
              <a:t>FROM STUDENT WHERE GroupNumber = 341</a:t>
            </a:r>
            <a:endParaRPr sz="2395" kern="0" dirty="0">
              <a:latin typeface="Arial"/>
              <a:cs typeface="Arial"/>
            </a:endParaRPr>
          </a:p>
          <a:p>
            <a:pPr marL="541015">
              <a:spcBef>
                <a:spcPts val="6"/>
              </a:spcBef>
              <a:tabLst>
                <a:tab pos="1138634" algn="l"/>
              </a:tabLst>
            </a:pPr>
            <a:r>
              <a:rPr sz="2395" kern="0" dirty="0">
                <a:solidFill>
                  <a:srgbClr val="231E20"/>
                </a:solidFill>
                <a:latin typeface="Arial"/>
                <a:cs typeface="Arial"/>
              </a:rPr>
              <a:t>OR	GroupNumber =441)</a:t>
            </a:r>
            <a:endParaRPr sz="2395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9854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2108" y="353507"/>
            <a:ext cx="9865403" cy="1354335"/>
          </a:xfrm>
          <a:prstGeom prst="rect">
            <a:avLst/>
          </a:prstGeom>
        </p:spPr>
        <p:txBody>
          <a:bodyPr vert="horz" wrap="square" lIns="0" tIns="71237" rIns="0" bIns="0" rtlCol="0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sz="4487" b="1" spc="-218" dirty="0">
                <a:solidFill>
                  <a:srgbClr val="231E20"/>
                </a:solidFill>
                <a:latin typeface="Arial"/>
                <a:cs typeface="Arial"/>
              </a:rPr>
              <a:t>8. </a:t>
            </a:r>
            <a:r>
              <a:rPr sz="4487" b="1" spc="-230" dirty="0">
                <a:solidFill>
                  <a:srgbClr val="231E20"/>
                </a:solidFill>
                <a:latin typeface="Arial"/>
                <a:cs typeface="Arial"/>
              </a:rPr>
              <a:t>Соединяйте </a:t>
            </a:r>
            <a:r>
              <a:rPr sz="4487" b="1" spc="-215" dirty="0">
                <a:solidFill>
                  <a:srgbClr val="231E20"/>
                </a:solidFill>
                <a:latin typeface="Arial"/>
                <a:cs typeface="Arial"/>
              </a:rPr>
              <a:t>таблицы  </a:t>
            </a:r>
            <a:r>
              <a:rPr sz="4487" b="1" spc="-394" dirty="0">
                <a:solidFill>
                  <a:srgbClr val="231E20"/>
                </a:solidFill>
                <a:latin typeface="Arial"/>
                <a:cs typeface="Arial"/>
              </a:rPr>
              <a:t>в </a:t>
            </a:r>
            <a:r>
              <a:rPr sz="4487" b="1" spc="-227" dirty="0">
                <a:solidFill>
                  <a:srgbClr val="231E20"/>
                </a:solidFill>
                <a:latin typeface="Arial"/>
                <a:cs typeface="Arial"/>
              </a:rPr>
              <a:t>правильном</a:t>
            </a:r>
            <a:r>
              <a:rPr sz="4487" b="1" spc="-60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4487" b="1" spc="-167" dirty="0">
                <a:solidFill>
                  <a:srgbClr val="231E20"/>
                </a:solidFill>
                <a:latin typeface="Arial"/>
                <a:cs typeface="Arial"/>
              </a:rPr>
              <a:t>порядке</a:t>
            </a:r>
            <a:endParaRPr sz="4487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9594" y="2925496"/>
            <a:ext cx="7605410" cy="931358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При </a:t>
            </a:r>
            <a:r>
              <a:rPr sz="3002" spc="-106" dirty="0">
                <a:solidFill>
                  <a:srgbClr val="231E20"/>
                </a:solidFill>
                <a:latin typeface="Arial"/>
                <a:cs typeface="Arial"/>
              </a:rPr>
              <a:t>соединении </a:t>
            </a:r>
            <a:r>
              <a:rPr sz="3002" spc="-103" dirty="0">
                <a:solidFill>
                  <a:srgbClr val="231E20"/>
                </a:solidFill>
                <a:latin typeface="Arial"/>
                <a:cs typeface="Arial"/>
              </a:rPr>
              <a:t>таблиц </a:t>
            </a:r>
            <a:r>
              <a:rPr sz="3002" spc="-100" dirty="0">
                <a:solidFill>
                  <a:srgbClr val="231E20"/>
                </a:solidFill>
                <a:latin typeface="Arial"/>
                <a:cs typeface="Arial"/>
              </a:rPr>
              <a:t>вначале </a:t>
            </a:r>
            <a:r>
              <a:rPr sz="3002" spc="-91" dirty="0">
                <a:solidFill>
                  <a:srgbClr val="231E20"/>
                </a:solidFill>
                <a:latin typeface="Arial"/>
                <a:cs typeface="Arial"/>
              </a:rPr>
              <a:t>указывайте  </a:t>
            </a:r>
            <a:r>
              <a:rPr sz="3002" spc="-103" dirty="0">
                <a:solidFill>
                  <a:srgbClr val="231E20"/>
                </a:solidFill>
                <a:latin typeface="Arial"/>
                <a:cs typeface="Arial"/>
              </a:rPr>
              <a:t>таблицу </a:t>
            </a:r>
            <a:r>
              <a:rPr sz="3002" spc="-115" dirty="0">
                <a:solidFill>
                  <a:srgbClr val="231E20"/>
                </a:solidFill>
                <a:latin typeface="Arial"/>
                <a:cs typeface="Arial"/>
              </a:rPr>
              <a:t>с </a:t>
            </a:r>
            <a:r>
              <a:rPr sz="3002" spc="-124" dirty="0">
                <a:solidFill>
                  <a:srgbClr val="231E20"/>
                </a:solidFill>
                <a:latin typeface="Arial"/>
                <a:cs typeface="Arial"/>
              </a:rPr>
              <a:t>меньшим </a:t>
            </a:r>
            <a:r>
              <a:rPr sz="3002" spc="-106" dirty="0">
                <a:solidFill>
                  <a:srgbClr val="231E20"/>
                </a:solidFill>
                <a:latin typeface="Arial"/>
                <a:cs typeface="Arial"/>
              </a:rPr>
              <a:t>количеством</a:t>
            </a:r>
            <a:r>
              <a:rPr sz="3002" spc="47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45" dirty="0">
                <a:solidFill>
                  <a:srgbClr val="231E20"/>
                </a:solidFill>
                <a:latin typeface="Arial"/>
                <a:cs typeface="Arial"/>
              </a:rPr>
              <a:t>строк.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4400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86331" y="400815"/>
            <a:ext cx="9425136" cy="713134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b="1" spc="-76" dirty="0"/>
              <a:t>9. </a:t>
            </a:r>
            <a:r>
              <a:rPr b="1" spc="-218" dirty="0"/>
              <a:t>Используйте </a:t>
            </a:r>
            <a:r>
              <a:rPr b="1" spc="-233" dirty="0"/>
              <a:t>более  </a:t>
            </a:r>
            <a:r>
              <a:rPr b="1" spc="-273" dirty="0"/>
              <a:t>простые</a:t>
            </a:r>
            <a:r>
              <a:rPr b="1" spc="-69" dirty="0"/>
              <a:t> </a:t>
            </a:r>
            <a:r>
              <a:rPr b="1" spc="-233" dirty="0"/>
              <a:t>запросы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73441" y="2022384"/>
            <a:ext cx="9273895" cy="243273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7200" marR="1353885" indent="-457200">
              <a:spcBef>
                <a:spcPts val="58"/>
              </a:spcBef>
              <a:buSzPct val="97979"/>
              <a:buFont typeface="Arial" panose="020B0604020202020204" pitchFamily="34" charset="0"/>
              <a:buChar char="•"/>
              <a:tabLst>
                <a:tab pos="142474" algn="l"/>
              </a:tabLst>
            </a:pPr>
            <a:r>
              <a:rPr lang="ru-RU" sz="3002" kern="0" dirty="0" smtClean="0">
                <a:solidFill>
                  <a:srgbClr val="231E20"/>
                </a:solidFill>
                <a:latin typeface="Arial"/>
                <a:cs typeface="Arial"/>
              </a:rPr>
              <a:t>Много мелких 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запросов</a:t>
            </a: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в цикле лучше  объединить в один большой.</a:t>
            </a:r>
            <a:endParaRPr sz="3002" kern="0" dirty="0">
              <a:latin typeface="Arial"/>
              <a:cs typeface="Arial"/>
            </a:endParaRPr>
          </a:p>
          <a:p>
            <a:pPr marL="464901" marR="3081" indent="-457200">
              <a:spcBef>
                <a:spcPts val="894"/>
              </a:spcBef>
              <a:buSzPct val="97979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Чтобы уменьшить количество вложенных запросов,  можно делать промежуточные выборки.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81108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9086" y="328226"/>
            <a:ext cx="6208396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kern="0" spc="-431" dirty="0"/>
              <a:t>10. </a:t>
            </a:r>
            <a:r>
              <a:rPr b="1" kern="0" spc="-18" dirty="0"/>
              <a:t>IN, </a:t>
            </a:r>
            <a:r>
              <a:rPr b="1" kern="0" spc="-327" dirty="0"/>
              <a:t>EXISTS </a:t>
            </a:r>
            <a:r>
              <a:rPr b="1" kern="0" spc="-218" dirty="0"/>
              <a:t>или</a:t>
            </a:r>
            <a:r>
              <a:rPr b="1" kern="0" spc="-318" dirty="0"/>
              <a:t> </a:t>
            </a:r>
            <a:r>
              <a:rPr b="1" kern="0" spc="-312" dirty="0"/>
              <a:t>JOIN?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07308" y="1906023"/>
            <a:ext cx="9358609" cy="3471477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7200" indent="-457200">
              <a:lnSpc>
                <a:spcPts val="3602"/>
              </a:lnSpc>
              <a:spcBef>
                <a:spcPts val="58"/>
              </a:spcBef>
              <a:buSzPct val="97979"/>
              <a:buFont typeface="Arial" panose="020B0604020202020204" pitchFamily="34" charset="0"/>
              <a:buChar char="•"/>
              <a:tabLst>
                <a:tab pos="142474" algn="l"/>
              </a:tabLst>
            </a:pPr>
            <a:r>
              <a:rPr lang="ru-RU" sz="3002" kern="0" dirty="0" smtClean="0">
                <a:solidFill>
                  <a:srgbClr val="231E20"/>
                </a:solidFill>
                <a:latin typeface="Arial"/>
                <a:cs typeface="Arial"/>
              </a:rPr>
              <a:t>Если в 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основной</a:t>
            </a: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выборке </a:t>
            </a:r>
            <a:r>
              <a:rPr sz="3002" kern="0" dirty="0" err="1">
                <a:solidFill>
                  <a:srgbClr val="231E20"/>
                </a:solidFill>
                <a:latin typeface="Arial"/>
                <a:cs typeface="Arial"/>
              </a:rPr>
              <a:t>много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kern="0" dirty="0" err="1" smtClean="0">
                <a:solidFill>
                  <a:srgbClr val="231E20"/>
                </a:solidFill>
                <a:latin typeface="Arial"/>
                <a:cs typeface="Arial"/>
              </a:rPr>
              <a:t>строк</a:t>
            </a: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,</a:t>
            </a:r>
            <a:r>
              <a:rPr lang="ru-RU" sz="3002" kern="0" dirty="0">
                <a:latin typeface="Arial"/>
                <a:cs typeface="Arial"/>
              </a:rPr>
              <a:t> </a:t>
            </a:r>
            <a:r>
              <a:rPr sz="3002" kern="0" dirty="0" smtClean="0">
                <a:solidFill>
                  <a:srgbClr val="231E20"/>
                </a:solidFill>
                <a:latin typeface="Arial"/>
                <a:cs typeface="Arial"/>
              </a:rPr>
              <a:t>а 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в подзапросе мало, то лучше использовать </a:t>
            </a:r>
            <a:r>
              <a:rPr sz="3002" b="1" kern="0" dirty="0">
                <a:solidFill>
                  <a:srgbClr val="231E20"/>
                </a:solidFill>
                <a:latin typeface="Arial"/>
                <a:cs typeface="Arial"/>
              </a:rPr>
              <a:t>IN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.</a:t>
            </a:r>
            <a:endParaRPr sz="3002" kern="0" dirty="0">
              <a:latin typeface="Arial"/>
              <a:cs typeface="Arial"/>
            </a:endParaRPr>
          </a:p>
          <a:p>
            <a:pPr marL="464901" marR="319603" indent="-457200">
              <a:spcBef>
                <a:spcPts val="897"/>
              </a:spcBef>
              <a:buSzPct val="97979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Если в подзапросе сложный запрос, а в основной  выборке относительно мало строк, то лучше  использовать </a:t>
            </a:r>
            <a:r>
              <a:rPr sz="3002" b="1" kern="0" dirty="0">
                <a:solidFill>
                  <a:srgbClr val="231E20"/>
                </a:solidFill>
                <a:latin typeface="Arial"/>
                <a:cs typeface="Arial"/>
              </a:rPr>
              <a:t>EXISTS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4"/>
              </a:spcBef>
              <a:buSzPct val="97979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Если оба запрос сложные, надо использовать </a:t>
            </a:r>
            <a:r>
              <a:rPr sz="3002" b="1" kern="0" dirty="0">
                <a:solidFill>
                  <a:srgbClr val="231E20"/>
                </a:solidFill>
                <a:latin typeface="Arial"/>
                <a:cs typeface="Arial"/>
              </a:rPr>
              <a:t>JOIN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0274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47309" y="601863"/>
            <a:ext cx="6998024" cy="699842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4487" b="1" kern="0" dirty="0">
                <a:solidFill>
                  <a:srgbClr val="231E20"/>
                </a:solidFill>
                <a:latin typeface="Arial"/>
                <a:cs typeface="Arial"/>
              </a:rPr>
              <a:t>11. Группировка</a:t>
            </a:r>
            <a:endParaRPr sz="4487" kern="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285" y="3012335"/>
            <a:ext cx="10971715" cy="1393344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marR="3081">
              <a:spcBef>
                <a:spcPts val="58"/>
              </a:spcBef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Если после группировки надо отсортировать результат,  то желательно, чтобы поля сортировки и поля  группировки перечислялись в одном порядке.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1037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34794" y="448236"/>
            <a:ext cx="10384673" cy="1354335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b="1" kern="0" dirty="0"/>
              <a:t>12. Используйте результаты  работы оптимизатора повторно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31461" y="2417495"/>
            <a:ext cx="9154140" cy="335670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52065" marR="3081" indent="-444364">
              <a:spcBef>
                <a:spcPts val="58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В оперативной памяти хранятся все результаты  ранее выполненных запросов до тех пор, пока эта  память не потребуется для записи результатов  последующих запросов.</a:t>
            </a:r>
            <a:endParaRPr sz="3002" kern="0" dirty="0">
              <a:latin typeface="Arial"/>
              <a:cs typeface="Arial"/>
            </a:endParaRPr>
          </a:p>
          <a:p>
            <a:pPr marL="452065" marR="591458" indent="-444364">
              <a:spcBef>
                <a:spcPts val="891"/>
              </a:spcBef>
              <a:buClr>
                <a:srgbClr val="C0DBDE"/>
              </a:buClr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По возможности составляйте запросы таким  образом, чтобы они совпадали с написанными  ранее.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948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28349" y="237876"/>
            <a:ext cx="4935758" cy="699842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-158" dirty="0"/>
              <a:t>Пример:</a:t>
            </a:r>
            <a:r>
              <a:rPr spc="-97" dirty="0"/>
              <a:t> </a:t>
            </a:r>
            <a:r>
              <a:rPr spc="-167" dirty="0"/>
              <a:t>коллизии</a:t>
            </a:r>
          </a:p>
        </p:txBody>
      </p:sp>
      <p:sp>
        <p:nvSpPr>
          <p:cNvPr id="5" name="object 5"/>
          <p:cNvSpPr/>
          <p:nvPr/>
        </p:nvSpPr>
        <p:spPr>
          <a:xfrm>
            <a:off x="3360463" y="1833376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10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6"/>
          <p:cNvSpPr txBox="1"/>
          <p:nvPr/>
        </p:nvSpPr>
        <p:spPr>
          <a:xfrm>
            <a:off x="3033450" y="1907616"/>
            <a:ext cx="3216444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  <a:tabLst>
                <a:tab pos="2686977" algn="l"/>
              </a:tabLst>
            </a:pPr>
            <a:r>
              <a:rPr sz="1455" spc="9" dirty="0">
                <a:solidFill>
                  <a:srgbClr val="231E20"/>
                </a:solidFill>
                <a:latin typeface="Arial"/>
                <a:cs typeface="Arial"/>
              </a:rPr>
              <a:t>0	</a:t>
            </a:r>
            <a:r>
              <a:rPr sz="1455" spc="103" dirty="0">
                <a:solidFill>
                  <a:srgbClr val="231E20"/>
                </a:solidFill>
                <a:latin typeface="Arial"/>
                <a:cs typeface="Arial"/>
              </a:rPr>
              <a:t>#</a:t>
            </a:r>
            <a:endParaRPr sz="1455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76337" y="3477969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103" dirty="0">
                <a:solidFill>
                  <a:srgbClr val="231E20"/>
                </a:solidFill>
                <a:latin typeface="Arial"/>
                <a:cs typeface="Arial"/>
              </a:rPr>
              <a:t>#</a:t>
            </a:r>
            <a:endParaRPr sz="1455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60463" y="3403729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10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/>
          <p:cNvSpPr txBox="1"/>
          <p:nvPr/>
        </p:nvSpPr>
        <p:spPr>
          <a:xfrm>
            <a:off x="5323529" y="3477969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-355" dirty="0">
                <a:solidFill>
                  <a:srgbClr val="231E20"/>
                </a:solidFill>
                <a:latin typeface="Arial"/>
                <a:cs typeface="Arial"/>
              </a:rPr>
              <a:t>11</a:t>
            </a:r>
            <a:endParaRPr sz="1455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07656" y="3403729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1" name="object 11"/>
          <p:cNvSpPr txBox="1"/>
          <p:nvPr/>
        </p:nvSpPr>
        <p:spPr>
          <a:xfrm>
            <a:off x="7272334" y="3477969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-152" dirty="0">
                <a:solidFill>
                  <a:srgbClr val="231E20"/>
                </a:solidFill>
                <a:latin typeface="Arial"/>
                <a:cs typeface="Arial"/>
              </a:rPr>
              <a:t>27</a:t>
            </a:r>
            <a:endParaRPr sz="145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56461" y="3403729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3"/>
          <p:cNvSpPr txBox="1"/>
          <p:nvPr/>
        </p:nvSpPr>
        <p:spPr>
          <a:xfrm>
            <a:off x="9186153" y="3477969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-243" dirty="0">
                <a:solidFill>
                  <a:srgbClr val="231E20"/>
                </a:solidFill>
                <a:latin typeface="Arial"/>
                <a:cs typeface="Arial"/>
              </a:rPr>
              <a:t>19</a:t>
            </a:r>
            <a:endParaRPr sz="1455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70280" y="3403729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5" name="object 15"/>
          <p:cNvSpPr/>
          <p:nvPr/>
        </p:nvSpPr>
        <p:spPr>
          <a:xfrm>
            <a:off x="3360463" y="2228522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10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6" name="object 16"/>
          <p:cNvSpPr txBox="1"/>
          <p:nvPr/>
        </p:nvSpPr>
        <p:spPr>
          <a:xfrm>
            <a:off x="3376337" y="2302762"/>
            <a:ext cx="2873352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397001">
              <a:spcBef>
                <a:spcPts val="55"/>
              </a:spcBef>
              <a:tabLst>
                <a:tab pos="2325401" algn="l"/>
              </a:tabLst>
            </a:pPr>
            <a:r>
              <a:rPr sz="1455" spc="103" dirty="0">
                <a:solidFill>
                  <a:srgbClr val="231E20"/>
                </a:solidFill>
                <a:latin typeface="Arial"/>
                <a:cs typeface="Arial"/>
              </a:rPr>
              <a:t>#	</a:t>
            </a:r>
            <a:r>
              <a:rPr sz="1455" spc="-215" dirty="0">
                <a:solidFill>
                  <a:srgbClr val="231E20"/>
                </a:solidFill>
                <a:latin typeface="Arial"/>
                <a:cs typeface="Arial"/>
              </a:rPr>
              <a:t>16</a:t>
            </a:r>
            <a:endParaRPr sz="1455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6337" y="3869711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103" dirty="0">
                <a:solidFill>
                  <a:srgbClr val="231E20"/>
                </a:solidFill>
                <a:latin typeface="Arial"/>
                <a:cs typeface="Arial"/>
              </a:rPr>
              <a:t>#</a:t>
            </a:r>
            <a:endParaRPr sz="1455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60463" y="3795471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10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9" name="object 19"/>
          <p:cNvSpPr txBox="1"/>
          <p:nvPr/>
        </p:nvSpPr>
        <p:spPr>
          <a:xfrm>
            <a:off x="3376337" y="2694548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103" dirty="0">
                <a:solidFill>
                  <a:srgbClr val="231E20"/>
                </a:solidFill>
                <a:latin typeface="Arial"/>
                <a:cs typeface="Arial"/>
              </a:rPr>
              <a:t>#</a:t>
            </a:r>
            <a:endParaRPr sz="1455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60463" y="2620258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10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3360463" y="4190617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10" h="650240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2" name="object 22"/>
          <p:cNvSpPr/>
          <p:nvPr/>
        </p:nvSpPr>
        <p:spPr>
          <a:xfrm>
            <a:off x="5307656" y="4190617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40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3" name="object 23"/>
          <p:cNvSpPr/>
          <p:nvPr/>
        </p:nvSpPr>
        <p:spPr>
          <a:xfrm>
            <a:off x="3360463" y="3011999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10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4" name="object 24"/>
          <p:cNvSpPr txBox="1"/>
          <p:nvPr/>
        </p:nvSpPr>
        <p:spPr>
          <a:xfrm>
            <a:off x="3035844" y="2302761"/>
            <a:ext cx="115134" cy="1793385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8110">
              <a:spcBef>
                <a:spcPts val="55"/>
              </a:spcBef>
            </a:pPr>
            <a:r>
              <a:rPr sz="1455" spc="-355" dirty="0">
                <a:solidFill>
                  <a:srgbClr val="231E20"/>
                </a:solidFill>
                <a:latin typeface="Arial"/>
                <a:cs typeface="Arial"/>
              </a:rPr>
              <a:t>1</a:t>
            </a:r>
            <a:endParaRPr sz="1455">
              <a:latin typeface="Arial"/>
              <a:cs typeface="Arial"/>
            </a:endParaRPr>
          </a:p>
          <a:p>
            <a:pPr marL="11552">
              <a:spcBef>
                <a:spcPts val="1337"/>
              </a:spcBef>
            </a:pP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2</a:t>
            </a:r>
            <a:endParaRPr sz="1455">
              <a:latin typeface="Arial"/>
              <a:cs typeface="Arial"/>
            </a:endParaRPr>
          </a:p>
          <a:p>
            <a:pPr marL="9627">
              <a:spcBef>
                <a:spcPts val="1340"/>
              </a:spcBef>
            </a:pPr>
            <a:r>
              <a:rPr sz="1455" spc="-64" dirty="0">
                <a:solidFill>
                  <a:srgbClr val="231E20"/>
                </a:solidFill>
                <a:latin typeface="Arial"/>
                <a:cs typeface="Arial"/>
              </a:rPr>
              <a:t>3</a:t>
            </a:r>
            <a:endParaRPr sz="1455">
              <a:latin typeface="Arial"/>
              <a:cs typeface="Arial"/>
            </a:endParaRPr>
          </a:p>
          <a:p>
            <a:pPr marL="7701">
              <a:spcBef>
                <a:spcPts val="1337"/>
              </a:spcBef>
            </a:pPr>
            <a:r>
              <a:rPr sz="1455" spc="-27" dirty="0">
                <a:solidFill>
                  <a:srgbClr val="231E20"/>
                </a:solidFill>
                <a:latin typeface="Arial"/>
                <a:cs typeface="Arial"/>
              </a:rPr>
              <a:t>4</a:t>
            </a:r>
            <a:endParaRPr sz="1455">
              <a:latin typeface="Arial"/>
              <a:cs typeface="Arial"/>
            </a:endParaRPr>
          </a:p>
          <a:p>
            <a:pPr marL="8856">
              <a:spcBef>
                <a:spcPts val="1337"/>
              </a:spcBef>
            </a:pPr>
            <a:r>
              <a:rPr sz="1455" spc="-52" dirty="0">
                <a:solidFill>
                  <a:srgbClr val="231E20"/>
                </a:solidFill>
                <a:latin typeface="Arial"/>
                <a:cs typeface="Arial"/>
              </a:rPr>
              <a:t>5</a:t>
            </a:r>
            <a:endParaRPr sz="1455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07656" y="3011999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6" name="object 26"/>
          <p:cNvSpPr/>
          <p:nvPr/>
        </p:nvSpPr>
        <p:spPr>
          <a:xfrm>
            <a:off x="7256461" y="3011999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7" name="object 27"/>
          <p:cNvSpPr txBox="1"/>
          <p:nvPr/>
        </p:nvSpPr>
        <p:spPr>
          <a:xfrm>
            <a:off x="9186153" y="3086240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103" dirty="0">
                <a:solidFill>
                  <a:srgbClr val="231E20"/>
                </a:solidFill>
                <a:latin typeface="Arial"/>
                <a:cs typeface="Arial"/>
              </a:rPr>
              <a:t>#</a:t>
            </a:r>
            <a:endParaRPr sz="145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76337" y="4656592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103" dirty="0">
                <a:solidFill>
                  <a:srgbClr val="231E20"/>
                </a:solidFill>
                <a:latin typeface="Arial"/>
                <a:cs typeface="Arial"/>
              </a:rPr>
              <a:t>#</a:t>
            </a:r>
            <a:endParaRPr sz="1455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360463" y="4582352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10" h="650240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 txBox="1"/>
          <p:nvPr/>
        </p:nvSpPr>
        <p:spPr>
          <a:xfrm>
            <a:off x="3037132" y="4264857"/>
            <a:ext cx="112439" cy="62152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701">
              <a:spcBef>
                <a:spcPts val="55"/>
              </a:spcBef>
            </a:pP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6</a:t>
            </a:r>
            <a:endParaRPr sz="1455">
              <a:latin typeface="Arial"/>
              <a:cs typeface="Arial"/>
            </a:endParaRPr>
          </a:p>
          <a:p>
            <a:pPr marL="13862">
              <a:spcBef>
                <a:spcPts val="1337"/>
              </a:spcBef>
            </a:pPr>
            <a:r>
              <a:rPr sz="1455" spc="-152" dirty="0">
                <a:solidFill>
                  <a:srgbClr val="231E20"/>
                </a:solidFill>
                <a:latin typeface="Arial"/>
                <a:cs typeface="Arial"/>
              </a:rPr>
              <a:t>7</a:t>
            </a:r>
            <a:endParaRPr sz="1455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3529" y="4656592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-88" dirty="0">
                <a:solidFill>
                  <a:srgbClr val="231E20"/>
                </a:solidFill>
                <a:latin typeface="Arial"/>
                <a:cs typeface="Arial"/>
              </a:rPr>
              <a:t>22</a:t>
            </a:r>
            <a:endParaRPr sz="1455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07656" y="4582352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40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3" name="object 33"/>
          <p:cNvSpPr txBox="1"/>
          <p:nvPr/>
        </p:nvSpPr>
        <p:spPr>
          <a:xfrm>
            <a:off x="7272334" y="4656592"/>
            <a:ext cx="910293" cy="230906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algn="ctr">
              <a:spcBef>
                <a:spcPts val="55"/>
              </a:spcBef>
            </a:pPr>
            <a:r>
              <a:rPr sz="1455" spc="-49" dirty="0">
                <a:solidFill>
                  <a:srgbClr val="231E20"/>
                </a:solidFill>
                <a:latin typeface="Arial"/>
                <a:cs typeface="Arial"/>
              </a:rPr>
              <a:t>6</a:t>
            </a:r>
            <a:endParaRPr sz="1455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56461" y="4582352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40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5" name="object 35"/>
          <p:cNvSpPr/>
          <p:nvPr/>
        </p:nvSpPr>
        <p:spPr>
          <a:xfrm>
            <a:off x="3894887" y="2030403"/>
            <a:ext cx="1354657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233722" y="0"/>
                </a:lnTo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6" name="object 36"/>
          <p:cNvSpPr/>
          <p:nvPr/>
        </p:nvSpPr>
        <p:spPr>
          <a:xfrm>
            <a:off x="3831391" y="1966908"/>
            <a:ext cx="126991" cy="12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/>
          <p:nvPr/>
        </p:nvSpPr>
        <p:spPr>
          <a:xfrm>
            <a:off x="5222717" y="1966190"/>
            <a:ext cx="69312" cy="128612"/>
          </a:xfrm>
          <a:custGeom>
            <a:avLst/>
            <a:gdLst/>
            <a:ahLst/>
            <a:cxnLst/>
            <a:rect l="l" t="t" r="r" b="b"/>
            <a:pathLst>
              <a:path w="114300" h="212089">
                <a:moveTo>
                  <a:pt x="0" y="0"/>
                </a:moveTo>
                <a:lnTo>
                  <a:pt x="0" y="211773"/>
                </a:lnTo>
                <a:lnTo>
                  <a:pt x="113891" y="105892"/>
                </a:lnTo>
                <a:lnTo>
                  <a:pt x="0" y="0"/>
                </a:lnTo>
                <a:close/>
              </a:path>
            </a:pathLst>
          </a:custGeom>
          <a:solidFill>
            <a:srgbClr val="C0DBDE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8" name="object 38"/>
          <p:cNvSpPr/>
          <p:nvPr/>
        </p:nvSpPr>
        <p:spPr>
          <a:xfrm>
            <a:off x="3894887" y="3209026"/>
            <a:ext cx="1354657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233722" y="0"/>
                </a:lnTo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9" name="object 39"/>
          <p:cNvSpPr/>
          <p:nvPr/>
        </p:nvSpPr>
        <p:spPr>
          <a:xfrm>
            <a:off x="3831391" y="3145531"/>
            <a:ext cx="126991" cy="12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0" name="object 40"/>
          <p:cNvSpPr/>
          <p:nvPr/>
        </p:nvSpPr>
        <p:spPr>
          <a:xfrm>
            <a:off x="5222717" y="3144813"/>
            <a:ext cx="69312" cy="128612"/>
          </a:xfrm>
          <a:custGeom>
            <a:avLst/>
            <a:gdLst/>
            <a:ahLst/>
            <a:cxnLst/>
            <a:rect l="l" t="t" r="r" b="b"/>
            <a:pathLst>
              <a:path w="114300" h="212089">
                <a:moveTo>
                  <a:pt x="0" y="0"/>
                </a:moveTo>
                <a:lnTo>
                  <a:pt x="0" y="211773"/>
                </a:lnTo>
                <a:lnTo>
                  <a:pt x="113891" y="105892"/>
                </a:lnTo>
                <a:lnTo>
                  <a:pt x="0" y="0"/>
                </a:lnTo>
                <a:close/>
              </a:path>
            </a:pathLst>
          </a:custGeom>
          <a:solidFill>
            <a:srgbClr val="C0DBDE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1" name="object 41"/>
          <p:cNvSpPr/>
          <p:nvPr/>
        </p:nvSpPr>
        <p:spPr>
          <a:xfrm>
            <a:off x="5842085" y="3209026"/>
            <a:ext cx="1354657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233722" y="0"/>
                </a:lnTo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2" name="object 42"/>
          <p:cNvSpPr/>
          <p:nvPr/>
        </p:nvSpPr>
        <p:spPr>
          <a:xfrm>
            <a:off x="5778590" y="3145531"/>
            <a:ext cx="126991" cy="12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3" name="object 43"/>
          <p:cNvSpPr/>
          <p:nvPr/>
        </p:nvSpPr>
        <p:spPr>
          <a:xfrm>
            <a:off x="7169916" y="3144813"/>
            <a:ext cx="69312" cy="128612"/>
          </a:xfrm>
          <a:custGeom>
            <a:avLst/>
            <a:gdLst/>
            <a:ahLst/>
            <a:cxnLst/>
            <a:rect l="l" t="t" r="r" b="b"/>
            <a:pathLst>
              <a:path w="114300" h="212089">
                <a:moveTo>
                  <a:pt x="0" y="0"/>
                </a:moveTo>
                <a:lnTo>
                  <a:pt x="0" y="211773"/>
                </a:lnTo>
                <a:lnTo>
                  <a:pt x="113891" y="105892"/>
                </a:lnTo>
                <a:lnTo>
                  <a:pt x="0" y="0"/>
                </a:lnTo>
                <a:close/>
              </a:path>
            </a:pathLst>
          </a:custGeom>
          <a:solidFill>
            <a:srgbClr val="C0DBDE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4" name="object 44"/>
          <p:cNvSpPr/>
          <p:nvPr/>
        </p:nvSpPr>
        <p:spPr>
          <a:xfrm>
            <a:off x="7789252" y="3209026"/>
            <a:ext cx="1354657" cy="0"/>
          </a:xfrm>
          <a:custGeom>
            <a:avLst/>
            <a:gdLst/>
            <a:ahLst/>
            <a:cxnLst/>
            <a:rect l="l" t="t" r="r" b="b"/>
            <a:pathLst>
              <a:path w="2233930">
                <a:moveTo>
                  <a:pt x="0" y="0"/>
                </a:moveTo>
                <a:lnTo>
                  <a:pt x="2233722" y="0"/>
                </a:lnTo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5" name="object 45"/>
          <p:cNvSpPr/>
          <p:nvPr/>
        </p:nvSpPr>
        <p:spPr>
          <a:xfrm>
            <a:off x="7725757" y="3145531"/>
            <a:ext cx="126991" cy="12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6" name="object 46"/>
          <p:cNvSpPr/>
          <p:nvPr/>
        </p:nvSpPr>
        <p:spPr>
          <a:xfrm>
            <a:off x="9117090" y="3144813"/>
            <a:ext cx="69312" cy="128612"/>
          </a:xfrm>
          <a:custGeom>
            <a:avLst/>
            <a:gdLst/>
            <a:ahLst/>
            <a:cxnLst/>
            <a:rect l="l" t="t" r="r" b="b"/>
            <a:pathLst>
              <a:path w="114300" h="212089">
                <a:moveTo>
                  <a:pt x="0" y="0"/>
                </a:moveTo>
                <a:lnTo>
                  <a:pt x="0" y="211773"/>
                </a:lnTo>
                <a:lnTo>
                  <a:pt x="113891" y="105892"/>
                </a:lnTo>
                <a:lnTo>
                  <a:pt x="0" y="0"/>
                </a:lnTo>
                <a:close/>
              </a:path>
            </a:pathLst>
          </a:custGeom>
          <a:solidFill>
            <a:srgbClr val="C0DBDE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7" name="object 47"/>
          <p:cNvSpPr/>
          <p:nvPr/>
        </p:nvSpPr>
        <p:spPr>
          <a:xfrm>
            <a:off x="3894887" y="4387643"/>
            <a:ext cx="1354657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233722" y="0"/>
                </a:lnTo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/>
          <p:nvPr/>
        </p:nvSpPr>
        <p:spPr>
          <a:xfrm>
            <a:off x="3831391" y="4324148"/>
            <a:ext cx="126991" cy="12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9" name="object 49"/>
          <p:cNvSpPr/>
          <p:nvPr/>
        </p:nvSpPr>
        <p:spPr>
          <a:xfrm>
            <a:off x="5222717" y="4323430"/>
            <a:ext cx="69312" cy="128612"/>
          </a:xfrm>
          <a:custGeom>
            <a:avLst/>
            <a:gdLst/>
            <a:ahLst/>
            <a:cxnLst/>
            <a:rect l="l" t="t" r="r" b="b"/>
            <a:pathLst>
              <a:path w="114300" h="212090">
                <a:moveTo>
                  <a:pt x="0" y="0"/>
                </a:moveTo>
                <a:lnTo>
                  <a:pt x="0" y="211773"/>
                </a:lnTo>
                <a:lnTo>
                  <a:pt x="113891" y="105892"/>
                </a:lnTo>
                <a:lnTo>
                  <a:pt x="0" y="0"/>
                </a:lnTo>
                <a:close/>
              </a:path>
            </a:pathLst>
          </a:custGeom>
          <a:solidFill>
            <a:srgbClr val="C0DBDE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0" name="object 50"/>
          <p:cNvSpPr/>
          <p:nvPr/>
        </p:nvSpPr>
        <p:spPr>
          <a:xfrm>
            <a:off x="5842085" y="4387643"/>
            <a:ext cx="1354657" cy="0"/>
          </a:xfrm>
          <a:custGeom>
            <a:avLst/>
            <a:gdLst/>
            <a:ahLst/>
            <a:cxnLst/>
            <a:rect l="l" t="t" r="r" b="b"/>
            <a:pathLst>
              <a:path w="2233929">
                <a:moveTo>
                  <a:pt x="0" y="0"/>
                </a:moveTo>
                <a:lnTo>
                  <a:pt x="2233722" y="0"/>
                </a:lnTo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1" name="object 51"/>
          <p:cNvSpPr/>
          <p:nvPr/>
        </p:nvSpPr>
        <p:spPr>
          <a:xfrm>
            <a:off x="5778590" y="4324148"/>
            <a:ext cx="126991" cy="12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2" name="object 52"/>
          <p:cNvSpPr/>
          <p:nvPr/>
        </p:nvSpPr>
        <p:spPr>
          <a:xfrm>
            <a:off x="7169916" y="4323430"/>
            <a:ext cx="69312" cy="128612"/>
          </a:xfrm>
          <a:custGeom>
            <a:avLst/>
            <a:gdLst/>
            <a:ahLst/>
            <a:cxnLst/>
            <a:rect l="l" t="t" r="r" b="b"/>
            <a:pathLst>
              <a:path w="114300" h="212090">
                <a:moveTo>
                  <a:pt x="0" y="0"/>
                </a:moveTo>
                <a:lnTo>
                  <a:pt x="0" y="211773"/>
                </a:lnTo>
                <a:lnTo>
                  <a:pt x="113891" y="105892"/>
                </a:lnTo>
                <a:lnTo>
                  <a:pt x="0" y="0"/>
                </a:lnTo>
                <a:close/>
              </a:path>
            </a:pathLst>
          </a:custGeom>
          <a:solidFill>
            <a:srgbClr val="C0DBDE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6" name="object 12"/>
          <p:cNvSpPr/>
          <p:nvPr/>
        </p:nvSpPr>
        <p:spPr>
          <a:xfrm>
            <a:off x="9154578" y="3401153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7" name="object 26"/>
          <p:cNvSpPr/>
          <p:nvPr/>
        </p:nvSpPr>
        <p:spPr>
          <a:xfrm>
            <a:off x="9154578" y="3009423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8" name="object 12"/>
          <p:cNvSpPr/>
          <p:nvPr/>
        </p:nvSpPr>
        <p:spPr>
          <a:xfrm>
            <a:off x="5300027" y="2224124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9" name="object 26"/>
          <p:cNvSpPr/>
          <p:nvPr/>
        </p:nvSpPr>
        <p:spPr>
          <a:xfrm>
            <a:off x="5300027" y="1832394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0" name="object 12"/>
          <p:cNvSpPr/>
          <p:nvPr/>
        </p:nvSpPr>
        <p:spPr>
          <a:xfrm>
            <a:off x="7240759" y="4574034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1" name="object 26"/>
          <p:cNvSpPr/>
          <p:nvPr/>
        </p:nvSpPr>
        <p:spPr>
          <a:xfrm>
            <a:off x="7240759" y="4182304"/>
            <a:ext cx="941868" cy="394306"/>
          </a:xfrm>
          <a:custGeom>
            <a:avLst/>
            <a:gdLst/>
            <a:ahLst/>
            <a:cxnLst/>
            <a:rect l="l" t="t" r="r" b="b"/>
            <a:pathLst>
              <a:path w="1553209" h="650239">
                <a:moveTo>
                  <a:pt x="0" y="649823"/>
                </a:moveTo>
                <a:lnTo>
                  <a:pt x="1553209" y="649823"/>
                </a:lnTo>
                <a:lnTo>
                  <a:pt x="1553209" y="0"/>
                </a:lnTo>
                <a:lnTo>
                  <a:pt x="0" y="0"/>
                </a:lnTo>
                <a:lnTo>
                  <a:pt x="0" y="649823"/>
                </a:lnTo>
                <a:close/>
              </a:path>
            </a:pathLst>
          </a:custGeom>
          <a:ln w="52354">
            <a:solidFill>
              <a:srgbClr val="C0DBDE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  <p:extLst>
      <p:ext uri="{BB962C8B-B14F-4D97-AF65-F5344CB8AC3E}">
        <p14:creationId xmlns:p14="http://schemas.microsoft.com/office/powerpoint/2010/main" val="284920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2497" y="384076"/>
            <a:ext cx="8710930" cy="624885"/>
          </a:xfrm>
          <a:prstGeom prst="rect">
            <a:avLst/>
          </a:prstGeom>
        </p:spPr>
        <p:txBody>
          <a:bodyPr vert="horz" wrap="square" lIns="0" tIns="9242" rIns="0" bIns="0" rtlCol="0" anchor="b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b="1" spc="-270" dirty="0"/>
              <a:t>Индексы </a:t>
            </a:r>
            <a:r>
              <a:rPr b="1" spc="-45" dirty="0"/>
              <a:t>на </a:t>
            </a:r>
            <a:r>
              <a:rPr b="1" spc="-318" dirty="0"/>
              <a:t>основе </a:t>
            </a:r>
            <a:r>
              <a:rPr b="1" spc="-291" dirty="0"/>
              <a:t>битовых</a:t>
            </a:r>
            <a:r>
              <a:rPr b="1" spc="-15" dirty="0"/>
              <a:t> </a:t>
            </a:r>
            <a:r>
              <a:rPr b="1" spc="-67" dirty="0"/>
              <a:t>карт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33107" y="2358256"/>
            <a:ext cx="10510503" cy="2779045"/>
          </a:xfrm>
          <a:prstGeom prst="rect">
            <a:avLst/>
          </a:prstGeom>
        </p:spPr>
        <p:txBody>
          <a:bodyPr vert="horz" wrap="square" lIns="0" tIns="121680" rIns="0" bIns="0" rtlCol="0">
            <a:spAutoFit/>
          </a:bodyPr>
          <a:lstStyle/>
          <a:p>
            <a:pPr marL="457200" indent="-457200">
              <a:spcBef>
                <a:spcPts val="958"/>
              </a:spcBef>
              <a:buSzPct val="97979"/>
              <a:buFont typeface="Arial" panose="020B0604020202020204" pitchFamily="34" charset="0"/>
              <a:buChar char="•"/>
              <a:tabLst>
                <a:tab pos="142474" algn="l"/>
                <a:tab pos="2165985" algn="l"/>
              </a:tabLst>
            </a:pPr>
            <a:r>
              <a:rPr lang="ru-RU" sz="3002" kern="0" dirty="0" smtClean="0">
                <a:solidFill>
                  <a:srgbClr val="231E20"/>
                </a:solidFill>
                <a:latin typeface="Arial"/>
                <a:cs typeface="Arial"/>
              </a:rPr>
              <a:t>Подходят</a:t>
            </a: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	для столбцов с низкой избирательностью.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7"/>
              </a:spcBef>
              <a:buSzPct val="97979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Создаются быстро.</a:t>
            </a:r>
            <a:endParaRPr sz="3002" kern="0" dirty="0">
              <a:latin typeface="Arial"/>
              <a:cs typeface="Arial"/>
            </a:endParaRPr>
          </a:p>
          <a:p>
            <a:pPr marL="464901" indent="-457200">
              <a:spcBef>
                <a:spcPts val="897"/>
              </a:spcBef>
              <a:buSzPct val="97979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Занимают мало места.</a:t>
            </a:r>
            <a:endParaRPr sz="3002" kern="0" dirty="0">
              <a:latin typeface="Arial"/>
              <a:cs typeface="Arial"/>
            </a:endParaRPr>
          </a:p>
          <a:p>
            <a:pPr marL="464901" marR="629195" indent="-457200">
              <a:spcBef>
                <a:spcPts val="897"/>
              </a:spcBef>
              <a:buSzPct val="97979"/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kern="0" dirty="0">
                <a:solidFill>
                  <a:srgbClr val="231E20"/>
                </a:solidFill>
                <a:latin typeface="Arial"/>
                <a:cs typeface="Arial"/>
              </a:rPr>
              <a:t>Размер индекса на основе битовых карт  существенно зависит от распределения данных.</a:t>
            </a:r>
            <a:endParaRPr sz="3002" kern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16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60336" y="518918"/>
            <a:ext cx="9569664" cy="713134"/>
          </a:xfrm>
          <a:prstGeom prst="rect">
            <a:avLst/>
          </a:prstGeom>
        </p:spPr>
        <p:txBody>
          <a:bodyPr vert="horz" wrap="square" lIns="0" tIns="71237" rIns="0" bIns="0" rtlCol="0" anchor="b">
            <a:spAutoFit/>
          </a:bodyPr>
          <a:lstStyle/>
          <a:p>
            <a:pPr marL="7701" marR="3081">
              <a:lnSpc>
                <a:spcPts val="4997"/>
              </a:lnSpc>
              <a:spcBef>
                <a:spcPts val="561"/>
              </a:spcBef>
            </a:pPr>
            <a:r>
              <a:rPr b="1" spc="-188" dirty="0"/>
              <a:t>Построение </a:t>
            </a:r>
            <a:r>
              <a:rPr b="1" spc="-179" dirty="0"/>
              <a:t>индекса </a:t>
            </a:r>
            <a:r>
              <a:rPr b="1" spc="-24" dirty="0"/>
              <a:t>на </a:t>
            </a:r>
            <a:r>
              <a:rPr b="1" spc="-282" dirty="0"/>
              <a:t>основе  </a:t>
            </a:r>
            <a:r>
              <a:rPr b="1" spc="-252" dirty="0"/>
              <a:t>битовых</a:t>
            </a:r>
            <a:r>
              <a:rPr b="1" spc="-67" dirty="0"/>
              <a:t> </a:t>
            </a:r>
            <a:r>
              <a:rPr b="1" spc="-33" dirty="0"/>
              <a:t>карт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31714" y="2303715"/>
            <a:ext cx="9031690" cy="2432410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464901" marR="3081" indent="-457200">
              <a:spcBef>
                <a:spcPts val="58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spc="-112" dirty="0">
                <a:solidFill>
                  <a:srgbClr val="231E20"/>
                </a:solidFill>
                <a:latin typeface="Arial"/>
                <a:cs typeface="Arial"/>
              </a:rPr>
              <a:t>Для </a:t>
            </a:r>
            <a:r>
              <a:rPr sz="3002" spc="-9" dirty="0">
                <a:solidFill>
                  <a:srgbClr val="231E20"/>
                </a:solidFill>
                <a:latin typeface="Arial"/>
                <a:cs typeface="Arial"/>
              </a:rPr>
              <a:t>каждого </a:t>
            </a:r>
            <a:r>
              <a:rPr sz="3002" spc="-64" dirty="0">
                <a:solidFill>
                  <a:srgbClr val="231E20"/>
                </a:solidFill>
                <a:latin typeface="Arial"/>
                <a:cs typeface="Arial"/>
              </a:rPr>
              <a:t>значения </a:t>
            </a:r>
            <a:r>
              <a:rPr sz="3002" spc="-82" dirty="0">
                <a:solidFill>
                  <a:srgbClr val="231E20"/>
                </a:solidFill>
                <a:latin typeface="Arial"/>
                <a:cs typeface="Arial"/>
              </a:rPr>
              <a:t>индексируемого </a:t>
            </a:r>
            <a:r>
              <a:rPr sz="3002" spc="-91" dirty="0">
                <a:solidFill>
                  <a:srgbClr val="231E20"/>
                </a:solidFill>
                <a:latin typeface="Arial"/>
                <a:cs typeface="Arial"/>
              </a:rPr>
              <a:t>столбца </a:t>
            </a:r>
            <a:r>
              <a:rPr sz="3002" spc="585" dirty="0">
                <a:solidFill>
                  <a:srgbClr val="231E20"/>
                </a:solidFill>
                <a:latin typeface="Arial"/>
                <a:cs typeface="Arial"/>
              </a:rPr>
              <a:t>–  </a:t>
            </a:r>
            <a:r>
              <a:rPr sz="3002" spc="-45" dirty="0">
                <a:solidFill>
                  <a:srgbClr val="231E20"/>
                </a:solidFill>
                <a:latin typeface="Arial"/>
                <a:cs typeface="Arial"/>
              </a:rPr>
              <a:t>одна </a:t>
            </a:r>
            <a:r>
              <a:rPr sz="3002" spc="-33" dirty="0">
                <a:solidFill>
                  <a:srgbClr val="231E20"/>
                </a:solidFill>
                <a:latin typeface="Arial"/>
                <a:cs typeface="Arial"/>
              </a:rPr>
              <a:t>строка, </a:t>
            </a:r>
            <a:r>
              <a:rPr sz="3002" spc="-97" dirty="0">
                <a:solidFill>
                  <a:srgbClr val="231E20"/>
                </a:solidFill>
                <a:latin typeface="Arial"/>
                <a:cs typeface="Arial"/>
              </a:rPr>
              <a:t>состоящая </a:t>
            </a:r>
            <a:r>
              <a:rPr sz="3002" spc="-36" dirty="0">
                <a:solidFill>
                  <a:srgbClr val="231E20"/>
                </a:solidFill>
                <a:latin typeface="Arial"/>
                <a:cs typeface="Arial"/>
              </a:rPr>
              <a:t>из </a:t>
            </a:r>
            <a:r>
              <a:rPr sz="3002" spc="-64" dirty="0" err="1">
                <a:solidFill>
                  <a:srgbClr val="231E20"/>
                </a:solidFill>
                <a:latin typeface="Arial"/>
                <a:cs typeface="Arial"/>
              </a:rPr>
              <a:t>значения</a:t>
            </a:r>
            <a:r>
              <a:rPr sz="3002" spc="379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91" dirty="0" err="1" smtClean="0">
                <a:solidFill>
                  <a:srgbClr val="231E20"/>
                </a:solidFill>
                <a:latin typeface="Arial"/>
                <a:cs typeface="Arial"/>
              </a:rPr>
              <a:t>столбца</a:t>
            </a:r>
            <a:r>
              <a:rPr lang="ru-RU" sz="3002" dirty="0">
                <a:latin typeface="Arial"/>
                <a:cs typeface="Arial"/>
              </a:rPr>
              <a:t> </a:t>
            </a:r>
            <a:r>
              <a:rPr sz="3002" spc="-58" dirty="0" smtClean="0">
                <a:solidFill>
                  <a:srgbClr val="231E20"/>
                </a:solidFill>
                <a:latin typeface="Arial"/>
                <a:cs typeface="Arial"/>
              </a:rPr>
              <a:t>и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битовой</a:t>
            </a:r>
            <a:r>
              <a:rPr sz="3002" spc="121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последовательности.</a:t>
            </a:r>
            <a:endParaRPr sz="3002" dirty="0">
              <a:latin typeface="Arial"/>
              <a:cs typeface="Arial"/>
            </a:endParaRPr>
          </a:p>
          <a:p>
            <a:pPr marL="464901" marR="1598016" indent="-457200">
              <a:spcBef>
                <a:spcPts val="897"/>
              </a:spcBef>
              <a:buFont typeface="Arial" panose="020B0604020202020204" pitchFamily="34" charset="0"/>
              <a:buChar char="•"/>
              <a:tabLst>
                <a:tab pos="452065" algn="l"/>
                <a:tab pos="452450" algn="l"/>
              </a:tabLst>
            </a:pPr>
            <a:r>
              <a:rPr sz="3002" spc="-42" dirty="0">
                <a:solidFill>
                  <a:srgbClr val="231E20"/>
                </a:solidFill>
                <a:latin typeface="Arial"/>
                <a:cs typeface="Arial"/>
              </a:rPr>
              <a:t>Длина </a:t>
            </a:r>
            <a:r>
              <a:rPr sz="3002" spc="-49" dirty="0">
                <a:solidFill>
                  <a:srgbClr val="231E20"/>
                </a:solidFill>
                <a:latin typeface="Arial"/>
                <a:cs typeface="Arial"/>
              </a:rPr>
              <a:t>битовой </a:t>
            </a:r>
            <a:r>
              <a:rPr sz="3002" spc="-91" dirty="0">
                <a:solidFill>
                  <a:srgbClr val="231E20"/>
                </a:solidFill>
                <a:latin typeface="Arial"/>
                <a:cs typeface="Arial"/>
              </a:rPr>
              <a:t>последовательности  </a:t>
            </a:r>
            <a:r>
              <a:rPr sz="3002" spc="-124" dirty="0">
                <a:solidFill>
                  <a:srgbClr val="231E20"/>
                </a:solidFill>
                <a:latin typeface="Arial"/>
                <a:cs typeface="Arial"/>
              </a:rPr>
              <a:t>соответствует </a:t>
            </a:r>
            <a:r>
              <a:rPr sz="3002" spc="-94" dirty="0">
                <a:solidFill>
                  <a:srgbClr val="231E20"/>
                </a:solidFill>
                <a:latin typeface="Arial"/>
                <a:cs typeface="Arial"/>
              </a:rPr>
              <a:t>количеству </a:t>
            </a:r>
            <a:r>
              <a:rPr sz="3002" spc="-3" dirty="0">
                <a:solidFill>
                  <a:srgbClr val="231E20"/>
                </a:solidFill>
                <a:latin typeface="Arial"/>
                <a:cs typeface="Arial"/>
              </a:rPr>
              <a:t>строк</a:t>
            </a:r>
            <a:r>
              <a:rPr sz="3002" spc="130" dirty="0">
                <a:solidFill>
                  <a:srgbClr val="231E20"/>
                </a:solidFill>
                <a:latin typeface="Arial"/>
                <a:cs typeface="Arial"/>
              </a:rPr>
              <a:t> </a:t>
            </a:r>
            <a:r>
              <a:rPr sz="3002" spc="-112" dirty="0">
                <a:solidFill>
                  <a:srgbClr val="231E20"/>
                </a:solidFill>
                <a:latin typeface="Arial"/>
                <a:cs typeface="Arial"/>
              </a:rPr>
              <a:t>таблицы.</a:t>
            </a:r>
            <a:endParaRPr sz="3002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203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1601</TotalTime>
  <Words>2207</Words>
  <Application>Microsoft Office PowerPoint</Application>
  <PresentationFormat>Широкоэкранный</PresentationFormat>
  <Paragraphs>756</Paragraphs>
  <Slides>66</Slides>
  <Notes>65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4" baseType="lpstr">
      <vt:lpstr>Arial</vt:lpstr>
      <vt:lpstr>Corbel</vt:lpstr>
      <vt:lpstr>Courier New</vt:lpstr>
      <vt:lpstr>DejaVu Sans</vt:lpstr>
      <vt:lpstr>Menlo</vt:lpstr>
      <vt:lpstr>Times New Roman</vt:lpstr>
      <vt:lpstr>Wingdings</vt:lpstr>
      <vt:lpstr>Параллакс</vt:lpstr>
      <vt:lpstr>Презентация PowerPoint</vt:lpstr>
      <vt:lpstr>Индексы на основе hash</vt:lpstr>
      <vt:lpstr>Пример: создание hash-индекса</vt:lpstr>
      <vt:lpstr>Пример: данные для  построения hash-индекса</vt:lpstr>
      <vt:lpstr>Пример: hash (key) = key mod 5</vt:lpstr>
      <vt:lpstr>Недостатки hash-индексов</vt:lpstr>
      <vt:lpstr>Пример: коллизии</vt:lpstr>
      <vt:lpstr>Индексы на основе битовых карт</vt:lpstr>
      <vt:lpstr>Построение индекса на основе  битовых карт</vt:lpstr>
      <vt:lpstr>Пример: таблица Girls – данные  с низкой избирательностью</vt:lpstr>
      <vt:lpstr>Пример: bitmap index на основе поля Height</vt:lpstr>
      <vt:lpstr>Пример: BITMAP индекс на основе поля Hair_color</vt:lpstr>
      <vt:lpstr>Пример запроса: блондинка  среднего роста</vt:lpstr>
      <vt:lpstr>Пример: добавление  нового значения в столбец Hair_color</vt:lpstr>
      <vt:lpstr>Презентация PowerPoint</vt:lpstr>
      <vt:lpstr>Пространственные типы данных</vt:lpstr>
      <vt:lpstr>Пространственные  подтипы данных</vt:lpstr>
      <vt:lpstr>Пример: тип POINT</vt:lpstr>
      <vt:lpstr>Пример: тип MultiPoint</vt:lpstr>
      <vt:lpstr>Пример: тип Line</vt:lpstr>
      <vt:lpstr>Пример: тип Path</vt:lpstr>
      <vt:lpstr>Пример: тип Polygon</vt:lpstr>
      <vt:lpstr>R-дерево</vt:lpstr>
      <vt:lpstr>Пример: избавление от формы  в R-дереве</vt:lpstr>
      <vt:lpstr>Иерархия R-дерева</vt:lpstr>
      <vt:lpstr>Пример: пространственные данные  (таблицы, индексы) </vt:lpstr>
      <vt:lpstr>Пример: пространственные данные  (таблицы, индексы)</vt:lpstr>
      <vt:lpstr>Пример: геометрические объекты для размещения в таблице</vt:lpstr>
      <vt:lpstr>Пример: вставка геометрических  объектов в таблицу</vt:lpstr>
      <vt:lpstr>Пример: вставка геометрических  объектов в таблицу</vt:lpstr>
      <vt:lpstr>Презентация PowerPoint</vt:lpstr>
      <vt:lpstr>Пример: выборка записей из  заданной области</vt:lpstr>
      <vt:lpstr>Пример упорядочивающего оператора</vt:lpstr>
      <vt:lpstr>Презентация PowerPoint</vt:lpstr>
      <vt:lpstr>SQL – декларативный язык</vt:lpstr>
      <vt:lpstr>Презентация PowerPoint</vt:lpstr>
      <vt:lpstr>Выполнение запросов</vt:lpstr>
      <vt:lpstr>Презентация PowerPoint</vt:lpstr>
      <vt:lpstr>Как выполнить запрос?</vt:lpstr>
      <vt:lpstr>Шаги при выборе  оптимального плана</vt:lpstr>
      <vt:lpstr>Пример: студенты 341 группы не старше 19 лет</vt:lpstr>
      <vt:lpstr>Примеры возможных вариантов  исполнения запроса</vt:lpstr>
      <vt:lpstr>Выбор оптимального плана выполнения запроса</vt:lpstr>
      <vt:lpstr>Стадии оптимизации запросов:</vt:lpstr>
      <vt:lpstr>1. Лексический и синтаксический  анализ</vt:lpstr>
      <vt:lpstr>2. Привязка объектов базы</vt:lpstr>
      <vt:lpstr>3. Логическая оптимизация</vt:lpstr>
      <vt:lpstr>4. Построение возможных  планов выполнения запроса</vt:lpstr>
      <vt:lpstr>Статистика</vt:lpstr>
      <vt:lpstr>Статистика по таблице</vt:lpstr>
      <vt:lpstr>Статистика по индексам</vt:lpstr>
      <vt:lpstr>Использование статистики</vt:lpstr>
      <vt:lpstr>5. Выполнение запроса</vt:lpstr>
      <vt:lpstr>Рекомендации по оптимизации</vt:lpstr>
      <vt:lpstr>1. Индексы не будут использованы</vt:lpstr>
      <vt:lpstr>Презентация PowerPoint</vt:lpstr>
      <vt:lpstr>3. Для фильтрации записей  используйте WHERE, а не HAVING</vt:lpstr>
      <vt:lpstr>4. Для использования индекса по нескольким столбцам указывайте в  разделе WHERE начальные столбцы  ключа индекса</vt:lpstr>
      <vt:lpstr>5. Не стройте индексы для  маленьких таблиц</vt:lpstr>
      <vt:lpstr>Презентация PowerPoint</vt:lpstr>
      <vt:lpstr>7. Минимизируйте число  просмотров таблиц</vt:lpstr>
      <vt:lpstr>Презентация PowerPoint</vt:lpstr>
      <vt:lpstr>9. Используйте более  простые запросы</vt:lpstr>
      <vt:lpstr>10. IN, EXISTS или JOIN?</vt:lpstr>
      <vt:lpstr>Презентация PowerPoint</vt:lpstr>
      <vt:lpstr>12. Используйте результаты  работы оптимизатора повторно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subject/>
  <dc:creator>Александр Семин</dc:creator>
  <dc:description/>
  <cp:lastModifiedBy>Александр Семин</cp:lastModifiedBy>
  <cp:revision>132</cp:revision>
  <dcterms:created xsi:type="dcterms:W3CDTF">2019-10-14T19:09:40Z</dcterms:created>
  <dcterms:modified xsi:type="dcterms:W3CDTF">2019-11-21T22:25:04Z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48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50</vt:i4>
  </property>
</Properties>
</file>