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</p:sldIdLst>
  <p:sldSz cx="13004800" cy="9753600"/>
  <p:notesSz cx="13004800" cy="97536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5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1486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1486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1486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0" y="127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0" y="127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700" y="406806"/>
            <a:ext cx="12217400" cy="195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1486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1300" y="4502052"/>
            <a:ext cx="12522200" cy="2470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ostgresql/postgresql_c_cpp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050" y="8616950"/>
            <a:ext cx="12204700" cy="64135"/>
            <a:chOff x="400050" y="8616950"/>
            <a:chExt cx="12204700" cy="64135"/>
          </a:xfrm>
        </p:grpSpPr>
        <p:sp>
          <p:nvSpPr>
            <p:cNvPr id="3" name="object 3"/>
            <p:cNvSpPr/>
            <p:nvPr/>
          </p:nvSpPr>
          <p:spPr>
            <a:xfrm>
              <a:off x="406400" y="8623300"/>
              <a:ext cx="12192000" cy="635"/>
            </a:xfrm>
            <a:custGeom>
              <a:avLst/>
              <a:gdLst/>
              <a:ahLst/>
              <a:cxnLst/>
              <a:rect l="l" t="t" r="r" b="b"/>
              <a:pathLst>
                <a:path w="12192000" h="634">
                  <a:moveTo>
                    <a:pt x="0" y="0"/>
                  </a:moveTo>
                  <a:lnTo>
                    <a:pt x="12192000" y="127"/>
                  </a:lnTo>
                </a:path>
              </a:pathLst>
            </a:custGeom>
            <a:ln w="1270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6400" y="8674100"/>
              <a:ext cx="12192000" cy="635"/>
            </a:xfrm>
            <a:custGeom>
              <a:avLst/>
              <a:gdLst/>
              <a:ahLst/>
              <a:cxnLst/>
              <a:rect l="l" t="t" r="r" b="b"/>
              <a:pathLst>
                <a:path w="12192000" h="634">
                  <a:moveTo>
                    <a:pt x="0" y="0"/>
                  </a:moveTo>
                  <a:lnTo>
                    <a:pt x="12192000" y="127"/>
                  </a:lnTo>
                </a:path>
              </a:pathLst>
            </a:custGeom>
            <a:ln w="1270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3700" y="6896100"/>
            <a:ext cx="749998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45" dirty="0">
                <a:solidFill>
                  <a:srgbClr val="314864"/>
                </a:solidFill>
                <a:latin typeface="Georgia"/>
                <a:cs typeface="Georgia"/>
              </a:rPr>
              <a:t>SQL-alchemy </a:t>
            </a:r>
            <a:r>
              <a:rPr sz="6400" spc="430" dirty="0">
                <a:solidFill>
                  <a:srgbClr val="314864"/>
                </a:solidFill>
                <a:latin typeface="Georgia"/>
                <a:cs typeface="Georgia"/>
              </a:rPr>
              <a:t>&amp;</a:t>
            </a:r>
            <a:r>
              <a:rPr sz="6400" spc="-135" dirty="0">
                <a:solidFill>
                  <a:srgbClr val="314864"/>
                </a:solidFill>
                <a:latin typeface="Georgia"/>
                <a:cs typeface="Georgia"/>
              </a:rPr>
              <a:t> </a:t>
            </a:r>
            <a:r>
              <a:rPr sz="6400" dirty="0">
                <a:solidFill>
                  <a:srgbClr val="314864"/>
                </a:solidFill>
                <a:latin typeface="Georgia"/>
                <a:cs typeface="Georgia"/>
              </a:rPr>
              <a:t>jdbc</a:t>
            </a:r>
            <a:endParaRPr sz="6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5152" y="1003300"/>
            <a:ext cx="8994482" cy="505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901700"/>
            <a:ext cx="100260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5" dirty="0">
                <a:latin typeface="Georgia"/>
                <a:cs typeface="Georgia"/>
              </a:rPr>
              <a:t>SQL-alchemy: </a:t>
            </a:r>
            <a:r>
              <a:rPr sz="6400" spc="-155" dirty="0">
                <a:latin typeface="Georgia"/>
                <a:cs typeface="Georgia"/>
              </a:rPr>
              <a:t>raw </a:t>
            </a:r>
            <a:r>
              <a:rPr sz="6400" spc="-10" dirty="0">
                <a:latin typeface="Georgia"/>
                <a:cs typeface="Georgia"/>
              </a:rPr>
              <a:t>sql</a:t>
            </a:r>
            <a:r>
              <a:rPr sz="6400" spc="-340" dirty="0">
                <a:latin typeface="Georgia"/>
                <a:cs typeface="Georgia"/>
              </a:rPr>
              <a:t> </a:t>
            </a:r>
            <a:r>
              <a:rPr sz="6400" spc="-65" dirty="0">
                <a:latin typeface="Georgia"/>
                <a:cs typeface="Georgia"/>
              </a:rPr>
              <a:t>query</a:t>
            </a:r>
            <a:endParaRPr sz="6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645" y="2794126"/>
            <a:ext cx="4318635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300"/>
              </a:lnSpc>
            </a:pPr>
            <a:r>
              <a:rPr sz="2000" spc="-5" dirty="0">
                <a:solidFill>
                  <a:srgbClr val="CC7831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A9B7C6"/>
                </a:solidFill>
                <a:latin typeface="Arial"/>
                <a:cs typeface="Arial"/>
              </a:rPr>
              <a:t>sqlalchemy </a:t>
            </a:r>
            <a:r>
              <a:rPr sz="2000" dirty="0">
                <a:solidFill>
                  <a:srgbClr val="CC7831"/>
                </a:solidFill>
                <a:latin typeface="Arial"/>
                <a:cs typeface="Arial"/>
              </a:rPr>
              <a:t>import</a:t>
            </a:r>
            <a:r>
              <a:rPr sz="2000" spc="-3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create_engine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645" y="3403727"/>
            <a:ext cx="6355715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300"/>
              </a:lnSpc>
            </a:pPr>
            <a:r>
              <a:rPr sz="2000" dirty="0">
                <a:solidFill>
                  <a:srgbClr val="A9B7C6"/>
                </a:solidFill>
                <a:latin typeface="Arial"/>
                <a:cs typeface="Arial"/>
              </a:rPr>
              <a:t>engine = 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create_engine(</a:t>
            </a:r>
            <a:r>
              <a:rPr sz="2000" spc="-5" dirty="0">
                <a:solidFill>
                  <a:srgbClr val="6A8759"/>
                </a:solidFill>
                <a:latin typeface="Arial"/>
                <a:cs typeface="Arial"/>
              </a:rPr>
              <a:t>'sqlite:///library2.db'</a:t>
            </a:r>
            <a:r>
              <a:rPr sz="20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2000" spc="5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AA4926"/>
                </a:solidFill>
                <a:latin typeface="Arial"/>
                <a:cs typeface="Arial"/>
              </a:rPr>
              <a:t>echo</a:t>
            </a:r>
            <a:r>
              <a:rPr sz="2000" spc="-1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2000" spc="-10" dirty="0">
                <a:solidFill>
                  <a:srgbClr val="CC7831"/>
                </a:solidFill>
                <a:latin typeface="Arial"/>
                <a:cs typeface="Arial"/>
              </a:rPr>
              <a:t>True</a:t>
            </a:r>
            <a:r>
              <a:rPr sz="2000" spc="-10" dirty="0">
                <a:solidFill>
                  <a:srgbClr val="A9B7C6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645" y="4013327"/>
            <a:ext cx="2900045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300"/>
              </a:lnSpc>
            </a:pPr>
            <a:r>
              <a:rPr sz="2000" dirty="0">
                <a:solidFill>
                  <a:srgbClr val="A9B7C6"/>
                </a:solidFill>
                <a:latin typeface="Arial"/>
                <a:cs typeface="Arial"/>
              </a:rPr>
              <a:t>cursor =</a:t>
            </a:r>
            <a:r>
              <a:rPr sz="2000" spc="-35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engine.connect()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645" y="4622927"/>
            <a:ext cx="1083310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300"/>
              </a:lnSpc>
            </a:pPr>
            <a:r>
              <a:rPr sz="2000" dirty="0">
                <a:solidFill>
                  <a:srgbClr val="A9B7C6"/>
                </a:solidFill>
                <a:latin typeface="Arial"/>
                <a:cs typeface="Arial"/>
              </a:rPr>
              <a:t>query =</a:t>
            </a:r>
            <a:r>
              <a:rPr sz="2000" spc="-110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A8759"/>
                </a:solidFill>
                <a:latin typeface="Arial"/>
                <a:cs typeface="Arial"/>
              </a:rPr>
              <a:t>'''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645" y="4927727"/>
            <a:ext cx="845819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300"/>
              </a:lnSpc>
            </a:pPr>
            <a:r>
              <a:rPr sz="2000" dirty="0">
                <a:solidFill>
                  <a:srgbClr val="6A8759"/>
                </a:solidFill>
                <a:latin typeface="Arial"/>
                <a:cs typeface="Arial"/>
              </a:rPr>
              <a:t>select</a:t>
            </a:r>
            <a:r>
              <a:rPr sz="2000" spc="-100" dirty="0">
                <a:solidFill>
                  <a:srgbClr val="6A87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66E"/>
                </a:solidFill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645" y="5232527"/>
            <a:ext cx="1447800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300"/>
              </a:lnSpc>
            </a:pPr>
            <a:r>
              <a:rPr sz="2000" spc="-5" dirty="0">
                <a:solidFill>
                  <a:srgbClr val="6A8759"/>
                </a:solidFill>
                <a:latin typeface="Arial"/>
                <a:cs typeface="Arial"/>
              </a:rPr>
              <a:t>from</a:t>
            </a:r>
            <a:r>
              <a:rPr sz="2000" spc="-50" dirty="0">
                <a:solidFill>
                  <a:srgbClr val="6A87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A8759"/>
                </a:solidFill>
                <a:latin typeface="Arial"/>
                <a:cs typeface="Arial"/>
              </a:rPr>
              <a:t>authors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645" y="5537327"/>
            <a:ext cx="1485900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300"/>
              </a:lnSpc>
            </a:pPr>
            <a:r>
              <a:rPr sz="2000" dirty="0">
                <a:solidFill>
                  <a:srgbClr val="6A8759"/>
                </a:solidFill>
                <a:latin typeface="Arial"/>
                <a:cs typeface="Arial"/>
              </a:rPr>
              <a:t>where </a:t>
            </a:r>
            <a:r>
              <a:rPr sz="2000" dirty="0">
                <a:solidFill>
                  <a:srgbClr val="9876AA"/>
                </a:solidFill>
                <a:latin typeface="Arial"/>
                <a:cs typeface="Arial"/>
              </a:rPr>
              <a:t>id</a:t>
            </a:r>
            <a:r>
              <a:rPr sz="2000" spc="-110" dirty="0">
                <a:solidFill>
                  <a:srgbClr val="9876A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A8759"/>
                </a:solidFill>
                <a:latin typeface="Arial"/>
                <a:cs typeface="Arial"/>
              </a:rPr>
              <a:t>&gt;=2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645" y="5842127"/>
            <a:ext cx="158750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300"/>
              </a:lnSpc>
            </a:pPr>
            <a:r>
              <a:rPr sz="2000" dirty="0">
                <a:solidFill>
                  <a:srgbClr val="6A8759"/>
                </a:solidFill>
                <a:latin typeface="Arial"/>
                <a:cs typeface="Arial"/>
              </a:rPr>
              <a:t>'''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645" y="6146927"/>
            <a:ext cx="3380104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300"/>
              </a:lnSpc>
            </a:pPr>
            <a:r>
              <a:rPr sz="2000" dirty="0">
                <a:solidFill>
                  <a:srgbClr val="A9B7C6"/>
                </a:solidFill>
                <a:latin typeface="Arial"/>
                <a:cs typeface="Arial"/>
              </a:rPr>
              <a:t>result =</a:t>
            </a:r>
            <a:r>
              <a:rPr sz="2000" spc="-15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A9B7C6"/>
                </a:solidFill>
                <a:latin typeface="Arial"/>
                <a:cs typeface="Arial"/>
              </a:rPr>
              <a:t>cursor.execute(query)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645" y="6451727"/>
            <a:ext cx="1297305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300"/>
              </a:lnSpc>
            </a:pPr>
            <a:r>
              <a:rPr sz="2000" dirty="0">
                <a:solidFill>
                  <a:srgbClr val="8888C6"/>
                </a:solidFill>
                <a:latin typeface="Arial"/>
                <a:cs typeface="Arial"/>
              </a:rPr>
              <a:t>prin</a:t>
            </a:r>
            <a:r>
              <a:rPr sz="2000" spc="-5" dirty="0">
                <a:solidFill>
                  <a:srgbClr val="8888C6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A9B7C6"/>
                </a:solidFill>
                <a:latin typeface="Arial"/>
                <a:cs typeface="Arial"/>
              </a:rPr>
              <a:t>(resul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A9B7C6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645" y="6756527"/>
            <a:ext cx="1776730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2300"/>
              </a:lnSpc>
            </a:pPr>
            <a:r>
              <a:rPr sz="2000" spc="-5" dirty="0">
                <a:solidFill>
                  <a:srgbClr val="8888C6"/>
                </a:solidFill>
                <a:latin typeface="Arial"/>
                <a:cs typeface="Arial"/>
              </a:rPr>
              <a:t>print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8888C6"/>
                </a:solidFill>
                <a:latin typeface="Arial"/>
                <a:cs typeface="Arial"/>
              </a:rPr>
              <a:t>list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(result))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901700"/>
            <a:ext cx="213169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5" dirty="0">
                <a:latin typeface="Georgia"/>
                <a:cs typeface="Georgia"/>
              </a:rPr>
              <a:t>JDBC</a:t>
            </a:r>
            <a:endParaRPr sz="6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3187700"/>
            <a:ext cx="12831445" cy="12979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200"/>
              </a:spcBef>
            </a:pPr>
            <a:r>
              <a:rPr sz="1500" b="1" dirty="0">
                <a:latin typeface="Palladio Uralic"/>
                <a:cs typeface="Palladio Uralic"/>
              </a:rPr>
              <a:t>Java </a:t>
            </a:r>
            <a:r>
              <a:rPr sz="1500" b="1" spc="-5" dirty="0">
                <a:latin typeface="Palladio Uralic"/>
                <a:cs typeface="Palladio Uralic"/>
              </a:rPr>
              <a:t>Database Connectivity </a:t>
            </a:r>
            <a:r>
              <a:rPr sz="1500" b="1" dirty="0">
                <a:latin typeface="Palladio Uralic"/>
                <a:cs typeface="Palladio Uralic"/>
              </a:rPr>
              <a:t>– </a:t>
            </a:r>
            <a:r>
              <a:rPr sz="1500" spc="10" dirty="0">
                <a:latin typeface="Arial"/>
                <a:cs typeface="Arial"/>
              </a:rPr>
              <a:t>это </a:t>
            </a:r>
            <a:r>
              <a:rPr sz="1500" dirty="0">
                <a:latin typeface="Arial"/>
                <a:cs typeface="Arial"/>
              </a:rPr>
              <a:t>стандартный </a:t>
            </a:r>
            <a:r>
              <a:rPr sz="1500" spc="-5" dirty="0">
                <a:latin typeface="Palladio Uralic"/>
                <a:cs typeface="Palladio Uralic"/>
              </a:rPr>
              <a:t>API </a:t>
            </a:r>
            <a:r>
              <a:rPr sz="1500" spc="-25" dirty="0">
                <a:latin typeface="Arial"/>
                <a:cs typeface="Arial"/>
              </a:rPr>
              <a:t>для </a:t>
            </a:r>
            <a:r>
              <a:rPr sz="1500" spc="-5" dirty="0">
                <a:latin typeface="Arial"/>
                <a:cs typeface="Arial"/>
              </a:rPr>
              <a:t>независимого </a:t>
            </a:r>
            <a:r>
              <a:rPr sz="1500" spc="-10" dirty="0">
                <a:latin typeface="Arial"/>
                <a:cs typeface="Arial"/>
              </a:rPr>
              <a:t>соединения </a:t>
            </a:r>
            <a:r>
              <a:rPr sz="1500" spc="5" dirty="0">
                <a:latin typeface="Arial"/>
                <a:cs typeface="Arial"/>
              </a:rPr>
              <a:t>языка </a:t>
            </a:r>
            <a:r>
              <a:rPr sz="1500" spc="30" dirty="0">
                <a:latin typeface="Arial"/>
                <a:cs typeface="Arial"/>
              </a:rPr>
              <a:t>программирования </a:t>
            </a:r>
            <a:r>
              <a:rPr sz="1500" spc="-5" dirty="0">
                <a:latin typeface="Palladio Uralic"/>
                <a:cs typeface="Palladio Uralic"/>
              </a:rPr>
              <a:t>Java </a:t>
            </a:r>
            <a:r>
              <a:rPr sz="1500" spc="-85" dirty="0">
                <a:latin typeface="Arial"/>
                <a:cs typeface="Arial"/>
              </a:rPr>
              <a:t>с </a:t>
            </a:r>
            <a:r>
              <a:rPr sz="1500" spc="25" dirty="0">
                <a:latin typeface="Arial"/>
                <a:cs typeface="Arial"/>
              </a:rPr>
              <a:t>различными </a:t>
            </a:r>
            <a:r>
              <a:rPr sz="1500" spc="-10" dirty="0">
                <a:latin typeface="Arial"/>
                <a:cs typeface="Arial"/>
              </a:rPr>
              <a:t>базами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данных</a:t>
            </a:r>
            <a:endParaRPr sz="15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Palladio Uralic"/>
                <a:cs typeface="Palladio Uralic"/>
              </a:rPr>
              <a:t>(</a:t>
            </a:r>
            <a:r>
              <a:rPr sz="1500" spc="-65" dirty="0">
                <a:latin typeface="Arial"/>
                <a:cs typeface="Arial"/>
              </a:rPr>
              <a:t>далее </a:t>
            </a:r>
            <a:r>
              <a:rPr sz="1500" dirty="0">
                <a:latin typeface="Palladio Uralic"/>
                <a:cs typeface="Palladio Uralic"/>
              </a:rPr>
              <a:t>–</a:t>
            </a:r>
            <a:r>
              <a:rPr sz="1500" spc="10" dirty="0">
                <a:latin typeface="Palladio Uralic"/>
                <a:cs typeface="Palladio Uralic"/>
              </a:rPr>
              <a:t> </a:t>
            </a:r>
            <a:r>
              <a:rPr sz="1500" spc="5" dirty="0">
                <a:latin typeface="Arial"/>
                <a:cs typeface="Arial"/>
              </a:rPr>
              <a:t>БД</a:t>
            </a:r>
            <a:r>
              <a:rPr sz="1500" spc="5" dirty="0">
                <a:latin typeface="Palladio Uralic"/>
                <a:cs typeface="Palladio Uralic"/>
              </a:rPr>
              <a:t>).</a:t>
            </a:r>
            <a:endParaRPr sz="15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</a:pPr>
            <a:endParaRPr sz="16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Palladio Uralic"/>
                <a:cs typeface="Palladio Uralic"/>
              </a:rPr>
              <a:t>JDBC </a:t>
            </a:r>
            <a:r>
              <a:rPr sz="1600" spc="-15" dirty="0">
                <a:latin typeface="Arial"/>
                <a:cs typeface="Arial"/>
              </a:rPr>
              <a:t>решает </a:t>
            </a:r>
            <a:r>
              <a:rPr sz="1600" spc="-5" dirty="0">
                <a:latin typeface="Arial"/>
                <a:cs typeface="Arial"/>
              </a:rPr>
              <a:t>следующие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задачи</a:t>
            </a:r>
            <a:r>
              <a:rPr sz="1600" spc="-20" dirty="0">
                <a:latin typeface="Palladio Uralic"/>
                <a:cs typeface="Palladio Uralic"/>
              </a:rPr>
              <a:t>: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600" y="5026659"/>
            <a:ext cx="755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solidFill>
                  <a:srgbClr val="333333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500" y="4953000"/>
            <a:ext cx="2614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"/>
                <a:cs typeface="Arial"/>
              </a:rPr>
              <a:t>Создание </a:t>
            </a:r>
            <a:r>
              <a:rPr sz="1600" spc="-10" dirty="0">
                <a:latin typeface="Arial"/>
                <a:cs typeface="Arial"/>
              </a:rPr>
              <a:t>соединения </a:t>
            </a:r>
            <a:r>
              <a:rPr sz="1600" spc="-90" dirty="0">
                <a:latin typeface="Arial"/>
                <a:cs typeface="Arial"/>
              </a:rPr>
              <a:t>с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БД</a:t>
            </a:r>
            <a:r>
              <a:rPr sz="1600" spc="10" dirty="0">
                <a:latin typeface="Palladio Uralic"/>
                <a:cs typeface="Palladio Uralic"/>
              </a:rPr>
              <a:t>.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600" y="5763259"/>
            <a:ext cx="755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solidFill>
                  <a:srgbClr val="333333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500" y="5689600"/>
            <a:ext cx="2574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"/>
                <a:cs typeface="Arial"/>
              </a:rPr>
              <a:t>Создание </a:t>
            </a:r>
            <a:r>
              <a:rPr sz="1600" spc="-5" dirty="0">
                <a:latin typeface="Palladio Uralic"/>
                <a:cs typeface="Palladio Uralic"/>
              </a:rPr>
              <a:t>SQL</a:t>
            </a:r>
            <a:r>
              <a:rPr sz="1600" spc="-120" dirty="0">
                <a:latin typeface="Palladio Uralic"/>
                <a:cs typeface="Palladio Uralic"/>
              </a:rPr>
              <a:t> </a:t>
            </a:r>
            <a:r>
              <a:rPr sz="1600" spc="25" dirty="0">
                <a:latin typeface="Arial"/>
                <a:cs typeface="Arial"/>
              </a:rPr>
              <a:t>выражений</a:t>
            </a:r>
            <a:r>
              <a:rPr sz="1600" spc="25" dirty="0">
                <a:latin typeface="Palladio Uralic"/>
                <a:cs typeface="Palladio Uralic"/>
              </a:rPr>
              <a:t>.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600" y="6499859"/>
            <a:ext cx="755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solidFill>
                  <a:srgbClr val="333333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500" y="6426200"/>
            <a:ext cx="2760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Выполнение </a:t>
            </a:r>
            <a:r>
              <a:rPr sz="1600" spc="-5" dirty="0">
                <a:latin typeface="Palladio Uralic"/>
                <a:cs typeface="Palladio Uralic"/>
              </a:rPr>
              <a:t>SQL </a:t>
            </a:r>
            <a:r>
              <a:rPr sz="1600" dirty="0">
                <a:latin typeface="Palladio Uralic"/>
                <a:cs typeface="Palladio Uralic"/>
              </a:rPr>
              <a:t>–</a:t>
            </a:r>
            <a:r>
              <a:rPr sz="1600" spc="-165" dirty="0">
                <a:latin typeface="Palladio Uralic"/>
                <a:cs typeface="Palladio Uralic"/>
              </a:rPr>
              <a:t> </a:t>
            </a:r>
            <a:r>
              <a:rPr sz="1600" spc="-10" dirty="0">
                <a:latin typeface="Arial"/>
                <a:cs typeface="Arial"/>
              </a:rPr>
              <a:t>запросов</a:t>
            </a:r>
            <a:r>
              <a:rPr sz="1600" spc="-10" dirty="0">
                <a:latin typeface="Palladio Uralic"/>
                <a:cs typeface="Palladio Uralic"/>
              </a:rPr>
              <a:t>.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600" y="7236459"/>
            <a:ext cx="755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solidFill>
                  <a:srgbClr val="333333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500" y="7162800"/>
            <a:ext cx="4714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5" dirty="0">
                <a:latin typeface="Arial"/>
                <a:cs typeface="Arial"/>
              </a:rPr>
              <a:t>Просмотр </a:t>
            </a:r>
            <a:r>
              <a:rPr sz="1600" spc="114" dirty="0">
                <a:latin typeface="Arial"/>
                <a:cs typeface="Arial"/>
              </a:rPr>
              <a:t>и </a:t>
            </a:r>
            <a:r>
              <a:rPr sz="1600" spc="35" dirty="0">
                <a:latin typeface="Arial"/>
                <a:cs typeface="Arial"/>
              </a:rPr>
              <a:t>модификация </a:t>
            </a:r>
            <a:r>
              <a:rPr sz="1600" spc="15" dirty="0">
                <a:latin typeface="Arial"/>
                <a:cs typeface="Arial"/>
              </a:rPr>
              <a:t>полученных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записей</a:t>
            </a:r>
            <a:r>
              <a:rPr sz="1600" dirty="0">
                <a:latin typeface="Palladio Uralic"/>
                <a:cs typeface="Palladio Uralic"/>
              </a:rPr>
              <a:t>.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900" y="7899400"/>
            <a:ext cx="1250124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Если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говорить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в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целом</a:t>
            </a:r>
            <a:r>
              <a:rPr sz="1600" spc="5" dirty="0">
                <a:latin typeface="Palladio Uralic"/>
                <a:cs typeface="Palladio Uralic"/>
              </a:rPr>
              <a:t>,</a:t>
            </a:r>
            <a:r>
              <a:rPr sz="1600" dirty="0">
                <a:latin typeface="Palladio Uralic"/>
                <a:cs typeface="Palladio Uralic"/>
              </a:rPr>
              <a:t> </a:t>
            </a:r>
            <a:r>
              <a:rPr sz="1600" spc="10" dirty="0">
                <a:latin typeface="Arial"/>
                <a:cs typeface="Arial"/>
              </a:rPr>
              <a:t>то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Palladio Uralic"/>
                <a:cs typeface="Palladio Uralic"/>
              </a:rPr>
              <a:t>JDBC</a:t>
            </a:r>
            <a:r>
              <a:rPr sz="1600" dirty="0">
                <a:latin typeface="Palladio Uralic"/>
                <a:cs typeface="Palladio Uralic"/>
              </a:rPr>
              <a:t> – </a:t>
            </a:r>
            <a:r>
              <a:rPr sz="1600" spc="10" dirty="0">
                <a:latin typeface="Arial"/>
                <a:cs typeface="Arial"/>
              </a:rPr>
              <a:t>это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библиотека</a:t>
            </a:r>
            <a:r>
              <a:rPr sz="1600" spc="10" dirty="0">
                <a:latin typeface="Palladio Uralic"/>
                <a:cs typeface="Palladio Uralic"/>
              </a:rPr>
              <a:t>,</a:t>
            </a:r>
            <a:r>
              <a:rPr sz="1600" dirty="0">
                <a:latin typeface="Palladio Uralic"/>
                <a:cs typeface="Palladio Uralic"/>
              </a:rPr>
              <a:t> </a:t>
            </a:r>
            <a:r>
              <a:rPr sz="1600" spc="20" dirty="0">
                <a:latin typeface="Arial"/>
                <a:cs typeface="Arial"/>
              </a:rPr>
              <a:t>которая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обеспечивает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целый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набор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интерфейсов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для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доступа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35" dirty="0">
                <a:latin typeface="Arial"/>
                <a:cs typeface="Arial"/>
              </a:rPr>
              <a:t>к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различным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БД</a:t>
            </a:r>
            <a:r>
              <a:rPr sz="1600" spc="10" dirty="0">
                <a:latin typeface="Palladio Uralic"/>
                <a:cs typeface="Palladio Uralic"/>
              </a:rPr>
              <a:t>.</a:t>
            </a:r>
            <a:endParaRPr sz="16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</a:pPr>
            <a:endParaRPr sz="17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Palladio Uralic"/>
              <a:cs typeface="Palladio Uralic"/>
            </a:endParaRPr>
          </a:p>
          <a:p>
            <a:pPr marL="12700" marR="5080">
              <a:lnSpc>
                <a:spcPct val="104200"/>
              </a:lnSpc>
            </a:pPr>
            <a:r>
              <a:rPr sz="1600" spc="25" dirty="0">
                <a:latin typeface="Arial"/>
                <a:cs typeface="Arial"/>
              </a:rPr>
              <a:t>Для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доступа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35" dirty="0">
                <a:latin typeface="Arial"/>
                <a:cs typeface="Arial"/>
              </a:rPr>
              <a:t>к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каждой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конкретной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БД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необходим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специальный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Palladio Uralic"/>
                <a:cs typeface="Palladio Uralic"/>
              </a:rPr>
              <a:t>JDBC</a:t>
            </a:r>
            <a:r>
              <a:rPr sz="1600" spc="5" dirty="0">
                <a:latin typeface="Palladio Uralic"/>
                <a:cs typeface="Palladio Uralic"/>
              </a:rPr>
              <a:t> </a:t>
            </a:r>
            <a:r>
              <a:rPr sz="1600" dirty="0">
                <a:latin typeface="Palladio Uralic"/>
                <a:cs typeface="Palladio Uralic"/>
              </a:rPr>
              <a:t>–</a:t>
            </a:r>
            <a:r>
              <a:rPr sz="1600" spc="5" dirty="0">
                <a:latin typeface="Palladio Uralic"/>
                <a:cs typeface="Palladio Uralic"/>
              </a:rPr>
              <a:t> </a:t>
            </a:r>
            <a:r>
              <a:rPr sz="1600" spc="-15" dirty="0">
                <a:latin typeface="Arial"/>
                <a:cs typeface="Arial"/>
              </a:rPr>
              <a:t>драйвер</a:t>
            </a:r>
            <a:r>
              <a:rPr sz="1600" spc="-15" dirty="0">
                <a:latin typeface="Palladio Uralic"/>
                <a:cs typeface="Palladio Uralic"/>
              </a:rPr>
              <a:t>,</a:t>
            </a:r>
            <a:r>
              <a:rPr sz="1600" spc="5" dirty="0">
                <a:latin typeface="Palladio Uralic"/>
                <a:cs typeface="Palladio Uralic"/>
              </a:rPr>
              <a:t> </a:t>
            </a:r>
            <a:r>
              <a:rPr sz="1600" spc="50" dirty="0">
                <a:latin typeface="Arial"/>
                <a:cs typeface="Arial"/>
              </a:rPr>
              <a:t>который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является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адаптером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Palladio Uralic"/>
                <a:cs typeface="Palladio Uralic"/>
              </a:rPr>
              <a:t>Java</a:t>
            </a:r>
            <a:r>
              <a:rPr sz="1600" spc="5" dirty="0">
                <a:latin typeface="Palladio Uralic"/>
                <a:cs typeface="Palladio Uralic"/>
              </a:rPr>
              <a:t> </a:t>
            </a:r>
            <a:r>
              <a:rPr sz="1600" dirty="0">
                <a:latin typeface="Palladio Uralic"/>
                <a:cs typeface="Palladio Uralic"/>
              </a:rPr>
              <a:t>– </a:t>
            </a:r>
            <a:r>
              <a:rPr sz="1600" spc="55" dirty="0">
                <a:latin typeface="Arial"/>
                <a:cs typeface="Arial"/>
              </a:rPr>
              <a:t>приложения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35" dirty="0">
                <a:latin typeface="Arial"/>
                <a:cs typeface="Arial"/>
              </a:rPr>
              <a:t>к  </a:t>
            </a:r>
            <a:r>
              <a:rPr sz="1600" spc="10" dirty="0">
                <a:latin typeface="Arial"/>
                <a:cs typeface="Arial"/>
              </a:rPr>
              <a:t>БД</a:t>
            </a:r>
            <a:r>
              <a:rPr sz="1600" spc="10" dirty="0">
                <a:latin typeface="Palladio Uralic"/>
                <a:cs typeface="Palladio Uralic"/>
              </a:rPr>
              <a:t>.</a:t>
            </a:r>
            <a:endParaRPr sz="160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901700"/>
            <a:ext cx="213169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5" dirty="0">
                <a:latin typeface="Georgia"/>
                <a:cs typeface="Georgia"/>
              </a:rPr>
              <a:t>JDBC</a:t>
            </a:r>
            <a:endParaRPr sz="6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79243" y="2918508"/>
            <a:ext cx="6715556" cy="6456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914400"/>
            <a:ext cx="60280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000000"/>
                </a:solidFill>
                <a:latin typeface="Palladio Uralic"/>
                <a:cs typeface="Palladio Uralic"/>
              </a:rPr>
              <a:t>JDBC API </a:t>
            </a:r>
            <a:r>
              <a:rPr sz="2300" spc="-5" dirty="0">
                <a:solidFill>
                  <a:srgbClr val="000000"/>
                </a:solidFill>
                <a:latin typeface="Arial"/>
                <a:cs typeface="Arial"/>
              </a:rPr>
              <a:t>состоит </a:t>
            </a:r>
            <a:r>
              <a:rPr sz="2300" spc="60" dirty="0">
                <a:solidFill>
                  <a:srgbClr val="000000"/>
                </a:solidFill>
                <a:latin typeface="Arial"/>
                <a:cs typeface="Arial"/>
              </a:rPr>
              <a:t>из </a:t>
            </a:r>
            <a:r>
              <a:rPr sz="2300" spc="10" dirty="0">
                <a:solidFill>
                  <a:srgbClr val="000000"/>
                </a:solidFill>
                <a:latin typeface="Arial"/>
                <a:cs typeface="Arial"/>
              </a:rPr>
              <a:t>следующих</a:t>
            </a:r>
            <a:r>
              <a:rPr sz="2300" spc="-3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000000"/>
                </a:solidFill>
                <a:latin typeface="Arial"/>
                <a:cs typeface="Arial"/>
              </a:rPr>
              <a:t>элементов</a:t>
            </a:r>
            <a:r>
              <a:rPr sz="2300" spc="-30" dirty="0">
                <a:solidFill>
                  <a:srgbClr val="000000"/>
                </a:solidFill>
                <a:latin typeface="Palladio Uralic"/>
                <a:cs typeface="Palladio Uralic"/>
              </a:rPr>
              <a:t>:</a:t>
            </a:r>
            <a:endParaRPr sz="23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822450"/>
            <a:ext cx="723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solidFill>
                  <a:srgbClr val="333333"/>
                </a:solidFill>
                <a:latin typeface="Arial"/>
                <a:cs typeface="Arial"/>
              </a:rPr>
              <a:t>•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00" y="1765300"/>
            <a:ext cx="114357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20" dirty="0">
                <a:latin typeface="Arial"/>
                <a:cs typeface="Arial"/>
              </a:rPr>
              <a:t>Менеджер </a:t>
            </a:r>
            <a:r>
              <a:rPr sz="1500" b="1" spc="-10" dirty="0">
                <a:latin typeface="Arial"/>
                <a:cs typeface="Arial"/>
              </a:rPr>
              <a:t>драйверов </a:t>
            </a:r>
            <a:r>
              <a:rPr sz="1500" b="1" dirty="0">
                <a:latin typeface="Arial"/>
                <a:cs typeface="Arial"/>
              </a:rPr>
              <a:t>(Driver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Manager)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500" spc="30" dirty="0">
                <a:latin typeface="Arial"/>
                <a:cs typeface="Arial"/>
              </a:rPr>
              <a:t>Этот </a:t>
            </a:r>
            <a:r>
              <a:rPr sz="1500" dirty="0">
                <a:latin typeface="Arial"/>
                <a:cs typeface="Arial"/>
              </a:rPr>
              <a:t>элемент </a:t>
            </a:r>
            <a:r>
              <a:rPr sz="1500" spc="10" dirty="0">
                <a:latin typeface="Arial"/>
                <a:cs typeface="Arial"/>
              </a:rPr>
              <a:t>управляет </a:t>
            </a:r>
            <a:r>
              <a:rPr sz="1500" spc="25" dirty="0">
                <a:latin typeface="Arial"/>
                <a:cs typeface="Arial"/>
              </a:rPr>
              <a:t>списком </a:t>
            </a:r>
            <a:r>
              <a:rPr sz="1500" spc="10" dirty="0">
                <a:latin typeface="Arial"/>
                <a:cs typeface="Arial"/>
              </a:rPr>
              <a:t>драйверов БД. </a:t>
            </a:r>
            <a:r>
              <a:rPr sz="1500" spc="60" dirty="0">
                <a:latin typeface="Arial"/>
                <a:cs typeface="Arial"/>
              </a:rPr>
              <a:t>Каждой </a:t>
            </a:r>
            <a:r>
              <a:rPr sz="1500" spc="10" dirty="0">
                <a:latin typeface="Arial"/>
                <a:cs typeface="Arial"/>
              </a:rPr>
              <a:t>запрос </a:t>
            </a:r>
            <a:r>
              <a:rPr sz="1500" dirty="0">
                <a:latin typeface="Arial"/>
                <a:cs typeface="Arial"/>
              </a:rPr>
              <a:t>на </a:t>
            </a:r>
            <a:r>
              <a:rPr sz="1500" spc="10" dirty="0">
                <a:latin typeface="Arial"/>
                <a:cs typeface="Arial"/>
              </a:rPr>
              <a:t>соединение требует </a:t>
            </a:r>
            <a:r>
              <a:rPr sz="1500" spc="15" dirty="0">
                <a:latin typeface="Arial"/>
                <a:cs typeface="Arial"/>
              </a:rPr>
              <a:t>соответствующего </a:t>
            </a:r>
            <a:r>
              <a:rPr sz="1500" spc="10" dirty="0">
                <a:latin typeface="Arial"/>
                <a:cs typeface="Arial"/>
              </a:rPr>
              <a:t>драйвера.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Первое  </a:t>
            </a:r>
            <a:r>
              <a:rPr sz="1500" spc="10" dirty="0">
                <a:latin typeface="Arial"/>
                <a:cs typeface="Arial"/>
              </a:rPr>
              <a:t>совпадение </a:t>
            </a:r>
            <a:r>
              <a:rPr sz="1500" spc="20" dirty="0">
                <a:latin typeface="Arial"/>
                <a:cs typeface="Arial"/>
              </a:rPr>
              <a:t>даёт </a:t>
            </a:r>
            <a:r>
              <a:rPr sz="1500" spc="-10" dirty="0">
                <a:latin typeface="Arial"/>
                <a:cs typeface="Arial"/>
              </a:rPr>
              <a:t>нам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соединение.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00" y="2990850"/>
            <a:ext cx="723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solidFill>
                  <a:srgbClr val="333333"/>
                </a:solidFill>
                <a:latin typeface="Arial"/>
                <a:cs typeface="Arial"/>
              </a:rPr>
              <a:t>•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000" y="2933700"/>
            <a:ext cx="117157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Драйвер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(Driver)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0" dirty="0">
                <a:latin typeface="Arial"/>
                <a:cs typeface="Arial"/>
              </a:rPr>
              <a:t>Этот </a:t>
            </a:r>
            <a:r>
              <a:rPr sz="1500" dirty="0">
                <a:latin typeface="Arial"/>
                <a:cs typeface="Arial"/>
              </a:rPr>
              <a:t>элемент </a:t>
            </a:r>
            <a:r>
              <a:rPr sz="1500" spc="20" dirty="0">
                <a:latin typeface="Arial"/>
                <a:cs typeface="Arial"/>
              </a:rPr>
              <a:t>отвечает </a:t>
            </a:r>
            <a:r>
              <a:rPr sz="1500" spc="30" dirty="0">
                <a:latin typeface="Arial"/>
                <a:cs typeface="Arial"/>
              </a:rPr>
              <a:t>за </a:t>
            </a:r>
            <a:r>
              <a:rPr sz="1500" spc="15" dirty="0">
                <a:latin typeface="Arial"/>
                <a:cs typeface="Arial"/>
              </a:rPr>
              <a:t>связь </a:t>
            </a:r>
            <a:r>
              <a:rPr sz="1500" dirty="0">
                <a:latin typeface="Arial"/>
                <a:cs typeface="Arial"/>
              </a:rPr>
              <a:t>с </a:t>
            </a:r>
            <a:r>
              <a:rPr sz="1500" spc="10" dirty="0">
                <a:latin typeface="Arial"/>
                <a:cs typeface="Arial"/>
              </a:rPr>
              <a:t>БД. </a:t>
            </a:r>
            <a:r>
              <a:rPr sz="1500" spc="5" dirty="0">
                <a:latin typeface="Arial"/>
                <a:cs typeface="Arial"/>
              </a:rPr>
              <a:t>Работать </a:t>
            </a:r>
            <a:r>
              <a:rPr sz="1500" dirty="0">
                <a:latin typeface="Arial"/>
                <a:cs typeface="Arial"/>
              </a:rPr>
              <a:t>с ним </a:t>
            </a:r>
            <a:r>
              <a:rPr sz="1500" spc="-10" dirty="0">
                <a:latin typeface="Arial"/>
                <a:cs typeface="Arial"/>
              </a:rPr>
              <a:t>нам </a:t>
            </a:r>
            <a:r>
              <a:rPr sz="1500" spc="20" dirty="0">
                <a:latin typeface="Arial"/>
                <a:cs typeface="Arial"/>
              </a:rPr>
              <a:t>приходится </a:t>
            </a:r>
            <a:r>
              <a:rPr sz="1500" spc="30" dirty="0">
                <a:latin typeface="Arial"/>
                <a:cs typeface="Arial"/>
              </a:rPr>
              <a:t>крайне редко. </a:t>
            </a:r>
            <a:r>
              <a:rPr sz="1500" spc="5" dirty="0">
                <a:latin typeface="Arial"/>
                <a:cs typeface="Arial"/>
              </a:rPr>
              <a:t>Вместо </a:t>
            </a:r>
            <a:r>
              <a:rPr sz="1500" spc="20" dirty="0">
                <a:latin typeface="Arial"/>
                <a:cs typeface="Arial"/>
              </a:rPr>
              <a:t>этого </a:t>
            </a:r>
            <a:r>
              <a:rPr sz="1500" spc="-15" dirty="0">
                <a:latin typeface="Arial"/>
                <a:cs typeface="Arial"/>
              </a:rPr>
              <a:t>мы </a:t>
            </a:r>
            <a:r>
              <a:rPr sz="1500" spc="-5" dirty="0">
                <a:latin typeface="Arial"/>
                <a:cs typeface="Arial"/>
              </a:rPr>
              <a:t>чаще </a:t>
            </a:r>
            <a:r>
              <a:rPr sz="1500" dirty="0">
                <a:latin typeface="Arial"/>
                <a:cs typeface="Arial"/>
              </a:rPr>
              <a:t>используем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объекты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Arial"/>
                <a:cs typeface="Arial"/>
              </a:rPr>
              <a:t>DriverManager, </a:t>
            </a:r>
            <a:r>
              <a:rPr sz="1500" spc="30" dirty="0">
                <a:latin typeface="Arial"/>
                <a:cs typeface="Arial"/>
              </a:rPr>
              <a:t>которые </a:t>
            </a:r>
            <a:r>
              <a:rPr sz="1500" spc="15" dirty="0">
                <a:latin typeface="Arial"/>
                <a:cs typeface="Arial"/>
              </a:rPr>
              <a:t>управляют </a:t>
            </a:r>
            <a:r>
              <a:rPr sz="1500" spc="20" dirty="0">
                <a:latin typeface="Arial"/>
                <a:cs typeface="Arial"/>
              </a:rPr>
              <a:t>объектами этого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типа.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100" y="4159250"/>
            <a:ext cx="723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solidFill>
                  <a:srgbClr val="333333"/>
                </a:solidFill>
                <a:latin typeface="Arial"/>
                <a:cs typeface="Arial"/>
              </a:rPr>
              <a:t>•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000" y="4102100"/>
            <a:ext cx="112312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Соединение (Connection)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0" dirty="0">
                <a:latin typeface="Arial"/>
                <a:cs typeface="Arial"/>
              </a:rPr>
              <a:t>Этот </a:t>
            </a:r>
            <a:r>
              <a:rPr sz="1500" spc="15" dirty="0">
                <a:latin typeface="Arial"/>
                <a:cs typeface="Arial"/>
              </a:rPr>
              <a:t>интерфейс </a:t>
            </a:r>
            <a:r>
              <a:rPr sz="1500" spc="10" dirty="0">
                <a:latin typeface="Arial"/>
                <a:cs typeface="Arial"/>
              </a:rPr>
              <a:t>обеспечивает </a:t>
            </a:r>
            <a:r>
              <a:rPr sz="1500" dirty="0">
                <a:latin typeface="Arial"/>
                <a:cs typeface="Arial"/>
              </a:rPr>
              <a:t>нас </a:t>
            </a:r>
            <a:r>
              <a:rPr sz="1500" spc="5" dirty="0">
                <a:latin typeface="Arial"/>
                <a:cs typeface="Arial"/>
              </a:rPr>
              <a:t>методами </a:t>
            </a:r>
            <a:r>
              <a:rPr sz="1500" spc="10" dirty="0">
                <a:latin typeface="Arial"/>
                <a:cs typeface="Arial"/>
              </a:rPr>
              <a:t>для </a:t>
            </a:r>
            <a:r>
              <a:rPr sz="1500" spc="5" dirty="0">
                <a:latin typeface="Arial"/>
                <a:cs typeface="Arial"/>
              </a:rPr>
              <a:t>работы </a:t>
            </a:r>
            <a:r>
              <a:rPr sz="1500" dirty="0">
                <a:latin typeface="Arial"/>
                <a:cs typeface="Arial"/>
              </a:rPr>
              <a:t>с </a:t>
            </a:r>
            <a:r>
              <a:rPr sz="1500" spc="10" dirty="0">
                <a:latin typeface="Arial"/>
                <a:cs typeface="Arial"/>
              </a:rPr>
              <a:t>БД. </a:t>
            </a:r>
            <a:r>
              <a:rPr sz="1500" dirty="0">
                <a:latin typeface="Arial"/>
                <a:cs typeface="Arial"/>
              </a:rPr>
              <a:t>Все </a:t>
            </a:r>
            <a:r>
              <a:rPr sz="1500" spc="20" dirty="0">
                <a:latin typeface="Arial"/>
                <a:cs typeface="Arial"/>
              </a:rPr>
              <a:t>взаимодействия </a:t>
            </a:r>
            <a:r>
              <a:rPr sz="1500" dirty="0">
                <a:latin typeface="Arial"/>
                <a:cs typeface="Arial"/>
              </a:rPr>
              <a:t>с </a:t>
            </a:r>
            <a:r>
              <a:rPr sz="1500" spc="20" dirty="0">
                <a:latin typeface="Arial"/>
                <a:cs typeface="Arial"/>
              </a:rPr>
              <a:t>БД </a:t>
            </a:r>
            <a:r>
              <a:rPr sz="1500" spc="15" dirty="0">
                <a:latin typeface="Arial"/>
                <a:cs typeface="Arial"/>
              </a:rPr>
              <a:t>происходят </a:t>
            </a:r>
            <a:r>
              <a:rPr sz="1500" spc="20" dirty="0">
                <a:latin typeface="Arial"/>
                <a:cs typeface="Arial"/>
              </a:rPr>
              <a:t>исключительно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через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Connection.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100" y="5327650"/>
            <a:ext cx="723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solidFill>
                  <a:srgbClr val="333333"/>
                </a:solidFill>
                <a:latin typeface="Arial"/>
                <a:cs typeface="Arial"/>
              </a:rPr>
              <a:t>•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000" y="5270500"/>
            <a:ext cx="9928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0" dirty="0">
                <a:latin typeface="Arial"/>
                <a:cs typeface="Arial"/>
              </a:rPr>
              <a:t>Выражение</a:t>
            </a:r>
            <a:r>
              <a:rPr sz="1500" b="1" spc="-5" dirty="0">
                <a:latin typeface="Arial"/>
                <a:cs typeface="Arial"/>
              </a:rPr>
              <a:t> (Statement)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Для </a:t>
            </a:r>
            <a:r>
              <a:rPr sz="1500" spc="30" dirty="0">
                <a:latin typeface="Arial"/>
                <a:cs typeface="Arial"/>
              </a:rPr>
              <a:t>подтверждения </a:t>
            </a:r>
            <a:r>
              <a:rPr sz="1500" spc="5" dirty="0">
                <a:latin typeface="Arial"/>
                <a:cs typeface="Arial"/>
              </a:rPr>
              <a:t>SQL-запросов </a:t>
            </a:r>
            <a:r>
              <a:rPr sz="1500" spc="-15" dirty="0">
                <a:latin typeface="Arial"/>
                <a:cs typeface="Arial"/>
              </a:rPr>
              <a:t>мы </a:t>
            </a:r>
            <a:r>
              <a:rPr sz="1500" dirty="0">
                <a:latin typeface="Arial"/>
                <a:cs typeface="Arial"/>
              </a:rPr>
              <a:t>используем </a:t>
            </a:r>
            <a:r>
              <a:rPr sz="1500" spc="20" dirty="0">
                <a:latin typeface="Arial"/>
                <a:cs typeface="Arial"/>
              </a:rPr>
              <a:t>объекты, </a:t>
            </a:r>
            <a:r>
              <a:rPr sz="1500" spc="10" dirty="0">
                <a:latin typeface="Arial"/>
                <a:cs typeface="Arial"/>
              </a:rPr>
              <a:t>созданные </a:t>
            </a:r>
            <a:r>
              <a:rPr sz="1500" dirty="0">
                <a:latin typeface="Arial"/>
                <a:cs typeface="Arial"/>
              </a:rPr>
              <a:t>с </a:t>
            </a:r>
            <a:r>
              <a:rPr sz="1500" spc="5" dirty="0">
                <a:latin typeface="Arial"/>
                <a:cs typeface="Arial"/>
              </a:rPr>
              <a:t>использованием </a:t>
            </a:r>
            <a:r>
              <a:rPr sz="1500" spc="20" dirty="0">
                <a:latin typeface="Arial"/>
                <a:cs typeface="Arial"/>
              </a:rPr>
              <a:t>этого</a:t>
            </a:r>
            <a:r>
              <a:rPr sz="1500" spc="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интерфейса.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100" y="6267450"/>
            <a:ext cx="723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solidFill>
                  <a:srgbClr val="333333"/>
                </a:solidFill>
                <a:latin typeface="Arial"/>
                <a:cs typeface="Arial"/>
              </a:rPr>
              <a:t>•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9000" y="6210300"/>
            <a:ext cx="119043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Результат</a:t>
            </a:r>
            <a:r>
              <a:rPr sz="1500" b="1" spc="-5" dirty="0">
                <a:latin typeface="Arial"/>
                <a:cs typeface="Arial"/>
              </a:rPr>
              <a:t> (ResultSet)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500" spc="20" dirty="0">
                <a:latin typeface="Arial"/>
                <a:cs typeface="Arial"/>
              </a:rPr>
              <a:t>Экземпляры этого </a:t>
            </a:r>
            <a:r>
              <a:rPr sz="1500" dirty="0">
                <a:latin typeface="Arial"/>
                <a:cs typeface="Arial"/>
              </a:rPr>
              <a:t>элемента </a:t>
            </a:r>
            <a:r>
              <a:rPr sz="1500" spc="30" dirty="0">
                <a:latin typeface="Arial"/>
                <a:cs typeface="Arial"/>
              </a:rPr>
              <a:t>содержат </a:t>
            </a:r>
            <a:r>
              <a:rPr sz="1500" spc="5" dirty="0">
                <a:latin typeface="Arial"/>
                <a:cs typeface="Arial"/>
              </a:rPr>
              <a:t>данные, </a:t>
            </a:r>
            <a:r>
              <a:rPr sz="1500" spc="30" dirty="0">
                <a:latin typeface="Arial"/>
                <a:cs typeface="Arial"/>
              </a:rPr>
              <a:t>которые </a:t>
            </a:r>
            <a:r>
              <a:rPr sz="1500" dirty="0">
                <a:latin typeface="Arial"/>
                <a:cs typeface="Arial"/>
              </a:rPr>
              <a:t>были </a:t>
            </a:r>
            <a:r>
              <a:rPr sz="1500" spc="5" dirty="0">
                <a:latin typeface="Arial"/>
                <a:cs typeface="Arial"/>
              </a:rPr>
              <a:t>получены </a:t>
            </a:r>
            <a:r>
              <a:rPr sz="1500" spc="20" dirty="0">
                <a:latin typeface="Arial"/>
                <a:cs typeface="Arial"/>
              </a:rPr>
              <a:t>в </a:t>
            </a:r>
            <a:r>
              <a:rPr sz="1500" spc="10" dirty="0">
                <a:latin typeface="Arial"/>
                <a:cs typeface="Arial"/>
              </a:rPr>
              <a:t>результате выполнения </a:t>
            </a:r>
            <a:r>
              <a:rPr sz="1500" spc="-5" dirty="0">
                <a:latin typeface="Arial"/>
                <a:cs typeface="Arial"/>
              </a:rPr>
              <a:t>SQL </a:t>
            </a:r>
            <a:r>
              <a:rPr sz="1500" dirty="0">
                <a:latin typeface="Arial"/>
                <a:cs typeface="Arial"/>
              </a:rPr>
              <a:t>– </a:t>
            </a:r>
            <a:r>
              <a:rPr sz="1500" spc="10" dirty="0">
                <a:latin typeface="Arial"/>
                <a:cs typeface="Arial"/>
              </a:rPr>
              <a:t>запроса. </a:t>
            </a:r>
            <a:r>
              <a:rPr sz="1500" dirty="0">
                <a:latin typeface="Arial"/>
                <a:cs typeface="Arial"/>
              </a:rPr>
              <a:t>Он </a:t>
            </a:r>
            <a:r>
              <a:rPr sz="1500" spc="10" dirty="0">
                <a:latin typeface="Arial"/>
                <a:cs typeface="Arial"/>
              </a:rPr>
              <a:t>работает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10" dirty="0">
                <a:latin typeface="Arial"/>
                <a:cs typeface="Arial"/>
              </a:rPr>
              <a:t>как  </a:t>
            </a:r>
            <a:r>
              <a:rPr sz="1500" spc="20" dirty="0">
                <a:latin typeface="Arial"/>
                <a:cs typeface="Arial"/>
              </a:rPr>
              <a:t>итератор </a:t>
            </a:r>
            <a:r>
              <a:rPr sz="1500" spc="35" dirty="0">
                <a:latin typeface="Arial"/>
                <a:cs typeface="Arial"/>
              </a:rPr>
              <a:t>и </a:t>
            </a:r>
            <a:r>
              <a:rPr sz="1500" spc="10" dirty="0">
                <a:latin typeface="Arial"/>
                <a:cs typeface="Arial"/>
              </a:rPr>
              <a:t>“пробегает” по </a:t>
            </a:r>
            <a:r>
              <a:rPr sz="1500" dirty="0">
                <a:latin typeface="Arial"/>
                <a:cs typeface="Arial"/>
              </a:rPr>
              <a:t>полученным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данным.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100" y="7435850"/>
            <a:ext cx="723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solidFill>
                  <a:srgbClr val="333333"/>
                </a:solidFill>
                <a:latin typeface="Arial"/>
                <a:cs typeface="Arial"/>
              </a:rPr>
              <a:t>•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0" y="7378700"/>
            <a:ext cx="7513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5" dirty="0">
                <a:latin typeface="Arial"/>
                <a:cs typeface="Arial"/>
              </a:rPr>
              <a:t>Исключения </a:t>
            </a:r>
            <a:r>
              <a:rPr sz="1500" b="1" spc="-5" dirty="0">
                <a:latin typeface="Arial"/>
                <a:cs typeface="Arial"/>
              </a:rPr>
              <a:t>(SQL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Exception)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0" dirty="0">
                <a:latin typeface="Arial"/>
                <a:cs typeface="Arial"/>
              </a:rPr>
              <a:t>Этот класс </a:t>
            </a:r>
            <a:r>
              <a:rPr sz="1500" spc="5" dirty="0">
                <a:latin typeface="Arial"/>
                <a:cs typeface="Arial"/>
              </a:rPr>
              <a:t>обрабатывает все </a:t>
            </a:r>
            <a:r>
              <a:rPr sz="1500" spc="25" dirty="0">
                <a:latin typeface="Arial"/>
                <a:cs typeface="Arial"/>
              </a:rPr>
              <a:t>ошибки, </a:t>
            </a:r>
            <a:r>
              <a:rPr sz="1500" spc="30" dirty="0">
                <a:latin typeface="Arial"/>
                <a:cs typeface="Arial"/>
              </a:rPr>
              <a:t>которые </a:t>
            </a:r>
            <a:r>
              <a:rPr sz="1500" spc="15" dirty="0">
                <a:latin typeface="Arial"/>
                <a:cs typeface="Arial"/>
              </a:rPr>
              <a:t>могут </a:t>
            </a:r>
            <a:r>
              <a:rPr sz="1500" spc="30" dirty="0">
                <a:latin typeface="Arial"/>
                <a:cs typeface="Arial"/>
              </a:rPr>
              <a:t>возникнуть </a:t>
            </a:r>
            <a:r>
              <a:rPr sz="1500" spc="15" dirty="0">
                <a:latin typeface="Arial"/>
                <a:cs typeface="Arial"/>
              </a:rPr>
              <a:t>при </a:t>
            </a:r>
            <a:r>
              <a:rPr sz="1500" spc="5" dirty="0">
                <a:latin typeface="Arial"/>
                <a:cs typeface="Arial"/>
              </a:rPr>
              <a:t>работе </a:t>
            </a:r>
            <a:r>
              <a:rPr sz="1500" dirty="0">
                <a:latin typeface="Arial"/>
                <a:cs typeface="Arial"/>
              </a:rPr>
              <a:t>с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БД.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2100" y="8375650"/>
            <a:ext cx="723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solidFill>
                  <a:srgbClr val="333333"/>
                </a:solidFill>
                <a:latin typeface="Arial"/>
                <a:cs typeface="Arial"/>
              </a:rPr>
              <a:t>•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3700" y="406806"/>
            <a:ext cx="12217400" cy="923330"/>
          </a:xfrm>
        </p:spPr>
        <p:txBody>
          <a:bodyPr/>
          <a:lstStyle/>
          <a:p>
            <a:r>
              <a:rPr lang="en-US" dirty="0" smtClean="0"/>
              <a:t>C++ &amp;&amp; </a:t>
            </a:r>
            <a:r>
              <a:rPr lang="en-US" dirty="0" err="1" smtClean="0"/>
              <a:t>postgres</a:t>
            </a:r>
            <a:r>
              <a:rPr lang="en-US" dirty="0" smtClean="0"/>
              <a:t>  &amp;&amp; </a:t>
            </a:r>
            <a:r>
              <a:rPr lang="en-US" dirty="0" err="1" smtClean="0"/>
              <a:t>libpqxx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3700" y="1741269"/>
            <a:ext cx="11323786" cy="1384995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www.tutorialspoint.com/postgresql/postgresql_c_cpp.htm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1300" y="3126264"/>
            <a:ext cx="12522200" cy="54181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include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iostream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include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pqxx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pqxx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pqxx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argv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[])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connection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dbname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testdb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postgres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cohondob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 \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8800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600" dirty="0" smtClean="0">
                <a:solidFill>
                  <a:srgbClr val="008800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hostaddr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 = 127.0.0.1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 = 5432"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is_open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Opened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database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successfully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: 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666600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600" dirty="0" smtClean="0">
                <a:solidFill>
                  <a:srgbClr val="666600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Can't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database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disconnect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666600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cerr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what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4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000" y="762000"/>
            <a:ext cx="12217400" cy="923330"/>
          </a:xfrm>
        </p:spPr>
        <p:txBody>
          <a:bodyPr/>
          <a:lstStyle/>
          <a:p>
            <a:r>
              <a:rPr lang="en-US" dirty="0" smtClean="0"/>
              <a:t>Python prerequisites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04950" y="3276600"/>
            <a:ext cx="9994900" cy="4924425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# for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boosting : 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pip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psycopg2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# for create/drop/check databases and others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sqlalchemy_utils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# for more information: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# https://sqlalchemy-utils.readthedocs.io/en/latest/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9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901700"/>
            <a:ext cx="49466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45" dirty="0">
                <a:latin typeface="Georgia"/>
                <a:cs typeface="Georgia"/>
              </a:rPr>
              <a:t>SQL-alchemy</a:t>
            </a:r>
            <a:endParaRPr sz="6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800" y="2656839"/>
            <a:ext cx="12557125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9690">
              <a:lnSpc>
                <a:spcPct val="109000"/>
              </a:lnSpc>
              <a:spcBef>
                <a:spcPts val="100"/>
              </a:spcBef>
            </a:pPr>
            <a:r>
              <a:rPr sz="2600" spc="-5" dirty="0">
                <a:latin typeface="Palladio Uralic"/>
                <a:cs typeface="Palladio Uralic"/>
              </a:rPr>
              <a:t>SQLAlchemy </a:t>
            </a:r>
            <a:r>
              <a:rPr sz="2600" dirty="0">
                <a:latin typeface="Palladio Uralic"/>
                <a:cs typeface="Palladio Uralic"/>
              </a:rPr>
              <a:t>— </a:t>
            </a:r>
            <a:r>
              <a:rPr sz="2600" spc="20" dirty="0">
                <a:latin typeface="Arial"/>
                <a:cs typeface="Arial"/>
              </a:rPr>
              <a:t>это </a:t>
            </a:r>
            <a:r>
              <a:rPr sz="2600" spc="50" dirty="0">
                <a:latin typeface="Arial"/>
                <a:cs typeface="Arial"/>
              </a:rPr>
              <a:t>программное </a:t>
            </a:r>
            <a:r>
              <a:rPr sz="2600" spc="-40" dirty="0">
                <a:latin typeface="Arial"/>
                <a:cs typeface="Arial"/>
              </a:rPr>
              <a:t>обеспечение </a:t>
            </a:r>
            <a:r>
              <a:rPr sz="2600" spc="-150" dirty="0">
                <a:latin typeface="Arial"/>
                <a:cs typeface="Arial"/>
              </a:rPr>
              <a:t>с </a:t>
            </a:r>
            <a:r>
              <a:rPr sz="2600" spc="70" dirty="0">
                <a:latin typeface="Arial"/>
                <a:cs typeface="Arial"/>
              </a:rPr>
              <a:t>открытым </a:t>
            </a:r>
            <a:r>
              <a:rPr sz="2600" spc="15" dirty="0">
                <a:latin typeface="Arial"/>
                <a:cs typeface="Arial"/>
              </a:rPr>
              <a:t>исходным </a:t>
            </a:r>
            <a:r>
              <a:rPr sz="2600" spc="55" dirty="0">
                <a:latin typeface="Arial"/>
                <a:cs typeface="Arial"/>
              </a:rPr>
              <a:t>кодом</a:t>
            </a:r>
            <a:r>
              <a:rPr sz="2600" spc="-509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для  </a:t>
            </a:r>
            <a:r>
              <a:rPr sz="2600" spc="-5" dirty="0">
                <a:latin typeface="Arial"/>
                <a:cs typeface="Arial"/>
              </a:rPr>
              <a:t>работы </a:t>
            </a:r>
            <a:r>
              <a:rPr sz="2600" spc="-150" dirty="0">
                <a:latin typeface="Arial"/>
                <a:cs typeface="Arial"/>
              </a:rPr>
              <a:t>с </a:t>
            </a:r>
            <a:r>
              <a:rPr sz="2600" spc="-15" dirty="0">
                <a:latin typeface="Arial"/>
                <a:cs typeface="Arial"/>
              </a:rPr>
              <a:t>базами данных </a:t>
            </a:r>
            <a:r>
              <a:rPr sz="2600" spc="180" dirty="0">
                <a:latin typeface="Arial"/>
                <a:cs typeface="Arial"/>
              </a:rPr>
              <a:t>при </a:t>
            </a:r>
            <a:r>
              <a:rPr sz="2600" spc="125" dirty="0">
                <a:latin typeface="Arial"/>
                <a:cs typeface="Arial"/>
              </a:rPr>
              <a:t>помощи </a:t>
            </a:r>
            <a:r>
              <a:rPr sz="2600" spc="5" dirty="0">
                <a:latin typeface="Arial"/>
                <a:cs typeface="Arial"/>
              </a:rPr>
              <a:t>языка </a:t>
            </a:r>
            <a:r>
              <a:rPr sz="2600" spc="-5" dirty="0">
                <a:latin typeface="Palladio Uralic"/>
                <a:cs typeface="Palladio Uralic"/>
              </a:rPr>
              <a:t>SQL. </a:t>
            </a:r>
            <a:r>
              <a:rPr sz="2600" spc="35" dirty="0">
                <a:latin typeface="Arial"/>
                <a:cs typeface="Arial"/>
              </a:rPr>
              <a:t>Оно </a:t>
            </a:r>
            <a:r>
              <a:rPr sz="2600" spc="-25" dirty="0">
                <a:latin typeface="Arial"/>
                <a:cs typeface="Arial"/>
              </a:rPr>
              <a:t>реализует </a:t>
            </a:r>
            <a:r>
              <a:rPr sz="2600" spc="30" dirty="0">
                <a:latin typeface="Arial"/>
                <a:cs typeface="Arial"/>
              </a:rPr>
              <a:t>технологию  </a:t>
            </a:r>
            <a:r>
              <a:rPr sz="2600" spc="55" dirty="0">
                <a:latin typeface="Arial"/>
                <a:cs typeface="Arial"/>
              </a:rPr>
              <a:t>программирования </a:t>
            </a:r>
            <a:r>
              <a:rPr sz="2600" spc="-5" dirty="0">
                <a:latin typeface="Palladio Uralic"/>
                <a:cs typeface="Palladio Uralic"/>
              </a:rPr>
              <a:t>ORM (Object-Relational </a:t>
            </a:r>
            <a:r>
              <a:rPr sz="2600" dirty="0">
                <a:latin typeface="Palladio Uralic"/>
                <a:cs typeface="Palladio Uralic"/>
              </a:rPr>
              <a:t>Mapping), </a:t>
            </a:r>
            <a:r>
              <a:rPr sz="2600" spc="30" dirty="0">
                <a:latin typeface="Arial"/>
                <a:cs typeface="Arial"/>
              </a:rPr>
              <a:t>которая </a:t>
            </a:r>
            <a:r>
              <a:rPr sz="2600" spc="-90" dirty="0">
                <a:latin typeface="Arial"/>
                <a:cs typeface="Arial"/>
              </a:rPr>
              <a:t>связывает </a:t>
            </a:r>
            <a:r>
              <a:rPr sz="2600" spc="-55" dirty="0">
                <a:latin typeface="Arial"/>
                <a:cs typeface="Arial"/>
              </a:rPr>
              <a:t>базы  </a:t>
            </a:r>
            <a:r>
              <a:rPr sz="2600" spc="-15" dirty="0">
                <a:latin typeface="Arial"/>
                <a:cs typeface="Arial"/>
              </a:rPr>
              <a:t>данных </a:t>
            </a:r>
            <a:r>
              <a:rPr sz="2600" spc="-150" dirty="0">
                <a:latin typeface="Arial"/>
                <a:cs typeface="Arial"/>
              </a:rPr>
              <a:t>с </a:t>
            </a:r>
            <a:r>
              <a:rPr sz="2600" spc="100" dirty="0">
                <a:latin typeface="Arial"/>
                <a:cs typeface="Arial"/>
              </a:rPr>
              <a:t>концепциями </a:t>
            </a:r>
            <a:r>
              <a:rPr sz="2600" spc="15" dirty="0">
                <a:latin typeface="Arial"/>
                <a:cs typeface="Arial"/>
              </a:rPr>
              <a:t>объектно</a:t>
            </a:r>
            <a:r>
              <a:rPr sz="2600" spc="15" dirty="0">
                <a:latin typeface="Palladio Uralic"/>
                <a:cs typeface="Palladio Uralic"/>
              </a:rPr>
              <a:t>-</a:t>
            </a:r>
            <a:r>
              <a:rPr sz="2600" spc="15" dirty="0">
                <a:latin typeface="Arial"/>
                <a:cs typeface="Arial"/>
              </a:rPr>
              <a:t>ориентированных </a:t>
            </a:r>
            <a:r>
              <a:rPr sz="2600" spc="5" dirty="0">
                <a:latin typeface="Arial"/>
                <a:cs typeface="Arial"/>
              </a:rPr>
              <a:t>языков</a:t>
            </a:r>
            <a:r>
              <a:rPr sz="2600" spc="-245" dirty="0">
                <a:latin typeface="Arial"/>
                <a:cs typeface="Arial"/>
              </a:rPr>
              <a:t> </a:t>
            </a:r>
            <a:r>
              <a:rPr sz="2600" spc="50" dirty="0">
                <a:latin typeface="Arial"/>
                <a:cs typeface="Arial"/>
              </a:rPr>
              <a:t>программирования</a:t>
            </a:r>
            <a:r>
              <a:rPr sz="2600" spc="50" dirty="0">
                <a:latin typeface="Palladio Uralic"/>
                <a:cs typeface="Palladio Uralic"/>
              </a:rPr>
              <a:t>.  </a:t>
            </a:r>
            <a:r>
              <a:rPr sz="2600" spc="-5" dirty="0">
                <a:latin typeface="Palladio Uralic"/>
                <a:cs typeface="Palladio Uralic"/>
              </a:rPr>
              <a:t>SQLAlchemy </a:t>
            </a:r>
            <a:r>
              <a:rPr sz="2600" spc="-20" dirty="0">
                <a:latin typeface="Arial"/>
                <a:cs typeface="Arial"/>
              </a:rPr>
              <a:t>позволяет </a:t>
            </a:r>
            <a:r>
              <a:rPr sz="2600" spc="-10" dirty="0">
                <a:latin typeface="Arial"/>
                <a:cs typeface="Arial"/>
              </a:rPr>
              <a:t>описывать </a:t>
            </a:r>
            <a:r>
              <a:rPr sz="2600" spc="55" dirty="0">
                <a:latin typeface="Arial"/>
                <a:cs typeface="Arial"/>
              </a:rPr>
              <a:t>структуры </a:t>
            </a:r>
            <a:r>
              <a:rPr sz="2600" spc="-75" dirty="0">
                <a:latin typeface="Arial"/>
                <a:cs typeface="Arial"/>
              </a:rPr>
              <a:t>баз </a:t>
            </a:r>
            <a:r>
              <a:rPr sz="2600" spc="-15" dirty="0">
                <a:latin typeface="Arial"/>
                <a:cs typeface="Arial"/>
              </a:rPr>
              <a:t>данных </a:t>
            </a:r>
            <a:r>
              <a:rPr sz="2600" spc="190" dirty="0">
                <a:latin typeface="Arial"/>
                <a:cs typeface="Arial"/>
              </a:rPr>
              <a:t>и </a:t>
            </a:r>
            <a:r>
              <a:rPr sz="2600" spc="-10" dirty="0">
                <a:latin typeface="Arial"/>
                <a:cs typeface="Arial"/>
              </a:rPr>
              <a:t>способы  </a:t>
            </a:r>
            <a:r>
              <a:rPr sz="2600" spc="-20" dirty="0">
                <a:latin typeface="Arial"/>
                <a:cs typeface="Arial"/>
              </a:rPr>
              <a:t>взаимодействия </a:t>
            </a:r>
            <a:r>
              <a:rPr sz="2600" spc="-150" dirty="0">
                <a:latin typeface="Arial"/>
                <a:cs typeface="Arial"/>
              </a:rPr>
              <a:t>с </a:t>
            </a:r>
            <a:r>
              <a:rPr sz="2600" spc="140" dirty="0">
                <a:latin typeface="Arial"/>
                <a:cs typeface="Arial"/>
              </a:rPr>
              <a:t>ними </a:t>
            </a:r>
            <a:r>
              <a:rPr sz="2600" spc="95" dirty="0">
                <a:latin typeface="Arial"/>
                <a:cs typeface="Arial"/>
              </a:rPr>
              <a:t>прямо </a:t>
            </a:r>
            <a:r>
              <a:rPr sz="2600" spc="-35" dirty="0">
                <a:latin typeface="Arial"/>
                <a:cs typeface="Arial"/>
              </a:rPr>
              <a:t>на </a:t>
            </a:r>
            <a:r>
              <a:rPr sz="2600" spc="-5" dirty="0">
                <a:latin typeface="Arial"/>
                <a:cs typeface="Arial"/>
              </a:rPr>
              <a:t>языке</a:t>
            </a:r>
            <a:r>
              <a:rPr sz="2600" spc="-480" dirty="0">
                <a:latin typeface="Arial"/>
                <a:cs typeface="Arial"/>
              </a:rPr>
              <a:t> </a:t>
            </a:r>
            <a:r>
              <a:rPr sz="2600" spc="-5" dirty="0">
                <a:latin typeface="Palladio Uralic"/>
                <a:cs typeface="Palladio Uralic"/>
              </a:rPr>
              <a:t>Python.</a:t>
            </a:r>
            <a:endParaRPr sz="2600" dirty="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Palladio Uralic"/>
              <a:cs typeface="Palladio Uralic"/>
            </a:endParaRPr>
          </a:p>
          <a:p>
            <a:pPr marL="12700" marR="5080">
              <a:lnSpc>
                <a:spcPct val="109000"/>
              </a:lnSpc>
            </a:pPr>
            <a:r>
              <a:rPr sz="2600" spc="5" dirty="0">
                <a:latin typeface="Arial"/>
                <a:cs typeface="Arial"/>
              </a:rPr>
              <a:t>Поддерживает </a:t>
            </a:r>
            <a:r>
              <a:rPr sz="2600" spc="-5" dirty="0">
                <a:latin typeface="Palladio Uralic"/>
                <a:cs typeface="Palladio Uralic"/>
              </a:rPr>
              <a:t>SQLite, </a:t>
            </a:r>
            <a:r>
              <a:rPr sz="2600" spc="-10" dirty="0">
                <a:latin typeface="Palladio Uralic"/>
                <a:cs typeface="Palladio Uralic"/>
              </a:rPr>
              <a:t>Postgres, </a:t>
            </a:r>
            <a:r>
              <a:rPr sz="2600" spc="-5" dirty="0">
                <a:latin typeface="Palladio Uralic"/>
                <a:cs typeface="Palladio Uralic"/>
              </a:rPr>
              <a:t>MySQL, MS SQL, Oracle </a:t>
            </a:r>
            <a:r>
              <a:rPr sz="2600" spc="190" dirty="0">
                <a:latin typeface="Arial"/>
                <a:cs typeface="Arial"/>
              </a:rPr>
              <a:t>и </a:t>
            </a:r>
            <a:r>
              <a:rPr sz="2600" spc="-60" dirty="0">
                <a:latin typeface="Arial"/>
                <a:cs typeface="Arial"/>
              </a:rPr>
              <a:t>остальные</a:t>
            </a:r>
            <a:r>
              <a:rPr sz="2600" spc="-300" dirty="0">
                <a:latin typeface="Arial"/>
                <a:cs typeface="Arial"/>
              </a:rPr>
              <a:t> </a:t>
            </a:r>
            <a:r>
              <a:rPr sz="2600" spc="50" dirty="0">
                <a:latin typeface="Arial"/>
                <a:cs typeface="Arial"/>
              </a:rPr>
              <a:t>популярные  </a:t>
            </a:r>
            <a:r>
              <a:rPr sz="2600" spc="-60" dirty="0">
                <a:latin typeface="Arial"/>
                <a:cs typeface="Arial"/>
              </a:rPr>
              <a:t>бд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9589" y="2660646"/>
            <a:ext cx="8605608" cy="6110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" y="901700"/>
            <a:ext cx="49466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45" dirty="0">
                <a:latin typeface="Georgia"/>
                <a:cs typeface="Georgia"/>
              </a:rPr>
              <a:t>SQL-alchemy</a:t>
            </a:r>
            <a:endParaRPr sz="6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370331"/>
            <a:ext cx="6179820" cy="20066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6050" spc="15" dirty="0">
                <a:latin typeface="Georgia"/>
                <a:cs typeface="Georgia"/>
              </a:rPr>
              <a:t>SQL-alchemy:</a:t>
            </a:r>
            <a:endParaRPr sz="60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050" spc="-145" dirty="0"/>
              <a:t>Подключаемся </a:t>
            </a:r>
            <a:r>
              <a:rPr sz="6050" spc="100" dirty="0"/>
              <a:t>к</a:t>
            </a:r>
            <a:r>
              <a:rPr sz="6050" spc="-45" dirty="0"/>
              <a:t> </a:t>
            </a:r>
            <a:r>
              <a:rPr sz="6050" spc="-335" dirty="0"/>
              <a:t>бд</a:t>
            </a:r>
            <a:endParaRPr sz="6050"/>
          </a:p>
        </p:txBody>
      </p:sp>
      <p:sp>
        <p:nvSpPr>
          <p:cNvPr id="3" name="object 3"/>
          <p:cNvSpPr txBox="1"/>
          <p:nvPr/>
        </p:nvSpPr>
        <p:spPr>
          <a:xfrm>
            <a:off x="177800" y="3022600"/>
            <a:ext cx="61074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0" dirty="0">
                <a:latin typeface="Arial"/>
                <a:cs typeface="Arial"/>
              </a:rPr>
              <a:t>Чтобы </a:t>
            </a:r>
            <a:r>
              <a:rPr sz="1500" spc="-15" dirty="0">
                <a:latin typeface="Arial"/>
                <a:cs typeface="Arial"/>
              </a:rPr>
              <a:t>соединиться </a:t>
            </a:r>
            <a:r>
              <a:rPr sz="1500" spc="-85" dirty="0">
                <a:latin typeface="Arial"/>
                <a:cs typeface="Arial"/>
              </a:rPr>
              <a:t>с </a:t>
            </a:r>
            <a:r>
              <a:rPr sz="1500" spc="10" dirty="0">
                <a:latin typeface="Arial"/>
                <a:cs typeface="Arial"/>
              </a:rPr>
              <a:t>СУБД</a:t>
            </a:r>
            <a:r>
              <a:rPr sz="1500" spc="10" dirty="0">
                <a:latin typeface="Palladio Uralic"/>
                <a:cs typeface="Palladio Uralic"/>
              </a:rPr>
              <a:t>, </a:t>
            </a:r>
            <a:r>
              <a:rPr sz="1500" spc="35" dirty="0">
                <a:latin typeface="Arial"/>
                <a:cs typeface="Arial"/>
              </a:rPr>
              <a:t>мы </a:t>
            </a:r>
            <a:r>
              <a:rPr sz="1500" dirty="0">
                <a:latin typeface="Arial"/>
                <a:cs typeface="Arial"/>
              </a:rPr>
              <a:t>используем </a:t>
            </a:r>
            <a:r>
              <a:rPr sz="1500" spc="55" dirty="0">
                <a:latin typeface="Arial"/>
                <a:cs typeface="Arial"/>
              </a:rPr>
              <a:t>функцию</a:t>
            </a:r>
            <a:r>
              <a:rPr sz="1500" spc="-190" dirty="0">
                <a:latin typeface="Arial"/>
                <a:cs typeface="Arial"/>
              </a:rPr>
              <a:t> </a:t>
            </a:r>
            <a:r>
              <a:rPr sz="1500" i="1" spc="-5" dirty="0">
                <a:latin typeface="Palladio Uralic"/>
                <a:cs typeface="Palladio Uralic"/>
              </a:rPr>
              <a:t>create_engine()</a:t>
            </a:r>
            <a:r>
              <a:rPr sz="1500" spc="-5" dirty="0">
                <a:latin typeface="Palladio Uralic"/>
                <a:cs typeface="Palladio Uralic"/>
              </a:rPr>
              <a:t>:</a:t>
            </a:r>
            <a:endParaRPr sz="15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996" y="3543427"/>
            <a:ext cx="4951730" cy="279400"/>
          </a:xfrm>
          <a:prstGeom prst="rect">
            <a:avLst/>
          </a:prstGeom>
          <a:solidFill>
            <a:srgbClr val="F8F9FA"/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  <a:tabLst>
                <a:tab pos="690245" algn="l"/>
                <a:tab pos="2199640" algn="l"/>
                <a:tab pos="3159760" algn="l"/>
              </a:tabLst>
            </a:pP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from	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sqlalchemy	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import	</a:t>
            </a:r>
            <a:r>
              <a:rPr sz="1800" dirty="0">
                <a:latin typeface="Courier New"/>
                <a:cs typeface="Courier New"/>
              </a:rPr>
              <a:t>create_engine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996" y="3822827"/>
            <a:ext cx="9204325" cy="279400"/>
          </a:xfrm>
          <a:prstGeom prst="rect">
            <a:avLst/>
          </a:prstGeom>
          <a:solidFill>
            <a:srgbClr val="F8F9FA"/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  <a:tabLst>
                <a:tab pos="1239520" algn="l"/>
              </a:tabLst>
            </a:pPr>
            <a:r>
              <a:rPr sz="1800" spc="-5" dirty="0">
                <a:latin typeface="Courier New"/>
                <a:cs typeface="Courier New"/>
              </a:rPr>
              <a:t>engine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=	</a:t>
            </a:r>
            <a:r>
              <a:rPr sz="1800" spc="-5" dirty="0">
                <a:latin typeface="Courier New"/>
                <a:cs typeface="Courier New"/>
              </a:rPr>
              <a:t>create_engine(</a:t>
            </a:r>
            <a:r>
              <a:rPr sz="1800" spc="-5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1800" u="heavy" spc="-5" dirty="0">
                <a:solidFill>
                  <a:srgbClr val="BA2121"/>
                </a:solidFill>
                <a:uFill>
                  <a:solidFill>
                    <a:srgbClr val="BA2121"/>
                  </a:solidFill>
                </a:uFill>
                <a:latin typeface="Courier New"/>
                <a:cs typeface="Courier New"/>
              </a:rPr>
              <a:t>sqlite:///:memory</a:t>
            </a:r>
            <a:r>
              <a:rPr sz="1800" spc="-5" dirty="0">
                <a:solidFill>
                  <a:srgbClr val="BA2121"/>
                </a:solidFill>
                <a:latin typeface="Courier New"/>
                <a:cs typeface="Courier New"/>
              </a:rPr>
              <a:t>(or db </a:t>
            </a:r>
            <a:r>
              <a:rPr sz="1800" dirty="0">
                <a:solidFill>
                  <a:srgbClr val="BA2121"/>
                </a:solidFill>
                <a:latin typeface="Courier New"/>
                <a:cs typeface="Courier New"/>
              </a:rPr>
              <a:t>name):’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echo</a:t>
            </a:r>
            <a:r>
              <a:rPr sz="18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1881" y="7086854"/>
            <a:ext cx="10325100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300" y="4502052"/>
            <a:ext cx="9448165" cy="24707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spc="-25" dirty="0">
                <a:latin typeface="Arial"/>
                <a:cs typeface="Arial"/>
              </a:rPr>
              <a:t>Флаг </a:t>
            </a:r>
            <a:r>
              <a:rPr sz="1800" i="1" dirty="0">
                <a:latin typeface="Palladio Uralic"/>
                <a:cs typeface="Palladio Uralic"/>
              </a:rPr>
              <a:t>echo </a:t>
            </a:r>
            <a:r>
              <a:rPr sz="1800" spc="-10" dirty="0">
                <a:latin typeface="Arial"/>
                <a:cs typeface="Arial"/>
              </a:rPr>
              <a:t>включает </a:t>
            </a:r>
            <a:r>
              <a:rPr sz="1800" spc="-60" dirty="0">
                <a:latin typeface="Arial"/>
                <a:cs typeface="Arial"/>
              </a:rPr>
              <a:t>ведение </a:t>
            </a:r>
            <a:r>
              <a:rPr sz="1800" spc="-15" dirty="0">
                <a:latin typeface="Arial"/>
                <a:cs typeface="Arial"/>
              </a:rPr>
              <a:t>лога </a:t>
            </a:r>
            <a:r>
              <a:rPr sz="1800" spc="-45" dirty="0">
                <a:latin typeface="Arial"/>
                <a:cs typeface="Arial"/>
              </a:rPr>
              <a:t>через </a:t>
            </a:r>
            <a:r>
              <a:rPr sz="1800" dirty="0">
                <a:latin typeface="Arial"/>
                <a:cs typeface="Arial"/>
              </a:rPr>
              <a:t>стандартный </a:t>
            </a:r>
            <a:r>
              <a:rPr sz="1800" spc="-5" dirty="0">
                <a:latin typeface="Arial"/>
                <a:cs typeface="Arial"/>
              </a:rPr>
              <a:t>модуль </a:t>
            </a:r>
            <a:r>
              <a:rPr sz="1800" spc="-5" dirty="0">
                <a:latin typeface="Palladio Uralic"/>
                <a:cs typeface="Palladio Uralic"/>
              </a:rPr>
              <a:t>logging</a:t>
            </a:r>
            <a:r>
              <a:rPr sz="1800" spc="-220" dirty="0">
                <a:latin typeface="Palladio Uralic"/>
                <a:cs typeface="Palladio Uralic"/>
              </a:rPr>
              <a:t> </a:t>
            </a:r>
            <a:r>
              <a:rPr sz="1800" spc="40" dirty="0">
                <a:latin typeface="Arial"/>
                <a:cs typeface="Arial"/>
              </a:rPr>
              <a:t>Питона</a:t>
            </a:r>
            <a:r>
              <a:rPr sz="1800" spc="40" dirty="0">
                <a:latin typeface="Palladio Uralic"/>
                <a:cs typeface="Palladio Uralic"/>
              </a:rPr>
              <a:t>.</a:t>
            </a:r>
            <a:endParaRPr sz="18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600" spc="150" dirty="0">
                <a:latin typeface="Arial"/>
                <a:cs typeface="Arial"/>
              </a:rPr>
              <a:t>Как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подключаться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220" dirty="0">
                <a:latin typeface="Arial"/>
                <a:cs typeface="Arial"/>
              </a:rPr>
              <a:t>к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остальным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БД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описано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в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документации</a:t>
            </a:r>
            <a:r>
              <a:rPr sz="2600" spc="45" dirty="0">
                <a:latin typeface="Palladio Uralic"/>
                <a:cs typeface="Palladio Uralic"/>
              </a:rPr>
              <a:t>:</a:t>
            </a:r>
            <a:endParaRPr sz="26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Palladio Uralic"/>
              <a:cs typeface="Palladio Uralic"/>
            </a:endParaRPr>
          </a:p>
          <a:p>
            <a:pPr marL="95250">
              <a:lnSpc>
                <a:spcPct val="100000"/>
              </a:lnSpc>
            </a:pP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Palladio Uralic"/>
                <a:cs typeface="Palladio Uralic"/>
              </a:rPr>
              <a:t>https://docs.sqlalchemy.org/en/13/core/engines.html</a:t>
            </a:r>
            <a:endParaRPr sz="2600">
              <a:latin typeface="Palladio Uralic"/>
              <a:cs typeface="Palladio Uralic"/>
            </a:endParaRPr>
          </a:p>
          <a:p>
            <a:pPr marL="25400">
              <a:lnSpc>
                <a:spcPct val="100000"/>
              </a:lnSpc>
              <a:spcBef>
                <a:spcPts val="1580"/>
              </a:spcBef>
            </a:pPr>
            <a:r>
              <a:rPr sz="3000" spc="180" dirty="0">
                <a:solidFill>
                  <a:srgbClr val="324863"/>
                </a:solidFill>
                <a:latin typeface="Arial"/>
                <a:cs typeface="Arial"/>
              </a:rPr>
              <a:t>Можно </a:t>
            </a:r>
            <a:r>
              <a:rPr sz="3000" spc="10" dirty="0">
                <a:solidFill>
                  <a:srgbClr val="324863"/>
                </a:solidFill>
                <a:latin typeface="Arial"/>
                <a:cs typeface="Arial"/>
              </a:rPr>
              <a:t>посмотреть </a:t>
            </a:r>
            <a:r>
              <a:rPr sz="3000" spc="30" dirty="0">
                <a:solidFill>
                  <a:srgbClr val="324863"/>
                </a:solidFill>
                <a:latin typeface="Arial"/>
                <a:cs typeface="Arial"/>
              </a:rPr>
              <a:t>что </a:t>
            </a:r>
            <a:r>
              <a:rPr sz="3000" spc="80" dirty="0">
                <a:solidFill>
                  <a:srgbClr val="324863"/>
                </a:solidFill>
                <a:latin typeface="Arial"/>
                <a:cs typeface="Arial"/>
              </a:rPr>
              <a:t>из</a:t>
            </a:r>
            <a:r>
              <a:rPr sz="3000" spc="-570" dirty="0">
                <a:solidFill>
                  <a:srgbClr val="324863"/>
                </a:solidFill>
                <a:latin typeface="Arial"/>
                <a:cs typeface="Arial"/>
              </a:rPr>
              <a:t> </a:t>
            </a:r>
            <a:r>
              <a:rPr sz="3000" spc="-120" dirty="0">
                <a:solidFill>
                  <a:srgbClr val="324863"/>
                </a:solidFill>
                <a:latin typeface="Arial"/>
                <a:cs typeface="Arial"/>
              </a:rPr>
              <a:t>себя </a:t>
            </a:r>
            <a:r>
              <a:rPr sz="3000" spc="-55" dirty="0">
                <a:solidFill>
                  <a:srgbClr val="324863"/>
                </a:solidFill>
                <a:latin typeface="Arial"/>
                <a:cs typeface="Arial"/>
              </a:rPr>
              <a:t>представляет </a:t>
            </a:r>
            <a:r>
              <a:rPr sz="3000" spc="-45" dirty="0">
                <a:solidFill>
                  <a:srgbClr val="324863"/>
                </a:solidFill>
                <a:latin typeface="Arial"/>
                <a:cs typeface="Arial"/>
              </a:rPr>
              <a:t>бд</a:t>
            </a:r>
            <a:r>
              <a:rPr sz="3000" spc="-45" dirty="0">
                <a:solidFill>
                  <a:srgbClr val="324863"/>
                </a:solidFill>
                <a:latin typeface="Palladio Uralic"/>
                <a:cs typeface="Palladio Uralic"/>
              </a:rPr>
              <a:t>:</a:t>
            </a:r>
            <a:endParaRPr sz="300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0"/>
              </a:spcBef>
            </a:pPr>
            <a:r>
              <a:rPr spc="20" dirty="0">
                <a:latin typeface="Georgia"/>
                <a:cs typeface="Georgia"/>
              </a:rPr>
              <a:t>SQL-alchemy: </a:t>
            </a:r>
            <a:r>
              <a:rPr spc="-235" dirty="0"/>
              <a:t>создадим</a:t>
            </a:r>
            <a:r>
              <a:rPr spc="-475" dirty="0"/>
              <a:t> </a:t>
            </a:r>
            <a:r>
              <a:rPr spc="-110" dirty="0"/>
              <a:t>таблички</a:t>
            </a:r>
            <a:r>
              <a:rPr spc="-110" dirty="0">
                <a:latin typeface="Georgia"/>
                <a:cs typeface="Georgia"/>
              </a:rPr>
              <a:t>,  </a:t>
            </a:r>
            <a:r>
              <a:rPr spc="-215" dirty="0"/>
              <a:t>наполним</a:t>
            </a:r>
            <a:r>
              <a:rPr spc="-75" dirty="0"/>
              <a:t> </a:t>
            </a:r>
            <a:r>
              <a:rPr spc="-180" dirty="0"/>
              <a:t>их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418" y="2711450"/>
            <a:ext cx="9571355" cy="2921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5080">
              <a:lnSpc>
                <a:spcPts val="2230"/>
              </a:lnSpc>
            </a:pP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metadata </a:t>
            </a:r>
            <a:r>
              <a:rPr sz="1900" dirty="0">
                <a:solidFill>
                  <a:srgbClr val="A9B7C6"/>
                </a:solidFill>
                <a:latin typeface="Arial"/>
                <a:cs typeface="Arial"/>
              </a:rPr>
              <a:t>= 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MetaData() </a:t>
            </a:r>
            <a:r>
              <a:rPr sz="1900" dirty="0">
                <a:solidFill>
                  <a:srgbClr val="A9B7C6"/>
                </a:solidFill>
                <a:latin typeface="Arial"/>
                <a:cs typeface="Arial"/>
              </a:rPr>
              <a:t>- </a:t>
            </a:r>
            <a:r>
              <a:rPr sz="1900" spc="65" dirty="0">
                <a:solidFill>
                  <a:srgbClr val="A9B7C6"/>
                </a:solidFill>
                <a:latin typeface="Arial"/>
                <a:cs typeface="Arial"/>
              </a:rPr>
              <a:t>Штука </a:t>
            </a:r>
            <a:r>
              <a:rPr sz="1900" spc="45" dirty="0">
                <a:solidFill>
                  <a:srgbClr val="A9B7C6"/>
                </a:solidFill>
                <a:latin typeface="Arial"/>
                <a:cs typeface="Arial"/>
              </a:rPr>
              <a:t>которая </a:t>
            </a:r>
            <a:r>
              <a:rPr sz="1900" spc="25" dirty="0">
                <a:solidFill>
                  <a:srgbClr val="A9B7C6"/>
                </a:solidFill>
                <a:latin typeface="Arial"/>
                <a:cs typeface="Arial"/>
              </a:rPr>
              <a:t>позволяет </a:t>
            </a:r>
            <a:r>
              <a:rPr sz="1900" spc="20" dirty="0">
                <a:solidFill>
                  <a:srgbClr val="A9B7C6"/>
                </a:solidFill>
                <a:latin typeface="Arial"/>
                <a:cs typeface="Arial"/>
              </a:rPr>
              <a:t>строить 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SQLalchemy </a:t>
            </a:r>
            <a:r>
              <a:rPr sz="1900" spc="-45" dirty="0">
                <a:solidFill>
                  <a:srgbClr val="A9B7C6"/>
                </a:solidFill>
                <a:latin typeface="Arial"/>
                <a:cs typeface="Arial"/>
              </a:rPr>
              <a:t>Table</a:t>
            </a:r>
            <a:r>
              <a:rPr sz="1900" spc="-110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objects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418" y="3003550"/>
            <a:ext cx="4507230" cy="2921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5080">
              <a:lnSpc>
                <a:spcPts val="2230"/>
              </a:lnSpc>
            </a:pP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authors_table </a:t>
            </a:r>
            <a:r>
              <a:rPr sz="1900" dirty="0">
                <a:solidFill>
                  <a:srgbClr val="A9B7C6"/>
                </a:solidFill>
                <a:latin typeface="Arial"/>
                <a:cs typeface="Arial"/>
              </a:rPr>
              <a:t>= </a:t>
            </a:r>
            <a:r>
              <a:rPr sz="1900" spc="-15" dirty="0">
                <a:solidFill>
                  <a:srgbClr val="A9B7C6"/>
                </a:solidFill>
                <a:latin typeface="Arial"/>
                <a:cs typeface="Arial"/>
              </a:rPr>
              <a:t>Table(</a:t>
            </a:r>
            <a:r>
              <a:rPr sz="1900" spc="-15" dirty="0">
                <a:solidFill>
                  <a:srgbClr val="6A8759"/>
                </a:solidFill>
                <a:latin typeface="Arial"/>
                <a:cs typeface="Arial"/>
              </a:rPr>
              <a:t>'authors'</a:t>
            </a:r>
            <a:r>
              <a:rPr sz="1900" spc="-1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900" spc="-4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metadata</a:t>
            </a: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418" y="3295650"/>
            <a:ext cx="8375650" cy="2921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480185">
              <a:lnSpc>
                <a:spcPts val="2230"/>
              </a:lnSpc>
            </a:pP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Column(</a:t>
            </a:r>
            <a:r>
              <a:rPr sz="1900" spc="-5" dirty="0">
                <a:solidFill>
                  <a:srgbClr val="6A8759"/>
                </a:solidFill>
                <a:latin typeface="Arial"/>
                <a:cs typeface="Arial"/>
              </a:rPr>
              <a:t>'id'</a:t>
            </a: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900" spc="-20" dirty="0">
                <a:solidFill>
                  <a:srgbClr val="A9B7C6"/>
                </a:solidFill>
                <a:latin typeface="Arial"/>
                <a:cs typeface="Arial"/>
              </a:rPr>
              <a:t>Integer</a:t>
            </a:r>
            <a:r>
              <a:rPr sz="1900" spc="-20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900" spc="-5" dirty="0">
                <a:solidFill>
                  <a:srgbClr val="AA4926"/>
                </a:solidFill>
                <a:latin typeface="Arial"/>
                <a:cs typeface="Arial"/>
              </a:rPr>
              <a:t>primary_key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True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)</a:t>
            </a: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Column(</a:t>
            </a:r>
            <a:r>
              <a:rPr sz="1900" spc="-5" dirty="0">
                <a:solidFill>
                  <a:srgbClr val="6A8759"/>
                </a:solidFill>
                <a:latin typeface="Arial"/>
                <a:cs typeface="Arial"/>
              </a:rPr>
              <a:t>'name'</a:t>
            </a: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900" spc="10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String))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418" y="3587750"/>
            <a:ext cx="4185285" cy="2921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5080">
              <a:lnSpc>
                <a:spcPts val="2230"/>
              </a:lnSpc>
            </a:pP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books_table </a:t>
            </a:r>
            <a:r>
              <a:rPr sz="1900" dirty="0">
                <a:solidFill>
                  <a:srgbClr val="A9B7C6"/>
                </a:solidFill>
                <a:latin typeface="Arial"/>
                <a:cs typeface="Arial"/>
              </a:rPr>
              <a:t>= </a:t>
            </a:r>
            <a:r>
              <a:rPr sz="1900" spc="-20" dirty="0">
                <a:solidFill>
                  <a:srgbClr val="A9B7C6"/>
                </a:solidFill>
                <a:latin typeface="Arial"/>
                <a:cs typeface="Arial"/>
              </a:rPr>
              <a:t>Table(</a:t>
            </a:r>
            <a:r>
              <a:rPr sz="1900" spc="-20" dirty="0">
                <a:solidFill>
                  <a:srgbClr val="6A8759"/>
                </a:solidFill>
                <a:latin typeface="Arial"/>
                <a:cs typeface="Arial"/>
              </a:rPr>
              <a:t>'books'</a:t>
            </a:r>
            <a:r>
              <a:rPr sz="1900" spc="-20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90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metadata</a:t>
            </a: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418" y="3879850"/>
            <a:ext cx="5641340" cy="2921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346200">
              <a:lnSpc>
                <a:spcPts val="2230"/>
              </a:lnSpc>
            </a:pP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Column(</a:t>
            </a:r>
            <a:r>
              <a:rPr sz="1900" spc="-5" dirty="0">
                <a:solidFill>
                  <a:srgbClr val="6A8759"/>
                </a:solidFill>
                <a:latin typeface="Arial"/>
                <a:cs typeface="Arial"/>
              </a:rPr>
              <a:t>'id'</a:t>
            </a: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900" spc="-20" dirty="0">
                <a:solidFill>
                  <a:srgbClr val="A9B7C6"/>
                </a:solidFill>
                <a:latin typeface="Arial"/>
                <a:cs typeface="Arial"/>
              </a:rPr>
              <a:t>Integer</a:t>
            </a:r>
            <a:r>
              <a:rPr sz="1900" spc="-20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A4926"/>
                </a:solidFill>
                <a:latin typeface="Arial"/>
                <a:cs typeface="Arial"/>
              </a:rPr>
              <a:t>primary_key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True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)</a:t>
            </a: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418" y="4171950"/>
            <a:ext cx="3644900" cy="2921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346200">
              <a:lnSpc>
                <a:spcPts val="2230"/>
              </a:lnSpc>
            </a:pP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Column(</a:t>
            </a:r>
            <a:r>
              <a:rPr sz="1900" spc="-5" dirty="0">
                <a:solidFill>
                  <a:srgbClr val="6A8759"/>
                </a:solidFill>
                <a:latin typeface="Arial"/>
                <a:cs typeface="Arial"/>
              </a:rPr>
              <a:t>'title'</a:t>
            </a: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90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String)</a:t>
            </a: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418" y="4464050"/>
            <a:ext cx="4436745" cy="2921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346200">
              <a:lnSpc>
                <a:spcPts val="2230"/>
              </a:lnSpc>
            </a:pP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Column(</a:t>
            </a:r>
            <a:r>
              <a:rPr sz="1900" spc="-5" dirty="0">
                <a:solidFill>
                  <a:srgbClr val="6A8759"/>
                </a:solidFill>
                <a:latin typeface="Arial"/>
                <a:cs typeface="Arial"/>
              </a:rPr>
              <a:t>'description'</a:t>
            </a: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900" spc="1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String)</a:t>
            </a: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418" y="4756150"/>
            <a:ext cx="6205220" cy="2921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346200">
              <a:lnSpc>
                <a:spcPts val="2230"/>
              </a:lnSpc>
            </a:pP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Column(</a:t>
            </a:r>
            <a:r>
              <a:rPr sz="1900" spc="-5" dirty="0">
                <a:solidFill>
                  <a:srgbClr val="6A8759"/>
                </a:solidFill>
                <a:latin typeface="Arial"/>
                <a:cs typeface="Arial"/>
              </a:rPr>
              <a:t>'author_id'</a:t>
            </a: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900" spc="7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ForeignKey(</a:t>
            </a:r>
            <a:r>
              <a:rPr sz="1900" spc="-5" dirty="0">
                <a:solidFill>
                  <a:srgbClr val="6A8759"/>
                </a:solidFill>
                <a:latin typeface="Arial"/>
                <a:cs typeface="Arial"/>
              </a:rPr>
              <a:t>'authors.id'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)))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418" y="5048250"/>
            <a:ext cx="5257800" cy="2921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5080">
              <a:lnSpc>
                <a:spcPts val="2230"/>
              </a:lnSpc>
              <a:tabLst>
                <a:tab pos="3143885" algn="l"/>
              </a:tabLst>
            </a:pP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metadata.create_all(engine)	</a:t>
            </a:r>
            <a:r>
              <a:rPr sz="1900" dirty="0">
                <a:solidFill>
                  <a:srgbClr val="808080"/>
                </a:solidFill>
                <a:latin typeface="Arial"/>
                <a:cs typeface="Arial"/>
              </a:rPr>
              <a:t># </a:t>
            </a:r>
            <a:r>
              <a:rPr sz="1900" spc="-5" dirty="0">
                <a:solidFill>
                  <a:srgbClr val="808080"/>
                </a:solidFill>
                <a:latin typeface="Arial"/>
                <a:cs typeface="Arial"/>
              </a:rPr>
              <a:t>creates the</a:t>
            </a:r>
            <a:r>
              <a:rPr sz="1900" spc="-3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808080"/>
                </a:solidFill>
                <a:latin typeface="Arial"/>
                <a:cs typeface="Arial"/>
              </a:rPr>
              <a:t>tables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0"/>
              </a:spcBef>
            </a:pPr>
            <a:r>
              <a:rPr spc="20" dirty="0">
                <a:latin typeface="Georgia"/>
                <a:cs typeface="Georgia"/>
              </a:rPr>
              <a:t>SQL-alchemy: </a:t>
            </a:r>
            <a:r>
              <a:rPr spc="-235" dirty="0"/>
              <a:t>создадим</a:t>
            </a:r>
            <a:r>
              <a:rPr spc="-475" dirty="0"/>
              <a:t> </a:t>
            </a:r>
            <a:r>
              <a:rPr spc="-110" dirty="0"/>
              <a:t>таблички</a:t>
            </a:r>
            <a:r>
              <a:rPr spc="-110" dirty="0">
                <a:latin typeface="Georgia"/>
                <a:cs typeface="Georgia"/>
              </a:rPr>
              <a:t>,  </a:t>
            </a:r>
            <a:r>
              <a:rPr spc="-215" dirty="0"/>
              <a:t>наполним</a:t>
            </a:r>
            <a:r>
              <a:rPr spc="-75" dirty="0"/>
              <a:t> </a:t>
            </a:r>
            <a:r>
              <a:rPr spc="-180" dirty="0"/>
              <a:t>их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2933700"/>
            <a:ext cx="276034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50" dirty="0">
                <a:solidFill>
                  <a:srgbClr val="324863"/>
                </a:solidFill>
                <a:latin typeface="Arial"/>
                <a:cs typeface="Arial"/>
              </a:rPr>
              <a:t>Операции </a:t>
            </a:r>
            <a:r>
              <a:rPr sz="1900" spc="-110" dirty="0">
                <a:solidFill>
                  <a:srgbClr val="324863"/>
                </a:solidFill>
                <a:latin typeface="Arial"/>
                <a:cs typeface="Arial"/>
              </a:rPr>
              <a:t>с</a:t>
            </a:r>
            <a:r>
              <a:rPr sz="1900" spc="-220" dirty="0">
                <a:solidFill>
                  <a:srgbClr val="324863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324863"/>
                </a:solidFill>
                <a:latin typeface="Arial"/>
                <a:cs typeface="Arial"/>
              </a:rPr>
              <a:t>таблицами</a:t>
            </a:r>
            <a:r>
              <a:rPr sz="1900" spc="20" dirty="0">
                <a:solidFill>
                  <a:srgbClr val="324863"/>
                </a:solidFill>
                <a:latin typeface="Palladio Uralic"/>
                <a:cs typeface="Palladio Uralic"/>
              </a:rPr>
              <a:t>:</a:t>
            </a:r>
            <a:endParaRPr sz="190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211" y="3251200"/>
            <a:ext cx="5069840" cy="2921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insert_stmt </a:t>
            </a:r>
            <a:r>
              <a:rPr sz="19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900" spc="70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authors_table.insert(</a:t>
            </a:r>
            <a:r>
              <a:rPr sz="1900" spc="-5" dirty="0">
                <a:solidFill>
                  <a:srgbClr val="AA4926"/>
                </a:solidFill>
                <a:latin typeface="Arial"/>
                <a:cs typeface="Arial"/>
              </a:rPr>
              <a:t>bind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=engine)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211" y="3835400"/>
            <a:ext cx="4070350" cy="2921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compiled_stmt </a:t>
            </a:r>
            <a:r>
              <a:rPr sz="19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900" spc="40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insert_stmt.compile()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211" y="4419600"/>
            <a:ext cx="6675755" cy="2921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insert_stmt.execute(</a:t>
            </a:r>
            <a:r>
              <a:rPr sz="1900" spc="-5" dirty="0">
                <a:solidFill>
                  <a:srgbClr val="AA4926"/>
                </a:solidFill>
                <a:latin typeface="Arial"/>
                <a:cs typeface="Arial"/>
              </a:rPr>
              <a:t>name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900" spc="-5" dirty="0">
                <a:solidFill>
                  <a:srgbClr val="6A8759"/>
                </a:solidFill>
                <a:latin typeface="Arial"/>
                <a:cs typeface="Arial"/>
              </a:rPr>
              <a:t>'Alexandre Dumas'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) </a:t>
            </a:r>
            <a:r>
              <a:rPr sz="1900" dirty="0">
                <a:solidFill>
                  <a:srgbClr val="808080"/>
                </a:solidFill>
                <a:latin typeface="Arial"/>
                <a:cs typeface="Arial"/>
              </a:rPr>
              <a:t># </a:t>
            </a:r>
            <a:r>
              <a:rPr sz="1900" spc="10" dirty="0">
                <a:solidFill>
                  <a:srgbClr val="808080"/>
                </a:solidFill>
                <a:latin typeface="Arial"/>
                <a:cs typeface="Arial"/>
              </a:rPr>
              <a:t>одна</a:t>
            </a:r>
            <a:r>
              <a:rPr sz="1900" spc="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808080"/>
                </a:solidFill>
                <a:latin typeface="Arial"/>
                <a:cs typeface="Arial"/>
              </a:rPr>
              <a:t>запись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211" y="4711700"/>
            <a:ext cx="8156575" cy="2921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insert_stmt.execute([{</a:t>
            </a:r>
            <a:r>
              <a:rPr sz="1900" spc="-5" dirty="0">
                <a:solidFill>
                  <a:srgbClr val="6A8759"/>
                </a:solidFill>
                <a:latin typeface="Arial"/>
                <a:cs typeface="Arial"/>
              </a:rPr>
              <a:t>'name'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: </a:t>
            </a:r>
            <a:r>
              <a:rPr sz="1900" dirty="0">
                <a:solidFill>
                  <a:srgbClr val="6A8759"/>
                </a:solidFill>
                <a:latin typeface="Arial"/>
                <a:cs typeface="Arial"/>
              </a:rPr>
              <a:t>'Mr </a:t>
            </a:r>
            <a:r>
              <a:rPr sz="1900" spc="-5" dirty="0">
                <a:solidFill>
                  <a:srgbClr val="6A8759"/>
                </a:solidFill>
                <a:latin typeface="Arial"/>
                <a:cs typeface="Arial"/>
              </a:rPr>
              <a:t>X'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}</a:t>
            </a: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{</a:t>
            </a:r>
            <a:r>
              <a:rPr sz="1900" spc="-5" dirty="0">
                <a:solidFill>
                  <a:srgbClr val="6A8759"/>
                </a:solidFill>
                <a:latin typeface="Arial"/>
                <a:cs typeface="Arial"/>
              </a:rPr>
              <a:t>'name'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: </a:t>
            </a:r>
            <a:r>
              <a:rPr sz="1900" dirty="0">
                <a:solidFill>
                  <a:srgbClr val="6A8759"/>
                </a:solidFill>
                <a:latin typeface="Arial"/>
                <a:cs typeface="Arial"/>
              </a:rPr>
              <a:t>'Mr </a:t>
            </a:r>
            <a:r>
              <a:rPr sz="1900" spc="-5" dirty="0">
                <a:solidFill>
                  <a:srgbClr val="6A8759"/>
                </a:solidFill>
                <a:latin typeface="Arial"/>
                <a:cs typeface="Arial"/>
              </a:rPr>
              <a:t>Y'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}]) </a:t>
            </a:r>
            <a:r>
              <a:rPr sz="1900" dirty="0">
                <a:solidFill>
                  <a:srgbClr val="808080"/>
                </a:solidFill>
                <a:latin typeface="Arial"/>
                <a:cs typeface="Arial"/>
              </a:rPr>
              <a:t># </a:t>
            </a:r>
            <a:r>
              <a:rPr sz="1900" spc="40" dirty="0">
                <a:solidFill>
                  <a:srgbClr val="808080"/>
                </a:solidFill>
                <a:latin typeface="Arial"/>
                <a:cs typeface="Arial"/>
              </a:rPr>
              <a:t>несколько</a:t>
            </a:r>
            <a:r>
              <a:rPr sz="1900" spc="8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808080"/>
                </a:solidFill>
                <a:latin typeface="Arial"/>
                <a:cs typeface="Arial"/>
              </a:rPr>
              <a:t>записей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211" y="5295900"/>
            <a:ext cx="5167630" cy="2413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select_stmt </a:t>
            </a:r>
            <a:r>
              <a:rPr sz="16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600" spc="105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authors_table.select(authors_table.c.id==</a:t>
            </a:r>
            <a:r>
              <a:rPr sz="1600" spc="-5" dirty="0">
                <a:solidFill>
                  <a:srgbClr val="6897BB"/>
                </a:solidFill>
                <a:latin typeface="Arial"/>
                <a:cs typeface="Arial"/>
              </a:rPr>
              <a:t>2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211" y="5537200"/>
            <a:ext cx="2660015" cy="2413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dirty="0">
                <a:solidFill>
                  <a:srgbClr val="A9B7C6"/>
                </a:solidFill>
                <a:latin typeface="Arial"/>
                <a:cs typeface="Arial"/>
              </a:rPr>
              <a:t>result =</a:t>
            </a:r>
            <a:r>
              <a:rPr sz="1600" spc="-25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select_stmt.execute()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211" y="5778500"/>
            <a:ext cx="2660015" cy="2413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5" dirty="0">
                <a:solidFill>
                  <a:srgbClr val="8888C6"/>
                </a:solidFill>
                <a:latin typeface="Arial"/>
                <a:cs typeface="Arial"/>
              </a:rPr>
              <a:t>print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6A8759"/>
                </a:solidFill>
                <a:latin typeface="Arial"/>
                <a:cs typeface="Arial"/>
              </a:rPr>
              <a:t>"lolkek"</a:t>
            </a:r>
            <a:r>
              <a:rPr sz="16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600" spc="2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result.fetchall())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211" y="6261100"/>
            <a:ext cx="8255000" cy="2413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upd_stmt </a:t>
            </a:r>
            <a:r>
              <a:rPr sz="1600" dirty="0">
                <a:solidFill>
                  <a:srgbClr val="A9B7C6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authors_table.update().where(authors_table.c.id==</a:t>
            </a:r>
            <a:r>
              <a:rPr sz="1600" spc="-5" dirty="0">
                <a:solidFill>
                  <a:srgbClr val="6897BB"/>
                </a:solidFill>
                <a:latin typeface="Arial"/>
                <a:cs typeface="Arial"/>
              </a:rPr>
              <a:t>2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).values(</a:t>
            </a:r>
            <a:r>
              <a:rPr sz="1600" spc="-5" dirty="0">
                <a:solidFill>
                  <a:srgbClr val="AA4926"/>
                </a:solidFill>
                <a:latin typeface="Arial"/>
                <a:cs typeface="Arial"/>
              </a:rPr>
              <a:t>name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6A8759"/>
                </a:solidFill>
                <a:latin typeface="Arial"/>
                <a:cs typeface="Arial"/>
              </a:rPr>
              <a:t>"Lol</a:t>
            </a:r>
            <a:r>
              <a:rPr sz="1600" spc="220" dirty="0">
                <a:solidFill>
                  <a:srgbClr val="6A87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A8759"/>
                </a:solidFill>
                <a:latin typeface="Arial"/>
                <a:cs typeface="Arial"/>
              </a:rPr>
              <a:t>Kekov"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211" y="6502400"/>
            <a:ext cx="1739900" cy="2413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dirty="0">
                <a:solidFill>
                  <a:srgbClr val="A9B7C6"/>
                </a:solidFill>
                <a:latin typeface="Arial"/>
                <a:cs typeface="Arial"/>
              </a:rPr>
              <a:t>upd_s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A9B7C6"/>
                </a:solidFill>
                <a:latin typeface="Arial"/>
                <a:cs typeface="Arial"/>
              </a:rPr>
              <a:t>m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t.</a:t>
            </a:r>
            <a:r>
              <a:rPr sz="1600" dirty="0">
                <a:solidFill>
                  <a:srgbClr val="A9B7C6"/>
                </a:solidFill>
                <a:latin typeface="Arial"/>
                <a:cs typeface="Arial"/>
              </a:rPr>
              <a:t>execu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A9B7C6"/>
                </a:solidFill>
                <a:latin typeface="Arial"/>
                <a:cs typeface="Arial"/>
              </a:rPr>
              <a:t>e()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211" y="7226300"/>
            <a:ext cx="2976880" cy="2413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del_stmt </a:t>
            </a:r>
            <a:r>
              <a:rPr sz="16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600" spc="20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authors_table.delete()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211" y="7467600"/>
            <a:ext cx="4668520" cy="2413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del_stmt.execute(</a:t>
            </a:r>
            <a:r>
              <a:rPr sz="1600" spc="-5" dirty="0">
                <a:solidFill>
                  <a:srgbClr val="AA4926"/>
                </a:solidFill>
                <a:latin typeface="Arial"/>
                <a:cs typeface="Arial"/>
              </a:rPr>
              <a:t>whereclause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=text(</a:t>
            </a:r>
            <a:r>
              <a:rPr sz="1600" spc="-5" dirty="0">
                <a:solidFill>
                  <a:srgbClr val="6A8759"/>
                </a:solidFill>
                <a:latin typeface="Arial"/>
                <a:cs typeface="Arial"/>
              </a:rPr>
              <a:t>"name='Mr</a:t>
            </a:r>
            <a:r>
              <a:rPr sz="1600" spc="40" dirty="0">
                <a:solidFill>
                  <a:srgbClr val="6A87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A8759"/>
                </a:solidFill>
                <a:latin typeface="Arial"/>
                <a:cs typeface="Arial"/>
              </a:rPr>
              <a:t>Y'"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))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211" y="7708900"/>
            <a:ext cx="1671955" cy="2413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dirty="0">
                <a:solidFill>
                  <a:srgbClr val="A9B7C6"/>
                </a:solidFill>
                <a:latin typeface="Arial"/>
                <a:cs typeface="Arial"/>
              </a:rPr>
              <a:t>del_s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A9B7C6"/>
                </a:solidFill>
                <a:latin typeface="Arial"/>
                <a:cs typeface="Arial"/>
              </a:rPr>
              <a:t>m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t.</a:t>
            </a:r>
            <a:r>
              <a:rPr sz="1600" dirty="0">
                <a:solidFill>
                  <a:srgbClr val="A9B7C6"/>
                </a:solidFill>
                <a:latin typeface="Arial"/>
                <a:cs typeface="Arial"/>
              </a:rPr>
              <a:t>execu</a:t>
            </a:r>
            <a:r>
              <a:rPr sz="1600" spc="-5" dirty="0">
                <a:solidFill>
                  <a:srgbClr val="A9B7C6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A9B7C6"/>
                </a:solidFill>
                <a:latin typeface="Arial"/>
                <a:cs typeface="Arial"/>
              </a:rPr>
              <a:t>e()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913383"/>
            <a:ext cx="12134215" cy="971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200" spc="20" dirty="0">
                <a:latin typeface="Georgia"/>
                <a:cs typeface="Georgia"/>
              </a:rPr>
              <a:t>SQL-alchemy: </a:t>
            </a:r>
            <a:r>
              <a:rPr sz="6200" spc="-75" dirty="0">
                <a:latin typeface="Georgia"/>
                <a:cs typeface="Georgia"/>
              </a:rPr>
              <a:t>orm </a:t>
            </a:r>
            <a:r>
              <a:rPr sz="6200" spc="-80" dirty="0">
                <a:latin typeface="Georgia"/>
                <a:cs typeface="Georgia"/>
              </a:rPr>
              <a:t>classic</a:t>
            </a:r>
            <a:r>
              <a:rPr sz="6200" spc="-385" dirty="0">
                <a:latin typeface="Georgia"/>
                <a:cs typeface="Georgia"/>
              </a:rPr>
              <a:t> </a:t>
            </a:r>
            <a:r>
              <a:rPr sz="6200" spc="-85" dirty="0">
                <a:latin typeface="Georgia"/>
                <a:cs typeface="Georgia"/>
              </a:rPr>
              <a:t>mapping</a:t>
            </a:r>
            <a:endParaRPr sz="6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574" y="2730500"/>
            <a:ext cx="4756785" cy="2921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-5" dirty="0">
                <a:solidFill>
                  <a:srgbClr val="CC7831"/>
                </a:solidFill>
                <a:latin typeface="Arial"/>
                <a:cs typeface="Arial"/>
              </a:rPr>
              <a:t>from </a:t>
            </a:r>
            <a:r>
              <a:rPr sz="1900" spc="-15" dirty="0">
                <a:solidFill>
                  <a:srgbClr val="A9B7C6"/>
                </a:solidFill>
                <a:latin typeface="Arial"/>
                <a:cs typeface="Arial"/>
              </a:rPr>
              <a:t>sqlalchemy.orm </a:t>
            </a:r>
            <a:r>
              <a:rPr sz="1900" dirty="0">
                <a:solidFill>
                  <a:srgbClr val="CC7831"/>
                </a:solidFill>
                <a:latin typeface="Arial"/>
                <a:cs typeface="Arial"/>
              </a:rPr>
              <a:t>import </a:t>
            </a:r>
            <a:r>
              <a:rPr sz="1900" spc="-15" dirty="0">
                <a:solidFill>
                  <a:srgbClr val="A9B7C6"/>
                </a:solidFill>
                <a:latin typeface="Arial"/>
                <a:cs typeface="Arial"/>
              </a:rPr>
              <a:t>mapper</a:t>
            </a:r>
            <a:r>
              <a:rPr sz="1900" spc="-1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900" spc="1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9B7C6"/>
                </a:solidFill>
                <a:latin typeface="Arial"/>
                <a:cs typeface="Arial"/>
              </a:rPr>
              <a:t>relation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574" y="3378200"/>
            <a:ext cx="2301875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dirty="0">
                <a:solidFill>
                  <a:srgbClr val="CC7831"/>
                </a:solidFill>
                <a:latin typeface="Arial"/>
                <a:cs typeface="Arial"/>
              </a:rPr>
              <a:t>class</a:t>
            </a:r>
            <a:r>
              <a:rPr sz="2000" spc="-15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Author(</a:t>
            </a:r>
            <a:r>
              <a:rPr sz="2000" spc="-5" dirty="0">
                <a:solidFill>
                  <a:srgbClr val="8888C6"/>
                </a:solidFill>
                <a:latin typeface="Arial"/>
                <a:cs typeface="Arial"/>
              </a:rPr>
              <a:t>object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574" y="3683000"/>
            <a:ext cx="3007360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278765">
              <a:lnSpc>
                <a:spcPts val="2300"/>
              </a:lnSpc>
              <a:tabLst>
                <a:tab pos="984885" algn="l"/>
                <a:tab pos="1591945" algn="l"/>
              </a:tabLst>
            </a:pPr>
            <a:r>
              <a:rPr sz="2000" spc="-5" dirty="0">
                <a:solidFill>
                  <a:srgbClr val="CC7831"/>
                </a:solidFill>
                <a:latin typeface="Arial"/>
                <a:cs typeface="Arial"/>
              </a:rPr>
              <a:t>def</a:t>
            </a:r>
            <a:r>
              <a:rPr sz="2000" u="sng" spc="-5" dirty="0">
                <a:solidFill>
                  <a:srgbClr val="CC7831"/>
                </a:solidFill>
                <a:uFill>
                  <a:solidFill>
                    <a:srgbClr val="B129B1"/>
                  </a:solidFill>
                </a:uFill>
                <a:latin typeface="Arial"/>
                <a:cs typeface="Arial"/>
              </a:rPr>
              <a:t> 	</a:t>
            </a:r>
            <a:r>
              <a:rPr sz="2000" dirty="0">
                <a:solidFill>
                  <a:srgbClr val="B22AB2"/>
                </a:solidFill>
                <a:latin typeface="Arial"/>
                <a:cs typeface="Arial"/>
              </a:rPr>
              <a:t>init</a:t>
            </a:r>
            <a:r>
              <a:rPr sz="2000" u="sng" dirty="0">
                <a:solidFill>
                  <a:srgbClr val="A9B7C6"/>
                </a:solidFill>
                <a:uFill>
                  <a:solidFill>
                    <a:srgbClr val="B129B1"/>
                  </a:solidFill>
                </a:uFill>
                <a:latin typeface="Arial"/>
                <a:cs typeface="Arial"/>
              </a:rPr>
              <a:t> 	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20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2000" spc="-7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9B7C6"/>
                </a:solidFill>
                <a:latin typeface="Arial"/>
                <a:cs typeface="Arial"/>
              </a:rPr>
              <a:t>name):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574" y="3987800"/>
            <a:ext cx="2590800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560705">
              <a:lnSpc>
                <a:spcPts val="2300"/>
              </a:lnSpc>
            </a:pPr>
            <a:r>
              <a:rPr sz="20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.name </a:t>
            </a:r>
            <a:r>
              <a:rPr sz="20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2000" spc="-60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9B7C6"/>
                </a:solidFill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574" y="4292600"/>
            <a:ext cx="2372360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278765">
              <a:lnSpc>
                <a:spcPts val="2300"/>
              </a:lnSpc>
              <a:tabLst>
                <a:tab pos="984885" algn="l"/>
                <a:tab pos="1718945" algn="l"/>
              </a:tabLst>
            </a:pPr>
            <a:r>
              <a:rPr sz="2000" spc="-5" dirty="0">
                <a:solidFill>
                  <a:srgbClr val="CC7831"/>
                </a:solidFill>
                <a:latin typeface="Arial"/>
                <a:cs typeface="Arial"/>
              </a:rPr>
              <a:t>def</a:t>
            </a:r>
            <a:r>
              <a:rPr sz="2000" u="sng" spc="-5" dirty="0">
                <a:solidFill>
                  <a:srgbClr val="CC7831"/>
                </a:solidFill>
                <a:uFill>
                  <a:solidFill>
                    <a:srgbClr val="B129B1"/>
                  </a:solidFill>
                </a:uFill>
                <a:latin typeface="Arial"/>
                <a:cs typeface="Arial"/>
              </a:rPr>
              <a:t> 	</a:t>
            </a:r>
            <a:r>
              <a:rPr sz="2000" dirty="0">
                <a:solidFill>
                  <a:srgbClr val="B22AB2"/>
                </a:solidFill>
                <a:latin typeface="Arial"/>
                <a:cs typeface="Arial"/>
              </a:rPr>
              <a:t>repr</a:t>
            </a:r>
            <a:r>
              <a:rPr sz="2000" u="sng" dirty="0">
                <a:solidFill>
                  <a:srgbClr val="A9B7C6"/>
                </a:solidFill>
                <a:uFill>
                  <a:solidFill>
                    <a:srgbClr val="B129B1"/>
                  </a:solidFill>
                </a:uFill>
                <a:latin typeface="Arial"/>
                <a:cs typeface="Arial"/>
              </a:rPr>
              <a:t> 	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574" y="4597400"/>
            <a:ext cx="2410460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560705">
              <a:lnSpc>
                <a:spcPts val="2300"/>
              </a:lnSpc>
            </a:pPr>
            <a:r>
              <a:rPr sz="2000" spc="-5" dirty="0">
                <a:solidFill>
                  <a:srgbClr val="CC7831"/>
                </a:solidFill>
                <a:latin typeface="Arial"/>
                <a:cs typeface="Arial"/>
              </a:rPr>
              <a:t>return</a:t>
            </a:r>
            <a:r>
              <a:rPr sz="2000" spc="-4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.name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574" y="5207000"/>
            <a:ext cx="2153920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dirty="0">
                <a:solidFill>
                  <a:srgbClr val="CC7831"/>
                </a:solidFill>
                <a:latin typeface="Arial"/>
                <a:cs typeface="Arial"/>
              </a:rPr>
              <a:t>class</a:t>
            </a:r>
            <a:r>
              <a:rPr sz="2000" spc="-5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Book(</a:t>
            </a:r>
            <a:r>
              <a:rPr sz="2000" spc="-5" dirty="0">
                <a:solidFill>
                  <a:srgbClr val="8888C6"/>
                </a:solidFill>
                <a:latin typeface="Arial"/>
                <a:cs typeface="Arial"/>
              </a:rPr>
              <a:t>object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574" y="5511800"/>
            <a:ext cx="4998085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278765">
              <a:lnSpc>
                <a:spcPts val="2300"/>
              </a:lnSpc>
              <a:tabLst>
                <a:tab pos="984885" algn="l"/>
                <a:tab pos="1591945" algn="l"/>
              </a:tabLst>
            </a:pPr>
            <a:r>
              <a:rPr sz="2000" spc="-5" dirty="0">
                <a:solidFill>
                  <a:srgbClr val="CC7831"/>
                </a:solidFill>
                <a:latin typeface="Arial"/>
                <a:cs typeface="Arial"/>
              </a:rPr>
              <a:t>def</a:t>
            </a:r>
            <a:r>
              <a:rPr sz="2000" u="sng" spc="-5" dirty="0">
                <a:solidFill>
                  <a:srgbClr val="CC7831"/>
                </a:solidFill>
                <a:uFill>
                  <a:solidFill>
                    <a:srgbClr val="B129B1"/>
                  </a:solidFill>
                </a:uFill>
                <a:latin typeface="Arial"/>
                <a:cs typeface="Arial"/>
              </a:rPr>
              <a:t> 	</a:t>
            </a:r>
            <a:r>
              <a:rPr sz="2000" dirty="0">
                <a:solidFill>
                  <a:srgbClr val="B22AB2"/>
                </a:solidFill>
                <a:latin typeface="Arial"/>
                <a:cs typeface="Arial"/>
              </a:rPr>
              <a:t>init</a:t>
            </a:r>
            <a:r>
              <a:rPr sz="2000" u="sng" dirty="0">
                <a:solidFill>
                  <a:srgbClr val="A9B7C6"/>
                </a:solidFill>
                <a:uFill>
                  <a:solidFill>
                    <a:srgbClr val="B129B1"/>
                  </a:solidFill>
                </a:uFill>
                <a:latin typeface="Arial"/>
                <a:cs typeface="Arial"/>
              </a:rPr>
              <a:t> 	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2000" spc="-5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title</a:t>
            </a:r>
            <a:r>
              <a:rPr sz="2000" spc="-5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description</a:t>
            </a:r>
            <a:r>
              <a:rPr sz="20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2000" spc="2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author):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574" y="5816600"/>
            <a:ext cx="2128520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560705">
              <a:lnSpc>
                <a:spcPts val="2300"/>
              </a:lnSpc>
            </a:pPr>
            <a:r>
              <a:rPr sz="20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.title </a:t>
            </a:r>
            <a:r>
              <a:rPr sz="20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2000" spc="-45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title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574" y="6121400"/>
            <a:ext cx="3776979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560705">
              <a:lnSpc>
                <a:spcPts val="2300"/>
              </a:lnSpc>
            </a:pPr>
            <a:r>
              <a:rPr sz="20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.description </a:t>
            </a:r>
            <a:r>
              <a:rPr sz="20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2000" spc="15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description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574" y="6426200"/>
            <a:ext cx="2760345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560705">
              <a:lnSpc>
                <a:spcPts val="2300"/>
              </a:lnSpc>
            </a:pPr>
            <a:r>
              <a:rPr sz="20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.author </a:t>
            </a:r>
            <a:r>
              <a:rPr sz="20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2000" spc="-35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author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574" y="7035800"/>
            <a:ext cx="2372360" cy="6096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278765">
              <a:lnSpc>
                <a:spcPts val="2300"/>
              </a:lnSpc>
              <a:tabLst>
                <a:tab pos="984885" algn="l"/>
                <a:tab pos="1718945" algn="l"/>
              </a:tabLst>
            </a:pPr>
            <a:r>
              <a:rPr sz="2000" spc="-5" dirty="0">
                <a:solidFill>
                  <a:srgbClr val="CC7831"/>
                </a:solidFill>
                <a:latin typeface="Arial"/>
                <a:cs typeface="Arial"/>
              </a:rPr>
              <a:t>def</a:t>
            </a:r>
            <a:r>
              <a:rPr sz="2000" u="sng" spc="-5" dirty="0">
                <a:solidFill>
                  <a:srgbClr val="CC7831"/>
                </a:solidFill>
                <a:uFill>
                  <a:solidFill>
                    <a:srgbClr val="B129B1"/>
                  </a:solidFill>
                </a:uFill>
                <a:latin typeface="Arial"/>
                <a:cs typeface="Arial"/>
              </a:rPr>
              <a:t> 	</a:t>
            </a:r>
            <a:r>
              <a:rPr sz="2000" dirty="0">
                <a:solidFill>
                  <a:srgbClr val="B22AB2"/>
                </a:solidFill>
                <a:latin typeface="Arial"/>
                <a:cs typeface="Arial"/>
              </a:rPr>
              <a:t>repr</a:t>
            </a:r>
            <a:r>
              <a:rPr sz="2000" u="sng" dirty="0">
                <a:solidFill>
                  <a:srgbClr val="A9B7C6"/>
                </a:solidFill>
                <a:uFill>
                  <a:solidFill>
                    <a:srgbClr val="B129B1"/>
                  </a:solidFill>
                </a:uFill>
                <a:latin typeface="Arial"/>
                <a:cs typeface="Arial"/>
              </a:rPr>
              <a:t> 	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):</a:t>
            </a:r>
            <a:endParaRPr sz="2000">
              <a:latin typeface="Arial"/>
              <a:cs typeface="Arial"/>
            </a:endParaRPr>
          </a:p>
          <a:p>
            <a:pPr marL="560705">
              <a:lnSpc>
                <a:spcPct val="100000"/>
              </a:lnSpc>
            </a:pPr>
            <a:r>
              <a:rPr sz="2000" spc="-5" dirty="0">
                <a:solidFill>
                  <a:srgbClr val="CC7831"/>
                </a:solidFill>
                <a:latin typeface="Arial"/>
                <a:cs typeface="Arial"/>
              </a:rPr>
              <a:t>return</a:t>
            </a:r>
            <a:r>
              <a:rPr sz="2000" spc="-2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.title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574" y="7950200"/>
            <a:ext cx="3120390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mapper(Book</a:t>
            </a:r>
            <a:r>
              <a:rPr sz="20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2000" spc="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books_table)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574" y="8255000"/>
            <a:ext cx="5005705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spc="-10" dirty="0">
                <a:solidFill>
                  <a:srgbClr val="A9B7C6"/>
                </a:solidFill>
                <a:latin typeface="Arial"/>
                <a:cs typeface="Arial"/>
              </a:rPr>
              <a:t>mapper(Author</a:t>
            </a:r>
            <a:r>
              <a:rPr sz="2000" spc="-10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authors_table</a:t>
            </a:r>
            <a:r>
              <a:rPr sz="2000" spc="-5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2000" spc="-5" dirty="0">
                <a:solidFill>
                  <a:srgbClr val="AA4926"/>
                </a:solidFill>
                <a:latin typeface="Arial"/>
                <a:cs typeface="Arial"/>
              </a:rPr>
              <a:t>properties </a:t>
            </a:r>
            <a:r>
              <a:rPr sz="20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2000" spc="30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9B7C6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574" y="8559800"/>
            <a:ext cx="4606290" cy="304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spc="-5" dirty="0">
                <a:solidFill>
                  <a:srgbClr val="6A8759"/>
                </a:solidFill>
                <a:latin typeface="Arial"/>
                <a:cs typeface="Arial"/>
              </a:rPr>
              <a:t>'books'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: relation(Book</a:t>
            </a:r>
            <a:r>
              <a:rPr sz="20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2000" spc="7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A4926"/>
                </a:solidFill>
                <a:latin typeface="Arial"/>
                <a:cs typeface="Arial"/>
              </a:rPr>
              <a:t>backref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2000" spc="-5" dirty="0">
                <a:solidFill>
                  <a:srgbClr val="6A8759"/>
                </a:solidFill>
                <a:latin typeface="Arial"/>
                <a:cs typeface="Arial"/>
              </a:rPr>
              <a:t>'author'</a:t>
            </a:r>
            <a:r>
              <a:rPr sz="2000" spc="-5" dirty="0">
                <a:solidFill>
                  <a:srgbClr val="A9B7C6"/>
                </a:solidFill>
                <a:latin typeface="Arial"/>
                <a:cs typeface="Arial"/>
              </a:rPr>
              <a:t>)})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901700"/>
            <a:ext cx="108604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65" dirty="0">
                <a:latin typeface="Georgia"/>
                <a:cs typeface="Georgia"/>
              </a:rPr>
              <a:t>SQL-Alchemy: </a:t>
            </a:r>
            <a:r>
              <a:rPr sz="6400" spc="-105" dirty="0">
                <a:latin typeface="Georgia"/>
                <a:cs typeface="Georgia"/>
              </a:rPr>
              <a:t>easier</a:t>
            </a:r>
            <a:r>
              <a:rPr sz="6400" spc="-520" dirty="0">
                <a:latin typeface="Georgia"/>
                <a:cs typeface="Georgia"/>
              </a:rPr>
              <a:t> </a:t>
            </a:r>
            <a:r>
              <a:rPr sz="6400" spc="-95" dirty="0">
                <a:latin typeface="Georgia"/>
                <a:cs typeface="Georgia"/>
              </a:rPr>
              <a:t>mapping</a:t>
            </a:r>
            <a:endParaRPr sz="6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608" y="7404100"/>
            <a:ext cx="2160270" cy="558800"/>
          </a:xfrm>
          <a:custGeom>
            <a:avLst/>
            <a:gdLst/>
            <a:ahLst/>
            <a:cxnLst/>
            <a:rect l="l" t="t" r="r" b="b"/>
            <a:pathLst>
              <a:path w="2160270" h="558800">
                <a:moveTo>
                  <a:pt x="2159876" y="279400"/>
                </a:moveTo>
                <a:lnTo>
                  <a:pt x="2121916" y="279400"/>
                </a:lnTo>
                <a:lnTo>
                  <a:pt x="2121916" y="0"/>
                </a:lnTo>
                <a:lnTo>
                  <a:pt x="0" y="0"/>
                </a:lnTo>
                <a:lnTo>
                  <a:pt x="0" y="279400"/>
                </a:lnTo>
                <a:lnTo>
                  <a:pt x="0" y="558800"/>
                </a:lnTo>
                <a:lnTo>
                  <a:pt x="2159876" y="558800"/>
                </a:lnTo>
                <a:lnTo>
                  <a:pt x="2159876" y="27940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614" y="3213100"/>
            <a:ext cx="5688330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from </a:t>
            </a:r>
            <a:r>
              <a:rPr sz="1800" spc="-10" dirty="0">
                <a:solidFill>
                  <a:srgbClr val="A9B7C6"/>
                </a:solidFill>
                <a:latin typeface="Arial"/>
                <a:cs typeface="Arial"/>
              </a:rPr>
              <a:t>sqlalchemy.ext.declarative </a:t>
            </a:r>
            <a:r>
              <a:rPr sz="1800" dirty="0">
                <a:solidFill>
                  <a:srgbClr val="CC7831"/>
                </a:solidFill>
                <a:latin typeface="Arial"/>
                <a:cs typeface="Arial"/>
              </a:rPr>
              <a:t>import</a:t>
            </a:r>
            <a:r>
              <a:rPr sz="1800" spc="8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declarative_base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14" y="3492500"/>
            <a:ext cx="4925695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from </a:t>
            </a:r>
            <a:r>
              <a:rPr sz="1800" spc="-10" dirty="0">
                <a:solidFill>
                  <a:srgbClr val="A9B7C6"/>
                </a:solidFill>
                <a:latin typeface="Arial"/>
                <a:cs typeface="Arial"/>
              </a:rPr>
              <a:t>sqlalchemy.orm </a:t>
            </a:r>
            <a:r>
              <a:rPr sz="1800" dirty="0">
                <a:solidFill>
                  <a:srgbClr val="CC7831"/>
                </a:solidFill>
                <a:latin typeface="Arial"/>
                <a:cs typeface="Arial"/>
              </a:rPr>
              <a:t>import 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relationship</a:t>
            </a: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800" spc="-3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backref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14" y="4051300"/>
            <a:ext cx="2675255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Base =</a:t>
            </a:r>
            <a:r>
              <a:rPr sz="1800" spc="-15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declarative_base()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614" y="4330700"/>
            <a:ext cx="5721350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engine = 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create_engine(</a:t>
            </a:r>
            <a:r>
              <a:rPr sz="1800" spc="-5" dirty="0">
                <a:solidFill>
                  <a:srgbClr val="6A8759"/>
                </a:solidFill>
                <a:latin typeface="Arial"/>
                <a:cs typeface="Arial"/>
              </a:rPr>
              <a:t>'sqlite:///library2.db'</a:t>
            </a: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800" spc="6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AA4926"/>
                </a:solidFill>
                <a:latin typeface="Arial"/>
                <a:cs typeface="Arial"/>
              </a:rPr>
              <a:t>echo</a:t>
            </a:r>
            <a:r>
              <a:rPr sz="1800" spc="-1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CC7831"/>
                </a:solidFill>
                <a:latin typeface="Arial"/>
                <a:cs typeface="Arial"/>
              </a:rPr>
              <a:t>True</a:t>
            </a:r>
            <a:r>
              <a:rPr sz="1800" spc="-10" dirty="0">
                <a:solidFill>
                  <a:srgbClr val="A9B7C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14" y="4610100"/>
            <a:ext cx="3056255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metadata 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800" spc="5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MetaData(engine)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14" y="5168900"/>
            <a:ext cx="1995170" cy="269875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2125"/>
              </a:lnSpc>
            </a:pPr>
            <a:r>
              <a:rPr sz="1800" dirty="0">
                <a:solidFill>
                  <a:srgbClr val="CC7831"/>
                </a:solidFill>
                <a:latin typeface="Arial"/>
                <a:cs typeface="Arial"/>
              </a:rPr>
              <a:t>class</a:t>
            </a:r>
            <a:r>
              <a:rPr sz="1800" spc="-14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Author(Base):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614" y="5438775"/>
            <a:ext cx="2953385" cy="269875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9525" rIns="0" bIns="0" rtlCol="0">
            <a:spAutoFit/>
          </a:bodyPr>
          <a:lstStyle/>
          <a:p>
            <a:pPr marL="258445">
              <a:lnSpc>
                <a:spcPts val="2050"/>
              </a:lnSpc>
              <a:spcBef>
                <a:spcPts val="75"/>
              </a:spcBef>
              <a:tabLst>
                <a:tab pos="513080" algn="l"/>
                <a:tab pos="1834514" algn="l"/>
              </a:tabLst>
            </a:pPr>
            <a:r>
              <a:rPr sz="1800" u="sng" dirty="0">
                <a:solidFill>
                  <a:srgbClr val="A9B7C6"/>
                </a:solidFill>
                <a:uFill>
                  <a:solidFill>
                    <a:srgbClr val="A8B6C5"/>
                  </a:solidFill>
                </a:uFill>
                <a:latin typeface="Arial"/>
                <a:cs typeface="Arial"/>
              </a:rPr>
              <a:t> 	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tablename</a:t>
            </a:r>
            <a:r>
              <a:rPr sz="1800" u="sng" spc="-5" dirty="0">
                <a:solidFill>
                  <a:srgbClr val="A9B7C6"/>
                </a:solidFill>
                <a:uFill>
                  <a:solidFill>
                    <a:srgbClr val="A8B6C5"/>
                  </a:solidFill>
                </a:uFill>
                <a:latin typeface="Arial"/>
                <a:cs typeface="Arial"/>
              </a:rPr>
              <a:t> 	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800" spc="-60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A8759"/>
                </a:solidFill>
                <a:latin typeface="Arial"/>
                <a:cs typeface="Arial"/>
              </a:rPr>
              <a:t>'authors'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614" y="5708650"/>
            <a:ext cx="6497320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19050" rIns="0" bIns="0" rtlCol="0">
            <a:spAutoFit/>
          </a:bodyPr>
          <a:lstStyle/>
          <a:p>
            <a:pPr marL="258445">
              <a:lnSpc>
                <a:spcPts val="2050"/>
              </a:lnSpc>
              <a:spcBef>
                <a:spcPts val="150"/>
              </a:spcBef>
            </a:pP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id = </a:t>
            </a:r>
            <a:r>
              <a:rPr sz="1800" spc="-10" dirty="0">
                <a:solidFill>
                  <a:srgbClr val="A9B7C6"/>
                </a:solidFill>
                <a:latin typeface="Arial"/>
                <a:cs typeface="Arial"/>
              </a:rPr>
              <a:t>Column(Integer</a:t>
            </a:r>
            <a:r>
              <a:rPr sz="1800" spc="-10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AA4926"/>
                </a:solidFill>
                <a:latin typeface="Arial"/>
                <a:cs typeface="Arial"/>
              </a:rPr>
              <a:t>primary_key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True,</a:t>
            </a:r>
            <a:r>
              <a:rPr sz="1800" spc="-4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A4926"/>
                </a:solidFill>
                <a:latin typeface="Arial"/>
                <a:cs typeface="Arial"/>
              </a:rPr>
              <a:t>autoincrement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True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614" y="5988050"/>
            <a:ext cx="2636520" cy="288925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19050" rIns="0" bIns="0" rtlCol="0">
            <a:spAutoFit/>
          </a:bodyPr>
          <a:lstStyle/>
          <a:p>
            <a:pPr marL="258445">
              <a:lnSpc>
                <a:spcPts val="2125"/>
              </a:lnSpc>
              <a:spcBef>
                <a:spcPts val="150"/>
              </a:spcBef>
            </a:pP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name =</a:t>
            </a:r>
            <a:r>
              <a:rPr sz="1800" spc="-35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Column(String)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614" y="6565900"/>
            <a:ext cx="2719705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258445">
              <a:lnSpc>
                <a:spcPct val="100000"/>
              </a:lnSpc>
              <a:tabLst>
                <a:tab pos="894080" algn="l"/>
                <a:tab pos="1440815" algn="l"/>
              </a:tabLst>
            </a:pP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def</a:t>
            </a:r>
            <a:r>
              <a:rPr sz="1800" u="sng" spc="-5" dirty="0">
                <a:solidFill>
                  <a:srgbClr val="CC7831"/>
                </a:solidFill>
                <a:uFill>
                  <a:solidFill>
                    <a:srgbClr val="B129B1"/>
                  </a:solidFill>
                </a:uFill>
                <a:latin typeface="Arial"/>
                <a:cs typeface="Arial"/>
              </a:rPr>
              <a:t> 	</a:t>
            </a:r>
            <a:r>
              <a:rPr sz="1800" dirty="0">
                <a:solidFill>
                  <a:srgbClr val="B22AB2"/>
                </a:solidFill>
                <a:latin typeface="Arial"/>
                <a:cs typeface="Arial"/>
              </a:rPr>
              <a:t>init</a:t>
            </a:r>
            <a:r>
              <a:rPr sz="1800" u="sng" dirty="0">
                <a:solidFill>
                  <a:srgbClr val="A9B7C6"/>
                </a:solidFill>
                <a:uFill>
                  <a:solidFill>
                    <a:srgbClr val="B129B1"/>
                  </a:solidFill>
                </a:uFill>
                <a:latin typeface="Arial"/>
                <a:cs typeface="Arial"/>
              </a:rPr>
              <a:t> 	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800" spc="-7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name):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614" y="6845300"/>
            <a:ext cx="2344420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513080">
              <a:lnSpc>
                <a:spcPct val="100000"/>
              </a:lnSpc>
            </a:pPr>
            <a:r>
              <a:rPr sz="18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.name 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800" spc="-60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949" y="7391400"/>
            <a:ext cx="189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  <a:tab pos="1308735" algn="l"/>
              </a:tabLst>
            </a:pP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def</a:t>
            </a:r>
            <a:r>
              <a:rPr sz="1800" u="sng" spc="-5" dirty="0">
                <a:solidFill>
                  <a:srgbClr val="CC7831"/>
                </a:solidFill>
                <a:uFill>
                  <a:solidFill>
                    <a:srgbClr val="B129B1"/>
                  </a:solidFill>
                </a:uFill>
                <a:latin typeface="Arial"/>
                <a:cs typeface="Arial"/>
              </a:rPr>
              <a:t> 	</a:t>
            </a:r>
            <a:r>
              <a:rPr sz="1800" dirty="0">
                <a:solidFill>
                  <a:srgbClr val="B22AB2"/>
                </a:solidFill>
                <a:latin typeface="Arial"/>
                <a:cs typeface="Arial"/>
              </a:rPr>
              <a:t>repr</a:t>
            </a:r>
            <a:r>
              <a:rPr sz="1800" u="sng" dirty="0">
                <a:solidFill>
                  <a:srgbClr val="A9B7C6"/>
                </a:solidFill>
                <a:uFill>
                  <a:solidFill>
                    <a:srgbClr val="B129B1"/>
                  </a:solidFill>
                </a:uFill>
                <a:latin typeface="Arial"/>
                <a:cs typeface="Arial"/>
              </a:rPr>
              <a:t> 	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):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999" y="7670800"/>
            <a:ext cx="1677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return</a:t>
            </a:r>
            <a:r>
              <a:rPr sz="1800" spc="-4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.name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93344" y="3194050"/>
            <a:ext cx="1842770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1800" dirty="0">
                <a:solidFill>
                  <a:srgbClr val="CC7831"/>
                </a:solidFill>
                <a:latin typeface="Arial"/>
                <a:cs typeface="Arial"/>
              </a:rPr>
              <a:t>class</a:t>
            </a:r>
            <a:r>
              <a:rPr sz="1800" spc="-10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Book(Base):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93344" y="3473450"/>
            <a:ext cx="2788285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251460">
              <a:lnSpc>
                <a:spcPts val="2110"/>
              </a:lnSpc>
              <a:tabLst>
                <a:tab pos="506095" algn="l"/>
                <a:tab pos="1827530" algn="l"/>
              </a:tabLst>
            </a:pPr>
            <a:r>
              <a:rPr sz="1800" u="sng" dirty="0">
                <a:solidFill>
                  <a:srgbClr val="A9B7C6"/>
                </a:solidFill>
                <a:uFill>
                  <a:solidFill>
                    <a:srgbClr val="A8B6C5"/>
                  </a:solidFill>
                </a:uFill>
                <a:latin typeface="Arial"/>
                <a:cs typeface="Arial"/>
              </a:rPr>
              <a:t> 	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tablename</a:t>
            </a:r>
            <a:r>
              <a:rPr sz="1800" u="sng" spc="-5" dirty="0">
                <a:solidFill>
                  <a:srgbClr val="A9B7C6"/>
                </a:solidFill>
                <a:uFill>
                  <a:solidFill>
                    <a:srgbClr val="A8B6C5"/>
                  </a:solidFill>
                </a:uFill>
                <a:latin typeface="Arial"/>
                <a:cs typeface="Arial"/>
              </a:rPr>
              <a:t> 	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800" spc="-100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A8759"/>
                </a:solidFill>
                <a:latin typeface="Arial"/>
                <a:cs typeface="Arial"/>
              </a:rPr>
              <a:t>'books'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93344" y="3752850"/>
            <a:ext cx="6411595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251460">
              <a:lnSpc>
                <a:spcPts val="2110"/>
              </a:lnSpc>
            </a:pP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id = </a:t>
            </a:r>
            <a:r>
              <a:rPr sz="1800" spc="-10" dirty="0">
                <a:solidFill>
                  <a:srgbClr val="A9B7C6"/>
                </a:solidFill>
                <a:latin typeface="Arial"/>
                <a:cs typeface="Arial"/>
              </a:rPr>
              <a:t>Column(Integer</a:t>
            </a:r>
            <a:r>
              <a:rPr sz="1800" spc="-10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AA4926"/>
                </a:solidFill>
                <a:latin typeface="Arial"/>
                <a:cs typeface="Arial"/>
              </a:rPr>
              <a:t>primary_key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True,</a:t>
            </a:r>
            <a:r>
              <a:rPr sz="1800" spc="-4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A4926"/>
                </a:solidFill>
                <a:latin typeface="Arial"/>
                <a:cs typeface="Arial"/>
              </a:rPr>
              <a:t>autoincrement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93344" y="4032250"/>
            <a:ext cx="2407920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251460">
              <a:lnSpc>
                <a:spcPts val="2110"/>
              </a:lnSpc>
            </a:pP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title 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800" spc="-15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Column(String)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93344" y="4311650"/>
            <a:ext cx="3157220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251460">
              <a:lnSpc>
                <a:spcPts val="2110"/>
              </a:lnSpc>
            </a:pP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description 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800" spc="15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Column(String)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93344" y="4591050"/>
            <a:ext cx="5647055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251460">
              <a:lnSpc>
                <a:spcPts val="2110"/>
              </a:lnSpc>
            </a:pP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author_id 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A9B7C6"/>
                </a:solidFill>
                <a:latin typeface="Arial"/>
                <a:cs typeface="Arial"/>
              </a:rPr>
              <a:t>Column(Integer</a:t>
            </a:r>
            <a:r>
              <a:rPr sz="1800" spc="-10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800" spc="8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ForeignKey(</a:t>
            </a:r>
            <a:r>
              <a:rPr sz="1800" spc="-5" dirty="0">
                <a:solidFill>
                  <a:srgbClr val="6A8759"/>
                </a:solidFill>
                <a:latin typeface="Arial"/>
                <a:cs typeface="Arial"/>
              </a:rPr>
              <a:t>'authors.id'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93344" y="4870450"/>
            <a:ext cx="6411595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251460">
              <a:lnSpc>
                <a:spcPts val="2110"/>
              </a:lnSpc>
            </a:pP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author 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A9B7C6"/>
                </a:solidFill>
                <a:latin typeface="Arial"/>
                <a:cs typeface="Arial"/>
              </a:rPr>
              <a:t>relationship(Author</a:t>
            </a:r>
            <a:r>
              <a:rPr sz="1800" spc="-10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AA4926"/>
                </a:solidFill>
                <a:latin typeface="Arial"/>
                <a:cs typeface="Arial"/>
              </a:rPr>
              <a:t>backref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=backref(</a:t>
            </a:r>
            <a:r>
              <a:rPr sz="1800" spc="-5" dirty="0">
                <a:solidFill>
                  <a:srgbClr val="6A8759"/>
                </a:solidFill>
                <a:latin typeface="Arial"/>
                <a:cs typeface="Arial"/>
              </a:rPr>
              <a:t>'books'</a:t>
            </a: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800" spc="110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A4926"/>
                </a:solidFill>
                <a:latin typeface="Arial"/>
                <a:cs typeface="Arial"/>
              </a:rPr>
              <a:t>order_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93344" y="5438775"/>
            <a:ext cx="4498340" cy="269875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251460">
              <a:lnSpc>
                <a:spcPts val="2035"/>
              </a:lnSpc>
              <a:tabLst>
                <a:tab pos="887094" algn="l"/>
                <a:tab pos="1433830" algn="l"/>
              </a:tabLst>
            </a:pP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def</a:t>
            </a:r>
            <a:r>
              <a:rPr sz="1800" u="sng" spc="-5" dirty="0">
                <a:solidFill>
                  <a:srgbClr val="CC7831"/>
                </a:solidFill>
                <a:uFill>
                  <a:solidFill>
                    <a:srgbClr val="B129B1"/>
                  </a:solidFill>
                </a:uFill>
                <a:latin typeface="Arial"/>
                <a:cs typeface="Arial"/>
              </a:rPr>
              <a:t> 	</a:t>
            </a:r>
            <a:r>
              <a:rPr sz="1800" dirty="0">
                <a:solidFill>
                  <a:srgbClr val="B22AB2"/>
                </a:solidFill>
                <a:latin typeface="Arial"/>
                <a:cs typeface="Arial"/>
              </a:rPr>
              <a:t>init</a:t>
            </a:r>
            <a:r>
              <a:rPr sz="1800" u="sng" dirty="0">
                <a:solidFill>
                  <a:srgbClr val="A9B7C6"/>
                </a:solidFill>
                <a:uFill>
                  <a:solidFill>
                    <a:srgbClr val="B129B1"/>
                  </a:solidFill>
                </a:uFill>
                <a:latin typeface="Arial"/>
                <a:cs typeface="Arial"/>
              </a:rPr>
              <a:t> 	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title</a:t>
            </a: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description</a:t>
            </a: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sz="1800" spc="2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author):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93344" y="5708650"/>
            <a:ext cx="1899920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505459">
              <a:lnSpc>
                <a:spcPts val="2110"/>
              </a:lnSpc>
            </a:pPr>
            <a:r>
              <a:rPr sz="18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.title 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800" spc="-50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title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93344" y="5988050"/>
            <a:ext cx="3399154" cy="288925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505459">
              <a:lnSpc>
                <a:spcPts val="2110"/>
              </a:lnSpc>
            </a:pPr>
            <a:r>
              <a:rPr sz="18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.description 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800" spc="15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93344" y="6276975"/>
            <a:ext cx="2484755" cy="269875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505459">
              <a:lnSpc>
                <a:spcPts val="2035"/>
              </a:lnSpc>
            </a:pPr>
            <a:r>
              <a:rPr sz="18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.author 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=</a:t>
            </a:r>
            <a:r>
              <a:rPr sz="1800" spc="-35" dirty="0">
                <a:solidFill>
                  <a:srgbClr val="A9B7C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author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93344" y="6826250"/>
            <a:ext cx="2122170" cy="5588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251460">
              <a:lnSpc>
                <a:spcPts val="2110"/>
              </a:lnSpc>
              <a:tabLst>
                <a:tab pos="887094" algn="l"/>
                <a:tab pos="1548130" algn="l"/>
              </a:tabLst>
            </a:pP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CC7831"/>
                </a:solidFill>
                <a:latin typeface="Arial"/>
                <a:cs typeface="Arial"/>
              </a:rPr>
              <a:t>f </a:t>
            </a:r>
            <a:r>
              <a:rPr sz="1800" u="sng" dirty="0">
                <a:solidFill>
                  <a:srgbClr val="CC7831"/>
                </a:solidFill>
                <a:uFill>
                  <a:solidFill>
                    <a:srgbClr val="B129B1"/>
                  </a:solidFill>
                </a:uFill>
                <a:latin typeface="Arial"/>
                <a:cs typeface="Arial"/>
              </a:rPr>
              <a:t> 	</a:t>
            </a:r>
            <a:r>
              <a:rPr sz="1800" dirty="0">
                <a:solidFill>
                  <a:srgbClr val="B22AB2"/>
                </a:solidFill>
                <a:latin typeface="Arial"/>
                <a:cs typeface="Arial"/>
              </a:rPr>
              <a:t>repr</a:t>
            </a:r>
            <a:r>
              <a:rPr sz="1800" u="sng" dirty="0">
                <a:solidFill>
                  <a:srgbClr val="A9B7C6"/>
                </a:solidFill>
                <a:uFill>
                  <a:solidFill>
                    <a:srgbClr val="B129B1"/>
                  </a:solidFill>
                </a:uFill>
                <a:latin typeface="Arial"/>
                <a:cs typeface="Arial"/>
              </a:rPr>
              <a:t> 	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94558D"/>
                </a:solidFill>
                <a:latin typeface="Arial"/>
                <a:cs typeface="Arial"/>
              </a:rPr>
              <a:t>sel</a:t>
            </a:r>
            <a:r>
              <a:rPr sz="1800" spc="-5" dirty="0">
                <a:solidFill>
                  <a:srgbClr val="94558D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):</a:t>
            </a:r>
            <a:endParaRPr sz="1800">
              <a:latin typeface="Arial"/>
              <a:cs typeface="Arial"/>
            </a:endParaRPr>
          </a:p>
          <a:p>
            <a:pPr marL="505459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CC7831"/>
                </a:solidFill>
                <a:latin typeface="Arial"/>
                <a:cs typeface="Arial"/>
              </a:rPr>
              <a:t>return</a:t>
            </a:r>
            <a:r>
              <a:rPr sz="1800" spc="-25" dirty="0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4558D"/>
                </a:solidFill>
                <a:latin typeface="Arial"/>
                <a:cs typeface="Arial"/>
              </a:rPr>
              <a:t>self</a:t>
            </a: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.title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3344" y="7664450"/>
            <a:ext cx="3431540" cy="27940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1800" spc="-5" dirty="0">
                <a:solidFill>
                  <a:srgbClr val="A9B7C6"/>
                </a:solidFill>
                <a:latin typeface="Arial"/>
                <a:cs typeface="Arial"/>
              </a:rPr>
              <a:t>Base.metadata.create_all(engine)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822</Words>
  <Application>Microsoft Office PowerPoint</Application>
  <PresentationFormat>Произвольный</PresentationFormat>
  <Paragraphs>174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Georgia</vt:lpstr>
      <vt:lpstr>Palladio Uralic</vt:lpstr>
      <vt:lpstr>Times New Roman</vt:lpstr>
      <vt:lpstr>Office Theme</vt:lpstr>
      <vt:lpstr>Презентация PowerPoint</vt:lpstr>
      <vt:lpstr>Python prerequisites </vt:lpstr>
      <vt:lpstr>SQL-alchemy</vt:lpstr>
      <vt:lpstr>SQL-alchemy</vt:lpstr>
      <vt:lpstr>SQL-alchemy: Подключаемся к бд</vt:lpstr>
      <vt:lpstr>SQL-alchemy: создадим таблички,  наполним их</vt:lpstr>
      <vt:lpstr>SQL-alchemy: создадим таблички,  наполним их</vt:lpstr>
      <vt:lpstr>SQL-alchemy: orm classic mapping</vt:lpstr>
      <vt:lpstr>SQL-Alchemy: easier mapping</vt:lpstr>
      <vt:lpstr>SQL-alchemy: raw sql query</vt:lpstr>
      <vt:lpstr>JDBC</vt:lpstr>
      <vt:lpstr>JDBC</vt:lpstr>
      <vt:lpstr>JDBC API состоит из следующих элементов:</vt:lpstr>
      <vt:lpstr>C++ &amp;&amp; postgres  &amp;&amp; libpqxx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sdfadfasdf</dc:title>
  <cp:lastModifiedBy>Александр Семин</cp:lastModifiedBy>
  <cp:revision>6</cp:revision>
  <dcterms:created xsi:type="dcterms:W3CDTF">2020-11-19T22:44:42Z</dcterms:created>
  <dcterms:modified xsi:type="dcterms:W3CDTF">2020-11-20T00:57:53Z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2020-05-20T00:00:00Z</vt:filetime>
  </property>
  <property fmtid="{D5CDD505-2E9C-101B-9397-08002B2CF9AE}" pid="3" name="Creator">
    <vt:lpwstr>Keynote</vt:lpwstr>
  </property>
  <property fmtid="{D5CDD505-2E9C-101B-9397-08002B2CF9AE}" pid="4" name="LastSaved">
    <vt:filetime>2020-11-19T00:00:00Z</vt:filetime>
  </property>
</Properties>
</file>