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31"/>
  </p:notesMasterIdLst>
  <p:sldIdLst>
    <p:sldId id="285" r:id="rId2"/>
    <p:sldId id="257" r:id="rId3"/>
    <p:sldId id="286" r:id="rId4"/>
    <p:sldId id="28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A6C0-4743-44A5-9138-0A9214EE8884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5538E-AA73-45FF-B063-ADEDA71E4F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Возможна ситуация когда </a:t>
            </a:r>
            <a:r>
              <a:rPr lang="en-US" dirty="0"/>
              <a:t>Update 0 </a:t>
            </a:r>
            <a:r>
              <a:rPr lang="ru-RU" dirty="0"/>
              <a:t>вернётся….</a:t>
            </a: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5538E-AA73-45FF-B063-ADEDA71E4F6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32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8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7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0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03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35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1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6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4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7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3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4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2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en-US" smtClean="0"/>
              <a:pPr marL="38100">
                <a:lnSpc>
                  <a:spcPts val="238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2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EB8376-1CD8-4FFC-A25D-87F9EDA7E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1" y="914401"/>
            <a:ext cx="8153400" cy="3488266"/>
          </a:xfrm>
        </p:spPr>
        <p:txBody>
          <a:bodyPr/>
          <a:lstStyle/>
          <a:p>
            <a:r>
              <a:rPr lang="ru-RU" spc="-10" dirty="0">
                <a:solidFill>
                  <a:srgbClr val="001F5F"/>
                </a:solidFill>
                <a:latin typeface="Carlito"/>
                <a:cs typeface="Carlito"/>
              </a:rPr>
              <a:t>Введение </a:t>
            </a:r>
            <a:r>
              <a:rPr lang="ru-RU" dirty="0">
                <a:solidFill>
                  <a:srgbClr val="001F5F"/>
                </a:solidFill>
                <a:latin typeface="Carlito"/>
                <a:cs typeface="Carlito"/>
              </a:rPr>
              <a:t>в </a:t>
            </a:r>
            <a:r>
              <a:rPr lang="ru-RU" spc="-5" dirty="0">
                <a:solidFill>
                  <a:srgbClr val="001F5F"/>
                </a:solidFill>
                <a:latin typeface="Carlito"/>
                <a:cs typeface="Carlito"/>
              </a:rPr>
              <a:t>язык</a:t>
            </a:r>
            <a:r>
              <a:rPr lang="ru-RU" spc="-8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lang="en-US" spc="-5" dirty="0">
                <a:solidFill>
                  <a:srgbClr val="001F5F"/>
                </a:solidFill>
                <a:latin typeface="Carlito"/>
                <a:cs typeface="Carlito"/>
              </a:rPr>
              <a:t>SQL</a:t>
            </a:r>
            <a:r>
              <a:rPr lang="en-US" dirty="0">
                <a:latin typeface="Carlito"/>
                <a:cs typeface="Carlito"/>
              </a:rPr>
              <a:t/>
            </a:r>
            <a:br>
              <a:rPr lang="en-US" dirty="0">
                <a:latin typeface="Carlito"/>
                <a:cs typeface="Carlit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605" y="228600"/>
            <a:ext cx="71053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Вставка </a:t>
            </a:r>
            <a:r>
              <a:rPr spc="-5" dirty="0"/>
              <a:t>строк в </a:t>
            </a:r>
            <a:r>
              <a:rPr spc="-20" dirty="0"/>
              <a:t>таблицу</a:t>
            </a:r>
            <a:r>
              <a:rPr spc="1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7198" y="1752600"/>
            <a:ext cx="8030209" cy="36474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Carlito"/>
                <a:cs typeface="Carlito"/>
              </a:rPr>
              <a:t>Упрощенный</a:t>
            </a:r>
            <a:r>
              <a:rPr sz="2000" spc="-5" dirty="0">
                <a:latin typeface="Carlito"/>
                <a:cs typeface="Carlito"/>
              </a:rPr>
              <a:t> синтаксис: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b="1" spc="-10" dirty="0">
                <a:latin typeface="Courier New"/>
                <a:cs typeface="Courier New"/>
              </a:rPr>
              <a:t>INSERT INTO имя_таблицы</a:t>
            </a:r>
            <a:endParaRPr sz="1800" dirty="0">
              <a:latin typeface="Courier New"/>
              <a:cs typeface="Courier New"/>
            </a:endParaRPr>
          </a:p>
          <a:p>
            <a:pPr marL="12700" marR="775335" indent="1638300">
              <a:lnSpc>
                <a:spcPts val="2590"/>
              </a:lnSpc>
              <a:spcBef>
                <a:spcPts val="160"/>
              </a:spcBef>
            </a:pPr>
            <a:r>
              <a:rPr sz="1800" b="1" spc="-5" dirty="0">
                <a:latin typeface="Courier New"/>
                <a:cs typeface="Courier New"/>
              </a:rPr>
              <a:t>[( </a:t>
            </a:r>
            <a:r>
              <a:rPr sz="1800" b="1" spc="-10" dirty="0">
                <a:latin typeface="Courier New"/>
                <a:cs typeface="Courier New"/>
              </a:rPr>
              <a:t>имя_атрибута, имя_атрибута, ... </a:t>
            </a:r>
            <a:r>
              <a:rPr sz="1800" b="1" spc="-5" dirty="0">
                <a:latin typeface="Courier New"/>
                <a:cs typeface="Courier New"/>
              </a:rPr>
              <a:t>)]  </a:t>
            </a:r>
            <a:r>
              <a:rPr sz="1800" b="1" spc="-10" dirty="0">
                <a:latin typeface="Courier New"/>
                <a:cs typeface="Courier New"/>
              </a:rPr>
              <a:t>VALUES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значение_атрибута, значение_атрибута, ...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 dirty="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В начале </a:t>
            </a:r>
            <a:r>
              <a:rPr sz="2000" spc="-10" dirty="0">
                <a:latin typeface="Carlito"/>
                <a:cs typeface="Carlito"/>
              </a:rPr>
              <a:t>команды </a:t>
            </a:r>
            <a:r>
              <a:rPr sz="2000" spc="-5" dirty="0">
                <a:latin typeface="Carlito"/>
                <a:cs typeface="Carlito"/>
              </a:rPr>
              <a:t>перечисляются атрибуты </a:t>
            </a:r>
            <a:r>
              <a:rPr sz="2000" spc="-10" dirty="0">
                <a:latin typeface="Carlito"/>
                <a:cs typeface="Carlito"/>
              </a:rPr>
              <a:t>таблицы. </a:t>
            </a: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10" dirty="0">
                <a:latin typeface="Carlito"/>
                <a:cs typeface="Carlito"/>
              </a:rPr>
              <a:t>этом </a:t>
            </a:r>
            <a:r>
              <a:rPr sz="2000" spc="-5" dirty="0">
                <a:latin typeface="Carlito"/>
                <a:cs typeface="Carlito"/>
              </a:rPr>
              <a:t>можно  указывать </a:t>
            </a:r>
            <a:r>
              <a:rPr sz="2000" dirty="0">
                <a:latin typeface="Carlito"/>
                <a:cs typeface="Carlito"/>
              </a:rPr>
              <a:t>их не в </a:t>
            </a:r>
            <a:r>
              <a:rPr sz="2000" spc="-10" dirty="0">
                <a:latin typeface="Carlito"/>
                <a:cs typeface="Carlito"/>
              </a:rPr>
              <a:t>том </a:t>
            </a:r>
            <a:r>
              <a:rPr sz="2000" spc="-5" dirty="0">
                <a:latin typeface="Carlito"/>
                <a:cs typeface="Carlito"/>
              </a:rPr>
              <a:t>порядке,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котором </a:t>
            </a:r>
            <a:r>
              <a:rPr sz="2000" spc="-5" dirty="0">
                <a:latin typeface="Carlito"/>
                <a:cs typeface="Carlito"/>
              </a:rPr>
              <a:t>они </a:t>
            </a:r>
            <a:r>
              <a:rPr sz="2000" dirty="0">
                <a:latin typeface="Carlito"/>
                <a:cs typeface="Carlito"/>
              </a:rPr>
              <a:t>были </a:t>
            </a:r>
            <a:r>
              <a:rPr sz="2000" spc="-5" dirty="0">
                <a:latin typeface="Carlito"/>
                <a:cs typeface="Carlito"/>
              </a:rPr>
              <a:t>указаны </a:t>
            </a:r>
            <a:r>
              <a:rPr sz="2000" dirty="0">
                <a:latin typeface="Carlito"/>
                <a:cs typeface="Carlito"/>
              </a:rPr>
              <a:t>при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ее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создании.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dirty="0">
                <a:latin typeface="Carlito"/>
                <a:cs typeface="Carlito"/>
              </a:rPr>
              <a:t>вы не </a:t>
            </a:r>
            <a:r>
              <a:rPr sz="2000" spc="-5" dirty="0">
                <a:latin typeface="Carlito"/>
                <a:cs typeface="Carlito"/>
              </a:rPr>
              <a:t>привели </a:t>
            </a:r>
            <a:r>
              <a:rPr sz="2000" dirty="0">
                <a:latin typeface="Carlito"/>
                <a:cs typeface="Carlito"/>
              </a:rPr>
              <a:t>список </a:t>
            </a:r>
            <a:r>
              <a:rPr sz="2000" spc="-5" dirty="0">
                <a:latin typeface="Carlito"/>
                <a:cs typeface="Carlito"/>
              </a:rPr>
              <a:t>атрибутов, </a:t>
            </a:r>
            <a:r>
              <a:rPr sz="2000" spc="-25" dirty="0">
                <a:latin typeface="Carlito"/>
                <a:cs typeface="Carlito"/>
              </a:rPr>
              <a:t>тогда </a:t>
            </a:r>
            <a:r>
              <a:rPr sz="2000" dirty="0">
                <a:latin typeface="Carlito"/>
                <a:cs typeface="Carlito"/>
              </a:rPr>
              <a:t>вы </a:t>
            </a:r>
            <a:r>
              <a:rPr sz="2000" spc="-5" dirty="0">
                <a:latin typeface="Carlito"/>
                <a:cs typeface="Carlito"/>
              </a:rPr>
              <a:t>обязаны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в</a:t>
            </a:r>
          </a:p>
          <a:p>
            <a:pPr marL="355600" marR="61658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предложении </a:t>
            </a:r>
            <a:r>
              <a:rPr sz="2000" spc="-30" dirty="0">
                <a:latin typeface="Carlito"/>
                <a:cs typeface="Carlito"/>
              </a:rPr>
              <a:t>VALUES </a:t>
            </a:r>
            <a:r>
              <a:rPr sz="2000" dirty="0">
                <a:latin typeface="Carlito"/>
                <a:cs typeface="Carlito"/>
              </a:rPr>
              <a:t>задавать значения </a:t>
            </a:r>
            <a:r>
              <a:rPr sz="2000" spc="-5" dirty="0">
                <a:latin typeface="Carlito"/>
                <a:cs typeface="Carlito"/>
              </a:rPr>
              <a:t>атрибутов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10" dirty="0">
                <a:latin typeface="Carlito"/>
                <a:cs typeface="Carlito"/>
              </a:rPr>
              <a:t>учетом </a:t>
            </a:r>
            <a:r>
              <a:rPr sz="2000" spc="-15" dirty="0">
                <a:latin typeface="Carlito"/>
                <a:cs typeface="Carlito"/>
              </a:rPr>
              <a:t>того  </a:t>
            </a:r>
            <a:r>
              <a:rPr sz="2000" spc="-5" dirty="0">
                <a:latin typeface="Carlito"/>
                <a:cs typeface="Carlito"/>
              </a:rPr>
              <a:t>порядка,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котором </a:t>
            </a:r>
            <a:r>
              <a:rPr sz="2000" spc="-5" dirty="0">
                <a:latin typeface="Carlito"/>
                <a:cs typeface="Carlito"/>
              </a:rPr>
              <a:t>они следуют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определении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таблицы.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74" y="269596"/>
            <a:ext cx="64195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Вставка </a:t>
            </a:r>
            <a:r>
              <a:rPr spc="-5" dirty="0"/>
              <a:t>строк в </a:t>
            </a:r>
            <a:r>
              <a:rPr spc="-20" dirty="0"/>
              <a:t>таблицу</a:t>
            </a:r>
            <a:r>
              <a:rPr spc="1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371600"/>
            <a:ext cx="771715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280">
              <a:lnSpc>
                <a:spcPct val="12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INSERT INTO aircrafts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aircraft_code, model, range </a:t>
            </a:r>
            <a:r>
              <a:rPr sz="1800" b="1" dirty="0">
                <a:latin typeface="Courier New"/>
                <a:cs typeface="Courier New"/>
              </a:rPr>
              <a:t>)  </a:t>
            </a:r>
            <a:r>
              <a:rPr sz="1800" b="1" spc="-10" dirty="0">
                <a:latin typeface="Courier New"/>
                <a:cs typeface="Courier New"/>
              </a:rPr>
              <a:t>VALUES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'SU9', 'Sukhoi SuperJet-100', 3000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ответ </a:t>
            </a:r>
            <a:r>
              <a:rPr sz="2000" spc="-5" dirty="0">
                <a:latin typeface="Carlito"/>
                <a:cs typeface="Carlito"/>
              </a:rPr>
              <a:t>мы </a:t>
            </a:r>
            <a:r>
              <a:rPr sz="2000" spc="-10" dirty="0">
                <a:latin typeface="Carlito"/>
                <a:cs typeface="Carlito"/>
              </a:rPr>
              <a:t>получим </a:t>
            </a:r>
            <a:r>
              <a:rPr sz="2000" spc="-5" dirty="0">
                <a:latin typeface="Carlito"/>
                <a:cs typeface="Carlito"/>
              </a:rPr>
              <a:t>сообщение </a:t>
            </a:r>
            <a:r>
              <a:rPr sz="2000" dirty="0">
                <a:latin typeface="Carlito"/>
                <a:cs typeface="Carlito"/>
              </a:rPr>
              <a:t>об успешном </a:t>
            </a:r>
            <a:r>
              <a:rPr sz="2000" spc="-10" dirty="0">
                <a:latin typeface="Carlito"/>
                <a:cs typeface="Carlito"/>
              </a:rPr>
              <a:t>добавлении этой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строки: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197605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INSERT </a:t>
            </a:r>
            <a:r>
              <a:rPr sz="1800" dirty="0">
                <a:latin typeface="Courier New"/>
                <a:cs typeface="Courier New"/>
              </a:rPr>
              <a:t>0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42461" y="3385553"/>
            <a:ext cx="3491739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rlito"/>
                <a:cs typeface="Carlito"/>
              </a:rPr>
              <a:t>количество </a:t>
            </a:r>
            <a:r>
              <a:rPr sz="1800" spc="-5" dirty="0">
                <a:latin typeface="Carlito"/>
                <a:cs typeface="Carlito"/>
              </a:rPr>
              <a:t>добавленных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строк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2327" y="3344545"/>
            <a:ext cx="1082675" cy="238760"/>
          </a:xfrm>
          <a:custGeom>
            <a:avLst/>
            <a:gdLst/>
            <a:ahLst/>
            <a:cxnLst/>
            <a:rect l="l" t="t" r="r" b="b"/>
            <a:pathLst>
              <a:path w="1082675" h="238760">
                <a:moveTo>
                  <a:pt x="73209" y="40680"/>
                </a:moveTo>
                <a:lnTo>
                  <a:pt x="49669" y="49517"/>
                </a:lnTo>
                <a:lnTo>
                  <a:pt x="68960" y="65690"/>
                </a:lnTo>
                <a:lnTo>
                  <a:pt x="1077976" y="238251"/>
                </a:lnTo>
                <a:lnTo>
                  <a:pt x="1082294" y="213232"/>
                </a:lnTo>
                <a:lnTo>
                  <a:pt x="73209" y="40680"/>
                </a:lnTo>
                <a:close/>
              </a:path>
              <a:path w="1082675" h="238760">
                <a:moveTo>
                  <a:pt x="109474" y="0"/>
                </a:moveTo>
                <a:lnTo>
                  <a:pt x="0" y="41020"/>
                </a:lnTo>
                <a:lnTo>
                  <a:pt x="84327" y="111632"/>
                </a:lnTo>
                <a:lnTo>
                  <a:pt x="89662" y="116204"/>
                </a:lnTo>
                <a:lnTo>
                  <a:pt x="97662" y="115442"/>
                </a:lnTo>
                <a:lnTo>
                  <a:pt x="102234" y="110108"/>
                </a:lnTo>
                <a:lnTo>
                  <a:pt x="106680" y="104647"/>
                </a:lnTo>
                <a:lnTo>
                  <a:pt x="105918" y="96646"/>
                </a:lnTo>
                <a:lnTo>
                  <a:pt x="68960" y="65690"/>
                </a:lnTo>
                <a:lnTo>
                  <a:pt x="22732" y="57784"/>
                </a:lnTo>
                <a:lnTo>
                  <a:pt x="26924" y="32765"/>
                </a:lnTo>
                <a:lnTo>
                  <a:pt x="94294" y="32765"/>
                </a:lnTo>
                <a:lnTo>
                  <a:pt x="118490" y="23748"/>
                </a:lnTo>
                <a:lnTo>
                  <a:pt x="121793" y="16382"/>
                </a:lnTo>
                <a:lnTo>
                  <a:pt x="119252" y="9778"/>
                </a:lnTo>
                <a:lnTo>
                  <a:pt x="116839" y="3301"/>
                </a:lnTo>
                <a:lnTo>
                  <a:pt x="109474" y="0"/>
                </a:lnTo>
                <a:close/>
              </a:path>
              <a:path w="1082675" h="238760">
                <a:moveTo>
                  <a:pt x="26924" y="32765"/>
                </a:moveTo>
                <a:lnTo>
                  <a:pt x="22732" y="57784"/>
                </a:lnTo>
                <a:lnTo>
                  <a:pt x="68960" y="65690"/>
                </a:lnTo>
                <a:lnTo>
                  <a:pt x="58773" y="57150"/>
                </a:lnTo>
                <a:lnTo>
                  <a:pt x="29337" y="57150"/>
                </a:lnTo>
                <a:lnTo>
                  <a:pt x="33019" y="35559"/>
                </a:lnTo>
                <a:lnTo>
                  <a:pt x="43263" y="35559"/>
                </a:lnTo>
                <a:lnTo>
                  <a:pt x="26924" y="32765"/>
                </a:lnTo>
                <a:close/>
              </a:path>
              <a:path w="1082675" h="238760">
                <a:moveTo>
                  <a:pt x="33019" y="35559"/>
                </a:moveTo>
                <a:lnTo>
                  <a:pt x="29337" y="57150"/>
                </a:lnTo>
                <a:lnTo>
                  <a:pt x="49669" y="49517"/>
                </a:lnTo>
                <a:lnTo>
                  <a:pt x="33019" y="35559"/>
                </a:lnTo>
                <a:close/>
              </a:path>
              <a:path w="1082675" h="238760">
                <a:moveTo>
                  <a:pt x="49669" y="49517"/>
                </a:moveTo>
                <a:lnTo>
                  <a:pt x="29337" y="57150"/>
                </a:lnTo>
                <a:lnTo>
                  <a:pt x="58773" y="57150"/>
                </a:lnTo>
                <a:lnTo>
                  <a:pt x="49669" y="49517"/>
                </a:lnTo>
                <a:close/>
              </a:path>
              <a:path w="1082675" h="238760">
                <a:moveTo>
                  <a:pt x="43263" y="35559"/>
                </a:moveTo>
                <a:lnTo>
                  <a:pt x="33019" y="35559"/>
                </a:lnTo>
                <a:lnTo>
                  <a:pt x="49669" y="49517"/>
                </a:lnTo>
                <a:lnTo>
                  <a:pt x="73209" y="40680"/>
                </a:lnTo>
                <a:lnTo>
                  <a:pt x="43263" y="35559"/>
                </a:lnTo>
                <a:close/>
              </a:path>
              <a:path w="1082675" h="238760">
                <a:moveTo>
                  <a:pt x="94294" y="32765"/>
                </a:moveTo>
                <a:lnTo>
                  <a:pt x="26924" y="32765"/>
                </a:lnTo>
                <a:lnTo>
                  <a:pt x="73209" y="40680"/>
                </a:lnTo>
                <a:lnTo>
                  <a:pt x="94294" y="327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86254" y="4168368"/>
            <a:ext cx="4309746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20764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rlito"/>
                <a:cs typeface="Carlito"/>
              </a:rPr>
              <a:t>имеет отношение </a:t>
            </a:r>
            <a:r>
              <a:rPr sz="1800" dirty="0">
                <a:latin typeface="Carlito"/>
                <a:cs typeface="Carlito"/>
              </a:rPr>
              <a:t>к </a:t>
            </a:r>
            <a:r>
              <a:rPr sz="1800" spc="-5" dirty="0">
                <a:latin typeface="Carlito"/>
                <a:cs typeface="Carlito"/>
              </a:rPr>
              <a:t>внутреннему  </a:t>
            </a:r>
            <a:r>
              <a:rPr sz="1800" spc="-10" dirty="0">
                <a:latin typeface="Carlito"/>
                <a:cs typeface="Carlito"/>
              </a:rPr>
              <a:t>устройству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PostgreSQL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8702" y="3477895"/>
            <a:ext cx="377190" cy="696595"/>
          </a:xfrm>
          <a:custGeom>
            <a:avLst/>
            <a:gdLst/>
            <a:ahLst/>
            <a:cxnLst/>
            <a:rect l="l" t="t" r="r" b="b"/>
            <a:pathLst>
              <a:path w="377189" h="696595">
                <a:moveTo>
                  <a:pt x="28937" y="44615"/>
                </a:moveTo>
                <a:lnTo>
                  <a:pt x="27734" y="69923"/>
                </a:lnTo>
                <a:lnTo>
                  <a:pt x="354456" y="696340"/>
                </a:lnTo>
                <a:lnTo>
                  <a:pt x="376936" y="684656"/>
                </a:lnTo>
                <a:lnTo>
                  <a:pt x="50317" y="58091"/>
                </a:lnTo>
                <a:lnTo>
                  <a:pt x="28937" y="44615"/>
                </a:lnTo>
                <a:close/>
              </a:path>
              <a:path w="377189" h="696595">
                <a:moveTo>
                  <a:pt x="5587" y="0"/>
                </a:moveTo>
                <a:lnTo>
                  <a:pt x="318" y="110997"/>
                </a:lnTo>
                <a:lnTo>
                  <a:pt x="0" y="116839"/>
                </a:lnTo>
                <a:lnTo>
                  <a:pt x="5460" y="122808"/>
                </a:lnTo>
                <a:lnTo>
                  <a:pt x="12445" y="123062"/>
                </a:lnTo>
                <a:lnTo>
                  <a:pt x="19431" y="123443"/>
                </a:lnTo>
                <a:lnTo>
                  <a:pt x="25400" y="117982"/>
                </a:lnTo>
                <a:lnTo>
                  <a:pt x="25835" y="109854"/>
                </a:lnTo>
                <a:lnTo>
                  <a:pt x="27734" y="69923"/>
                </a:lnTo>
                <a:lnTo>
                  <a:pt x="5968" y="28193"/>
                </a:lnTo>
                <a:lnTo>
                  <a:pt x="28575" y="16382"/>
                </a:lnTo>
                <a:lnTo>
                  <a:pt x="31637" y="16382"/>
                </a:lnTo>
                <a:lnTo>
                  <a:pt x="5587" y="0"/>
                </a:lnTo>
                <a:close/>
              </a:path>
              <a:path w="377189" h="696595">
                <a:moveTo>
                  <a:pt x="31637" y="16382"/>
                </a:moveTo>
                <a:lnTo>
                  <a:pt x="28575" y="16382"/>
                </a:lnTo>
                <a:lnTo>
                  <a:pt x="50317" y="58091"/>
                </a:lnTo>
                <a:lnTo>
                  <a:pt x="91058" y="83819"/>
                </a:lnTo>
                <a:lnTo>
                  <a:pt x="98932" y="82041"/>
                </a:lnTo>
                <a:lnTo>
                  <a:pt x="102615" y="76072"/>
                </a:lnTo>
                <a:lnTo>
                  <a:pt x="106425" y="70103"/>
                </a:lnTo>
                <a:lnTo>
                  <a:pt x="104648" y="62356"/>
                </a:lnTo>
                <a:lnTo>
                  <a:pt x="31637" y="16382"/>
                </a:lnTo>
                <a:close/>
              </a:path>
              <a:path w="377189" h="696595">
                <a:moveTo>
                  <a:pt x="28575" y="16382"/>
                </a:moveTo>
                <a:lnTo>
                  <a:pt x="5968" y="28193"/>
                </a:lnTo>
                <a:lnTo>
                  <a:pt x="27734" y="69923"/>
                </a:lnTo>
                <a:lnTo>
                  <a:pt x="28937" y="44615"/>
                </a:lnTo>
                <a:lnTo>
                  <a:pt x="10540" y="33019"/>
                </a:lnTo>
                <a:lnTo>
                  <a:pt x="29971" y="22859"/>
                </a:lnTo>
                <a:lnTo>
                  <a:pt x="31951" y="22859"/>
                </a:lnTo>
                <a:lnTo>
                  <a:pt x="28575" y="16382"/>
                </a:lnTo>
                <a:close/>
              </a:path>
              <a:path w="377189" h="696595">
                <a:moveTo>
                  <a:pt x="31951" y="22859"/>
                </a:moveTo>
                <a:lnTo>
                  <a:pt x="29971" y="22859"/>
                </a:lnTo>
                <a:lnTo>
                  <a:pt x="28937" y="44615"/>
                </a:lnTo>
                <a:lnTo>
                  <a:pt x="50317" y="58091"/>
                </a:lnTo>
                <a:lnTo>
                  <a:pt x="31951" y="22859"/>
                </a:lnTo>
                <a:close/>
              </a:path>
              <a:path w="377189" h="696595">
                <a:moveTo>
                  <a:pt x="29971" y="22859"/>
                </a:moveTo>
                <a:lnTo>
                  <a:pt x="10540" y="33019"/>
                </a:lnTo>
                <a:lnTo>
                  <a:pt x="28937" y="44615"/>
                </a:lnTo>
                <a:lnTo>
                  <a:pt x="29971" y="2285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0" y="374901"/>
            <a:ext cx="67243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Выборка </a:t>
            </a:r>
            <a:r>
              <a:rPr spc="-5" dirty="0"/>
              <a:t>строк из</a:t>
            </a:r>
            <a:r>
              <a:rPr spc="5" dirty="0"/>
              <a:t> </a:t>
            </a:r>
            <a:r>
              <a:rPr spc="-15" dirty="0"/>
              <a:t>таблицы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143000"/>
            <a:ext cx="7357109" cy="27527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latin typeface="Carlito"/>
                <a:cs typeface="Carlito"/>
              </a:rPr>
              <a:t>Синтаксис, упрощенный </a:t>
            </a:r>
            <a:r>
              <a:rPr sz="2000" spc="-15" dirty="0">
                <a:latin typeface="Carlito"/>
                <a:cs typeface="Carlito"/>
              </a:rPr>
              <a:t>до предела,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таков:</a:t>
            </a:r>
            <a:endParaRPr sz="2000" dirty="0">
              <a:latin typeface="Carlito"/>
              <a:cs typeface="Carlito"/>
            </a:endParaRPr>
          </a:p>
          <a:p>
            <a:pPr marL="12700" marR="2147570">
              <a:lnSpc>
                <a:spcPts val="2380"/>
              </a:lnSpc>
              <a:spcBef>
                <a:spcPts val="85"/>
              </a:spcBef>
            </a:pPr>
            <a:r>
              <a:rPr sz="1800" b="1" spc="-10" dirty="0">
                <a:latin typeface="Courier New"/>
                <a:cs typeface="Courier New"/>
              </a:rPr>
              <a:t>SELECT имя_атрибута, имя_атрибута, ...  FROM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имя_таблицы;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  <a:p>
            <a:pPr marL="12700" marR="5080">
              <a:lnSpc>
                <a:spcPts val="216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Часто бывает так, </a:t>
            </a:r>
            <a:r>
              <a:rPr sz="2000" spc="-10" dirty="0">
                <a:latin typeface="Carlito"/>
                <a:cs typeface="Carlito"/>
              </a:rPr>
              <a:t>что требуется </a:t>
            </a:r>
            <a:r>
              <a:rPr sz="2000" dirty="0">
                <a:latin typeface="Carlito"/>
                <a:cs typeface="Carlito"/>
              </a:rPr>
              <a:t>вывести значения из </a:t>
            </a:r>
            <a:r>
              <a:rPr sz="2000" spc="-5" dirty="0">
                <a:latin typeface="Carlito"/>
                <a:cs typeface="Carlito"/>
              </a:rPr>
              <a:t>всех </a:t>
            </a:r>
            <a:r>
              <a:rPr sz="2000" spc="-15" dirty="0">
                <a:latin typeface="Carlito"/>
                <a:cs typeface="Carlito"/>
              </a:rPr>
              <a:t>столбцов  </a:t>
            </a:r>
            <a:r>
              <a:rPr sz="2000" spc="-10" dirty="0">
                <a:latin typeface="Carlito"/>
                <a:cs typeface="Carlito"/>
              </a:rPr>
              <a:t>таблицы.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таком </a:t>
            </a:r>
            <a:r>
              <a:rPr sz="2000" dirty="0">
                <a:latin typeface="Carlito"/>
                <a:cs typeface="Carlito"/>
              </a:rPr>
              <a:t>случае </a:t>
            </a:r>
            <a:r>
              <a:rPr sz="2000" spc="-5" dirty="0">
                <a:latin typeface="Carlito"/>
                <a:cs typeface="Carlito"/>
              </a:rPr>
              <a:t>можно </a:t>
            </a:r>
            <a:r>
              <a:rPr sz="2000" dirty="0">
                <a:latin typeface="Carlito"/>
                <a:cs typeface="Carlito"/>
              </a:rPr>
              <a:t>не перечислять имена </a:t>
            </a:r>
            <a:r>
              <a:rPr sz="2000" spc="-5" dirty="0">
                <a:latin typeface="Carlito"/>
                <a:cs typeface="Carlito"/>
              </a:rPr>
              <a:t>атрибутов, </a:t>
            </a:r>
            <a:r>
              <a:rPr sz="2000" dirty="0">
                <a:latin typeface="Carlito"/>
                <a:cs typeface="Carlito"/>
              </a:rPr>
              <a:t>а  </a:t>
            </a:r>
            <a:r>
              <a:rPr sz="2000" spc="-5" dirty="0">
                <a:latin typeface="Carlito"/>
                <a:cs typeface="Carlito"/>
              </a:rPr>
              <a:t>просто </a:t>
            </a:r>
            <a:r>
              <a:rPr sz="2000" dirty="0">
                <a:latin typeface="Carlito"/>
                <a:cs typeface="Carlito"/>
              </a:rPr>
              <a:t>ввести </a:t>
            </a:r>
            <a:r>
              <a:rPr sz="2000" spc="-5" dirty="0">
                <a:latin typeface="Carlito"/>
                <a:cs typeface="Carlito"/>
              </a:rPr>
              <a:t>символ </a:t>
            </a:r>
            <a:r>
              <a:rPr sz="2000" dirty="0">
                <a:latin typeface="Carlito"/>
                <a:cs typeface="Carlito"/>
              </a:rPr>
              <a:t>«*». </a:t>
            </a:r>
            <a:r>
              <a:rPr sz="2000" spc="-5" dirty="0">
                <a:latin typeface="Carlito"/>
                <a:cs typeface="Carlito"/>
              </a:rPr>
              <a:t>Давайте </a:t>
            </a:r>
            <a:r>
              <a:rPr sz="2000" dirty="0">
                <a:latin typeface="Carlito"/>
                <a:cs typeface="Carlito"/>
              </a:rPr>
              <a:t>выберем всю информацию из  </a:t>
            </a:r>
            <a:r>
              <a:rPr sz="2000" spc="-10" dirty="0">
                <a:latin typeface="Carlito"/>
                <a:cs typeface="Carlito"/>
              </a:rPr>
              <a:t>таблицы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aircrafts: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FROM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aircrafts;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4212845"/>
            <a:ext cx="3985260" cy="6559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000" spc="-5" dirty="0">
                <a:latin typeface="Carlito"/>
                <a:cs typeface="Carlito"/>
              </a:rPr>
              <a:t>СУБД </a:t>
            </a:r>
            <a:r>
              <a:rPr sz="2000" spc="-10" dirty="0">
                <a:latin typeface="Carlito"/>
                <a:cs typeface="Carlito"/>
              </a:rPr>
              <a:t>ответит </a:t>
            </a:r>
            <a:r>
              <a:rPr sz="2000" spc="-5" dirty="0">
                <a:latin typeface="Carlito"/>
                <a:cs typeface="Carlito"/>
              </a:rPr>
              <a:t>таким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образом:</a:t>
            </a:r>
            <a:endParaRPr sz="2000">
              <a:latin typeface="Carlito"/>
              <a:cs typeface="Carlito"/>
            </a:endParaRPr>
          </a:p>
          <a:p>
            <a:pPr marL="149860">
              <a:lnSpc>
                <a:spcPct val="100000"/>
              </a:lnSpc>
              <a:spcBef>
                <a:spcPts val="190"/>
              </a:spcBef>
              <a:tabLst>
                <a:tab pos="3289300" algn="l"/>
              </a:tabLst>
            </a:pP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ra</a:t>
            </a: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_c</a:t>
            </a:r>
            <a:r>
              <a:rPr sz="1800" spc="-5" dirty="0">
                <a:latin typeface="Courier New"/>
                <a:cs typeface="Courier New"/>
              </a:rPr>
              <a:t>od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4475" y="4568498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range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55700" y="5046970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9897" y="5046970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2812" y="5046970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3000" y="4870250"/>
            <a:ext cx="629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0575" algn="l"/>
                <a:tab pos="5063490" algn="l"/>
                <a:tab pos="6284595" algn="l"/>
              </a:tabLst>
            </a:pPr>
            <a:r>
              <a:rPr sz="1800" dirty="0">
                <a:latin typeface="Courier New"/>
                <a:cs typeface="Courier New"/>
              </a:rPr>
              <a:t> 	</a:t>
            </a:r>
            <a:r>
              <a:rPr sz="1800" spc="-15" dirty="0">
                <a:latin typeface="Courier New"/>
                <a:cs typeface="Courier New"/>
              </a:rPr>
              <a:t>+	+</a:t>
            </a:r>
            <a:r>
              <a:rPr sz="1800" dirty="0">
                <a:latin typeface="Courier New"/>
                <a:cs typeface="Courier New"/>
              </a:rPr>
              <a:t> 	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5144976"/>
            <a:ext cx="1392555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Courier New"/>
                <a:cs typeface="Courier New"/>
              </a:rPr>
              <a:t>SU9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Courier New"/>
                <a:cs typeface="Courier New"/>
              </a:rPr>
              <a:t>(1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строка)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1561" y="5172383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Sukhoi SuperJet-100 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3000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934"/>
            <a:ext cx="7791196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Вставка </a:t>
            </a:r>
            <a:r>
              <a:rPr spc="-15" dirty="0"/>
              <a:t>нескольких </a:t>
            </a:r>
            <a:r>
              <a:rPr spc="-5" dirty="0"/>
              <a:t>строк в</a:t>
            </a:r>
            <a:r>
              <a:rPr spc="30" dirty="0"/>
              <a:t> </a:t>
            </a:r>
            <a:r>
              <a:rPr spc="-20" dirty="0"/>
              <a:t>таблицу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800" y="4185523"/>
            <a:ext cx="6674484" cy="148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spc="-5" dirty="0">
                <a:latin typeface="Carlito"/>
                <a:cs typeface="Carlito"/>
              </a:rPr>
              <a:t>СУБД </a:t>
            </a:r>
            <a:r>
              <a:rPr sz="2000" dirty="0">
                <a:latin typeface="Carlito"/>
                <a:cs typeface="Carlito"/>
              </a:rPr>
              <a:t>сообщит </a:t>
            </a:r>
            <a:r>
              <a:rPr sz="2000" spc="-5" dirty="0">
                <a:latin typeface="Carlito"/>
                <a:cs typeface="Carlito"/>
              </a:rPr>
              <a:t>об </a:t>
            </a:r>
            <a:r>
              <a:rPr sz="2000" dirty="0">
                <a:latin typeface="Carlito"/>
                <a:cs typeface="Carlito"/>
              </a:rPr>
              <a:t>успешном </a:t>
            </a:r>
            <a:r>
              <a:rPr sz="2000" spc="-20" dirty="0">
                <a:latin typeface="Carlito"/>
                <a:cs typeface="Carlito"/>
              </a:rPr>
              <a:t>вводе </a:t>
            </a:r>
            <a:r>
              <a:rPr sz="2000" dirty="0">
                <a:latin typeface="Carlito"/>
                <a:cs typeface="Carlito"/>
              </a:rPr>
              <a:t>8 строк в </a:t>
            </a:r>
            <a:r>
              <a:rPr sz="2000" spc="-10" dirty="0">
                <a:latin typeface="Carlito"/>
                <a:cs typeface="Carlito"/>
              </a:rPr>
              <a:t>таблицу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aircrafts: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spc="-10" dirty="0">
                <a:latin typeface="Courier New"/>
                <a:cs typeface="Courier New"/>
              </a:rPr>
              <a:t>INSERT </a:t>
            </a:r>
            <a:r>
              <a:rPr sz="1800" dirty="0">
                <a:latin typeface="Courier New"/>
                <a:cs typeface="Courier New"/>
              </a:rPr>
              <a:t>0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66800" y="1600200"/>
            <a:ext cx="74730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	INTO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aircrafts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aircraft_code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	( '773', '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777-300', 11100 ),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( '763', '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767-300', 7900 ),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( '733', '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Boeing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737-300', 4200 ),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( '320','Airbus	A320-200', 5700	),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( '321','Airbus	A321-200', 5600	),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( '319','Airbus	A319-100', 6700	),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( 'CN1', '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Cessna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208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Caravan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', 1200 ),  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( 'CR2', '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Bombardier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CRJ-200', 2700 );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404" y="451522"/>
            <a:ext cx="87055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Что </a:t>
            </a:r>
            <a:r>
              <a:rPr spc="-10" dirty="0"/>
              <a:t>получилось </a:t>
            </a:r>
            <a:r>
              <a:rPr spc="-5" dirty="0"/>
              <a:t>в</a:t>
            </a:r>
            <a:r>
              <a:rPr spc="-35" dirty="0"/>
              <a:t> </a:t>
            </a:r>
            <a:r>
              <a:rPr spc="-15" dirty="0"/>
              <a:t>таблице?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1775" y="1313799"/>
            <a:ext cx="3301365" cy="66929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FROM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aircrafts;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00" spc="-30" dirty="0">
                <a:latin typeface="Carlito"/>
                <a:cs typeface="Carlito"/>
              </a:rPr>
              <a:t>Теперь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ней уже </a:t>
            </a:r>
            <a:r>
              <a:rPr sz="2000" dirty="0">
                <a:latin typeface="Carlito"/>
                <a:cs typeface="Carlito"/>
              </a:rPr>
              <a:t>9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строк.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8935" y="1926082"/>
            <a:ext cx="3985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8029" algn="l"/>
              </a:tabLst>
            </a:pPr>
            <a:r>
              <a:rPr sz="1800" spc="-10" dirty="0">
                <a:latin typeface="Courier New"/>
                <a:cs typeface="Courier New"/>
              </a:rPr>
              <a:t>aircraft_code</a:t>
            </a:r>
            <a:r>
              <a:rPr sz="1800" dirty="0">
                <a:latin typeface="Courier New"/>
                <a:cs typeface="Courier New"/>
              </a:rPr>
              <a:t> |	</a:t>
            </a:r>
            <a:r>
              <a:rPr sz="1800" spc="-10" dirty="0">
                <a:latin typeface="Courier New"/>
                <a:cs typeface="Courier New"/>
              </a:rPr>
              <a:t>model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3200" y="1926082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range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4475" y="2349690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8620" y="2349690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1775" y="2172970"/>
            <a:ext cx="5192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0575" algn="l"/>
                <a:tab pos="5063490" algn="l"/>
              </a:tabLst>
            </a:pPr>
            <a:r>
              <a:rPr sz="1800" dirty="0">
                <a:latin typeface="Courier New"/>
                <a:cs typeface="Courier New"/>
              </a:rPr>
              <a:t> 	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 	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01536" y="2349690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3200" y="2172970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170" algn="l"/>
              </a:tabLst>
            </a:pP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 	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0285" y="2419807"/>
            <a:ext cx="3984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5190" algn="l"/>
              </a:tabLst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spc="-5" dirty="0">
                <a:latin typeface="Courier New"/>
                <a:cs typeface="Courier New"/>
              </a:rPr>
              <a:t>k</a:t>
            </a:r>
            <a:r>
              <a:rPr sz="1800" spc="-15" dirty="0">
                <a:latin typeface="Courier New"/>
                <a:cs typeface="Courier New"/>
              </a:rPr>
              <a:t>ho</a:t>
            </a:r>
            <a:r>
              <a:rPr sz="1800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u</a:t>
            </a:r>
            <a:r>
              <a:rPr sz="1800" spc="-15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er</a:t>
            </a:r>
            <a:r>
              <a:rPr sz="1800" spc="-20" dirty="0">
                <a:latin typeface="Courier New"/>
                <a:cs typeface="Courier New"/>
              </a:rPr>
              <a:t>J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spc="-15" dirty="0">
                <a:latin typeface="Courier New"/>
                <a:cs typeface="Courier New"/>
              </a:rPr>
              <a:t>t-</a:t>
            </a:r>
            <a:r>
              <a:rPr sz="1800" spc="-5" dirty="0">
                <a:latin typeface="Courier New"/>
                <a:cs typeface="Courier New"/>
              </a:rPr>
              <a:t>10</a:t>
            </a:r>
            <a:r>
              <a:rPr sz="1800" dirty="0">
                <a:latin typeface="Courier New"/>
                <a:cs typeface="Courier New"/>
              </a:rPr>
              <a:t>0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3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0285" y="2667000"/>
            <a:ext cx="234696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Boeing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777-300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Boeing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767-300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Boeing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737-300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Airbus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A320-200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Airbus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A321-200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200" y="2667000"/>
            <a:ext cx="98107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11100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7</a:t>
            </a:r>
            <a:r>
              <a:rPr sz="1800" spc="-5" dirty="0">
                <a:latin typeface="Courier New"/>
                <a:cs typeface="Courier New"/>
              </a:rPr>
              <a:t>9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4</a:t>
            </a:r>
            <a:r>
              <a:rPr sz="1800" spc="-5" dirty="0">
                <a:latin typeface="Courier New"/>
                <a:cs typeface="Courier New"/>
              </a:rPr>
              <a:t>2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5</a:t>
            </a:r>
            <a:r>
              <a:rPr sz="1800" spc="-5" dirty="0">
                <a:latin typeface="Courier New"/>
                <a:cs typeface="Courier New"/>
              </a:rPr>
              <a:t>7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5</a:t>
            </a:r>
            <a:r>
              <a:rPr sz="1800" spc="-5" dirty="0">
                <a:latin typeface="Courier New"/>
                <a:cs typeface="Courier New"/>
              </a:rPr>
              <a:t>6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0285" y="3901694"/>
            <a:ext cx="398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4980" algn="l"/>
                <a:tab pos="3425190" algn="l"/>
              </a:tabLst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bu</a:t>
            </a:r>
            <a:r>
              <a:rPr sz="1800" dirty="0">
                <a:latin typeface="Courier New"/>
                <a:cs typeface="Courier New"/>
              </a:rPr>
              <a:t>s 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3</a:t>
            </a:r>
            <a:r>
              <a:rPr sz="1800" spc="-15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9</a:t>
            </a:r>
            <a:r>
              <a:rPr sz="1800" spc="-5" dirty="0">
                <a:latin typeface="Courier New"/>
                <a:cs typeface="Courier New"/>
              </a:rPr>
              <a:t>-</a:t>
            </a:r>
            <a:r>
              <a:rPr sz="1800" spc="-15" dirty="0"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	|	</a:t>
            </a:r>
            <a:r>
              <a:rPr sz="1800" spc="-15" dirty="0">
                <a:latin typeface="Courier New"/>
                <a:cs typeface="Courier New"/>
              </a:rPr>
              <a:t>6</a:t>
            </a:r>
            <a:r>
              <a:rPr sz="1800" spc="-5" dirty="0">
                <a:latin typeface="Courier New"/>
                <a:cs typeface="Courier New"/>
              </a:rPr>
              <a:t>7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0285" y="4148582"/>
            <a:ext cx="398399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  <a:tabLst>
                <a:tab pos="3014980" algn="l"/>
                <a:tab pos="3425190" algn="l"/>
              </a:tabLst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sn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2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8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a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av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dirty="0">
                <a:latin typeface="Courier New"/>
                <a:cs typeface="Courier New"/>
              </a:rPr>
              <a:t>n	|	</a:t>
            </a:r>
            <a:r>
              <a:rPr sz="1800" spc="-15" dirty="0"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2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  <a:tabLst>
                <a:tab pos="3014980" algn="l"/>
                <a:tab pos="3425190" algn="l"/>
              </a:tabLst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</a:t>
            </a:r>
            <a:r>
              <a:rPr sz="1800" spc="-15" dirty="0">
                <a:latin typeface="Courier New"/>
                <a:cs typeface="Courier New"/>
              </a:rPr>
              <a:t>o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spc="-15" dirty="0">
                <a:latin typeface="Courier New"/>
                <a:cs typeface="Courier New"/>
              </a:rPr>
              <a:t>ba</a:t>
            </a:r>
            <a:r>
              <a:rPr sz="1800" spc="-5" dirty="0">
                <a:latin typeface="Courier New"/>
                <a:cs typeface="Courier New"/>
              </a:rPr>
              <a:t>rd</a:t>
            </a:r>
            <a:r>
              <a:rPr sz="1800" spc="-15" dirty="0">
                <a:latin typeface="Courier New"/>
                <a:cs typeface="Courier New"/>
              </a:rPr>
              <a:t>i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5" dirty="0">
                <a:latin typeface="Courier New"/>
                <a:cs typeface="Courier New"/>
              </a:rPr>
              <a:t>J</a:t>
            </a:r>
            <a:r>
              <a:rPr sz="1800" spc="-15" dirty="0">
                <a:latin typeface="Courier New"/>
                <a:cs typeface="Courier New"/>
              </a:rPr>
              <a:t>-2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	|	</a:t>
            </a:r>
            <a:r>
              <a:rPr sz="1800" spc="-15" dirty="0">
                <a:latin typeface="Courier New"/>
                <a:cs typeface="Courier New"/>
              </a:rPr>
              <a:t>2</a:t>
            </a:r>
            <a:r>
              <a:rPr sz="1800" spc="-5" dirty="0">
                <a:latin typeface="Courier New"/>
                <a:cs typeface="Courier New"/>
              </a:rPr>
              <a:t>7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1775" y="2419807"/>
            <a:ext cx="1256030" cy="252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ts val="205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SU9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773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763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733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320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321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319</a:t>
            </a:r>
            <a:endParaRPr sz="1800" dirty="0">
              <a:latin typeface="Courier New"/>
              <a:cs typeface="Courier New"/>
            </a:endParaRPr>
          </a:p>
          <a:p>
            <a:pPr marL="149225" marR="687705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1 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2</a:t>
            </a:r>
          </a:p>
          <a:p>
            <a:pPr marL="12700">
              <a:lnSpc>
                <a:spcPts val="1920"/>
              </a:lnSpc>
            </a:pPr>
            <a:r>
              <a:rPr sz="1800" spc="-5" dirty="0">
                <a:latin typeface="Courier New"/>
                <a:cs typeface="Courier New"/>
              </a:rPr>
              <a:t>(9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строк)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1775" y="5285562"/>
            <a:ext cx="6979284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ВАЖНО! </a:t>
            </a: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5" dirty="0">
                <a:latin typeface="Carlito"/>
                <a:cs typeface="Carlito"/>
              </a:rPr>
              <a:t>выполнении простой выборки </a:t>
            </a:r>
            <a:r>
              <a:rPr sz="2000" dirty="0">
                <a:latin typeface="Carlito"/>
                <a:cs typeface="Carlito"/>
              </a:rPr>
              <a:t>из </a:t>
            </a:r>
            <a:r>
              <a:rPr sz="2000" spc="-10" dirty="0">
                <a:latin typeface="Carlito"/>
                <a:cs typeface="Carlito"/>
              </a:rPr>
              <a:t>таблицы </a:t>
            </a:r>
            <a:r>
              <a:rPr sz="2000" spc="-5" dirty="0">
                <a:latin typeface="Carlito"/>
                <a:cs typeface="Carlito"/>
              </a:rPr>
              <a:t>СУБД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не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гарантирует </a:t>
            </a:r>
            <a:r>
              <a:rPr sz="2000" i="1" spc="-80" dirty="0">
                <a:latin typeface="Arial"/>
                <a:cs typeface="Arial"/>
              </a:rPr>
              <a:t>никакого </a:t>
            </a:r>
            <a:r>
              <a:rPr sz="2000" i="1" spc="-85" dirty="0">
                <a:latin typeface="Arial"/>
                <a:cs typeface="Arial"/>
              </a:rPr>
              <a:t>конкретного </a:t>
            </a:r>
            <a:r>
              <a:rPr sz="2000" i="1" spc="-75" dirty="0">
                <a:latin typeface="Arial"/>
                <a:cs typeface="Arial"/>
              </a:rPr>
              <a:t>порядка </a:t>
            </a:r>
            <a:r>
              <a:rPr sz="2000" spc="-10" dirty="0">
                <a:latin typeface="Carlito"/>
                <a:cs typeface="Carlito"/>
              </a:rPr>
              <a:t>вывода</a:t>
            </a:r>
            <a:r>
              <a:rPr sz="2000" spc="-2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строк.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955" y="267659"/>
            <a:ext cx="74101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Упорядочивание </a:t>
            </a:r>
            <a:r>
              <a:rPr spc="-5" dirty="0"/>
              <a:t>строк в</a:t>
            </a:r>
            <a:r>
              <a:rPr dirty="0"/>
              <a:t> </a:t>
            </a:r>
            <a:r>
              <a:rPr spc="-10" dirty="0"/>
              <a:t>выборке</a:t>
            </a:r>
          </a:p>
        </p:txBody>
      </p:sp>
      <p:sp>
        <p:nvSpPr>
          <p:cNvPr id="3" name="object 3"/>
          <p:cNvSpPr/>
          <p:nvPr/>
        </p:nvSpPr>
        <p:spPr>
          <a:xfrm>
            <a:off x="1178874" y="3407854"/>
            <a:ext cx="2867660" cy="0"/>
          </a:xfrm>
          <a:custGeom>
            <a:avLst/>
            <a:gdLst/>
            <a:ahLst/>
            <a:cxnLst/>
            <a:rect l="l" t="t" r="r" b="b"/>
            <a:pathLst>
              <a:path w="2867660">
                <a:moveTo>
                  <a:pt x="0" y="0"/>
                </a:moveTo>
                <a:lnTo>
                  <a:pt x="28675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1788" y="3407854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5935" y="3407854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6174" y="1143000"/>
            <a:ext cx="7446009" cy="22358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spc="-10" dirty="0">
                <a:latin typeface="Carlito"/>
                <a:cs typeface="Carlito"/>
              </a:rPr>
              <a:t>Упорядочим </a:t>
            </a:r>
            <a:r>
              <a:rPr sz="2000" dirty="0">
                <a:latin typeface="Carlito"/>
                <a:cs typeface="Carlito"/>
              </a:rPr>
              <a:t>строки по значению атрибута model, а </a:t>
            </a:r>
            <a:r>
              <a:rPr sz="2000" spc="-15" dirty="0">
                <a:latin typeface="Carlito"/>
                <a:cs typeface="Carlito"/>
              </a:rPr>
              <a:t>заодно</a:t>
            </a:r>
            <a:r>
              <a:rPr sz="2000" spc="-1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изменим  </a:t>
            </a:r>
            <a:r>
              <a:rPr sz="2000" spc="-5" dirty="0">
                <a:latin typeface="Carlito"/>
                <a:cs typeface="Carlito"/>
              </a:rPr>
              <a:t>порядок </a:t>
            </a:r>
            <a:r>
              <a:rPr sz="2000" spc="-10" dirty="0">
                <a:latin typeface="Carlito"/>
                <a:cs typeface="Carlito"/>
              </a:rPr>
              <a:t>расположения </a:t>
            </a:r>
            <a:r>
              <a:rPr sz="2000" spc="-15" dirty="0">
                <a:latin typeface="Carlito"/>
                <a:cs typeface="Carlito"/>
              </a:rPr>
              <a:t>столбцов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20" dirty="0">
                <a:latin typeface="Carlito"/>
                <a:cs typeface="Carlito"/>
              </a:rPr>
              <a:t>выводе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информации.</a:t>
            </a:r>
          </a:p>
          <a:p>
            <a:pPr marL="12700" marR="2783840">
              <a:lnSpc>
                <a:spcPct val="100000"/>
              </a:lnSpc>
              <a:spcBef>
                <a:spcPts val="1320"/>
              </a:spcBef>
            </a:pPr>
            <a:r>
              <a:rPr sz="1800" b="1" spc="-10" dirty="0">
                <a:latin typeface="Courier New"/>
                <a:cs typeface="Courier New"/>
              </a:rPr>
              <a:t>SELECT model, aircraft_code, range  FROM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aircrafts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ORDER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BY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model;</a:t>
            </a:r>
            <a:endParaRPr sz="1800" dirty="0">
              <a:latin typeface="Courier New"/>
              <a:cs typeface="Courier New"/>
            </a:endParaRPr>
          </a:p>
          <a:p>
            <a:pPr marR="312420" algn="ctr">
              <a:lnSpc>
                <a:spcPts val="1945"/>
              </a:lnSpc>
              <a:spcBef>
                <a:spcPts val="1405"/>
              </a:spcBef>
              <a:tabLst>
                <a:tab pos="1774189" algn="l"/>
              </a:tabLst>
            </a:pPr>
            <a:r>
              <a:rPr sz="1800" spc="-10" dirty="0">
                <a:latin typeface="Courier New"/>
                <a:cs typeface="Courier New"/>
              </a:rPr>
              <a:t>model	</a:t>
            </a: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aircraft_code 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range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2879725" algn="l"/>
                <a:tab pos="5063490" algn="l"/>
                <a:tab pos="6284595" algn="l"/>
              </a:tabLst>
            </a:pPr>
            <a:r>
              <a:rPr sz="1800" dirty="0">
                <a:latin typeface="Courier New"/>
                <a:cs typeface="Courier New"/>
              </a:rPr>
              <a:t> 	</a:t>
            </a:r>
            <a:r>
              <a:rPr sz="1800" spc="-15" dirty="0">
                <a:latin typeface="Courier New"/>
                <a:cs typeface="Courier New"/>
              </a:rPr>
              <a:t>+	+</a:t>
            </a:r>
            <a:r>
              <a:rPr sz="1800" dirty="0">
                <a:latin typeface="Courier New"/>
                <a:cs typeface="Courier New"/>
              </a:rPr>
              <a:t> 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03334" y="3450590"/>
            <a:ext cx="2484120" cy="16167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414655" algn="just">
              <a:lnSpc>
                <a:spcPct val="80000"/>
              </a:lnSpc>
              <a:spcBef>
                <a:spcPts val="530"/>
              </a:spcBef>
            </a:pPr>
            <a:r>
              <a:rPr sz="1800" spc="-10" dirty="0">
                <a:latin typeface="Courier New"/>
                <a:cs typeface="Courier New"/>
              </a:rPr>
              <a:t>Airbus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A319-100  Airbus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A320-200  Airbus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A321-200  Boeing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737-300</a:t>
            </a:r>
            <a:endParaRPr sz="1800">
              <a:latin typeface="Courier New"/>
              <a:cs typeface="Courier New"/>
            </a:endParaRPr>
          </a:p>
          <a:p>
            <a:pPr marL="12700" algn="just">
              <a:lnSpc>
                <a:spcPts val="1510"/>
              </a:lnSpc>
            </a:pPr>
            <a:r>
              <a:rPr sz="1800" spc="-10" dirty="0">
                <a:latin typeface="Courier New"/>
                <a:cs typeface="Courier New"/>
              </a:rPr>
              <a:t>Boeing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767-300</a:t>
            </a:r>
            <a:endParaRPr sz="1800">
              <a:latin typeface="Courier New"/>
              <a:cs typeface="Courier New"/>
            </a:endParaRPr>
          </a:p>
          <a:p>
            <a:pPr marL="12700" marR="5080" algn="just">
              <a:lnSpc>
                <a:spcPct val="80000"/>
              </a:lnSpc>
              <a:spcBef>
                <a:spcPts val="215"/>
              </a:spcBef>
            </a:pPr>
            <a:r>
              <a:rPr sz="1800" spc="-10" dirty="0">
                <a:latin typeface="Courier New"/>
                <a:cs typeface="Courier New"/>
              </a:rPr>
              <a:t>Boeing 777-300  Bombardier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CRJ-200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3453" y="3450590"/>
            <a:ext cx="708660" cy="161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319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320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321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733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763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773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CR2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334" y="4987036"/>
            <a:ext cx="343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2565" algn="l"/>
              </a:tabLst>
            </a:pPr>
            <a:r>
              <a:rPr sz="1800" spc="-10" dirty="0">
                <a:latin typeface="Courier New"/>
                <a:cs typeface="Courier New"/>
              </a:rPr>
              <a:t>Cessna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208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Caravan	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CN1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334" y="5206873"/>
            <a:ext cx="343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Sukhoi SuperJet-100 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SU9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7599" y="3450590"/>
            <a:ext cx="981075" cy="205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6</a:t>
            </a:r>
            <a:r>
              <a:rPr sz="1800" spc="-5" dirty="0">
                <a:latin typeface="Courier New"/>
                <a:cs typeface="Courier New"/>
              </a:rPr>
              <a:t>7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5</a:t>
            </a:r>
            <a:r>
              <a:rPr sz="1800" spc="-5" dirty="0">
                <a:latin typeface="Courier New"/>
                <a:cs typeface="Courier New"/>
              </a:rPr>
              <a:t>7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5</a:t>
            </a:r>
            <a:r>
              <a:rPr sz="1800" spc="-5" dirty="0">
                <a:latin typeface="Courier New"/>
                <a:cs typeface="Courier New"/>
              </a:rPr>
              <a:t>6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4</a:t>
            </a:r>
            <a:r>
              <a:rPr sz="1800" spc="-5" dirty="0">
                <a:latin typeface="Courier New"/>
                <a:cs typeface="Courier New"/>
              </a:rPr>
              <a:t>2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7</a:t>
            </a:r>
            <a:r>
              <a:rPr sz="1800" spc="-5" dirty="0">
                <a:latin typeface="Courier New"/>
                <a:cs typeface="Courier New"/>
              </a:rPr>
              <a:t>9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11100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2</a:t>
            </a:r>
            <a:r>
              <a:rPr sz="1800" spc="-5" dirty="0">
                <a:latin typeface="Courier New"/>
                <a:cs typeface="Courier New"/>
              </a:rPr>
              <a:t>7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2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3</a:t>
            </a:r>
            <a:r>
              <a:rPr sz="1800" spc="-5" dirty="0">
                <a:latin typeface="Courier New"/>
                <a:cs typeface="Courier New"/>
              </a:rPr>
              <a:t>0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6174" y="5429351"/>
            <a:ext cx="1256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(9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строк)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594" y="259042"/>
            <a:ext cx="73339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Ограничение множества</a:t>
            </a:r>
            <a:r>
              <a:rPr spc="-40" dirty="0"/>
              <a:t> </a:t>
            </a:r>
            <a:r>
              <a:rPr spc="-5" dirty="0"/>
              <a:t>строк</a:t>
            </a:r>
          </a:p>
        </p:txBody>
      </p:sp>
      <p:sp>
        <p:nvSpPr>
          <p:cNvPr id="3" name="object 3"/>
          <p:cNvSpPr/>
          <p:nvPr/>
        </p:nvSpPr>
        <p:spPr>
          <a:xfrm>
            <a:off x="1003300" y="3796642"/>
            <a:ext cx="2322195" cy="0"/>
          </a:xfrm>
          <a:custGeom>
            <a:avLst/>
            <a:gdLst/>
            <a:ahLst/>
            <a:cxnLst/>
            <a:rect l="l" t="t" r="r" b="b"/>
            <a:pathLst>
              <a:path w="2322195">
                <a:moveTo>
                  <a:pt x="0" y="0"/>
                </a:moveTo>
                <a:lnTo>
                  <a:pt x="2321574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2146" y="3796642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346" y="0"/>
                </a:lnTo>
              </a:path>
            </a:pathLst>
          </a:custGeom>
          <a:ln w="1350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4769" y="3796642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7737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0600" y="1219200"/>
            <a:ext cx="7874634" cy="2700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Выберем </a:t>
            </a:r>
            <a:r>
              <a:rPr sz="2000" spc="-25" dirty="0">
                <a:latin typeface="Carlito"/>
                <a:cs typeface="Carlito"/>
              </a:rPr>
              <a:t>модели </a:t>
            </a:r>
            <a:r>
              <a:rPr sz="2000" spc="-10" dirty="0">
                <a:latin typeface="Carlito"/>
                <a:cs typeface="Carlito"/>
              </a:rPr>
              <a:t>самолетов, </a:t>
            </a:r>
            <a:r>
              <a:rPr sz="2000" dirty="0">
                <a:latin typeface="Carlito"/>
                <a:cs typeface="Carlito"/>
              </a:rPr>
              <a:t>у </a:t>
            </a:r>
            <a:r>
              <a:rPr sz="2000" spc="-15" dirty="0">
                <a:latin typeface="Carlito"/>
                <a:cs typeface="Carlito"/>
              </a:rPr>
              <a:t>которых </a:t>
            </a:r>
            <a:r>
              <a:rPr sz="2000" spc="-5" dirty="0">
                <a:latin typeface="Carlito"/>
                <a:cs typeface="Carlito"/>
              </a:rPr>
              <a:t>максимальная дальность </a:t>
            </a:r>
            <a:r>
              <a:rPr sz="2000" spc="-15" dirty="0">
                <a:latin typeface="Carlito"/>
                <a:cs typeface="Carlito"/>
              </a:rPr>
              <a:t>полета  </a:t>
            </a:r>
            <a:r>
              <a:rPr sz="2000" spc="-20" dirty="0">
                <a:latin typeface="Carlito"/>
                <a:cs typeface="Carlito"/>
              </a:rPr>
              <a:t>находится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пределах </a:t>
            </a:r>
            <a:r>
              <a:rPr sz="2000" spc="-10" dirty="0">
                <a:latin typeface="Carlito"/>
                <a:cs typeface="Carlito"/>
              </a:rPr>
              <a:t>от </a:t>
            </a:r>
            <a:r>
              <a:rPr sz="2000" dirty="0">
                <a:latin typeface="Carlito"/>
                <a:cs typeface="Carlito"/>
              </a:rPr>
              <a:t>4 </a:t>
            </a:r>
            <a:r>
              <a:rPr sz="2000" spc="-20" dirty="0">
                <a:latin typeface="Carlito"/>
                <a:cs typeface="Carlito"/>
              </a:rPr>
              <a:t>до </a:t>
            </a:r>
            <a:r>
              <a:rPr sz="2000" dirty="0">
                <a:latin typeface="Carlito"/>
                <a:cs typeface="Carlito"/>
              </a:rPr>
              <a:t>6 </a:t>
            </a:r>
            <a:r>
              <a:rPr sz="2000" spc="-5" dirty="0">
                <a:latin typeface="Carlito"/>
                <a:cs typeface="Carlito"/>
              </a:rPr>
              <a:t>тысяч км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включительно.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  <a:p>
            <a:pPr marL="12700" marR="321246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SELECT model, aircraft_code, range  FROM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aircrafts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WHERE </a:t>
            </a:r>
            <a:r>
              <a:rPr sz="1800" b="1" spc="-10" dirty="0">
                <a:latin typeface="Courier New"/>
                <a:cs typeface="Courier New"/>
              </a:rPr>
              <a:t>range </a:t>
            </a:r>
            <a:r>
              <a:rPr sz="1800" b="1" spc="-5" dirty="0">
                <a:latin typeface="Courier New"/>
                <a:cs typeface="Courier New"/>
              </a:rPr>
              <a:t>&gt;= </a:t>
            </a:r>
            <a:r>
              <a:rPr sz="1800" b="1" spc="-10" dirty="0">
                <a:latin typeface="Courier New"/>
                <a:cs typeface="Courier New"/>
              </a:rPr>
              <a:t>4000 AND range </a:t>
            </a:r>
            <a:r>
              <a:rPr sz="1800" b="1" spc="-5" dirty="0">
                <a:latin typeface="Courier New"/>
                <a:cs typeface="Courier New"/>
              </a:rPr>
              <a:t>&lt;=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6000;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  <a:tabLst>
                <a:tab pos="2334260" algn="l"/>
              </a:tabLst>
            </a:pPr>
            <a:r>
              <a:rPr sz="1800" spc="-10" dirty="0">
                <a:latin typeface="Courier New"/>
                <a:cs typeface="Courier New"/>
              </a:rPr>
              <a:t>model	</a:t>
            </a: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aircraft_code 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range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334260" algn="l"/>
                <a:tab pos="4516755" algn="l"/>
                <a:tab pos="5741035" algn="l"/>
              </a:tabLst>
            </a:pPr>
            <a:r>
              <a:rPr sz="1800" dirty="0">
                <a:latin typeface="Courier New"/>
                <a:cs typeface="Courier New"/>
              </a:rPr>
              <a:t> 	</a:t>
            </a:r>
            <a:r>
              <a:rPr sz="1800" spc="-5" dirty="0">
                <a:latin typeface="Courier New"/>
                <a:cs typeface="Courier New"/>
              </a:rPr>
              <a:t>+	+</a:t>
            </a:r>
            <a:r>
              <a:rPr sz="1800" dirty="0">
                <a:latin typeface="Courier New"/>
                <a:cs typeface="Courier New"/>
              </a:rPr>
              <a:t> 	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417805"/>
              </p:ext>
            </p:extLst>
          </p:nvPr>
        </p:nvGraphicFramePr>
        <p:xfrm>
          <a:off x="1108710" y="3945313"/>
          <a:ext cx="5252719" cy="80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640">
                <a:tc>
                  <a:txBody>
                    <a:bodyPr/>
                    <a:lstStyle/>
                    <a:p>
                      <a:pPr marR="28575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Boeing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737-300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733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A320-200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Airbus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A321-200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321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spc="-15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800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90600" y="4717288"/>
            <a:ext cx="1393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(3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строки)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075" y="457200"/>
            <a:ext cx="69529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Обновление </a:t>
            </a:r>
            <a:r>
              <a:rPr spc="-5" dirty="0"/>
              <a:t>строк в </a:t>
            </a:r>
            <a:r>
              <a:rPr spc="-20" dirty="0"/>
              <a:t>таблице</a:t>
            </a:r>
            <a:r>
              <a:rPr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751" y="1884362"/>
            <a:ext cx="7573645" cy="3126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7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Команда </a:t>
            </a:r>
            <a:r>
              <a:rPr sz="2000" spc="-35" dirty="0">
                <a:latin typeface="Carlito"/>
                <a:cs typeface="Carlito"/>
              </a:rPr>
              <a:t>UPDATE </a:t>
            </a:r>
            <a:r>
              <a:rPr sz="2000" spc="-5" dirty="0">
                <a:latin typeface="Carlito"/>
                <a:cs typeface="Carlito"/>
              </a:rPr>
              <a:t>предназначена для обновления данных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таблицах.  </a:t>
            </a:r>
            <a:r>
              <a:rPr sz="2000" spc="-25" dirty="0">
                <a:latin typeface="Carlito"/>
                <a:cs typeface="Carlito"/>
              </a:rPr>
              <a:t>Ее </a:t>
            </a:r>
            <a:r>
              <a:rPr sz="2000" spc="-5" dirty="0">
                <a:latin typeface="Carlito"/>
                <a:cs typeface="Carlito"/>
              </a:rPr>
              <a:t>упрощенный синтаксис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таков: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UPDATE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имя_таблицы</a:t>
            </a:r>
            <a:endParaRPr sz="1800" dirty="0">
              <a:latin typeface="Courier New"/>
              <a:cs typeface="Courier New"/>
            </a:endParaRPr>
          </a:p>
          <a:p>
            <a:pPr marL="560070" marR="1682750" indent="-54800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SET </a:t>
            </a:r>
            <a:r>
              <a:rPr sz="1800" b="1" spc="-10" dirty="0">
                <a:latin typeface="Courier New"/>
                <a:cs typeface="Courier New"/>
              </a:rPr>
              <a:t>имя_атрибута1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значение_атрибута1,  имя_атрибута2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значение_атрибута2,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...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WHERE</a:t>
            </a:r>
            <a:r>
              <a:rPr sz="18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условие;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ВАЖНО! </a:t>
            </a: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spc="-15" dirty="0">
                <a:latin typeface="Carlito"/>
                <a:cs typeface="Carlito"/>
              </a:rPr>
              <a:t>это </a:t>
            </a:r>
            <a:r>
              <a:rPr sz="2000" dirty="0">
                <a:latin typeface="Carlito"/>
                <a:cs typeface="Carlito"/>
              </a:rPr>
              <a:t>условие не задать, </a:t>
            </a:r>
            <a:r>
              <a:rPr sz="2000" spc="-10" dirty="0">
                <a:latin typeface="Carlito"/>
                <a:cs typeface="Carlito"/>
              </a:rPr>
              <a:t>то </a:t>
            </a:r>
            <a:r>
              <a:rPr sz="2000" spc="-20" dirty="0">
                <a:latin typeface="Carlito"/>
                <a:cs typeface="Carlito"/>
              </a:rPr>
              <a:t>будут </a:t>
            </a:r>
            <a:r>
              <a:rPr sz="2000" spc="-5" dirty="0">
                <a:latin typeface="Carlito"/>
                <a:cs typeface="Carlito"/>
              </a:rPr>
              <a:t>обновлены ВСЕ </a:t>
            </a:r>
            <a:r>
              <a:rPr sz="2000" dirty="0" err="1">
                <a:latin typeface="Carlito"/>
                <a:cs typeface="Carlito"/>
              </a:rPr>
              <a:t>строки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в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10" dirty="0" err="1" smtClean="0">
                <a:latin typeface="Carlito"/>
                <a:cs typeface="Carlito"/>
              </a:rPr>
              <a:t>таблице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286" y="-27480"/>
            <a:ext cx="6952996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Обновление </a:t>
            </a:r>
            <a:r>
              <a:rPr spc="-5" dirty="0"/>
              <a:t>строк в </a:t>
            </a:r>
            <a:r>
              <a:rPr spc="-20" dirty="0"/>
              <a:t>таблице</a:t>
            </a:r>
            <a:r>
              <a:rPr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1079500" y="4992116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63645" y="4992116"/>
            <a:ext cx="2866390" cy="0"/>
          </a:xfrm>
          <a:custGeom>
            <a:avLst/>
            <a:gdLst/>
            <a:ahLst/>
            <a:cxnLst/>
            <a:rect l="l" t="t" r="r" b="b"/>
            <a:pathLst>
              <a:path w="2866390">
                <a:moveTo>
                  <a:pt x="0" y="0"/>
                </a:moveTo>
                <a:lnTo>
                  <a:pt x="286598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6561" y="4992116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6800" y="1248727"/>
            <a:ext cx="7731759" cy="4360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latin typeface="Carlito"/>
                <a:cs typeface="Carlito"/>
              </a:rPr>
              <a:t>Предположим, что </a:t>
            </a:r>
            <a:r>
              <a:rPr sz="2000" spc="-5" dirty="0">
                <a:latin typeface="Carlito"/>
                <a:cs typeface="Carlito"/>
              </a:rPr>
              <a:t>дальность </a:t>
            </a:r>
            <a:r>
              <a:rPr sz="2000" spc="-10" dirty="0">
                <a:latin typeface="Carlito"/>
                <a:cs typeface="Carlito"/>
              </a:rPr>
              <a:t>полета самолета </a:t>
            </a:r>
            <a:r>
              <a:rPr sz="2000" dirty="0">
                <a:latin typeface="Carlito"/>
                <a:cs typeface="Carlito"/>
              </a:rPr>
              <a:t>Sukhoi </a:t>
            </a:r>
            <a:r>
              <a:rPr sz="2000" spc="-5" dirty="0">
                <a:latin typeface="Carlito"/>
                <a:cs typeface="Carlito"/>
              </a:rPr>
              <a:t>SuperJet </a:t>
            </a:r>
            <a:r>
              <a:rPr sz="2000" dirty="0">
                <a:latin typeface="Carlito"/>
                <a:cs typeface="Carlito"/>
              </a:rPr>
              <a:t>стала на  500 км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больше.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055"/>
              </a:lnSpc>
              <a:spcBef>
                <a:spcPts val="1670"/>
              </a:spcBef>
            </a:pPr>
            <a:r>
              <a:rPr sz="1800" b="1" spc="-10" dirty="0">
                <a:latin typeface="Courier New"/>
                <a:cs typeface="Courier New"/>
              </a:rPr>
              <a:t>UPDATE aircrafts SET range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3500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</a:pPr>
            <a:r>
              <a:rPr sz="1800" b="1" spc="-10" dirty="0">
                <a:latin typeface="Courier New"/>
                <a:cs typeface="Courier New"/>
              </a:rPr>
              <a:t>WHERE aircraft_code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'SU9';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ourier New"/>
              <a:cs typeface="Courier New"/>
            </a:endParaRPr>
          </a:p>
          <a:p>
            <a:pPr marL="12700" marR="348615">
              <a:lnSpc>
                <a:spcPts val="2160"/>
              </a:lnSpc>
            </a:pPr>
            <a:r>
              <a:rPr sz="2000" spc="-5" dirty="0">
                <a:latin typeface="Carlito"/>
                <a:cs typeface="Carlito"/>
              </a:rPr>
              <a:t>СУБД </a:t>
            </a:r>
            <a:r>
              <a:rPr sz="2000" spc="-10" dirty="0">
                <a:latin typeface="Carlito"/>
                <a:cs typeface="Carlito"/>
              </a:rPr>
              <a:t>выведет </a:t>
            </a:r>
            <a:r>
              <a:rPr sz="2000" spc="-5" dirty="0">
                <a:latin typeface="Carlito"/>
                <a:cs typeface="Carlito"/>
              </a:rPr>
              <a:t>сообщение, </a:t>
            </a:r>
            <a:r>
              <a:rPr sz="2000" spc="-10" dirty="0">
                <a:latin typeface="Carlito"/>
                <a:cs typeface="Carlito"/>
              </a:rPr>
              <a:t>подтверждающее </a:t>
            </a:r>
            <a:r>
              <a:rPr sz="2000" dirty="0">
                <a:latin typeface="Carlito"/>
                <a:cs typeface="Carlito"/>
              </a:rPr>
              <a:t>успешное </a:t>
            </a:r>
            <a:r>
              <a:rPr sz="2000" spc="-5" dirty="0">
                <a:latin typeface="Carlito"/>
                <a:cs typeface="Carlito"/>
              </a:rPr>
              <a:t>обновление  </a:t>
            </a:r>
            <a:r>
              <a:rPr sz="2000" spc="-15" dirty="0">
                <a:latin typeface="Carlito"/>
                <a:cs typeface="Carlito"/>
              </a:rPr>
              <a:t>одной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строки: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800" spc="-10" dirty="0">
                <a:latin typeface="Courier New"/>
                <a:cs typeface="Courier New"/>
              </a:rPr>
              <a:t>UPDATE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dirty="0">
                <a:latin typeface="Courier New"/>
                <a:cs typeface="Courier New"/>
              </a:rPr>
              <a:t>* </a:t>
            </a:r>
            <a:r>
              <a:rPr sz="1800" b="1" spc="-10" dirty="0">
                <a:latin typeface="Courier New"/>
                <a:cs typeface="Courier New"/>
              </a:rPr>
              <a:t>FROM aircrafts WHERE aircraft_code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'SU9';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2050"/>
              </a:lnSpc>
              <a:spcBef>
                <a:spcPts val="1730"/>
              </a:spcBef>
              <a:tabLst>
                <a:tab pos="3289300" algn="l"/>
                <a:tab pos="5063490" algn="l"/>
              </a:tabLst>
            </a:pPr>
            <a:r>
              <a:rPr sz="1800" spc="-10" dirty="0">
                <a:latin typeface="Courier New"/>
                <a:cs typeface="Courier New"/>
              </a:rPr>
              <a:t>aircraft_code</a:t>
            </a:r>
            <a:r>
              <a:rPr sz="1800" dirty="0">
                <a:latin typeface="Courier New"/>
                <a:cs typeface="Courier New"/>
              </a:rPr>
              <a:t> |	</a:t>
            </a:r>
            <a:r>
              <a:rPr sz="1800" spc="-10" dirty="0">
                <a:latin typeface="Courier New"/>
                <a:cs typeface="Courier New"/>
              </a:rPr>
              <a:t>model	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range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2060575" algn="l"/>
                <a:tab pos="5063490" algn="l"/>
                <a:tab pos="6284595" algn="l"/>
              </a:tabLst>
            </a:pPr>
            <a:r>
              <a:rPr sz="1800" dirty="0">
                <a:latin typeface="Courier New"/>
                <a:cs typeface="Courier New"/>
              </a:rPr>
              <a:t> 	</a:t>
            </a:r>
            <a:r>
              <a:rPr sz="1800" spc="-15" dirty="0">
                <a:latin typeface="Courier New"/>
                <a:cs typeface="Courier New"/>
              </a:rPr>
              <a:t>+	+</a:t>
            </a:r>
            <a:r>
              <a:rPr sz="1800" dirty="0">
                <a:latin typeface="Courier New"/>
                <a:cs typeface="Courier New"/>
              </a:rPr>
              <a:t> 	</a:t>
            </a:r>
          </a:p>
          <a:p>
            <a:pPr marL="149225">
              <a:lnSpc>
                <a:spcPts val="1945"/>
              </a:lnSpc>
              <a:tabLst>
                <a:tab pos="2060575" algn="l"/>
              </a:tabLst>
            </a:pPr>
            <a:r>
              <a:rPr sz="1800" spc="-10" dirty="0">
                <a:latin typeface="Courier New"/>
                <a:cs typeface="Courier New"/>
              </a:rPr>
              <a:t>SU9	</a:t>
            </a: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Sukhoi SuperJet-100 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3500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Courier New"/>
                <a:cs typeface="Courier New"/>
              </a:rPr>
              <a:t>(1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строка)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200"/>
            <a:ext cx="806069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Удаление </a:t>
            </a:r>
            <a:r>
              <a:rPr spc="-5" dirty="0"/>
              <a:t>строк из</a:t>
            </a:r>
            <a:r>
              <a:rPr spc="20" dirty="0"/>
              <a:t> </a:t>
            </a:r>
            <a:r>
              <a:rPr spc="-15" dirty="0"/>
              <a:t>таблицы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310" y="990600"/>
            <a:ext cx="8060690" cy="501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5" dirty="0">
                <a:latin typeface="Carlito"/>
                <a:cs typeface="Carlito"/>
              </a:rPr>
              <a:t>этого </a:t>
            </a:r>
            <a:r>
              <a:rPr sz="2000" spc="-10" dirty="0">
                <a:latin typeface="Carlito"/>
                <a:cs typeface="Carlito"/>
              </a:rPr>
              <a:t>используется команда </a:t>
            </a:r>
            <a:r>
              <a:rPr sz="2000" spc="-5" dirty="0">
                <a:latin typeface="Carlito"/>
                <a:cs typeface="Carlito"/>
              </a:rPr>
              <a:t>DELETE. Она </a:t>
            </a:r>
            <a:r>
              <a:rPr sz="2000" spc="-20" dirty="0">
                <a:latin typeface="Carlito"/>
                <a:cs typeface="Carlito"/>
              </a:rPr>
              <a:t>походит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10" dirty="0">
                <a:latin typeface="Carlito"/>
                <a:cs typeface="Carlito"/>
              </a:rPr>
              <a:t>команду </a:t>
            </a:r>
            <a:r>
              <a:rPr sz="2000" spc="-25" dirty="0">
                <a:latin typeface="Carlito"/>
                <a:cs typeface="Carlito"/>
              </a:rPr>
              <a:t>SELECT: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800" b="1" spc="-10" dirty="0">
                <a:latin typeface="Courier New"/>
                <a:cs typeface="Courier New"/>
              </a:rPr>
              <a:t>DELETE FROM имя_таблицы WHERE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условие;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900" spc="-35" dirty="0">
                <a:latin typeface="Carlito"/>
                <a:cs typeface="Carlito"/>
              </a:rPr>
              <a:t>Удалим </a:t>
            </a:r>
            <a:r>
              <a:rPr sz="1900" spc="-20" dirty="0">
                <a:latin typeface="Carlito"/>
                <a:cs typeface="Carlito"/>
              </a:rPr>
              <a:t>одну </a:t>
            </a:r>
            <a:r>
              <a:rPr sz="1900" spc="-5" dirty="0">
                <a:latin typeface="Carlito"/>
                <a:cs typeface="Carlito"/>
              </a:rPr>
              <a:t>строку из </a:t>
            </a:r>
            <a:r>
              <a:rPr sz="1900" spc="-10" dirty="0">
                <a:latin typeface="Carlito"/>
                <a:cs typeface="Carlito"/>
              </a:rPr>
              <a:t>таблицы </a:t>
            </a:r>
            <a:r>
              <a:rPr sz="1900" spc="-15" dirty="0">
                <a:latin typeface="Carlito"/>
                <a:cs typeface="Carlito"/>
              </a:rPr>
              <a:t>«Самолеты»</a:t>
            </a:r>
            <a:r>
              <a:rPr sz="1900" spc="1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(aircrafts):</a:t>
            </a:r>
            <a:endParaRPr sz="19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b="1" spc="-10" dirty="0">
                <a:latin typeface="Courier New"/>
                <a:cs typeface="Courier New"/>
              </a:rPr>
              <a:t>DELETE FROM aircrafts WHERE aircraft_code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'CN1';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spc="-5" dirty="0">
                <a:latin typeface="Carlito"/>
                <a:cs typeface="Carlito"/>
              </a:rPr>
              <a:t>СУБД </a:t>
            </a:r>
            <a:r>
              <a:rPr sz="2000" dirty="0">
                <a:latin typeface="Carlito"/>
                <a:cs typeface="Carlito"/>
              </a:rPr>
              <a:t>сообщит </a:t>
            </a:r>
            <a:r>
              <a:rPr sz="2000" spc="-5" dirty="0">
                <a:latin typeface="Carlito"/>
                <a:cs typeface="Carlito"/>
              </a:rPr>
              <a:t>об </a:t>
            </a:r>
            <a:r>
              <a:rPr sz="2000" dirty="0">
                <a:latin typeface="Carlito"/>
                <a:cs typeface="Carlito"/>
              </a:rPr>
              <a:t>успешном </a:t>
            </a:r>
            <a:r>
              <a:rPr sz="2000" spc="-15" dirty="0">
                <a:latin typeface="Carlito"/>
                <a:cs typeface="Carlito"/>
              </a:rPr>
              <a:t>удалении одной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строки: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spc="-10" dirty="0">
                <a:latin typeface="Courier New"/>
                <a:cs typeface="Courier New"/>
              </a:rPr>
              <a:t>DELETE </a:t>
            </a:r>
            <a:r>
              <a:rPr sz="1800" dirty="0">
                <a:latin typeface="Courier New"/>
                <a:cs typeface="Courier New"/>
              </a:rPr>
              <a:t>1</a:t>
            </a:r>
          </a:p>
          <a:p>
            <a:pPr marL="12700" marR="5080">
              <a:lnSpc>
                <a:spcPct val="80000"/>
              </a:lnSpc>
              <a:spcBef>
                <a:spcPts val="1664"/>
              </a:spcBef>
            </a:pPr>
            <a:r>
              <a:rPr sz="2000" spc="-5" dirty="0">
                <a:latin typeface="Carlito"/>
                <a:cs typeface="Carlito"/>
              </a:rPr>
              <a:t>Можно указать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5" dirty="0">
                <a:latin typeface="Carlito"/>
                <a:cs typeface="Carlito"/>
              </a:rPr>
              <a:t>какое-нибудь </a:t>
            </a:r>
            <a:r>
              <a:rPr sz="2000" spc="-10" dirty="0">
                <a:latin typeface="Carlito"/>
                <a:cs typeface="Carlito"/>
              </a:rPr>
              <a:t>более </a:t>
            </a:r>
            <a:r>
              <a:rPr sz="2000" spc="-5" dirty="0">
                <a:latin typeface="Carlito"/>
                <a:cs typeface="Carlito"/>
              </a:rPr>
              <a:t>сложное </a:t>
            </a:r>
            <a:r>
              <a:rPr sz="2000" dirty="0">
                <a:latin typeface="Carlito"/>
                <a:cs typeface="Carlito"/>
              </a:rPr>
              <a:t>условие. </a:t>
            </a:r>
            <a:r>
              <a:rPr sz="2000" spc="-5" dirty="0">
                <a:latin typeface="Carlito"/>
                <a:cs typeface="Carlito"/>
              </a:rPr>
              <a:t>Например,  </a:t>
            </a:r>
            <a:r>
              <a:rPr sz="2000" spc="-15" dirty="0">
                <a:latin typeface="Carlito"/>
                <a:cs typeface="Carlito"/>
              </a:rPr>
              <a:t>удалим </a:t>
            </a:r>
            <a:r>
              <a:rPr sz="2000" dirty="0">
                <a:latin typeface="Carlito"/>
                <a:cs typeface="Carlito"/>
              </a:rPr>
              <a:t>информацию о </a:t>
            </a:r>
            <a:r>
              <a:rPr sz="2000" spc="-10" dirty="0">
                <a:latin typeface="Carlito"/>
                <a:cs typeface="Carlito"/>
              </a:rPr>
              <a:t>самолетах </a:t>
            </a:r>
            <a:r>
              <a:rPr sz="2000" dirty="0">
                <a:latin typeface="Carlito"/>
                <a:cs typeface="Carlito"/>
              </a:rPr>
              <a:t>с дальностью </a:t>
            </a:r>
            <a:r>
              <a:rPr sz="2000" spc="-10" dirty="0">
                <a:latin typeface="Carlito"/>
                <a:cs typeface="Carlito"/>
              </a:rPr>
              <a:t>полета более </a:t>
            </a:r>
            <a:r>
              <a:rPr sz="2000" dirty="0">
                <a:latin typeface="Carlito"/>
                <a:cs typeface="Carlito"/>
              </a:rPr>
              <a:t>10 000 км, а  </a:t>
            </a:r>
            <a:r>
              <a:rPr sz="2000" spc="-10" dirty="0">
                <a:latin typeface="Carlito"/>
                <a:cs typeface="Carlito"/>
              </a:rPr>
              <a:t>также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5" dirty="0">
                <a:latin typeface="Carlito"/>
                <a:cs typeface="Carlito"/>
              </a:rPr>
              <a:t>дальностью </a:t>
            </a:r>
            <a:r>
              <a:rPr sz="2000" spc="-10" dirty="0">
                <a:latin typeface="Carlito"/>
                <a:cs typeface="Carlito"/>
              </a:rPr>
              <a:t>полета </a:t>
            </a:r>
            <a:r>
              <a:rPr sz="2000" spc="-5" dirty="0">
                <a:latin typeface="Carlito"/>
                <a:cs typeface="Carlito"/>
              </a:rPr>
              <a:t>менее </a:t>
            </a:r>
            <a:r>
              <a:rPr sz="2000" dirty="0">
                <a:latin typeface="Carlito"/>
                <a:cs typeface="Carlito"/>
              </a:rPr>
              <a:t>3000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км: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b="1" spc="-10" dirty="0">
                <a:latin typeface="Courier New"/>
                <a:cs typeface="Courier New"/>
              </a:rPr>
              <a:t>DELETE FROM aircrafts WHERE range </a:t>
            </a:r>
            <a:r>
              <a:rPr sz="1800" b="1" dirty="0">
                <a:latin typeface="Courier New"/>
                <a:cs typeface="Courier New"/>
              </a:rPr>
              <a:t>&gt; </a:t>
            </a:r>
            <a:r>
              <a:rPr sz="1800" b="1" spc="-10" dirty="0">
                <a:latin typeface="Courier New"/>
                <a:cs typeface="Courier New"/>
              </a:rPr>
              <a:t>10000 OR range 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3000;</a:t>
            </a:r>
            <a:endParaRPr sz="1800" dirty="0">
              <a:latin typeface="Courier New"/>
              <a:cs typeface="Courier New"/>
            </a:endParaRPr>
          </a:p>
          <a:p>
            <a:pPr marL="12700" marR="556260">
              <a:lnSpc>
                <a:spcPct val="80000"/>
              </a:lnSpc>
              <a:spcBef>
                <a:spcPts val="1664"/>
              </a:spcBef>
            </a:pPr>
            <a:r>
              <a:rPr sz="2000" dirty="0">
                <a:latin typeface="Carlito"/>
                <a:cs typeface="Carlito"/>
              </a:rPr>
              <a:t>При </a:t>
            </a:r>
            <a:r>
              <a:rPr sz="2000" spc="-15" dirty="0">
                <a:latin typeface="Carlito"/>
                <a:cs typeface="Carlito"/>
              </a:rPr>
              <a:t>необходимости удаления </a:t>
            </a:r>
            <a:r>
              <a:rPr sz="2000" spc="-5" dirty="0">
                <a:latin typeface="Carlito"/>
                <a:cs typeface="Carlito"/>
              </a:rPr>
              <a:t>ВСЕХ </a:t>
            </a:r>
            <a:r>
              <a:rPr sz="2000" dirty="0">
                <a:latin typeface="Carlito"/>
                <a:cs typeface="Carlito"/>
              </a:rPr>
              <a:t>строк из </a:t>
            </a:r>
            <a:r>
              <a:rPr sz="2000" spc="-10" dirty="0">
                <a:latin typeface="Carlito"/>
                <a:cs typeface="Carlito"/>
              </a:rPr>
              <a:t>таблицы, команда </a:t>
            </a:r>
            <a:r>
              <a:rPr sz="2000" spc="-25" dirty="0">
                <a:latin typeface="Carlito"/>
                <a:cs typeface="Carlito"/>
              </a:rPr>
              <a:t>будет  </a:t>
            </a:r>
            <a:r>
              <a:rPr sz="2000" dirty="0">
                <a:latin typeface="Carlito"/>
                <a:cs typeface="Carlito"/>
              </a:rPr>
              <a:t>совсем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простой: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b="1" spc="-10" dirty="0">
                <a:latin typeface="Courier New"/>
                <a:cs typeface="Courier New"/>
              </a:rPr>
              <a:t>DELETE FROM aircrafts;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326441"/>
            <a:ext cx="87817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Подготовка </a:t>
            </a:r>
            <a:r>
              <a:rPr spc="-5" dirty="0"/>
              <a:t>к</a:t>
            </a:r>
            <a:r>
              <a:rPr spc="-50" dirty="0"/>
              <a:t> </a:t>
            </a:r>
            <a:r>
              <a:rPr spc="-15" dirty="0"/>
              <a:t>работе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219200"/>
            <a:ext cx="7831455" cy="4678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Carlito"/>
                <a:cs typeface="Carlito"/>
              </a:rPr>
              <a:t>На </a:t>
            </a:r>
            <a:r>
              <a:rPr sz="2000" dirty="0">
                <a:latin typeface="Carlito"/>
                <a:cs typeface="Carlito"/>
              </a:rPr>
              <a:t>вашем </a:t>
            </a:r>
            <a:r>
              <a:rPr sz="2000" spc="-10" dirty="0">
                <a:latin typeface="Carlito"/>
                <a:cs typeface="Carlito"/>
              </a:rPr>
              <a:t>компьютере </a:t>
            </a:r>
            <a:r>
              <a:rPr sz="2000" spc="-5" dirty="0">
                <a:latin typeface="Carlito"/>
                <a:cs typeface="Carlito"/>
              </a:rPr>
              <a:t>уже </a:t>
            </a:r>
            <a:r>
              <a:rPr sz="2000" spc="-15" dirty="0">
                <a:latin typeface="Carlito"/>
                <a:cs typeface="Carlito"/>
              </a:rPr>
              <a:t>должна </a:t>
            </a:r>
            <a:r>
              <a:rPr sz="2000" dirty="0">
                <a:latin typeface="Carlito"/>
                <a:cs typeface="Carlito"/>
              </a:rPr>
              <a:t>быть развернута база </a:t>
            </a:r>
            <a:r>
              <a:rPr sz="2000" spc="-5" dirty="0">
                <a:latin typeface="Carlito"/>
                <a:cs typeface="Carlito"/>
              </a:rPr>
              <a:t>данных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demo.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Войдите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систему </a:t>
            </a:r>
            <a:r>
              <a:rPr sz="2000" spc="-10" dirty="0">
                <a:latin typeface="Carlito"/>
                <a:cs typeface="Carlito"/>
              </a:rPr>
              <a:t>как пользователь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postgres: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latin typeface="Courier New"/>
                <a:cs typeface="Courier New"/>
              </a:rPr>
              <a:t>su </a:t>
            </a:r>
            <a:r>
              <a:rPr sz="1800" b="1" dirty="0">
                <a:latin typeface="Courier New"/>
                <a:cs typeface="Courier New"/>
              </a:rPr>
              <a:t>-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postgres</a:t>
            </a:r>
            <a:endParaRPr sz="18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rlito"/>
                <a:cs typeface="Carlito"/>
              </a:rPr>
              <a:t>Должен </a:t>
            </a:r>
            <a:r>
              <a:rPr sz="2000" dirty="0">
                <a:latin typeface="Carlito"/>
                <a:cs typeface="Carlito"/>
              </a:rPr>
              <a:t>быть </a:t>
            </a:r>
            <a:r>
              <a:rPr sz="2000" spc="-5" dirty="0">
                <a:latin typeface="Carlito"/>
                <a:cs typeface="Carlito"/>
              </a:rPr>
              <a:t>запущен </a:t>
            </a:r>
            <a:r>
              <a:rPr sz="2000" dirty="0">
                <a:latin typeface="Carlito"/>
                <a:cs typeface="Carlito"/>
              </a:rPr>
              <a:t>сервер баз </a:t>
            </a:r>
            <a:r>
              <a:rPr sz="2000" spc="-5" dirty="0">
                <a:latin typeface="Carlito"/>
                <a:cs typeface="Carlito"/>
              </a:rPr>
              <a:t>данных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PostgreSQL.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1104900" algn="l"/>
                <a:tab pos="2061210" algn="l"/>
                <a:tab pos="5609590" algn="l"/>
              </a:tabLst>
            </a:pPr>
            <a:r>
              <a:rPr sz="1800" b="1" spc="-10" dirty="0">
                <a:latin typeface="Courier New"/>
                <a:cs typeface="Courier New"/>
              </a:rPr>
              <a:t>pg_ctl	start	-D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/usr/local/pgsql/data	</a:t>
            </a:r>
            <a:r>
              <a:rPr sz="1800" b="1" spc="-5" dirty="0">
                <a:latin typeface="Courier New"/>
                <a:cs typeface="Courier New"/>
              </a:rPr>
              <a:t>-l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postgres.log</a:t>
            </a:r>
            <a:endParaRPr sz="18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dirty="0">
                <a:latin typeface="Carlito"/>
                <a:cs typeface="Carlito"/>
              </a:rPr>
              <a:t>проверки </a:t>
            </a:r>
            <a:r>
              <a:rPr sz="2000" spc="-5" dirty="0">
                <a:latin typeface="Carlito"/>
                <a:cs typeface="Carlito"/>
              </a:rPr>
              <a:t>запуска </a:t>
            </a:r>
            <a:r>
              <a:rPr sz="2000" dirty="0">
                <a:latin typeface="Carlito"/>
                <a:cs typeface="Carlito"/>
              </a:rPr>
              <a:t>сервера </a:t>
            </a:r>
            <a:r>
              <a:rPr sz="2000" spc="-10" dirty="0">
                <a:latin typeface="Carlito"/>
                <a:cs typeface="Carlito"/>
              </a:rPr>
              <a:t>выполните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команду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1104900" algn="l"/>
                <a:tab pos="2196465" algn="l"/>
              </a:tabLst>
            </a:pPr>
            <a:r>
              <a:rPr sz="1800" b="1" spc="-10" dirty="0">
                <a:latin typeface="Courier New"/>
                <a:cs typeface="Courier New"/>
              </a:rPr>
              <a:t>pg_ctl	status	</a:t>
            </a:r>
            <a:r>
              <a:rPr sz="1800" b="1" spc="-5" dirty="0">
                <a:latin typeface="Courier New"/>
                <a:cs typeface="Courier New"/>
              </a:rPr>
              <a:t>-D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/usr/local/pgsql/data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dirty="0">
                <a:latin typeface="Carlito"/>
                <a:cs typeface="Carlito"/>
              </a:rPr>
              <a:t>или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spc="-5" dirty="0">
                <a:latin typeface="Courier New"/>
                <a:cs typeface="Courier New"/>
              </a:rPr>
              <a:t>ps </a:t>
            </a:r>
            <a:r>
              <a:rPr sz="1800" b="1" spc="-10" dirty="0">
                <a:latin typeface="Courier New"/>
                <a:cs typeface="Courier New"/>
              </a:rPr>
              <a:t>-ax </a:t>
            </a:r>
            <a:r>
              <a:rPr sz="1800" b="1" dirty="0">
                <a:latin typeface="Courier New"/>
                <a:cs typeface="Courier New"/>
              </a:rPr>
              <a:t>| </a:t>
            </a:r>
            <a:r>
              <a:rPr sz="1800" b="1" spc="-10" dirty="0">
                <a:latin typeface="Courier New"/>
                <a:cs typeface="Courier New"/>
              </a:rPr>
              <a:t>grep postgres </a:t>
            </a:r>
            <a:r>
              <a:rPr sz="1800" b="1" dirty="0">
                <a:latin typeface="Courier New"/>
                <a:cs typeface="Courier New"/>
              </a:rPr>
              <a:t>| </a:t>
            </a:r>
            <a:r>
              <a:rPr sz="1800" b="1" spc="-10" dirty="0">
                <a:latin typeface="Courier New"/>
                <a:cs typeface="Courier New"/>
              </a:rPr>
              <a:t>grep </a:t>
            </a:r>
            <a:r>
              <a:rPr sz="1800" b="1" spc="-5" dirty="0">
                <a:latin typeface="Courier New"/>
                <a:cs typeface="Courier New"/>
              </a:rPr>
              <a:t>-v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grep</a:t>
            </a:r>
            <a:endParaRPr sz="18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Запустите </a:t>
            </a:r>
            <a:r>
              <a:rPr sz="2000" dirty="0">
                <a:latin typeface="Carlito"/>
                <a:cs typeface="Carlito"/>
              </a:rPr>
              <a:t>утилиту </a:t>
            </a:r>
            <a:r>
              <a:rPr sz="2000" spc="-5" dirty="0">
                <a:latin typeface="Carlito"/>
                <a:cs typeface="Carlito"/>
              </a:rPr>
              <a:t>psql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0" dirty="0">
                <a:latin typeface="Carlito"/>
                <a:cs typeface="Carlito"/>
              </a:rPr>
              <a:t>подключитесь </a:t>
            </a:r>
            <a:r>
              <a:rPr sz="2000" dirty="0">
                <a:latin typeface="Carlito"/>
                <a:cs typeface="Carlito"/>
              </a:rPr>
              <a:t>к базе </a:t>
            </a:r>
            <a:r>
              <a:rPr sz="2000" spc="-5" dirty="0">
                <a:latin typeface="Carlito"/>
                <a:cs typeface="Carlito"/>
              </a:rPr>
              <a:t>данных</a:t>
            </a:r>
            <a:r>
              <a:rPr sz="2000" spc="3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demo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5179060" algn="l"/>
              </a:tabLst>
            </a:pPr>
            <a:r>
              <a:rPr sz="1800" b="1" spc="-5" dirty="0">
                <a:latin typeface="Courier New"/>
                <a:cs typeface="Courier New"/>
              </a:rPr>
              <a:t>psql -d demo -U postgres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rlito"/>
                <a:cs typeface="Carlito"/>
              </a:rPr>
              <a:t>(можно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просто	</a:t>
            </a:r>
            <a:r>
              <a:rPr sz="1800" b="1" spc="-5" dirty="0">
                <a:latin typeface="Courier New"/>
                <a:cs typeface="Courier New"/>
              </a:rPr>
              <a:t>psql -d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demo</a:t>
            </a:r>
            <a:r>
              <a:rPr sz="2000" spc="-5" dirty="0">
                <a:latin typeface="Carlito"/>
                <a:cs typeface="Carlito"/>
              </a:rPr>
              <a:t>)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Для </a:t>
            </a:r>
            <a:r>
              <a:rPr sz="2000" spc="-5" dirty="0">
                <a:latin typeface="Carlito"/>
                <a:cs typeface="Carlito"/>
              </a:rPr>
              <a:t>останова </a:t>
            </a:r>
            <a:r>
              <a:rPr sz="2000" dirty="0">
                <a:latin typeface="Carlito"/>
                <a:cs typeface="Carlito"/>
              </a:rPr>
              <a:t>сервера баз </a:t>
            </a:r>
            <a:r>
              <a:rPr sz="2000" spc="-5" dirty="0">
                <a:latin typeface="Carlito"/>
                <a:cs typeface="Carlito"/>
              </a:rPr>
              <a:t>данных </a:t>
            </a:r>
            <a:r>
              <a:rPr sz="2000" spc="-10" dirty="0">
                <a:latin typeface="Carlito"/>
                <a:cs typeface="Carlito"/>
              </a:rPr>
              <a:t>PostgreSQL </a:t>
            </a:r>
            <a:r>
              <a:rPr sz="2000" dirty="0">
                <a:latin typeface="Carlito"/>
                <a:cs typeface="Carlito"/>
              </a:rPr>
              <a:t>служит</a:t>
            </a:r>
            <a:r>
              <a:rPr sz="2000" spc="-10" dirty="0">
                <a:latin typeface="Carlito"/>
                <a:cs typeface="Carlito"/>
              </a:rPr>
              <a:t> команда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1104900" algn="l"/>
                <a:tab pos="1924050" algn="l"/>
                <a:tab pos="5473700" algn="l"/>
              </a:tabLst>
            </a:pPr>
            <a:r>
              <a:rPr sz="1800" b="1" spc="-10" dirty="0">
                <a:latin typeface="Courier New"/>
                <a:cs typeface="Courier New"/>
              </a:rPr>
              <a:t>pg_ctl	stop	</a:t>
            </a:r>
            <a:r>
              <a:rPr sz="1800" b="1" spc="-5" dirty="0">
                <a:latin typeface="Courier New"/>
                <a:cs typeface="Courier New"/>
              </a:rPr>
              <a:t>-D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/usr/local/pgsql/data	-l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postgres.log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677" y="0"/>
            <a:ext cx="80963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Восстановление данных в</a:t>
            </a:r>
            <a:r>
              <a:rPr spc="-60" dirty="0"/>
              <a:t> </a:t>
            </a:r>
            <a:r>
              <a:rPr spc="-20" dirty="0"/>
              <a:t>таблице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762000"/>
            <a:ext cx="7915275" cy="5602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30" dirty="0">
                <a:latin typeface="Carlito"/>
                <a:cs typeface="Carlito"/>
              </a:rPr>
              <a:t>Теперь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5" dirty="0">
                <a:latin typeface="Carlito"/>
                <a:cs typeface="Carlito"/>
              </a:rPr>
              <a:t>таблице </a:t>
            </a:r>
            <a:r>
              <a:rPr sz="2000" spc="-10" dirty="0">
                <a:latin typeface="Carlito"/>
                <a:cs typeface="Carlito"/>
              </a:rPr>
              <a:t>«Самолеты» (aircrafts) </a:t>
            </a:r>
            <a:r>
              <a:rPr sz="2000" spc="-5" dirty="0">
                <a:latin typeface="Carlito"/>
                <a:cs typeface="Carlito"/>
              </a:rPr>
              <a:t>нет </a:t>
            </a:r>
            <a:r>
              <a:rPr sz="2000" dirty="0">
                <a:latin typeface="Carlito"/>
                <a:cs typeface="Carlito"/>
              </a:rPr>
              <a:t>ни </a:t>
            </a:r>
            <a:r>
              <a:rPr sz="2000" spc="-15" dirty="0">
                <a:latin typeface="Carlito"/>
                <a:cs typeface="Carlito"/>
              </a:rPr>
              <a:t>одной </a:t>
            </a:r>
            <a:r>
              <a:rPr sz="2000" spc="-5" dirty="0">
                <a:latin typeface="Carlito"/>
                <a:cs typeface="Carlito"/>
              </a:rPr>
              <a:t>строки.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Для</a:t>
            </a:r>
            <a:endParaRPr sz="2000" dirty="0">
              <a:latin typeface="Carlito"/>
              <a:cs typeface="Carlito"/>
            </a:endParaRPr>
          </a:p>
          <a:p>
            <a:pPr marL="12700" marR="463550">
              <a:lnSpc>
                <a:spcPts val="2160"/>
              </a:lnSpc>
              <a:spcBef>
                <a:spcPts val="150"/>
              </a:spcBef>
            </a:pPr>
            <a:r>
              <a:rPr sz="2000" spc="-15" dirty="0">
                <a:latin typeface="Carlito"/>
                <a:cs typeface="Carlito"/>
              </a:rPr>
              <a:t>продолжения </a:t>
            </a:r>
            <a:r>
              <a:rPr sz="2000" spc="-5" dirty="0">
                <a:latin typeface="Carlito"/>
                <a:cs typeface="Carlito"/>
              </a:rPr>
              <a:t>работы </a:t>
            </a:r>
            <a:r>
              <a:rPr sz="2000" spc="-15" dirty="0">
                <a:latin typeface="Carlito"/>
                <a:cs typeface="Carlito"/>
              </a:rPr>
              <a:t>необходимо </a:t>
            </a:r>
            <a:r>
              <a:rPr sz="2000" spc="-5" dirty="0">
                <a:latin typeface="Carlito"/>
                <a:cs typeface="Carlito"/>
              </a:rPr>
              <a:t>эти данные восстановить. Можно  использовать </a:t>
            </a:r>
            <a:r>
              <a:rPr sz="2000" spc="-15" dirty="0">
                <a:latin typeface="Carlito"/>
                <a:cs typeface="Carlito"/>
              </a:rPr>
              <a:t>несколько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способов.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 dirty="0">
              <a:latin typeface="Carlito"/>
              <a:cs typeface="Carlito"/>
            </a:endParaRPr>
          </a:p>
          <a:p>
            <a:pPr marL="262255" indent="-250190">
              <a:lnSpc>
                <a:spcPts val="2280"/>
              </a:lnSpc>
              <a:spcBef>
                <a:spcPts val="5"/>
              </a:spcBef>
              <a:buAutoNum type="arabicPeriod"/>
              <a:tabLst>
                <a:tab pos="262890" algn="l"/>
              </a:tabLst>
            </a:pPr>
            <a:r>
              <a:rPr sz="2000" dirty="0">
                <a:latin typeface="Carlito"/>
                <a:cs typeface="Carlito"/>
              </a:rPr>
              <a:t>Ввести заново </a:t>
            </a:r>
            <a:r>
              <a:rPr sz="2000" spc="-5" dirty="0" err="1">
                <a:latin typeface="Carlito"/>
                <a:cs typeface="Carlito"/>
              </a:rPr>
              <a:t>команды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5" dirty="0" smtClean="0">
                <a:latin typeface="Carlito"/>
                <a:cs typeface="Carlito"/>
              </a:rPr>
              <a:t>INSERT</a:t>
            </a:r>
            <a:r>
              <a:rPr sz="2000" dirty="0" smtClean="0">
                <a:latin typeface="Carlito"/>
                <a:cs typeface="Carlito"/>
              </a:rPr>
              <a:t>, </a:t>
            </a:r>
            <a:r>
              <a:rPr sz="2000" spc="-10" dirty="0">
                <a:latin typeface="Carlito"/>
                <a:cs typeface="Carlito"/>
              </a:rPr>
              <a:t>которые </a:t>
            </a:r>
            <a:r>
              <a:rPr sz="2000" dirty="0" err="1">
                <a:latin typeface="Carlito"/>
                <a:cs typeface="Carlito"/>
              </a:rPr>
              <a:t>вы</a:t>
            </a:r>
            <a:r>
              <a:rPr sz="2000" spc="-150" dirty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ранее</a:t>
            </a:r>
            <a:r>
              <a:rPr lang="en-US" sz="2000" spc="-5" dirty="0" smtClean="0">
                <a:latin typeface="Carlito"/>
                <a:cs typeface="Carlito"/>
              </a:rPr>
              <a:t> </a:t>
            </a:r>
            <a:r>
              <a:rPr sz="2000" spc="-5" dirty="0" err="1" smtClean="0">
                <a:latin typeface="Carlito"/>
                <a:cs typeface="Carlito"/>
              </a:rPr>
              <a:t>уже</a:t>
            </a:r>
            <a:r>
              <a:rPr sz="2000" spc="-25" dirty="0" smtClean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вводили.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 dirty="0">
              <a:latin typeface="Carlito"/>
              <a:cs typeface="Carlito"/>
            </a:endParaRPr>
          </a:p>
          <a:p>
            <a:pPr marL="12700" marR="5080">
              <a:lnSpc>
                <a:spcPts val="2160"/>
              </a:lnSpc>
              <a:buAutoNum type="arabicPeriod" startAt="2"/>
              <a:tabLst>
                <a:tab pos="262890" algn="l"/>
              </a:tabLst>
            </a:pPr>
            <a:r>
              <a:rPr sz="2000" spc="-10" dirty="0">
                <a:latin typeface="Carlito"/>
                <a:cs typeface="Carlito"/>
              </a:rPr>
              <a:t>Используя </a:t>
            </a:r>
            <a:r>
              <a:rPr sz="2000" dirty="0">
                <a:latin typeface="Carlito"/>
                <a:cs typeface="Carlito"/>
              </a:rPr>
              <a:t>клавиши </a:t>
            </a:r>
            <a:r>
              <a:rPr sz="2000" spc="-10" dirty="0">
                <a:latin typeface="Carlito"/>
                <a:cs typeface="Carlito"/>
              </a:rPr>
              <a:t>«стрелка </a:t>
            </a:r>
            <a:r>
              <a:rPr sz="2000" spc="-5" dirty="0">
                <a:latin typeface="Carlito"/>
                <a:cs typeface="Carlito"/>
              </a:rPr>
              <a:t>вверх»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10" dirty="0">
                <a:latin typeface="Carlito"/>
                <a:cs typeface="Carlito"/>
              </a:rPr>
              <a:t>«стрелка </a:t>
            </a:r>
            <a:r>
              <a:rPr sz="2000" dirty="0">
                <a:latin typeface="Carlito"/>
                <a:cs typeface="Carlito"/>
              </a:rPr>
              <a:t>вниз», найти </a:t>
            </a:r>
            <a:r>
              <a:rPr sz="2000" spc="-10" dirty="0">
                <a:latin typeface="Carlito"/>
                <a:cs typeface="Carlito"/>
              </a:rPr>
              <a:t>команды  </a:t>
            </a:r>
            <a:r>
              <a:rPr sz="2000" spc="-5" dirty="0">
                <a:latin typeface="Carlito"/>
                <a:cs typeface="Carlito"/>
              </a:rPr>
              <a:t>INSERT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списке истории </a:t>
            </a:r>
            <a:r>
              <a:rPr sz="2000" spc="-10" dirty="0">
                <a:latin typeface="Carlito"/>
                <a:cs typeface="Carlito"/>
              </a:rPr>
              <a:t>команд </a:t>
            </a:r>
            <a:r>
              <a:rPr sz="2000" dirty="0">
                <a:latin typeface="Carlito"/>
                <a:cs typeface="Carlito"/>
              </a:rPr>
              <a:t>и </a:t>
            </a:r>
            <a:r>
              <a:rPr sz="2000" spc="-5" dirty="0">
                <a:latin typeface="Carlito"/>
                <a:cs typeface="Carlito"/>
              </a:rPr>
              <a:t>повторно </a:t>
            </a:r>
            <a:r>
              <a:rPr sz="2000" dirty="0">
                <a:latin typeface="Carlito"/>
                <a:cs typeface="Carlito"/>
              </a:rPr>
              <a:t>их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выполнить.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rlito"/>
              <a:buAutoNum type="arabicPeriod" startAt="2"/>
            </a:pPr>
            <a:endParaRPr sz="1750" dirty="0">
              <a:latin typeface="Carlito"/>
              <a:cs typeface="Carlito"/>
            </a:endParaRPr>
          </a:p>
          <a:p>
            <a:pPr marL="12700" marR="171450">
              <a:lnSpc>
                <a:spcPts val="2160"/>
              </a:lnSpc>
              <a:buAutoNum type="arabicPeriod" startAt="2"/>
              <a:tabLst>
                <a:tab pos="262890" algn="l"/>
              </a:tabLst>
            </a:pPr>
            <a:r>
              <a:rPr sz="2000" dirty="0">
                <a:latin typeface="Carlito"/>
                <a:cs typeface="Carlito"/>
              </a:rPr>
              <a:t>С помощью специальной </a:t>
            </a:r>
            <a:r>
              <a:rPr sz="2000" spc="-10" dirty="0">
                <a:latin typeface="Carlito"/>
                <a:cs typeface="Carlito"/>
              </a:rPr>
              <a:t>команды, предусмотренной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утилите psql,  сохранить </a:t>
            </a:r>
            <a:r>
              <a:rPr sz="2000" dirty="0">
                <a:latin typeface="Carlito"/>
                <a:cs typeface="Carlito"/>
              </a:rPr>
              <a:t>всю </a:t>
            </a:r>
            <a:r>
              <a:rPr sz="2000" spc="-5" dirty="0">
                <a:latin typeface="Carlito"/>
                <a:cs typeface="Carlito"/>
              </a:rPr>
              <a:t>историю выполненных </a:t>
            </a:r>
            <a:r>
              <a:rPr sz="2000" dirty="0">
                <a:latin typeface="Carlito"/>
                <a:cs typeface="Carlito"/>
              </a:rPr>
              <a:t>вами </a:t>
            </a:r>
            <a:r>
              <a:rPr sz="2000" spc="-10" dirty="0">
                <a:latin typeface="Carlito"/>
                <a:cs typeface="Carlito"/>
              </a:rPr>
              <a:t>команд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текстовом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файле: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\s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имя_файла_для_сохранения_истории_команд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 dirty="0">
              <a:latin typeface="Courier New"/>
              <a:cs typeface="Courier New"/>
            </a:endParaRPr>
          </a:p>
          <a:p>
            <a:pPr marL="12700" marR="80010" algn="just">
              <a:lnSpc>
                <a:spcPct val="895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Затем </a:t>
            </a:r>
            <a:r>
              <a:rPr sz="2000" dirty="0">
                <a:latin typeface="Carlito"/>
                <a:cs typeface="Carlito"/>
              </a:rPr>
              <a:t>нужно </a:t>
            </a:r>
            <a:r>
              <a:rPr sz="2000" spc="-5" dirty="0">
                <a:latin typeface="Carlito"/>
                <a:cs typeface="Carlito"/>
              </a:rPr>
              <a:t>открыть </a:t>
            </a:r>
            <a:r>
              <a:rPr sz="2000" spc="-10" dirty="0">
                <a:latin typeface="Carlito"/>
                <a:cs typeface="Carlito"/>
              </a:rPr>
              <a:t>его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текстовом редакторе, </a:t>
            </a:r>
            <a:r>
              <a:rPr sz="2000" spc="-5" dirty="0">
                <a:latin typeface="Carlito"/>
                <a:cs typeface="Carlito"/>
              </a:rPr>
              <a:t>найти </a:t>
            </a:r>
            <a:r>
              <a:rPr sz="2000" dirty="0">
                <a:latin typeface="Carlito"/>
                <a:cs typeface="Carlito"/>
              </a:rPr>
              <a:t>в файле нужные  вам </a:t>
            </a:r>
            <a:r>
              <a:rPr sz="2000" spc="-10" dirty="0">
                <a:latin typeface="Carlito"/>
                <a:cs typeface="Carlito"/>
              </a:rPr>
              <a:t>команды </a:t>
            </a:r>
            <a:r>
              <a:rPr sz="2000" spc="-5" dirty="0">
                <a:latin typeface="Carlito"/>
                <a:cs typeface="Carlito"/>
              </a:rPr>
              <a:t>INSERT </a:t>
            </a:r>
            <a:r>
              <a:rPr sz="2000" dirty="0">
                <a:latin typeface="Carlito"/>
                <a:cs typeface="Carlito"/>
              </a:rPr>
              <a:t>и, </a:t>
            </a:r>
            <a:r>
              <a:rPr sz="2000" spc="-10" dirty="0">
                <a:latin typeface="Carlito"/>
                <a:cs typeface="Carlito"/>
              </a:rPr>
              <a:t>копируя команды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5" dirty="0">
                <a:latin typeface="Carlito"/>
                <a:cs typeface="Carlito"/>
              </a:rPr>
              <a:t>буфер обмена, </a:t>
            </a:r>
            <a:r>
              <a:rPr sz="2000" dirty="0">
                <a:latin typeface="Carlito"/>
                <a:cs typeface="Carlito"/>
              </a:rPr>
              <a:t>вставить их в  </a:t>
            </a:r>
            <a:r>
              <a:rPr sz="2000" spc="-10" dirty="0">
                <a:latin typeface="Carlito"/>
                <a:cs typeface="Carlito"/>
              </a:rPr>
              <a:t>командную </a:t>
            </a:r>
            <a:r>
              <a:rPr sz="2000" dirty="0">
                <a:latin typeface="Carlito"/>
                <a:cs typeface="Carlito"/>
              </a:rPr>
              <a:t>строку утилиты </a:t>
            </a:r>
            <a:r>
              <a:rPr sz="2000" spc="-5" dirty="0">
                <a:latin typeface="Carlito"/>
                <a:cs typeface="Carlito"/>
              </a:rPr>
              <a:t>psql </a:t>
            </a:r>
            <a:r>
              <a:rPr sz="2000" dirty="0">
                <a:latin typeface="Carlito"/>
                <a:cs typeface="Carlito"/>
              </a:rPr>
              <a:t>и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выполнить.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676" y="152400"/>
            <a:ext cx="799464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Таблица </a:t>
            </a:r>
            <a:r>
              <a:rPr spc="-10" dirty="0"/>
              <a:t>«Места»</a:t>
            </a:r>
            <a:r>
              <a:rPr spc="5" dirty="0"/>
              <a:t> </a:t>
            </a:r>
            <a:r>
              <a:rPr spc="-10" dirty="0"/>
              <a:t>(1)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2371"/>
              </p:ext>
            </p:extLst>
          </p:nvPr>
        </p:nvGraphicFramePr>
        <p:xfrm>
          <a:off x="990600" y="1828800"/>
          <a:ext cx="7994648" cy="3678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Описание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атрибута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Имя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атрибута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Тип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данных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Тип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PostgreSQL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Ограничения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1244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latin typeface="Carlito"/>
                          <a:cs typeface="Carlito"/>
                        </a:rPr>
                        <a:t>Код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самолета,  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IATA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aircraft_code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Символьный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char(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NULL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Номер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места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seat_no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Символьный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varchar(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NULL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Класс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обслуживания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fare_conditions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Символьный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varchar(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10 )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NULL</a:t>
                      </a:r>
                    </a:p>
                    <a:p>
                      <a:pPr marL="92710" marR="3092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Значения</a:t>
                      </a:r>
                      <a:r>
                        <a:rPr sz="1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из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списка:  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Economy,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Comfort,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Business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52400"/>
            <a:ext cx="68767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Таблица </a:t>
            </a:r>
            <a:r>
              <a:rPr spc="-10" dirty="0"/>
              <a:t>«Места»</a:t>
            </a:r>
            <a:r>
              <a:rPr spc="2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219200"/>
            <a:ext cx="8229600" cy="5119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CREATE TABLE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seats</a:t>
            </a:r>
            <a:endParaRPr sz="1800" dirty="0">
              <a:latin typeface="Courier New"/>
              <a:cs typeface="Courier New"/>
            </a:endParaRPr>
          </a:p>
          <a:p>
            <a:pPr marL="286385" marR="2336165" indent="-274320">
              <a:lnSpc>
                <a:spcPct val="80000"/>
              </a:lnSpc>
              <a:spcBef>
                <a:spcPts val="215"/>
              </a:spcBef>
              <a:tabLst>
                <a:tab pos="1513840" algn="l"/>
                <a:tab pos="2334260" algn="l"/>
              </a:tabLst>
            </a:pP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 err="1" smtClean="0">
                <a:latin typeface="Courier New"/>
                <a:cs typeface="Courier New"/>
              </a:rPr>
              <a:t>aircraft_code</a:t>
            </a:r>
            <a:r>
              <a:rPr lang="en-US" sz="1800" b="1" spc="-10" dirty="0" smtClean="0">
                <a:latin typeface="Courier New"/>
                <a:cs typeface="Courier New"/>
              </a:rPr>
              <a:t> </a:t>
            </a:r>
            <a:r>
              <a:rPr sz="1800" b="1" spc="-10" dirty="0" smtClean="0">
                <a:latin typeface="Courier New"/>
                <a:cs typeface="Courier New"/>
              </a:rPr>
              <a:t>char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3 ) </a:t>
            </a:r>
            <a:r>
              <a:rPr sz="1800" b="1" spc="-5" dirty="0">
                <a:latin typeface="Courier New"/>
                <a:cs typeface="Courier New"/>
              </a:rPr>
              <a:t>NOT </a:t>
            </a:r>
            <a:r>
              <a:rPr sz="1800" b="1" spc="-10" dirty="0">
                <a:latin typeface="Courier New"/>
                <a:cs typeface="Courier New"/>
              </a:rPr>
              <a:t>NULL,  </a:t>
            </a:r>
            <a:r>
              <a:rPr sz="1800" b="1" spc="-10" dirty="0" err="1" smtClean="0">
                <a:latin typeface="Courier New"/>
                <a:cs typeface="Courier New"/>
              </a:rPr>
              <a:t>seat_no</a:t>
            </a:r>
            <a:r>
              <a:rPr lang="en-US" sz="1800" b="1" spc="-10" dirty="0" smtClean="0">
                <a:latin typeface="Courier New"/>
                <a:cs typeface="Courier New"/>
              </a:rPr>
              <a:t> </a:t>
            </a:r>
            <a:r>
              <a:rPr sz="1800" b="1" spc="-10" dirty="0" smtClean="0">
                <a:latin typeface="Courier New"/>
                <a:cs typeface="Courier New"/>
              </a:rPr>
              <a:t>varchar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dirty="0">
                <a:latin typeface="Courier New"/>
                <a:cs typeface="Courier New"/>
              </a:rPr>
              <a:t>4 ) </a:t>
            </a:r>
            <a:r>
              <a:rPr sz="1800" b="1" spc="-10" dirty="0">
                <a:latin typeface="Courier New"/>
                <a:cs typeface="Courier New"/>
              </a:rPr>
              <a:t>NOT NULL,  </a:t>
            </a:r>
            <a:r>
              <a:rPr sz="1800" b="1" spc="-10" dirty="0" err="1" smtClean="0">
                <a:latin typeface="Courier New"/>
                <a:cs typeface="Courier New"/>
              </a:rPr>
              <a:t>fare_conditions</a:t>
            </a:r>
            <a:r>
              <a:rPr lang="en-US" sz="1800" b="1" spc="-10" dirty="0" smtClean="0">
                <a:latin typeface="Courier New"/>
                <a:cs typeface="Courier New"/>
              </a:rPr>
              <a:t> </a:t>
            </a:r>
            <a:r>
              <a:rPr sz="1800" b="1" spc="-10" dirty="0" smtClean="0">
                <a:latin typeface="Courier New"/>
                <a:cs typeface="Courier New"/>
              </a:rPr>
              <a:t>varchar</a:t>
            </a:r>
            <a:r>
              <a:rPr sz="1800" b="1" spc="-10" dirty="0">
                <a:latin typeface="Courier New"/>
                <a:cs typeface="Courier New"/>
              </a:rPr>
              <a:t>( </a:t>
            </a:r>
            <a:r>
              <a:rPr sz="1800" b="1" spc="-5" dirty="0">
                <a:latin typeface="Courier New"/>
                <a:cs typeface="Courier New"/>
              </a:rPr>
              <a:t>10 </a:t>
            </a:r>
            <a:r>
              <a:rPr sz="1800" b="1" dirty="0">
                <a:latin typeface="Courier New"/>
                <a:cs typeface="Courier New"/>
              </a:rPr>
              <a:t>) </a:t>
            </a:r>
            <a:r>
              <a:rPr sz="1800" b="1" spc="-10" dirty="0">
                <a:latin typeface="Courier New"/>
                <a:cs typeface="Courier New"/>
              </a:rPr>
              <a:t>NOT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NULL,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ts val="1510"/>
              </a:lnSpc>
            </a:pPr>
            <a:r>
              <a:rPr sz="1800" b="1" spc="-10" dirty="0">
                <a:latin typeface="Courier New"/>
                <a:cs typeface="Courier New"/>
              </a:rPr>
              <a:t>CHECK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fare_conditions IN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'Economy',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'Comfort',</a:t>
            </a:r>
            <a:endParaRPr sz="1800" dirty="0">
              <a:latin typeface="Courier New"/>
              <a:cs typeface="Courier New"/>
            </a:endParaRPr>
          </a:p>
          <a:p>
            <a:pPr marL="286385" marR="1654175" indent="3958590">
              <a:lnSpc>
                <a:spcPts val="1730"/>
              </a:lnSpc>
              <a:spcBef>
                <a:spcPts val="200"/>
              </a:spcBef>
            </a:pPr>
            <a:r>
              <a:rPr sz="1800" b="1" spc="-10" dirty="0">
                <a:latin typeface="Courier New"/>
                <a:cs typeface="Courier New"/>
              </a:rPr>
              <a:t>'Business' 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),  </a:t>
            </a:r>
            <a:r>
              <a:rPr sz="1800" b="1" spc="-10" dirty="0">
                <a:latin typeface="Courier New"/>
                <a:cs typeface="Courier New"/>
              </a:rPr>
              <a:t>PRIMARY KEY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aircraft_code, seat_no </a:t>
            </a:r>
            <a:r>
              <a:rPr sz="1800" b="1" spc="-5" dirty="0">
                <a:latin typeface="Courier New"/>
                <a:cs typeface="Courier New"/>
              </a:rPr>
              <a:t>),  </a:t>
            </a:r>
            <a:r>
              <a:rPr sz="1800" b="1" spc="-10" dirty="0">
                <a:latin typeface="Courier New"/>
                <a:cs typeface="Courier New"/>
              </a:rPr>
              <a:t>FOREIGN KEY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aircraft_code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60070" marR="2609215" indent="-273685">
              <a:lnSpc>
                <a:spcPct val="80000"/>
              </a:lnSpc>
              <a:spcBef>
                <a:spcPts val="10"/>
              </a:spcBef>
            </a:pPr>
            <a:r>
              <a:rPr sz="1800" b="1" spc="-10" dirty="0">
                <a:latin typeface="Courier New"/>
                <a:cs typeface="Courier New"/>
              </a:rPr>
              <a:t>REFERENCES aircrafts (aircraft_code </a:t>
            </a:r>
            <a:r>
              <a:rPr sz="1800" b="1" dirty="0">
                <a:latin typeface="Courier New"/>
                <a:cs typeface="Courier New"/>
              </a:rPr>
              <a:t>)  </a:t>
            </a:r>
            <a:r>
              <a:rPr sz="1800" b="1" spc="-10" dirty="0">
                <a:latin typeface="Courier New"/>
                <a:cs typeface="Courier New"/>
              </a:rPr>
              <a:t>ON DELETE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CASCADE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 marL="355600" indent="-342900">
              <a:lnSpc>
                <a:spcPts val="1945"/>
              </a:lnSpc>
              <a:spcBef>
                <a:spcPts val="1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rlito"/>
                <a:cs typeface="Carlito"/>
              </a:rPr>
              <a:t>Первичный ключ – </a:t>
            </a:r>
            <a:r>
              <a:rPr sz="1800" b="1" spc="-5" dirty="0">
                <a:latin typeface="Carlito"/>
                <a:cs typeface="Carlito"/>
              </a:rPr>
              <a:t>составной: </a:t>
            </a:r>
            <a:r>
              <a:rPr sz="1800" spc="-5" dirty="0">
                <a:latin typeface="Carlito"/>
                <a:cs typeface="Carlito"/>
              </a:rPr>
              <a:t>комбинация атрибутов </a:t>
            </a:r>
            <a:r>
              <a:rPr sz="1800" spc="-25" dirty="0">
                <a:latin typeface="Carlito"/>
                <a:cs typeface="Carlito"/>
              </a:rPr>
              <a:t>«Код </a:t>
            </a:r>
            <a:r>
              <a:rPr sz="1800" spc="-10" dirty="0">
                <a:latin typeface="Carlito"/>
                <a:cs typeface="Carlito"/>
              </a:rPr>
              <a:t>самолета, </a:t>
            </a:r>
            <a:r>
              <a:rPr sz="1800" spc="-60" dirty="0">
                <a:latin typeface="Carlito"/>
                <a:cs typeface="Carlito"/>
              </a:rPr>
              <a:t>IATA»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и</a:t>
            </a:r>
          </a:p>
          <a:p>
            <a:pPr marL="355600">
              <a:lnSpc>
                <a:spcPts val="1730"/>
              </a:lnSpc>
            </a:pPr>
            <a:r>
              <a:rPr sz="1800" spc="-5" dirty="0">
                <a:latin typeface="Carlito"/>
                <a:cs typeface="Carlito"/>
              </a:rPr>
              <a:t>«Номер места». </a:t>
            </a:r>
            <a:r>
              <a:rPr sz="1800" spc="-10" dirty="0">
                <a:latin typeface="Carlito"/>
                <a:cs typeface="Carlito"/>
              </a:rPr>
              <a:t>Этот </a:t>
            </a:r>
            <a:r>
              <a:rPr sz="1800" dirty="0">
                <a:latin typeface="Carlito"/>
                <a:cs typeface="Carlito"/>
              </a:rPr>
              <a:t>первичный ключ </a:t>
            </a:r>
            <a:r>
              <a:rPr sz="1800" spc="-25" dirty="0">
                <a:latin typeface="Carlito"/>
                <a:cs typeface="Carlito"/>
              </a:rPr>
              <a:t>будет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естественным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ts val="173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rlito"/>
                <a:cs typeface="Carlito"/>
              </a:rPr>
              <a:t>Предложение FOREIGN </a:t>
            </a:r>
            <a:r>
              <a:rPr sz="1800" dirty="0">
                <a:latin typeface="Carlito"/>
                <a:cs typeface="Carlito"/>
              </a:rPr>
              <a:t>KEY </a:t>
            </a:r>
            <a:r>
              <a:rPr sz="1800" spc="-10" dirty="0">
                <a:latin typeface="Carlito"/>
                <a:cs typeface="Carlito"/>
              </a:rPr>
              <a:t>создает </a:t>
            </a:r>
            <a:r>
              <a:rPr sz="1800" spc="-5" dirty="0">
                <a:latin typeface="Carlito"/>
                <a:cs typeface="Carlito"/>
              </a:rPr>
              <a:t>ограничение </a:t>
            </a:r>
            <a:r>
              <a:rPr sz="1800" spc="-10" dirty="0">
                <a:latin typeface="Carlito"/>
                <a:cs typeface="Carlito"/>
              </a:rPr>
              <a:t>ссылочной целостности</a:t>
            </a:r>
            <a:r>
              <a:rPr sz="1800" spc="20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–</a:t>
            </a:r>
          </a:p>
          <a:p>
            <a:pPr marL="355600" marR="5080">
              <a:lnSpc>
                <a:spcPct val="80000"/>
              </a:lnSpc>
              <a:spcBef>
                <a:spcPts val="215"/>
              </a:spcBef>
            </a:pPr>
            <a:r>
              <a:rPr sz="1800" b="1" spc="-5" dirty="0">
                <a:latin typeface="Carlito"/>
                <a:cs typeface="Carlito"/>
              </a:rPr>
              <a:t>внешний ключ</a:t>
            </a:r>
            <a:r>
              <a:rPr sz="1800" spc="-5" dirty="0">
                <a:latin typeface="Carlito"/>
                <a:cs typeface="Carlito"/>
              </a:rPr>
              <a:t>. </a:t>
            </a:r>
            <a:r>
              <a:rPr sz="1800" dirty="0">
                <a:latin typeface="Carlito"/>
                <a:cs typeface="Carlito"/>
              </a:rPr>
              <a:t>В </a:t>
            </a:r>
            <a:r>
              <a:rPr sz="1800" spc="-5" dirty="0">
                <a:latin typeface="Carlito"/>
                <a:cs typeface="Carlito"/>
              </a:rPr>
              <a:t>качестве внешнего ключа служит атрибут </a:t>
            </a:r>
            <a:r>
              <a:rPr sz="1800" spc="-20" dirty="0">
                <a:latin typeface="Carlito"/>
                <a:cs typeface="Carlito"/>
              </a:rPr>
              <a:t>«Код </a:t>
            </a:r>
            <a:r>
              <a:rPr sz="1800" spc="-10" dirty="0">
                <a:latin typeface="Carlito"/>
                <a:cs typeface="Carlito"/>
              </a:rPr>
              <a:t>самолета»  (aircraft_code). </a:t>
            </a:r>
            <a:r>
              <a:rPr sz="1800" spc="-5" dirty="0">
                <a:latin typeface="Carlito"/>
                <a:cs typeface="Carlito"/>
              </a:rPr>
              <a:t>Он </a:t>
            </a:r>
            <a:r>
              <a:rPr sz="1800" spc="-10" dirty="0">
                <a:latin typeface="Carlito"/>
                <a:cs typeface="Carlito"/>
              </a:rPr>
              <a:t>ссылается </a:t>
            </a:r>
            <a:r>
              <a:rPr sz="1800" dirty="0">
                <a:latin typeface="Carlito"/>
                <a:cs typeface="Carlito"/>
              </a:rPr>
              <a:t>на </a:t>
            </a:r>
            <a:r>
              <a:rPr sz="1800" spc="-10" dirty="0">
                <a:latin typeface="Carlito"/>
                <a:cs typeface="Carlito"/>
              </a:rPr>
              <a:t>одноименный </a:t>
            </a:r>
            <a:r>
              <a:rPr sz="1800" spc="-5" dirty="0">
                <a:latin typeface="Carlito"/>
                <a:cs typeface="Carlito"/>
              </a:rPr>
              <a:t>атрибут </a:t>
            </a:r>
            <a:r>
              <a:rPr sz="1800" dirty="0">
                <a:latin typeface="Carlito"/>
                <a:cs typeface="Carlito"/>
              </a:rPr>
              <a:t>в </a:t>
            </a:r>
            <a:r>
              <a:rPr sz="1800" spc="-10" dirty="0">
                <a:latin typeface="Carlito"/>
                <a:cs typeface="Carlito"/>
              </a:rPr>
              <a:t>таблице </a:t>
            </a:r>
            <a:r>
              <a:rPr sz="1800" spc="-5" dirty="0">
                <a:latin typeface="Carlito"/>
                <a:cs typeface="Carlito"/>
              </a:rPr>
              <a:t>«Самолеты»  </a:t>
            </a:r>
            <a:r>
              <a:rPr sz="1800" spc="-10" dirty="0">
                <a:latin typeface="Carlito"/>
                <a:cs typeface="Carlito"/>
              </a:rPr>
              <a:t>(aircrafts).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ts val="151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25" dirty="0">
                <a:latin typeface="Carlito"/>
                <a:cs typeface="Carlito"/>
              </a:rPr>
              <a:t>Таблица </a:t>
            </a:r>
            <a:r>
              <a:rPr sz="1800" spc="-5" dirty="0">
                <a:latin typeface="Carlito"/>
                <a:cs typeface="Carlito"/>
              </a:rPr>
              <a:t>«Места» называется ссылающейся </a:t>
            </a:r>
            <a:r>
              <a:rPr sz="1800" spc="-10" dirty="0">
                <a:latin typeface="Carlito"/>
                <a:cs typeface="Carlito"/>
              </a:rPr>
              <a:t>(referencing), </a:t>
            </a:r>
            <a:r>
              <a:rPr sz="1800" dirty="0">
                <a:latin typeface="Carlito"/>
                <a:cs typeface="Carlito"/>
              </a:rPr>
              <a:t>а</a:t>
            </a:r>
            <a:r>
              <a:rPr sz="1800" spc="1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таблица</a:t>
            </a:r>
            <a:endParaRPr sz="1800" dirty="0">
              <a:latin typeface="Carlito"/>
              <a:cs typeface="Carlito"/>
            </a:endParaRPr>
          </a:p>
          <a:p>
            <a:pPr marL="355600">
              <a:lnSpc>
                <a:spcPts val="1720"/>
              </a:lnSpc>
            </a:pPr>
            <a:r>
              <a:rPr sz="1800" spc="-10" dirty="0">
                <a:latin typeface="Carlito"/>
                <a:cs typeface="Carlito"/>
              </a:rPr>
              <a:t>«Самолеты»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spc="-10" dirty="0">
                <a:latin typeface="Carlito"/>
                <a:cs typeface="Carlito"/>
              </a:rPr>
              <a:t>ссылочной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(referenced).</a:t>
            </a:r>
            <a:endParaRPr sz="1800" dirty="0">
              <a:latin typeface="Carlito"/>
              <a:cs typeface="Carlito"/>
            </a:endParaRPr>
          </a:p>
          <a:p>
            <a:pPr marL="355600" indent="-342900">
              <a:lnSpc>
                <a:spcPts val="193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rlito"/>
                <a:cs typeface="Carlito"/>
              </a:rPr>
              <a:t>Каскадное </a:t>
            </a:r>
            <a:r>
              <a:rPr sz="1800" spc="-10" dirty="0">
                <a:latin typeface="Carlito"/>
                <a:cs typeface="Carlito"/>
              </a:rPr>
              <a:t>удаление </a:t>
            </a:r>
            <a:r>
              <a:rPr sz="1800" dirty="0">
                <a:latin typeface="Carlito"/>
                <a:cs typeface="Carlito"/>
              </a:rPr>
              <a:t>– </a:t>
            </a:r>
            <a:r>
              <a:rPr sz="1800" b="1" spc="-5" dirty="0">
                <a:latin typeface="Courier New"/>
                <a:cs typeface="Courier New"/>
              </a:rPr>
              <a:t>ON DELETE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CASCADE.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8" y="0"/>
            <a:ext cx="82483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Что</a:t>
            </a:r>
            <a:r>
              <a:rPr spc="-60" dirty="0"/>
              <a:t> </a:t>
            </a:r>
            <a:r>
              <a:rPr spc="-10" dirty="0"/>
              <a:t>получилось?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8511" y="838200"/>
            <a:ext cx="30810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\d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 smtClean="0">
                <a:latin typeface="Courier New"/>
                <a:cs typeface="Courier New"/>
              </a:rPr>
              <a:t>seats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09600" y="1447800"/>
            <a:ext cx="9067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Таблица "</a:t>
            </a:r>
            <a:r>
              <a:rPr lang="ru-RU" dirty="0" err="1"/>
              <a:t>public.seats</a:t>
            </a:r>
            <a:r>
              <a:rPr lang="ru-RU" dirty="0"/>
              <a:t>"</a:t>
            </a:r>
          </a:p>
          <a:p>
            <a:r>
              <a:rPr lang="ru-RU" dirty="0"/>
              <a:t>     Столбец     </a:t>
            </a:r>
            <a:r>
              <a:rPr lang="en-US" dirty="0" smtClean="0"/>
              <a:t>      </a:t>
            </a:r>
            <a:r>
              <a:rPr lang="ru-RU" dirty="0" smtClean="0"/>
              <a:t>|          </a:t>
            </a:r>
            <a:r>
              <a:rPr lang="ru-RU" dirty="0"/>
              <a:t>Тип          </a:t>
            </a:r>
            <a:r>
              <a:rPr lang="en-US" dirty="0" smtClean="0"/>
              <a:t>                </a:t>
            </a:r>
            <a:r>
              <a:rPr lang="ru-RU" dirty="0" smtClean="0"/>
              <a:t>| </a:t>
            </a:r>
            <a:r>
              <a:rPr lang="ru-RU" dirty="0"/>
              <a:t>Правило сортировки | Допустимость NULL | </a:t>
            </a:r>
            <a:r>
              <a:rPr lang="en-US" dirty="0" smtClean="0"/>
              <a:t>default</a:t>
            </a:r>
            <a:endParaRPr lang="ru-RU" dirty="0"/>
          </a:p>
          <a:p>
            <a:r>
              <a:rPr lang="ru-RU" dirty="0" smtClean="0"/>
              <a:t>-----------------</a:t>
            </a:r>
            <a:r>
              <a:rPr lang="en-US" dirty="0" smtClean="0"/>
              <a:t>---</a:t>
            </a:r>
            <a:r>
              <a:rPr lang="ru-RU" dirty="0" smtClean="0"/>
              <a:t>+--------------------</a:t>
            </a:r>
            <a:r>
              <a:rPr lang="en-US" dirty="0" smtClean="0"/>
              <a:t>---</a:t>
            </a:r>
            <a:r>
              <a:rPr lang="ru-RU" dirty="0" smtClean="0"/>
              <a:t>---+-----------------</a:t>
            </a:r>
            <a:r>
              <a:rPr lang="en-US" dirty="0" smtClean="0"/>
              <a:t>-------</a:t>
            </a:r>
            <a:r>
              <a:rPr lang="ru-RU" dirty="0" smtClean="0"/>
              <a:t>---+-------------------+--------------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 smtClean="0"/>
              <a:t>aircraft_code</a:t>
            </a:r>
            <a:r>
              <a:rPr lang="en-US" dirty="0" smtClean="0"/>
              <a:t>      </a:t>
            </a:r>
            <a:r>
              <a:rPr lang="ru-RU" dirty="0" smtClean="0"/>
              <a:t>| </a:t>
            </a:r>
            <a:r>
              <a:rPr lang="ru-RU" dirty="0" err="1"/>
              <a:t>character</a:t>
            </a:r>
            <a:r>
              <a:rPr lang="ru-RU" dirty="0"/>
              <a:t>(3)          </a:t>
            </a:r>
            <a:r>
              <a:rPr lang="en-US" dirty="0" smtClean="0"/>
              <a:t>        </a:t>
            </a:r>
            <a:r>
              <a:rPr lang="ru-RU" dirty="0" smtClean="0"/>
              <a:t>|                   </a:t>
            </a:r>
            <a:r>
              <a:rPr lang="en-US" dirty="0" smtClean="0"/>
              <a:t>                          </a:t>
            </a:r>
            <a:r>
              <a:rPr lang="ru-RU" dirty="0" smtClean="0"/>
              <a:t> </a:t>
            </a:r>
            <a:r>
              <a:rPr lang="ru-RU" dirty="0"/>
              <a:t>|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null</a:t>
            </a:r>
            <a:r>
              <a:rPr lang="ru-RU" dirty="0"/>
              <a:t>          |</a:t>
            </a:r>
          </a:p>
          <a:p>
            <a:r>
              <a:rPr lang="ru-RU" dirty="0"/>
              <a:t> </a:t>
            </a:r>
            <a:r>
              <a:rPr lang="ru-RU" dirty="0" err="1"/>
              <a:t>seat_no</a:t>
            </a:r>
            <a:r>
              <a:rPr lang="ru-RU" dirty="0"/>
              <a:t>         </a:t>
            </a:r>
            <a:r>
              <a:rPr lang="en-US" dirty="0" smtClean="0"/>
              <a:t>        </a:t>
            </a:r>
            <a:r>
              <a:rPr lang="ru-RU" dirty="0" smtClean="0"/>
              <a:t>| </a:t>
            </a:r>
            <a:r>
              <a:rPr lang="ru-RU" dirty="0" err="1"/>
              <a:t>character</a:t>
            </a:r>
            <a:r>
              <a:rPr lang="ru-RU" dirty="0"/>
              <a:t> </a:t>
            </a:r>
            <a:r>
              <a:rPr lang="ru-RU" dirty="0" err="1"/>
              <a:t>varying</a:t>
            </a:r>
            <a:r>
              <a:rPr lang="ru-RU" dirty="0"/>
              <a:t>(4)  |             </a:t>
            </a:r>
            <a:r>
              <a:rPr lang="en-US" dirty="0" smtClean="0"/>
              <a:t>                         </a:t>
            </a:r>
            <a:r>
              <a:rPr lang="ru-RU" dirty="0" smtClean="0"/>
              <a:t>       </a:t>
            </a:r>
            <a:r>
              <a:rPr lang="ru-RU" dirty="0"/>
              <a:t>|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null</a:t>
            </a:r>
            <a:r>
              <a:rPr lang="ru-RU" dirty="0"/>
              <a:t>          |</a:t>
            </a:r>
          </a:p>
          <a:p>
            <a:r>
              <a:rPr lang="ru-RU" dirty="0"/>
              <a:t> </a:t>
            </a:r>
            <a:r>
              <a:rPr lang="ru-RU" dirty="0" err="1"/>
              <a:t>fare_conditions</a:t>
            </a:r>
            <a:r>
              <a:rPr lang="ru-RU" dirty="0"/>
              <a:t> | </a:t>
            </a:r>
            <a:r>
              <a:rPr lang="ru-RU" dirty="0" err="1"/>
              <a:t>character</a:t>
            </a:r>
            <a:r>
              <a:rPr lang="ru-RU" dirty="0"/>
              <a:t> </a:t>
            </a:r>
            <a:r>
              <a:rPr lang="ru-RU" dirty="0" err="1"/>
              <a:t>varying</a:t>
            </a:r>
            <a:r>
              <a:rPr lang="ru-RU" dirty="0"/>
              <a:t>(10) |                  </a:t>
            </a:r>
            <a:r>
              <a:rPr lang="en-US" dirty="0" smtClean="0"/>
              <a:t>                         </a:t>
            </a:r>
            <a:r>
              <a:rPr lang="ru-RU" dirty="0" smtClean="0"/>
              <a:t>  </a:t>
            </a:r>
            <a:r>
              <a:rPr lang="ru-RU" dirty="0"/>
              <a:t>| 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null</a:t>
            </a:r>
            <a:r>
              <a:rPr lang="ru-RU" dirty="0"/>
              <a:t>          |</a:t>
            </a:r>
          </a:p>
          <a:p>
            <a:r>
              <a:rPr lang="ru-RU" dirty="0"/>
              <a:t>Индексы:</a:t>
            </a:r>
          </a:p>
          <a:p>
            <a:r>
              <a:rPr lang="ru-RU" dirty="0"/>
              <a:t>    "</a:t>
            </a:r>
            <a:r>
              <a:rPr lang="ru-RU" dirty="0" err="1"/>
              <a:t>seats_pkey</a:t>
            </a:r>
            <a:r>
              <a:rPr lang="ru-RU" dirty="0"/>
              <a:t>" PRIMARY KEY, </a:t>
            </a:r>
            <a:r>
              <a:rPr lang="ru-RU" dirty="0" err="1"/>
              <a:t>btree</a:t>
            </a:r>
            <a:r>
              <a:rPr lang="ru-RU" dirty="0"/>
              <a:t> (</a:t>
            </a:r>
            <a:r>
              <a:rPr lang="ru-RU" dirty="0" err="1"/>
              <a:t>aircraft_code</a:t>
            </a:r>
            <a:r>
              <a:rPr lang="ru-RU" dirty="0"/>
              <a:t>, </a:t>
            </a:r>
            <a:r>
              <a:rPr lang="ru-RU" dirty="0" err="1"/>
              <a:t>seat_no</a:t>
            </a:r>
            <a:r>
              <a:rPr lang="ru-RU" dirty="0"/>
              <a:t>)</a:t>
            </a:r>
          </a:p>
          <a:p>
            <a:r>
              <a:rPr lang="ru-RU" dirty="0"/>
              <a:t>Ограничения-проверки:</a:t>
            </a:r>
          </a:p>
          <a:p>
            <a:r>
              <a:rPr lang="ru-RU" dirty="0"/>
              <a:t>    "</a:t>
            </a:r>
            <a:r>
              <a:rPr lang="ru-RU" dirty="0" err="1"/>
              <a:t>seats_fare_conditions_check</a:t>
            </a:r>
            <a:r>
              <a:rPr lang="ru-RU" dirty="0"/>
              <a:t>" CHECK (</a:t>
            </a:r>
            <a:r>
              <a:rPr lang="ru-RU" dirty="0" err="1"/>
              <a:t>fare_conditions</a:t>
            </a:r>
            <a:r>
              <a:rPr lang="ru-RU" dirty="0"/>
              <a:t>::</a:t>
            </a:r>
            <a:r>
              <a:rPr lang="ru-RU" dirty="0" err="1"/>
              <a:t>text</a:t>
            </a:r>
            <a:r>
              <a:rPr lang="ru-RU" dirty="0"/>
              <a:t> = ANY (ARRAY['</a:t>
            </a:r>
            <a:r>
              <a:rPr lang="ru-RU" dirty="0" err="1"/>
              <a:t>Economy</a:t>
            </a:r>
            <a:r>
              <a:rPr lang="ru-RU" dirty="0"/>
              <a:t>'::</a:t>
            </a:r>
            <a:r>
              <a:rPr lang="ru-RU" dirty="0" err="1"/>
              <a:t>character</a:t>
            </a:r>
            <a:r>
              <a:rPr lang="ru-RU" dirty="0"/>
              <a:t> </a:t>
            </a:r>
            <a:r>
              <a:rPr lang="ru-RU" dirty="0" err="1"/>
              <a:t>varying</a:t>
            </a:r>
            <a:r>
              <a:rPr lang="ru-RU" dirty="0"/>
              <a:t>, '</a:t>
            </a:r>
            <a:r>
              <a:rPr lang="ru-RU" dirty="0" err="1"/>
              <a:t>Comfort</a:t>
            </a:r>
            <a:r>
              <a:rPr lang="ru-RU" dirty="0"/>
              <a:t>'::</a:t>
            </a:r>
            <a:r>
              <a:rPr lang="ru-RU" dirty="0" err="1"/>
              <a:t>character</a:t>
            </a:r>
            <a:r>
              <a:rPr lang="ru-RU" dirty="0"/>
              <a:t> </a:t>
            </a:r>
            <a:r>
              <a:rPr lang="ru-RU" dirty="0" err="1"/>
              <a:t>varying</a:t>
            </a:r>
            <a:r>
              <a:rPr lang="ru-RU" dirty="0"/>
              <a:t>, '</a:t>
            </a:r>
            <a:r>
              <a:rPr lang="ru-RU" dirty="0" err="1"/>
              <a:t>Business</a:t>
            </a:r>
            <a:r>
              <a:rPr lang="ru-RU" dirty="0"/>
              <a:t>'::</a:t>
            </a:r>
            <a:r>
              <a:rPr lang="ru-RU" dirty="0" err="1"/>
              <a:t>character</a:t>
            </a:r>
            <a:r>
              <a:rPr lang="ru-RU" dirty="0"/>
              <a:t> </a:t>
            </a:r>
            <a:r>
              <a:rPr lang="ru-RU" dirty="0" err="1"/>
              <a:t>varying</a:t>
            </a:r>
            <a:r>
              <a:rPr lang="ru-RU" dirty="0"/>
              <a:t>]::</a:t>
            </a:r>
            <a:r>
              <a:rPr lang="ru-RU" dirty="0" err="1"/>
              <a:t>text</a:t>
            </a:r>
            <a:r>
              <a:rPr lang="ru-RU" dirty="0"/>
              <a:t>[]))</a:t>
            </a:r>
          </a:p>
          <a:p>
            <a:r>
              <a:rPr lang="ru-RU" dirty="0"/>
              <a:t>Ограничения внешнего ключа:</a:t>
            </a:r>
          </a:p>
          <a:p>
            <a:r>
              <a:rPr lang="ru-RU" dirty="0"/>
              <a:t>    "</a:t>
            </a:r>
            <a:r>
              <a:rPr lang="ru-RU" dirty="0" err="1"/>
              <a:t>seats_aircraft_code_fkey</a:t>
            </a:r>
            <a:r>
              <a:rPr lang="ru-RU" dirty="0"/>
              <a:t>" FOREIGN KEY (</a:t>
            </a:r>
            <a:r>
              <a:rPr lang="ru-RU" dirty="0" err="1"/>
              <a:t>aircraft_code</a:t>
            </a:r>
            <a:r>
              <a:rPr lang="ru-RU" dirty="0"/>
              <a:t>) REFERENCES </a:t>
            </a:r>
            <a:r>
              <a:rPr lang="ru-RU" dirty="0" err="1"/>
              <a:t>aircrafts</a:t>
            </a:r>
            <a:r>
              <a:rPr lang="ru-RU" dirty="0"/>
              <a:t>(</a:t>
            </a:r>
            <a:r>
              <a:rPr lang="ru-RU" dirty="0" err="1"/>
              <a:t>aircraft_code</a:t>
            </a:r>
            <a:r>
              <a:rPr lang="ru-RU" dirty="0"/>
              <a:t>) ON DELETE CASCADE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002" y="104540"/>
            <a:ext cx="7486396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Какие </a:t>
            </a:r>
            <a:r>
              <a:rPr spc="-15" dirty="0"/>
              <a:t>таблицы </a:t>
            </a:r>
            <a:r>
              <a:rPr spc="-5" dirty="0"/>
              <a:t>есть в базе</a:t>
            </a:r>
            <a:r>
              <a:rPr spc="-10" dirty="0"/>
              <a:t> </a:t>
            </a:r>
            <a:r>
              <a:rPr spc="-5" dirty="0"/>
              <a:t>данных?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9357" y="1935226"/>
            <a:ext cx="22104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\d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Список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отношений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3676" y="2758185"/>
            <a:ext cx="19361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3205" algn="l"/>
              </a:tabLst>
            </a:pPr>
            <a:r>
              <a:rPr sz="1800" spc="-15" dirty="0">
                <a:latin typeface="Courier New"/>
                <a:cs typeface="Courier New"/>
              </a:rPr>
              <a:t>С</a:t>
            </a:r>
            <a:r>
              <a:rPr sz="1800" spc="-5" dirty="0">
                <a:latin typeface="Courier New"/>
                <a:cs typeface="Courier New"/>
              </a:rPr>
              <a:t>х</a:t>
            </a:r>
            <a:r>
              <a:rPr sz="1800" spc="-15" dirty="0">
                <a:latin typeface="Courier New"/>
                <a:cs typeface="Courier New"/>
              </a:rPr>
              <a:t>е</a:t>
            </a:r>
            <a:r>
              <a:rPr sz="1800" spc="-5" dirty="0">
                <a:latin typeface="Courier New"/>
                <a:cs typeface="Courier New"/>
              </a:rPr>
              <a:t>м</a:t>
            </a:r>
            <a:r>
              <a:rPr sz="1800" dirty="0">
                <a:latin typeface="Courier New"/>
                <a:cs typeface="Courier New"/>
              </a:rPr>
              <a:t>а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И</a:t>
            </a:r>
            <a:r>
              <a:rPr sz="1800" spc="-5" dirty="0">
                <a:latin typeface="Courier New"/>
                <a:cs typeface="Courier New"/>
              </a:rPr>
              <a:t>мя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9688" y="275818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5128" y="2758185"/>
            <a:ext cx="221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2485" algn="l"/>
              </a:tabLst>
            </a:pPr>
            <a:r>
              <a:rPr sz="1800" spc="-10" dirty="0">
                <a:latin typeface="Courier New"/>
                <a:cs typeface="Courier New"/>
              </a:rPr>
              <a:t>Тип	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Владелец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72057" y="3209394"/>
            <a:ext cx="1095375" cy="0"/>
          </a:xfrm>
          <a:custGeom>
            <a:avLst/>
            <a:gdLst/>
            <a:ahLst/>
            <a:cxnLst/>
            <a:rect l="l" t="t" r="r" b="b"/>
            <a:pathLst>
              <a:path w="1095375">
                <a:moveTo>
                  <a:pt x="0" y="0"/>
                </a:moveTo>
                <a:lnTo>
                  <a:pt x="1094851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02178" y="3209394"/>
            <a:ext cx="1501775" cy="0"/>
          </a:xfrm>
          <a:custGeom>
            <a:avLst/>
            <a:gdLst/>
            <a:ahLst/>
            <a:cxnLst/>
            <a:rect l="l" t="t" r="r" b="b"/>
            <a:pathLst>
              <a:path w="1501775">
                <a:moveTo>
                  <a:pt x="0" y="0"/>
                </a:moveTo>
                <a:lnTo>
                  <a:pt x="1501637" y="0"/>
                </a:lnTo>
              </a:path>
            </a:pathLst>
          </a:custGeom>
          <a:ln w="1350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9357" y="3032455"/>
            <a:ext cx="2874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5535" algn="l"/>
                <a:tab pos="2743835" algn="l"/>
              </a:tabLst>
            </a:pPr>
            <a:r>
              <a:rPr sz="1800" dirty="0">
                <a:latin typeface="Courier New"/>
                <a:cs typeface="Courier New"/>
              </a:rPr>
              <a:t> 	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 	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39336" y="3209394"/>
            <a:ext cx="1230630" cy="0"/>
          </a:xfrm>
          <a:custGeom>
            <a:avLst/>
            <a:gdLst/>
            <a:ahLst/>
            <a:cxnLst/>
            <a:rect l="l" t="t" r="r" b="b"/>
            <a:pathLst>
              <a:path w="1230629">
                <a:moveTo>
                  <a:pt x="0" y="0"/>
                </a:moveTo>
                <a:lnTo>
                  <a:pt x="1230592" y="0"/>
                </a:lnTo>
              </a:path>
            </a:pathLst>
          </a:custGeom>
          <a:ln w="1350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5094" y="3209394"/>
            <a:ext cx="1366520" cy="0"/>
          </a:xfrm>
          <a:custGeom>
            <a:avLst/>
            <a:gdLst/>
            <a:ahLst/>
            <a:cxnLst/>
            <a:rect l="l" t="t" r="r" b="b"/>
            <a:pathLst>
              <a:path w="1366520">
                <a:moveTo>
                  <a:pt x="0" y="0"/>
                </a:moveTo>
                <a:lnTo>
                  <a:pt x="1366332" y="0"/>
                </a:lnTo>
              </a:path>
            </a:pathLst>
          </a:custGeom>
          <a:ln w="1350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91000" y="3032455"/>
            <a:ext cx="3023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6045" algn="l"/>
                <a:tab pos="3009900" algn="l"/>
              </a:tabLst>
            </a:pPr>
            <a:r>
              <a:rPr sz="1800" spc="-15" dirty="0">
                <a:latin typeface="Courier New"/>
                <a:cs typeface="Courier New"/>
              </a:rPr>
              <a:t>+	</a:t>
            </a:r>
            <a:r>
              <a:rPr sz="1800" dirty="0">
                <a:latin typeface="Courier New"/>
                <a:cs typeface="Courier New"/>
              </a:rPr>
              <a:t>+ 	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6517" y="3307079"/>
            <a:ext cx="534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public </a:t>
            </a: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aircrafts </a:t>
            </a: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таблица 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postgres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1000" y="3581400"/>
            <a:ext cx="275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таблица 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postgres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9357" y="3581400"/>
            <a:ext cx="2073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public 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seats  </a:t>
            </a:r>
            <a:r>
              <a:rPr sz="1800" spc="-5" dirty="0">
                <a:latin typeface="Courier New"/>
                <a:cs typeface="Courier New"/>
              </a:rPr>
              <a:t>(2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строки)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8600"/>
            <a:ext cx="71815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Как </a:t>
            </a:r>
            <a:r>
              <a:rPr spc="-10" dirty="0"/>
              <a:t>работает </a:t>
            </a:r>
            <a:r>
              <a:rPr spc="-5" dirty="0"/>
              <a:t>внешний</a:t>
            </a:r>
            <a:r>
              <a:rPr spc="-35" dirty="0"/>
              <a:t> </a:t>
            </a:r>
            <a:r>
              <a:rPr spc="-5" dirty="0"/>
              <a:t>ключ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295400"/>
            <a:ext cx="8072755" cy="462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Выполните </a:t>
            </a:r>
            <a:r>
              <a:rPr sz="2000" spc="-5" dirty="0">
                <a:latin typeface="Carlito"/>
                <a:cs typeface="Carlito"/>
              </a:rPr>
              <a:t>следующую </a:t>
            </a:r>
            <a:r>
              <a:rPr sz="2000" spc="-10" dirty="0">
                <a:latin typeface="Carlito"/>
                <a:cs typeface="Carlito"/>
              </a:rPr>
              <a:t>команду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5" dirty="0">
                <a:latin typeface="Carlito"/>
                <a:cs typeface="Carlito"/>
              </a:rPr>
              <a:t>ввода </a:t>
            </a:r>
            <a:r>
              <a:rPr sz="2000" spc="-5" dirty="0">
                <a:latin typeface="Carlito"/>
                <a:cs typeface="Carlito"/>
              </a:rPr>
              <a:t>данных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таблицу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«Места»: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INSERT INTO seats VALUES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'123', '1A', 'Business'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СУБД ответит</a:t>
            </a:r>
            <a:r>
              <a:rPr sz="2000" spc="4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так: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>
              <a:latin typeface="Carlito"/>
              <a:cs typeface="Carlito"/>
            </a:endParaRPr>
          </a:p>
          <a:p>
            <a:pPr marL="12700" marR="8159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ОШИБКА: INSERT или UPDATE </a:t>
            </a:r>
            <a:r>
              <a:rPr sz="1800" dirty="0">
                <a:latin typeface="Courier New"/>
                <a:cs typeface="Courier New"/>
              </a:rPr>
              <a:t>в </a:t>
            </a:r>
            <a:r>
              <a:rPr sz="1800" spc="-10" dirty="0">
                <a:latin typeface="Courier New"/>
                <a:cs typeface="Courier New"/>
              </a:rPr>
              <a:t>таблице "seats" нарушает  ограничение внешнего ключа "seats_aircraft_code_fkey"  ПОДРОБНОСТИ: Ключ (aircraft_code)=(123) отсутствует </a:t>
            </a:r>
            <a:r>
              <a:rPr sz="1800" dirty="0">
                <a:latin typeface="Courier New"/>
                <a:cs typeface="Courier New"/>
              </a:rPr>
              <a:t>в  </a:t>
            </a:r>
            <a:r>
              <a:rPr sz="1800" spc="-10" dirty="0">
                <a:latin typeface="Courier New"/>
                <a:cs typeface="Courier New"/>
              </a:rPr>
              <a:t>таблице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"aircrafts".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Это </a:t>
            </a:r>
            <a:r>
              <a:rPr sz="2000" dirty="0">
                <a:latin typeface="Carlito"/>
                <a:cs typeface="Carlito"/>
              </a:rPr>
              <a:t>совершенно </a:t>
            </a:r>
            <a:r>
              <a:rPr sz="2000" spc="-5" dirty="0">
                <a:latin typeface="Carlito"/>
                <a:cs typeface="Carlito"/>
              </a:rPr>
              <a:t>логично: </a:t>
            </a:r>
            <a:r>
              <a:rPr sz="2000" dirty="0">
                <a:latin typeface="Carlito"/>
                <a:cs typeface="Carlito"/>
              </a:rPr>
              <a:t>если в </a:t>
            </a:r>
            <a:r>
              <a:rPr sz="2000" spc="-15" dirty="0">
                <a:latin typeface="Carlito"/>
                <a:cs typeface="Carlito"/>
              </a:rPr>
              <a:t>таблице </a:t>
            </a:r>
            <a:r>
              <a:rPr sz="2000" spc="-5" dirty="0">
                <a:latin typeface="Carlito"/>
                <a:cs typeface="Carlito"/>
              </a:rPr>
              <a:t>«Самолеты», </a:t>
            </a:r>
            <a:r>
              <a:rPr sz="2000" dirty="0">
                <a:latin typeface="Carlito"/>
                <a:cs typeface="Carlito"/>
              </a:rPr>
              <a:t>на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которую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ссылается </a:t>
            </a:r>
            <a:r>
              <a:rPr sz="2000" spc="-10" dirty="0">
                <a:latin typeface="Carlito"/>
                <a:cs typeface="Carlito"/>
              </a:rPr>
              <a:t>таблица </a:t>
            </a:r>
            <a:r>
              <a:rPr sz="2000" dirty="0">
                <a:latin typeface="Carlito"/>
                <a:cs typeface="Carlito"/>
              </a:rPr>
              <a:t>«Места», </a:t>
            </a:r>
            <a:r>
              <a:rPr sz="2000" spc="-5" dirty="0">
                <a:latin typeface="Carlito"/>
                <a:cs typeface="Carlito"/>
              </a:rPr>
              <a:t>нет описания </a:t>
            </a:r>
            <a:r>
              <a:rPr sz="2000" spc="-10" dirty="0">
                <a:latin typeface="Carlito"/>
                <a:cs typeface="Carlito"/>
              </a:rPr>
              <a:t>самолета </a:t>
            </a:r>
            <a:r>
              <a:rPr sz="2000" dirty="0">
                <a:latin typeface="Carlito"/>
                <a:cs typeface="Carlito"/>
              </a:rPr>
              <a:t>с </a:t>
            </a:r>
            <a:r>
              <a:rPr sz="2000" spc="-25" dirty="0">
                <a:latin typeface="Carlito"/>
                <a:cs typeface="Carlito"/>
              </a:rPr>
              <a:t>кодом </a:t>
            </a:r>
            <a:r>
              <a:rPr sz="2000" spc="-10" dirty="0">
                <a:latin typeface="Carlito"/>
                <a:cs typeface="Carlito"/>
              </a:rPr>
              <a:t>самолета,  </a:t>
            </a:r>
            <a:r>
              <a:rPr sz="2000" spc="-5" dirty="0">
                <a:latin typeface="Carlito"/>
                <a:cs typeface="Carlito"/>
              </a:rPr>
              <a:t>равным </a:t>
            </a:r>
            <a:r>
              <a:rPr sz="2000" dirty="0">
                <a:latin typeface="Carlito"/>
                <a:cs typeface="Carlito"/>
              </a:rPr>
              <a:t>«123», </a:t>
            </a:r>
            <a:r>
              <a:rPr sz="2000" spc="-10" dirty="0">
                <a:latin typeface="Carlito"/>
                <a:cs typeface="Carlito"/>
              </a:rPr>
              <a:t>то добавлять </a:t>
            </a:r>
            <a:r>
              <a:rPr sz="2000" dirty="0">
                <a:latin typeface="Carlito"/>
                <a:cs typeface="Carlito"/>
              </a:rPr>
              <a:t>информацию о </a:t>
            </a:r>
            <a:r>
              <a:rPr sz="2000" spc="-5" dirty="0">
                <a:latin typeface="Carlito"/>
                <a:cs typeface="Carlito"/>
              </a:rPr>
              <a:t>номерах </a:t>
            </a:r>
            <a:r>
              <a:rPr sz="2000" spc="-10" dirty="0">
                <a:latin typeface="Carlito"/>
                <a:cs typeface="Carlito"/>
              </a:rPr>
              <a:t>кресел </a:t>
            </a: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такого </a:t>
            </a:r>
            <a:r>
              <a:rPr sz="2000" spc="5" dirty="0">
                <a:latin typeface="Carlito"/>
                <a:cs typeface="Carlito"/>
              </a:rPr>
              <a:t>—  </a:t>
            </a:r>
            <a:r>
              <a:rPr sz="2000" spc="-5" dirty="0">
                <a:latin typeface="Carlito"/>
                <a:cs typeface="Carlito"/>
              </a:rPr>
              <a:t>несуществующего </a:t>
            </a:r>
            <a:r>
              <a:rPr sz="2000" dirty="0">
                <a:latin typeface="Carlito"/>
                <a:cs typeface="Carlito"/>
              </a:rPr>
              <a:t>— </a:t>
            </a:r>
            <a:r>
              <a:rPr sz="2000" spc="-10" dirty="0">
                <a:latin typeface="Carlito"/>
                <a:cs typeface="Carlito"/>
              </a:rPr>
              <a:t>самолета </a:t>
            </a:r>
            <a:r>
              <a:rPr sz="2000" spc="-5" dirty="0">
                <a:latin typeface="Carlito"/>
                <a:cs typeface="Carlito"/>
              </a:rPr>
              <a:t>не имеет </a:t>
            </a:r>
            <a:r>
              <a:rPr sz="2000" dirty="0">
                <a:latin typeface="Carlito"/>
                <a:cs typeface="Carlito"/>
              </a:rPr>
              <a:t>смысла. </a:t>
            </a:r>
            <a:r>
              <a:rPr sz="2000" spc="-50" dirty="0">
                <a:latin typeface="Carlito"/>
                <a:cs typeface="Carlito"/>
              </a:rPr>
              <a:t>Так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действует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поддержка </a:t>
            </a:r>
            <a:r>
              <a:rPr sz="2000" dirty="0">
                <a:latin typeface="Carlito"/>
                <a:cs typeface="Carlito"/>
              </a:rPr>
              <a:t>правил </a:t>
            </a:r>
            <a:r>
              <a:rPr sz="2000" spc="-5" dirty="0">
                <a:latin typeface="Carlito"/>
                <a:cs typeface="Carlito"/>
              </a:rPr>
              <a:t>ссылочной </a:t>
            </a:r>
            <a:r>
              <a:rPr sz="2000" spc="-10" dirty="0">
                <a:latin typeface="Carlito"/>
                <a:cs typeface="Carlito"/>
              </a:rPr>
              <a:t>целостности </a:t>
            </a:r>
            <a:r>
              <a:rPr sz="2000" dirty="0">
                <a:latin typeface="Carlito"/>
                <a:cs typeface="Carlito"/>
              </a:rPr>
              <a:t>со </a:t>
            </a:r>
            <a:r>
              <a:rPr sz="2000" spc="-5" dirty="0">
                <a:latin typeface="Carlito"/>
                <a:cs typeface="Carlito"/>
              </a:rPr>
              <a:t>стороны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СУБД.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429" y="-21189"/>
            <a:ext cx="7943596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Заполнение </a:t>
            </a:r>
            <a:r>
              <a:rPr spc="-5" dirty="0"/>
              <a:t>данными </a:t>
            </a:r>
            <a:r>
              <a:rPr spc="-15" dirty="0"/>
              <a:t>таблицы</a:t>
            </a:r>
            <a:r>
              <a:rPr spc="5" dirty="0"/>
              <a:t> </a:t>
            </a:r>
            <a:r>
              <a:rPr spc="-10" dirty="0"/>
              <a:t>«Места»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379" y="1340917"/>
            <a:ext cx="8004809" cy="2331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каждой </a:t>
            </a:r>
            <a:r>
              <a:rPr sz="2000" spc="-25" dirty="0">
                <a:latin typeface="Carlito"/>
                <a:cs typeface="Carlito"/>
              </a:rPr>
              <a:t>модели </a:t>
            </a:r>
            <a:r>
              <a:rPr sz="2000" spc="-10" dirty="0">
                <a:latin typeface="Carlito"/>
                <a:cs typeface="Carlito"/>
              </a:rPr>
              <a:t>самолетов введите </a:t>
            </a:r>
            <a:r>
              <a:rPr sz="2000" spc="-20" dirty="0">
                <a:latin typeface="Carlito"/>
                <a:cs typeface="Carlito"/>
              </a:rPr>
              <a:t>только </a:t>
            </a:r>
            <a:r>
              <a:rPr sz="2000" spc="-15" dirty="0">
                <a:latin typeface="Carlito"/>
                <a:cs typeface="Carlito"/>
              </a:rPr>
              <a:t>несколько </a:t>
            </a:r>
            <a:r>
              <a:rPr sz="2000" dirty="0">
                <a:latin typeface="Carlito"/>
                <a:cs typeface="Carlito"/>
              </a:rPr>
              <a:t>строк, при </a:t>
            </a:r>
            <a:r>
              <a:rPr sz="2000" spc="-15" dirty="0">
                <a:latin typeface="Carlito"/>
                <a:cs typeface="Carlito"/>
              </a:rPr>
              <a:t>этом  </a:t>
            </a:r>
            <a:r>
              <a:rPr sz="2000" spc="-10" dirty="0">
                <a:latin typeface="Carlito"/>
                <a:cs typeface="Carlito"/>
              </a:rPr>
              <a:t>предусмотрите </a:t>
            </a:r>
            <a:r>
              <a:rPr sz="2000" dirty="0">
                <a:latin typeface="Carlito"/>
                <a:cs typeface="Carlito"/>
              </a:rPr>
              <a:t>записи </a:t>
            </a:r>
            <a:r>
              <a:rPr sz="2000" spc="-5" dirty="0">
                <a:latin typeface="Carlito"/>
                <a:cs typeface="Carlito"/>
              </a:rPr>
              <a:t>для классов обслуживания </a:t>
            </a:r>
            <a:r>
              <a:rPr sz="2000" dirty="0">
                <a:latin typeface="Carlito"/>
                <a:cs typeface="Carlito"/>
              </a:rPr>
              <a:t>«Business»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и</a:t>
            </a:r>
            <a:r>
              <a:rPr lang="ru-RU" sz="2000" dirty="0" smtClean="0">
                <a:latin typeface="Carlito"/>
                <a:cs typeface="Carlito"/>
              </a:rPr>
              <a:t> </a:t>
            </a:r>
            <a:r>
              <a:rPr sz="2000" spc="-10" dirty="0" smtClean="0">
                <a:latin typeface="Carlito"/>
                <a:cs typeface="Carlito"/>
              </a:rPr>
              <a:t>«Economy</a:t>
            </a:r>
            <a:r>
              <a:rPr sz="2000" spc="-10" dirty="0">
                <a:latin typeface="Carlito"/>
                <a:cs typeface="Carlito"/>
              </a:rPr>
              <a:t>». </a:t>
            </a:r>
            <a:r>
              <a:rPr sz="2000" dirty="0">
                <a:latin typeface="Carlito"/>
                <a:cs typeface="Carlito"/>
              </a:rPr>
              <a:t>С помощью </a:t>
            </a:r>
            <a:r>
              <a:rPr sz="2000" spc="-15" dirty="0">
                <a:latin typeface="Carlito"/>
                <a:cs typeface="Carlito"/>
              </a:rPr>
              <a:t>одной </a:t>
            </a:r>
            <a:r>
              <a:rPr sz="2000" spc="-10" dirty="0">
                <a:latin typeface="Carlito"/>
                <a:cs typeface="Carlito"/>
              </a:rPr>
              <a:t>команды </a:t>
            </a:r>
            <a:r>
              <a:rPr sz="2000" spc="-5" dirty="0">
                <a:latin typeface="Carlito"/>
                <a:cs typeface="Carlito"/>
              </a:rPr>
              <a:t>INSERT можно </a:t>
            </a:r>
            <a:r>
              <a:rPr sz="2000" dirty="0">
                <a:latin typeface="Carlito"/>
                <a:cs typeface="Carlito"/>
              </a:rPr>
              <a:t>ввести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сразу  </a:t>
            </a:r>
            <a:r>
              <a:rPr sz="2000" spc="-15" dirty="0">
                <a:latin typeface="Carlito"/>
                <a:cs typeface="Carlito"/>
              </a:rPr>
              <a:t>несколько </a:t>
            </a:r>
            <a:r>
              <a:rPr sz="2000" dirty="0">
                <a:latin typeface="Carlito"/>
                <a:cs typeface="Carlito"/>
              </a:rPr>
              <a:t>строк: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INSERT INTO seats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VALUES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'SU9','1A', 'Business'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),</a:t>
            </a:r>
            <a:endParaRPr sz="1800" dirty="0">
              <a:latin typeface="Courier New"/>
              <a:cs typeface="Courier New"/>
            </a:endParaRPr>
          </a:p>
          <a:p>
            <a:pPr marL="969644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'SU9', </a:t>
            </a:r>
            <a:r>
              <a:rPr sz="1800" b="1" spc="-5" dirty="0">
                <a:latin typeface="Courier New"/>
                <a:cs typeface="Courier New"/>
              </a:rPr>
              <a:t>'1B', </a:t>
            </a:r>
            <a:r>
              <a:rPr sz="1800" b="1" spc="-10" dirty="0">
                <a:latin typeface="Courier New"/>
                <a:cs typeface="Courier New"/>
              </a:rPr>
              <a:t>'Business‘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),</a:t>
            </a:r>
            <a:endParaRPr sz="180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35630"/>
              </p:ext>
            </p:extLst>
          </p:nvPr>
        </p:nvGraphicFramePr>
        <p:xfrm>
          <a:off x="2057400" y="3947028"/>
          <a:ext cx="3883659" cy="1082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67">
                <a:tc>
                  <a:txBody>
                    <a:bodyPr/>
                    <a:lstStyle/>
                    <a:p>
                      <a:pPr marR="27940" algn="ctr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'SU9',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'1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b="1" spc="5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'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R="27940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'SU9',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'1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b="1" spc="5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7940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'SU9',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'1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b="1" spc="5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40">
                <a:tc>
                  <a:txBody>
                    <a:bodyPr/>
                    <a:lstStyle/>
                    <a:p>
                      <a:pPr marR="27940" algn="ctr">
                        <a:lnSpc>
                          <a:spcPts val="192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'SU9',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'2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b="1" spc="5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07379" y="5029200"/>
            <a:ext cx="76511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Затем измените </a:t>
            </a:r>
            <a:r>
              <a:rPr sz="2000" dirty="0">
                <a:latin typeface="Carlito"/>
                <a:cs typeface="Carlito"/>
              </a:rPr>
              <a:t>значение атрибута </a:t>
            </a:r>
            <a:r>
              <a:rPr sz="2000" spc="-10" dirty="0">
                <a:latin typeface="Carlito"/>
                <a:cs typeface="Carlito"/>
              </a:rPr>
              <a:t>aircraft_code </a:t>
            </a:r>
            <a:r>
              <a:rPr sz="2000" dirty="0">
                <a:latin typeface="Carlito"/>
                <a:cs typeface="Carlito"/>
              </a:rPr>
              <a:t>на </a:t>
            </a:r>
            <a:r>
              <a:rPr sz="2000" spc="-5" dirty="0">
                <a:latin typeface="Carlito"/>
                <a:cs typeface="Carlito"/>
              </a:rPr>
              <a:t>другое,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например</a:t>
            </a:r>
            <a:r>
              <a:rPr sz="2000" spc="-5" dirty="0" smtClean="0">
                <a:latin typeface="Carlito"/>
                <a:cs typeface="Carlito"/>
              </a:rPr>
              <a:t>,</a:t>
            </a:r>
            <a:r>
              <a:rPr lang="ru-RU" sz="2000" spc="-5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«</a:t>
            </a:r>
            <a:r>
              <a:rPr sz="2000" dirty="0">
                <a:latin typeface="Carlito"/>
                <a:cs typeface="Carlito"/>
              </a:rPr>
              <a:t>773», и </a:t>
            </a:r>
            <a:r>
              <a:rPr sz="2000" spc="-5" dirty="0">
                <a:latin typeface="Carlito"/>
                <a:cs typeface="Carlito"/>
              </a:rPr>
              <a:t>повторите </a:t>
            </a:r>
            <a:r>
              <a:rPr sz="2000" spc="-10" dirty="0">
                <a:latin typeface="Carlito"/>
                <a:cs typeface="Carlito"/>
              </a:rPr>
              <a:t>команду </a:t>
            </a:r>
            <a:r>
              <a:rPr sz="2000" spc="-30" dirty="0">
                <a:latin typeface="Carlito"/>
                <a:cs typeface="Carlito"/>
              </a:rPr>
              <a:t>INSERT. </a:t>
            </a:r>
            <a:r>
              <a:rPr sz="2000" spc="-50" dirty="0">
                <a:latin typeface="Carlito"/>
                <a:cs typeface="Carlito"/>
              </a:rPr>
              <a:t>Так </a:t>
            </a:r>
            <a:r>
              <a:rPr sz="2000" spc="-10" dirty="0">
                <a:latin typeface="Carlito"/>
                <a:cs typeface="Carlito"/>
              </a:rPr>
              <a:t>придется </a:t>
            </a:r>
            <a:r>
              <a:rPr sz="2000" dirty="0">
                <a:latin typeface="Carlito"/>
                <a:cs typeface="Carlito"/>
              </a:rPr>
              <a:t>поступить со </a:t>
            </a:r>
            <a:r>
              <a:rPr sz="2000" spc="-5" dirty="0">
                <a:latin typeface="Carlito"/>
                <a:cs typeface="Carlito"/>
              </a:rPr>
              <a:t>всеми  </a:t>
            </a:r>
            <a:r>
              <a:rPr sz="2000" spc="-20" dirty="0">
                <a:latin typeface="Carlito"/>
                <a:cs typeface="Carlito"/>
              </a:rPr>
              <a:t>моделями </a:t>
            </a:r>
            <a:r>
              <a:rPr sz="2000" spc="-10" dirty="0">
                <a:latin typeface="Carlito"/>
                <a:cs typeface="Carlito"/>
              </a:rPr>
              <a:t>самолетов.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850" y="278176"/>
            <a:ext cx="67243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Группирование</a:t>
            </a:r>
            <a:r>
              <a:rPr spc="-10" dirty="0"/>
              <a:t> </a:t>
            </a:r>
            <a:r>
              <a:rPr spc="-5" dirty="0"/>
              <a:t>строк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0550" y="4119632"/>
            <a:ext cx="1830070" cy="12065"/>
            <a:chOff x="548640" y="4138682"/>
            <a:chExt cx="1830070" cy="12065"/>
          </a:xfrm>
        </p:grpSpPr>
        <p:sp>
          <p:nvSpPr>
            <p:cNvPr id="4" name="object 4"/>
            <p:cNvSpPr/>
            <p:nvPr/>
          </p:nvSpPr>
          <p:spPr>
            <a:xfrm>
              <a:off x="548640" y="4144661"/>
              <a:ext cx="1463675" cy="0"/>
            </a:xfrm>
            <a:custGeom>
              <a:avLst/>
              <a:gdLst/>
              <a:ahLst/>
              <a:cxnLst/>
              <a:rect l="l" t="t" r="r" b="b"/>
              <a:pathLst>
                <a:path w="1463675">
                  <a:moveTo>
                    <a:pt x="0" y="0"/>
                  </a:moveTo>
                  <a:lnTo>
                    <a:pt x="852542" y="0"/>
                  </a:lnTo>
                </a:path>
                <a:path w="1463675">
                  <a:moveTo>
                    <a:pt x="854144" y="0"/>
                  </a:moveTo>
                  <a:lnTo>
                    <a:pt x="1463050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3292" y="4144661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w="365760">
                  <a:moveTo>
                    <a:pt x="0" y="0"/>
                  </a:moveTo>
                  <a:lnTo>
                    <a:pt x="365270" y="0"/>
                  </a:lnTo>
                </a:path>
              </a:pathLst>
            </a:custGeom>
            <a:ln w="1195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274571" y="4125611"/>
            <a:ext cx="854075" cy="0"/>
          </a:xfrm>
          <a:custGeom>
            <a:avLst/>
            <a:gdLst/>
            <a:ahLst/>
            <a:cxnLst/>
            <a:rect l="l" t="t" r="r" b="b"/>
            <a:pathLst>
              <a:path w="854075">
                <a:moveTo>
                  <a:pt x="0" y="0"/>
                </a:moveTo>
                <a:lnTo>
                  <a:pt x="365270" y="0"/>
                </a:lnTo>
              </a:path>
              <a:path w="854075">
                <a:moveTo>
                  <a:pt x="366872" y="0"/>
                </a:moveTo>
                <a:lnTo>
                  <a:pt x="853738" y="0"/>
                </a:lnTo>
              </a:path>
            </a:pathLst>
          </a:custGeom>
          <a:ln w="1195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7850" y="1219200"/>
            <a:ext cx="7252334" cy="30175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spc="-10" dirty="0">
                <a:latin typeface="Carlito"/>
                <a:cs typeface="Carlito"/>
              </a:rPr>
              <a:t>Предположим, что </a:t>
            </a:r>
            <a:r>
              <a:rPr sz="1800" dirty="0">
                <a:latin typeface="Carlito"/>
                <a:cs typeface="Carlito"/>
              </a:rPr>
              <a:t>нам </a:t>
            </a:r>
            <a:r>
              <a:rPr sz="1800" spc="-5" dirty="0">
                <a:latin typeface="Carlito"/>
                <a:cs typeface="Carlito"/>
              </a:rPr>
              <a:t>нужно </a:t>
            </a:r>
            <a:r>
              <a:rPr sz="1800" spc="-10" dirty="0">
                <a:latin typeface="Carlito"/>
                <a:cs typeface="Carlito"/>
              </a:rPr>
              <a:t>получить </a:t>
            </a:r>
            <a:r>
              <a:rPr sz="1800" spc="-5" dirty="0">
                <a:latin typeface="Carlito"/>
                <a:cs typeface="Carlito"/>
              </a:rPr>
              <a:t>информацию </a:t>
            </a:r>
            <a:r>
              <a:rPr sz="1800" dirty="0">
                <a:latin typeface="Carlito"/>
                <a:cs typeface="Carlito"/>
              </a:rPr>
              <a:t>о </a:t>
            </a:r>
            <a:r>
              <a:rPr sz="1800" spc="-10" dirty="0">
                <a:latin typeface="Carlito"/>
                <a:cs typeface="Carlito"/>
              </a:rPr>
              <a:t>количестве </a:t>
            </a:r>
            <a:r>
              <a:rPr sz="1800" spc="-5" dirty="0">
                <a:latin typeface="Carlito"/>
                <a:cs typeface="Carlito"/>
              </a:rPr>
              <a:t>мест </a:t>
            </a:r>
            <a:r>
              <a:rPr sz="1800" dirty="0">
                <a:latin typeface="Carlito"/>
                <a:cs typeface="Carlito"/>
              </a:rPr>
              <a:t>в  </a:t>
            </a:r>
            <a:r>
              <a:rPr sz="1800" spc="-5" dirty="0">
                <a:latin typeface="Carlito"/>
                <a:cs typeface="Carlito"/>
              </a:rPr>
              <a:t>салонах </a:t>
            </a:r>
            <a:r>
              <a:rPr sz="1800" dirty="0">
                <a:latin typeface="Carlito"/>
                <a:cs typeface="Carlito"/>
              </a:rPr>
              <a:t>для </a:t>
            </a:r>
            <a:r>
              <a:rPr sz="1800" spc="-5" dirty="0">
                <a:latin typeface="Carlito"/>
                <a:cs typeface="Carlito"/>
              </a:rPr>
              <a:t>всех типов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самолетов.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spc="-5" dirty="0">
                <a:latin typeface="Carlito"/>
                <a:cs typeface="Carlito"/>
              </a:rPr>
              <a:t>Нерациональное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решение: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ts val="1730"/>
              </a:lnSpc>
              <a:spcBef>
                <a:spcPts val="660"/>
              </a:spcBef>
            </a:pPr>
            <a:r>
              <a:rPr sz="1600" b="1" spc="-5" dirty="0">
                <a:latin typeface="Courier New"/>
                <a:cs typeface="Courier New"/>
              </a:rPr>
              <a:t>SELECT count( * ) FROM seats WHERE aircraft_code =</a:t>
            </a:r>
            <a:r>
              <a:rPr sz="1600" b="1" spc="1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'SU9';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b="1" spc="-5" dirty="0">
                <a:latin typeface="Courier New"/>
                <a:cs typeface="Courier New"/>
              </a:rPr>
              <a:t>SELECT count( * ) FROM seats WHERE aircraft_code =</a:t>
            </a:r>
            <a:r>
              <a:rPr sz="1600" b="1" spc="9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'CN1';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latin typeface="Courier New"/>
                <a:cs typeface="Courier New"/>
              </a:rPr>
              <a:t>... ... ...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...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spc="-5" dirty="0">
                <a:latin typeface="Carlito"/>
                <a:cs typeface="Carlito"/>
              </a:rPr>
              <a:t>Рациональное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решение:</a:t>
            </a:r>
            <a:endParaRPr sz="1800" dirty="0">
              <a:latin typeface="Carlito"/>
              <a:cs typeface="Carlito"/>
            </a:endParaRPr>
          </a:p>
          <a:p>
            <a:pPr marL="12700" marR="1981200">
              <a:lnSpc>
                <a:spcPct val="80000"/>
              </a:lnSpc>
              <a:spcBef>
                <a:spcPts val="1040"/>
              </a:spcBef>
            </a:pPr>
            <a:r>
              <a:rPr sz="1600" b="1" spc="-5" dirty="0">
                <a:latin typeface="Courier New"/>
                <a:cs typeface="Courier New"/>
              </a:rPr>
              <a:t>SELECT aircraft_code, count( * ) FROM seats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GROUP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BY</a:t>
            </a:r>
            <a:r>
              <a:rPr sz="1600" b="1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aircraft_code;</a:t>
            </a:r>
            <a:endParaRPr sz="1600" dirty="0">
              <a:latin typeface="Courier New"/>
              <a:cs typeface="Courier New"/>
            </a:endParaRPr>
          </a:p>
          <a:p>
            <a:pPr marL="133985">
              <a:lnSpc>
                <a:spcPts val="1730"/>
              </a:lnSpc>
              <a:spcBef>
                <a:spcPts val="670"/>
              </a:spcBef>
            </a:pPr>
            <a:r>
              <a:rPr sz="1600" spc="-5" dirty="0">
                <a:latin typeface="Courier New"/>
                <a:cs typeface="Courier New"/>
              </a:rPr>
              <a:t>aircraft_code |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count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  <a:tabLst>
                <a:tab pos="1844675" algn="l"/>
                <a:tab pos="2934335" algn="l"/>
              </a:tabLst>
            </a:pPr>
            <a:r>
              <a:rPr sz="1600" spc="-5" dirty="0">
                <a:latin typeface="Courier New"/>
                <a:cs typeface="Courier New"/>
              </a:rPr>
              <a:t> 	+ 	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9952" y="4162552"/>
            <a:ext cx="638175" cy="183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402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130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|	</a:t>
            </a:r>
            <a:r>
              <a:rPr sz="1600" spc="5" dirty="0">
                <a:latin typeface="Courier New"/>
                <a:cs typeface="Courier New"/>
              </a:rPr>
              <a:t>12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|	</a:t>
            </a:r>
            <a:r>
              <a:rPr sz="1600" spc="5" dirty="0">
                <a:latin typeface="Courier New"/>
                <a:cs typeface="Courier New"/>
              </a:rPr>
              <a:t>50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116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40"/>
              </a:lnSpc>
              <a:tabLst>
                <a:tab pos="377825" algn="l"/>
              </a:tabLst>
            </a:pPr>
            <a:r>
              <a:rPr sz="1600" spc="-5" dirty="0">
                <a:latin typeface="Courier New"/>
                <a:cs typeface="Courier New"/>
              </a:rPr>
              <a:t>|	</a:t>
            </a:r>
            <a:r>
              <a:rPr sz="1600" spc="5" dirty="0">
                <a:latin typeface="Courier New"/>
                <a:cs typeface="Courier New"/>
              </a:rPr>
              <a:t>97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170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222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|</a:t>
            </a:r>
            <a:r>
              <a:rPr sz="1600" spc="-9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140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7850" y="4162552"/>
            <a:ext cx="1123950" cy="2025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985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773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733</a:t>
            </a:r>
            <a:endParaRPr sz="1600">
              <a:latin typeface="Courier New"/>
              <a:cs typeface="Courier New"/>
            </a:endParaRPr>
          </a:p>
          <a:p>
            <a:pPr marL="133985" marR="615315" algn="just">
              <a:lnSpc>
                <a:spcPct val="80000"/>
              </a:lnSpc>
              <a:spcBef>
                <a:spcPts val="190"/>
              </a:spcBef>
            </a:pPr>
            <a:r>
              <a:rPr sz="1600" spc="-5" dirty="0">
                <a:latin typeface="Courier New"/>
                <a:cs typeface="Courier New"/>
              </a:rPr>
              <a:t>CN1  CR2  319  SU9  321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ts val="1345"/>
              </a:lnSpc>
            </a:pPr>
            <a:r>
              <a:rPr sz="1600" spc="-5" dirty="0">
                <a:latin typeface="Courier New"/>
                <a:cs typeface="Courier New"/>
              </a:rPr>
              <a:t>763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ts val="1535"/>
              </a:lnSpc>
            </a:pPr>
            <a:r>
              <a:rPr sz="1600" spc="-5" dirty="0">
                <a:latin typeface="Courier New"/>
                <a:cs typeface="Courier New"/>
              </a:rPr>
              <a:t>320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urier New"/>
                <a:cs typeface="Courier New"/>
              </a:rPr>
              <a:t>(9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строк)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469" y="152400"/>
            <a:ext cx="702919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5" dirty="0"/>
              <a:t>Сортировка полученной</a:t>
            </a:r>
            <a:r>
              <a:rPr sz="3600" spc="45" dirty="0"/>
              <a:t> </a:t>
            </a:r>
            <a:r>
              <a:rPr sz="3600" spc="-5" dirty="0"/>
              <a:t>выборки</a:t>
            </a:r>
          </a:p>
        </p:txBody>
      </p:sp>
      <p:sp>
        <p:nvSpPr>
          <p:cNvPr id="3" name="object 3"/>
          <p:cNvSpPr/>
          <p:nvPr/>
        </p:nvSpPr>
        <p:spPr>
          <a:xfrm>
            <a:off x="1043469" y="3422800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27614" y="3422800"/>
            <a:ext cx="955675" cy="0"/>
          </a:xfrm>
          <a:custGeom>
            <a:avLst/>
            <a:gdLst/>
            <a:ahLst/>
            <a:cxnLst/>
            <a:rect l="l" t="t" r="r" b="b"/>
            <a:pathLst>
              <a:path w="955675">
                <a:moveTo>
                  <a:pt x="0" y="0"/>
                </a:moveTo>
                <a:lnTo>
                  <a:pt x="9553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2481" y="1050123"/>
            <a:ext cx="7703820" cy="23025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latin typeface="Carlito"/>
                <a:cs typeface="Carlito"/>
              </a:rPr>
              <a:t>Если </a:t>
            </a:r>
            <a:r>
              <a:rPr sz="2000" dirty="0">
                <a:latin typeface="Carlito"/>
                <a:cs typeface="Carlito"/>
              </a:rPr>
              <a:t>мы </a:t>
            </a:r>
            <a:r>
              <a:rPr sz="2000" spc="-10" dirty="0">
                <a:latin typeface="Carlito"/>
                <a:cs typeface="Carlito"/>
              </a:rPr>
              <a:t>захотим </a:t>
            </a:r>
            <a:r>
              <a:rPr sz="2000" spc="-5" dirty="0">
                <a:latin typeface="Carlito"/>
                <a:cs typeface="Carlito"/>
              </a:rPr>
              <a:t>отсортировать </a:t>
            </a:r>
            <a:r>
              <a:rPr sz="2000" dirty="0">
                <a:latin typeface="Carlito"/>
                <a:cs typeface="Carlito"/>
              </a:rPr>
              <a:t>выборку по </a:t>
            </a:r>
            <a:r>
              <a:rPr sz="2000" spc="-5" dirty="0">
                <a:latin typeface="Carlito"/>
                <a:cs typeface="Carlito"/>
              </a:rPr>
              <a:t>числу мест </a:t>
            </a:r>
            <a:r>
              <a:rPr sz="2000" dirty="0">
                <a:latin typeface="Carlito"/>
                <a:cs typeface="Carlito"/>
              </a:rPr>
              <a:t>в </a:t>
            </a:r>
            <a:r>
              <a:rPr sz="2000" spc="-10" dirty="0">
                <a:latin typeface="Carlito"/>
                <a:cs typeface="Carlito"/>
              </a:rPr>
              <a:t>самолетах, то  </a:t>
            </a:r>
            <a:r>
              <a:rPr sz="2000" dirty="0">
                <a:latin typeface="Carlito"/>
                <a:cs typeface="Carlito"/>
              </a:rPr>
              <a:t>нужно </a:t>
            </a:r>
            <a:r>
              <a:rPr sz="2000" spc="-25" dirty="0">
                <a:latin typeface="Carlito"/>
                <a:cs typeface="Carlito"/>
              </a:rPr>
              <a:t>будет </a:t>
            </a:r>
            <a:r>
              <a:rPr sz="2000" spc="-10" dirty="0">
                <a:latin typeface="Carlito"/>
                <a:cs typeface="Carlito"/>
              </a:rPr>
              <a:t>дополнить команду предложением </a:t>
            </a:r>
            <a:r>
              <a:rPr sz="2000" dirty="0">
                <a:latin typeface="Carlito"/>
                <a:cs typeface="Carlito"/>
              </a:rPr>
              <a:t>ORDER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75" dirty="0">
                <a:latin typeface="Carlito"/>
                <a:cs typeface="Carlito"/>
              </a:rPr>
              <a:t>BY: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Carlito"/>
              <a:cs typeface="Carlito"/>
            </a:endParaRPr>
          </a:p>
          <a:p>
            <a:pPr marL="12700" marR="1812925">
              <a:lnSpc>
                <a:spcPts val="1939"/>
              </a:lnSpc>
            </a:pPr>
            <a:r>
              <a:rPr sz="1800" b="1" spc="-10" dirty="0">
                <a:latin typeface="Courier New"/>
                <a:cs typeface="Courier New"/>
              </a:rPr>
              <a:t>SELECT aircraft_code, count( </a:t>
            </a:r>
            <a:r>
              <a:rPr sz="1800" b="1" dirty="0">
                <a:latin typeface="Courier New"/>
                <a:cs typeface="Courier New"/>
              </a:rPr>
              <a:t>* ) </a:t>
            </a:r>
            <a:r>
              <a:rPr sz="1800" b="1" spc="-10" dirty="0">
                <a:latin typeface="Courier New"/>
                <a:cs typeface="Courier New"/>
              </a:rPr>
              <a:t>FROM seats  GROUP </a:t>
            </a:r>
            <a:r>
              <a:rPr sz="1800" b="1" spc="-5" dirty="0">
                <a:latin typeface="Courier New"/>
                <a:cs typeface="Courier New"/>
              </a:rPr>
              <a:t>BY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aircraft_code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ORDER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BY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count;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2050"/>
              </a:lnSpc>
              <a:spcBef>
                <a:spcPts val="1620"/>
              </a:spcBef>
            </a:pPr>
            <a:r>
              <a:rPr sz="1800" spc="-10" dirty="0">
                <a:latin typeface="Courier New"/>
                <a:cs typeface="Courier New"/>
              </a:rPr>
              <a:t>aircraft_code 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count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  <a:tabLst>
                <a:tab pos="2060575" algn="l"/>
                <a:tab pos="3281679" algn="l"/>
              </a:tabLst>
            </a:pPr>
            <a:r>
              <a:rPr sz="1800" dirty="0">
                <a:latin typeface="Courier New"/>
                <a:cs typeface="Courier New"/>
              </a:rPr>
              <a:t> 	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 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9279" y="3492968"/>
            <a:ext cx="709295" cy="227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  <a:tabLst>
                <a:tab pos="422909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422909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50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422909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5" dirty="0">
                <a:latin typeface="Courier New"/>
                <a:cs typeface="Courier New"/>
              </a:rPr>
              <a:t>97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116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130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140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170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222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402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769" y="3492968"/>
            <a:ext cx="1256030" cy="25228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9225" marR="687705" algn="just">
              <a:lnSpc>
                <a:spcPct val="9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N</a:t>
            </a:r>
            <a:r>
              <a:rPr sz="1800" dirty="0">
                <a:latin typeface="Courier New"/>
                <a:cs typeface="Courier New"/>
              </a:rPr>
              <a:t>1  </a:t>
            </a:r>
            <a:r>
              <a:rPr sz="1800" spc="-5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2  </a:t>
            </a:r>
            <a:r>
              <a:rPr sz="1800" spc="-5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U</a:t>
            </a:r>
            <a:r>
              <a:rPr sz="1800" dirty="0">
                <a:latin typeface="Courier New"/>
                <a:cs typeface="Courier New"/>
              </a:rPr>
              <a:t>9  </a:t>
            </a:r>
            <a:r>
              <a:rPr sz="1800" spc="-5" dirty="0">
                <a:latin typeface="Courier New"/>
                <a:cs typeface="Courier New"/>
              </a:rPr>
              <a:t>3</a:t>
            </a:r>
            <a:r>
              <a:rPr sz="1800" spc="-15" dirty="0">
                <a:latin typeface="Courier New"/>
                <a:cs typeface="Courier New"/>
              </a:rPr>
              <a:t>1</a:t>
            </a:r>
            <a:r>
              <a:rPr sz="1800" dirty="0">
                <a:latin typeface="Courier New"/>
                <a:cs typeface="Courier New"/>
              </a:rPr>
              <a:t>9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ts val="1835"/>
              </a:lnSpc>
            </a:pPr>
            <a:r>
              <a:rPr sz="1800" spc="-10" dirty="0">
                <a:latin typeface="Courier New"/>
                <a:cs typeface="Courier New"/>
              </a:rPr>
              <a:t>733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320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321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763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773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Courier New"/>
                <a:cs typeface="Courier New"/>
              </a:rPr>
              <a:t>(9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строк)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0204"/>
            <a:ext cx="770466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Более </a:t>
            </a:r>
            <a:r>
              <a:rPr spc="-5" dirty="0"/>
              <a:t>сложная</a:t>
            </a:r>
            <a:r>
              <a:rPr spc="-80" dirty="0"/>
              <a:t> </a:t>
            </a:r>
            <a:r>
              <a:rPr spc="-5" dirty="0"/>
              <a:t>задача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997331" y="740651"/>
            <a:ext cx="7704667" cy="395723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0" marR="5080" indent="0">
              <a:lnSpc>
                <a:spcPts val="2160"/>
              </a:lnSpc>
              <a:spcBef>
                <a:spcPts val="375"/>
              </a:spcBef>
              <a:buNone/>
            </a:pPr>
            <a:r>
              <a:rPr spc="-10" dirty="0"/>
              <a:t>Подсчитать количество </a:t>
            </a:r>
            <a:r>
              <a:rPr spc="-5" dirty="0"/>
              <a:t>мест </a:t>
            </a:r>
            <a:r>
              <a:rPr dirty="0"/>
              <a:t>в </a:t>
            </a:r>
            <a:r>
              <a:rPr spc="-5" dirty="0"/>
              <a:t>салонах для всех </a:t>
            </a:r>
            <a:r>
              <a:rPr spc="-20" dirty="0"/>
              <a:t>моделей </a:t>
            </a:r>
            <a:r>
              <a:rPr spc="-10" dirty="0"/>
              <a:t>самолетов, </a:t>
            </a:r>
            <a:r>
              <a:rPr spc="-5" dirty="0"/>
              <a:t>но  </a:t>
            </a:r>
            <a:r>
              <a:rPr dirty="0"/>
              <a:t>теперь </a:t>
            </a:r>
            <a:r>
              <a:rPr spc="-5" dirty="0"/>
              <a:t>уже </a:t>
            </a:r>
            <a:r>
              <a:rPr dirty="0"/>
              <a:t>с </a:t>
            </a:r>
            <a:r>
              <a:rPr spc="-10" dirty="0"/>
              <a:t>учетом </a:t>
            </a:r>
            <a:r>
              <a:rPr spc="-5" dirty="0"/>
              <a:t>класса обслуживания </a:t>
            </a:r>
            <a:r>
              <a:rPr dirty="0"/>
              <a:t>(бизнес-класс</a:t>
            </a:r>
            <a:r>
              <a:rPr spc="-50" dirty="0"/>
              <a:t> </a:t>
            </a:r>
            <a:r>
              <a:rPr dirty="0"/>
              <a:t>и</a:t>
            </a:r>
          </a:p>
          <a:p>
            <a:pPr marL="0" marR="66040" indent="0">
              <a:lnSpc>
                <a:spcPts val="2160"/>
              </a:lnSpc>
              <a:buNone/>
            </a:pPr>
            <a:r>
              <a:rPr spc="-5" dirty="0"/>
              <a:t>экономический класс). </a:t>
            </a:r>
            <a:r>
              <a:rPr dirty="0"/>
              <a:t>В </a:t>
            </a:r>
            <a:r>
              <a:rPr spc="-15" dirty="0"/>
              <a:t>этом </a:t>
            </a:r>
            <a:r>
              <a:rPr dirty="0"/>
              <a:t>случае </a:t>
            </a:r>
            <a:r>
              <a:rPr spc="-10" dirty="0"/>
              <a:t>группировка выполняется </a:t>
            </a:r>
            <a:r>
              <a:rPr spc="-5" dirty="0"/>
              <a:t>уже </a:t>
            </a:r>
            <a:r>
              <a:rPr dirty="0"/>
              <a:t>по  </a:t>
            </a:r>
            <a:r>
              <a:rPr spc="-10" dirty="0"/>
              <a:t>двум </a:t>
            </a:r>
            <a:r>
              <a:rPr spc="-5" dirty="0"/>
              <a:t>атрибутам: </a:t>
            </a:r>
            <a:r>
              <a:rPr spc="-10" dirty="0"/>
              <a:t>aircraft_code </a:t>
            </a:r>
            <a:r>
              <a:rPr dirty="0"/>
              <a:t>и</a:t>
            </a:r>
            <a:r>
              <a:rPr spc="-35" dirty="0"/>
              <a:t> </a:t>
            </a:r>
            <a:r>
              <a:rPr spc="-10" dirty="0"/>
              <a:t>fare_conditions.</a:t>
            </a:r>
          </a:p>
          <a:p>
            <a:pPr marL="0" indent="0">
              <a:lnSpc>
                <a:spcPct val="100000"/>
              </a:lnSpc>
              <a:spcBef>
                <a:spcPts val="25"/>
              </a:spcBef>
              <a:buNone/>
            </a:pPr>
            <a:endParaRPr sz="1550" dirty="0"/>
          </a:p>
          <a:p>
            <a:pPr marL="0" marR="1040765" indent="0">
              <a:lnSpc>
                <a:spcPts val="1939"/>
              </a:lnSpc>
              <a:buNone/>
            </a:pPr>
            <a:r>
              <a:rPr sz="1800" b="1" spc="-10" dirty="0">
                <a:latin typeface="Courier New"/>
                <a:cs typeface="Courier New"/>
              </a:rPr>
              <a:t>SELECT aircraft_code, fare_conditions, count( </a:t>
            </a:r>
            <a:r>
              <a:rPr sz="1800" b="1" dirty="0">
                <a:latin typeface="Courier New"/>
                <a:cs typeface="Courier New"/>
              </a:rPr>
              <a:t>* )  </a:t>
            </a:r>
            <a:r>
              <a:rPr sz="1800" b="1" spc="-10" dirty="0">
                <a:latin typeface="Courier New"/>
                <a:cs typeface="Courier New"/>
              </a:rPr>
              <a:t>FROM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seats</a:t>
            </a:r>
            <a:endParaRPr sz="1800" dirty="0">
              <a:latin typeface="Courier New"/>
              <a:cs typeface="Courier New"/>
            </a:endParaRPr>
          </a:p>
          <a:p>
            <a:pPr marL="0" marR="2268855" indent="0">
              <a:lnSpc>
                <a:spcPts val="1939"/>
              </a:lnSpc>
              <a:spcBef>
                <a:spcPts val="10"/>
              </a:spcBef>
              <a:buNone/>
            </a:pPr>
            <a:r>
              <a:rPr sz="1800" b="1" spc="-10" dirty="0">
                <a:latin typeface="Courier New"/>
                <a:cs typeface="Courier New"/>
              </a:rPr>
              <a:t>GROUP </a:t>
            </a:r>
            <a:r>
              <a:rPr sz="1800" b="1" spc="-5" dirty="0">
                <a:latin typeface="Courier New"/>
                <a:cs typeface="Courier New"/>
              </a:rPr>
              <a:t>BY </a:t>
            </a:r>
            <a:r>
              <a:rPr sz="1800" b="1" spc="-10" dirty="0">
                <a:latin typeface="Courier New"/>
                <a:cs typeface="Courier New"/>
              </a:rPr>
              <a:t>aircraft_code, fare_conditions  ORDER </a:t>
            </a:r>
            <a:r>
              <a:rPr sz="1800" b="1" spc="-5" dirty="0">
                <a:latin typeface="Courier New"/>
                <a:cs typeface="Courier New"/>
              </a:rPr>
              <a:t>BY </a:t>
            </a:r>
            <a:r>
              <a:rPr sz="1800" b="1" spc="-10" dirty="0">
                <a:latin typeface="Courier New"/>
                <a:cs typeface="Courier New"/>
              </a:rPr>
              <a:t>aircraft_code,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fare_conditions;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ts val="2050"/>
              </a:lnSpc>
              <a:spcBef>
                <a:spcPts val="1705"/>
              </a:spcBef>
              <a:buNone/>
            </a:pPr>
            <a:r>
              <a:rPr sz="1800" spc="-10" dirty="0" err="1">
                <a:latin typeface="Courier New"/>
                <a:cs typeface="Courier New"/>
              </a:rPr>
              <a:t>aircraft_code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lang="ru-RU"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10" dirty="0">
                <a:latin typeface="Courier New"/>
                <a:cs typeface="Courier New"/>
              </a:rPr>
              <a:t>fare_conditions </a:t>
            </a: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count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331" y="4800600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82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1476" y="4800600"/>
            <a:ext cx="2320925" cy="0"/>
          </a:xfrm>
          <a:custGeom>
            <a:avLst/>
            <a:gdLst/>
            <a:ahLst/>
            <a:cxnLst/>
            <a:rect l="l" t="t" r="r" b="b"/>
            <a:pathLst>
              <a:path w="2320925">
                <a:moveTo>
                  <a:pt x="0" y="0"/>
                </a:moveTo>
                <a:lnTo>
                  <a:pt x="23205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4800600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80829" y="4876800"/>
            <a:ext cx="139128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Business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Economy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Business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Economy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6627" y="4876800"/>
            <a:ext cx="71056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5" dirty="0">
                <a:latin typeface="Courier New"/>
                <a:cs typeface="Courier New"/>
              </a:rPr>
              <a:t>20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5" dirty="0">
                <a:latin typeface="Courier New"/>
                <a:cs typeface="Courier New"/>
              </a:rPr>
              <a:t>96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45"/>
              </a:lnSpc>
              <a:tabLst>
                <a:tab pos="422275" algn="l"/>
              </a:tabLst>
            </a:pP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5" dirty="0">
                <a:latin typeface="Courier New"/>
                <a:cs typeface="Courier New"/>
              </a:rPr>
              <a:t>20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2319" y="4876800"/>
            <a:ext cx="139319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ts val="205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319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319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320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320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ts val="1945"/>
              </a:lnSpc>
            </a:pPr>
            <a:r>
              <a:rPr sz="1800" spc="-10" dirty="0">
                <a:latin typeface="Courier New"/>
                <a:cs typeface="Courier New"/>
              </a:rPr>
              <a:t>...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Courier New"/>
                <a:cs typeface="Courier New"/>
              </a:rPr>
              <a:t>(17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строк)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3525837"/>
            <a:ext cx="6396446" cy="33321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386" y="0"/>
            <a:ext cx="624542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04667" cy="1981200"/>
          </a:xfrm>
        </p:spPr>
        <p:txBody>
          <a:bodyPr/>
          <a:lstStyle/>
          <a:p>
            <a:r>
              <a:rPr lang="ru-RU" dirty="0" smtClean="0"/>
              <a:t>Лечим кодировку: </a:t>
            </a:r>
            <a:br>
              <a:rPr lang="ru-RU" dirty="0" smtClean="0"/>
            </a:br>
            <a:r>
              <a:rPr lang="en-US" dirty="0" err="1" smtClean="0"/>
              <a:t>psql</a:t>
            </a:r>
            <a:r>
              <a:rPr lang="en-US" dirty="0" smtClean="0"/>
              <a:t> \! </a:t>
            </a:r>
            <a:r>
              <a:rPr lang="en-US" dirty="0" err="1"/>
              <a:t>c</a:t>
            </a:r>
            <a:r>
              <a:rPr lang="en-US" dirty="0" err="1" smtClean="0"/>
              <a:t>hcp</a:t>
            </a:r>
            <a:r>
              <a:rPr lang="en-US" dirty="0" smtClean="0"/>
              <a:t> 1251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\! </a:t>
            </a:r>
            <a:r>
              <a:rPr lang="en-US" dirty="0" err="1"/>
              <a:t>chcp</a:t>
            </a:r>
            <a:r>
              <a:rPr lang="en-US" dirty="0"/>
              <a:t> 1251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023872"/>
            <a:ext cx="7543800" cy="45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5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80959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Создание</a:t>
            </a:r>
            <a:r>
              <a:rPr spc="-70" dirty="0"/>
              <a:t> </a:t>
            </a:r>
            <a:r>
              <a:rPr spc="-15" dirty="0"/>
              <a:t>таблиц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371600"/>
            <a:ext cx="6577330" cy="4382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Упрощенный </a:t>
            </a:r>
            <a:r>
              <a:rPr sz="2000" spc="-5" dirty="0">
                <a:latin typeface="Carlito"/>
                <a:cs typeface="Carlito"/>
              </a:rPr>
              <a:t>синтаксис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таков: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CREATE TABLE "имя_таблицы"</a:t>
            </a:r>
            <a:endParaRPr sz="180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имя_поля тип_данных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[ограничения_целостности],</a:t>
            </a:r>
            <a:endParaRPr sz="180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имя_поля тип_данных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[ограничения_целостности],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...</a:t>
            </a:r>
            <a:endParaRPr sz="1800" dirty="0">
              <a:latin typeface="Courier New"/>
              <a:cs typeface="Courier New"/>
            </a:endParaRPr>
          </a:p>
          <a:p>
            <a:pPr marL="286385" marR="508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имя_поля тип_данных [ограничения_целостности],  [ограничение_целостности],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[первичный_ключ],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[внешний_ключ]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Для </a:t>
            </a:r>
            <a:r>
              <a:rPr sz="2000" spc="-10" dirty="0">
                <a:latin typeface="Carlito"/>
                <a:cs typeface="Carlito"/>
              </a:rPr>
              <a:t>получения </a:t>
            </a:r>
            <a:r>
              <a:rPr sz="2000" dirty="0">
                <a:latin typeface="Carlito"/>
                <a:cs typeface="Carlito"/>
              </a:rPr>
              <a:t>справки о </a:t>
            </a:r>
            <a:r>
              <a:rPr sz="2000" spc="-5" dirty="0">
                <a:latin typeface="Carlito"/>
                <a:cs typeface="Carlito"/>
              </a:rPr>
              <a:t>синтаксисе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SQL-команды: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\h </a:t>
            </a:r>
            <a:r>
              <a:rPr sz="1800" b="1" spc="-10" dirty="0">
                <a:latin typeface="Courier New"/>
                <a:cs typeface="Courier New"/>
              </a:rPr>
              <a:t>CREATE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TABLE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272" y="263563"/>
            <a:ext cx="816081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Таблица</a:t>
            </a:r>
            <a:r>
              <a:rPr spc="-75" dirty="0"/>
              <a:t> </a:t>
            </a:r>
            <a:r>
              <a:rPr spc="-15" dirty="0"/>
              <a:t>«Самолеты»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3600" y="4572000"/>
            <a:ext cx="48031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CREATE TABLE aircrafts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aircraft_code char( </a:t>
            </a:r>
            <a:r>
              <a:rPr sz="1800" b="1" dirty="0">
                <a:latin typeface="Courier New"/>
                <a:cs typeface="Courier New"/>
              </a:rPr>
              <a:t>3 ) </a:t>
            </a:r>
            <a:r>
              <a:rPr sz="1800" b="1" spc="-10" dirty="0">
                <a:latin typeface="Courier New"/>
                <a:cs typeface="Courier New"/>
              </a:rPr>
              <a:t>NOT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NULL,</a:t>
            </a:r>
            <a:endParaRPr sz="1800" dirty="0">
              <a:latin typeface="Courier New"/>
              <a:cs typeface="Courier New"/>
            </a:endParaRPr>
          </a:p>
          <a:p>
            <a:pPr marL="286385" marR="136842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model text NOT NULL,  range integer </a:t>
            </a:r>
            <a:r>
              <a:rPr sz="1800" b="1" spc="-5" dirty="0">
                <a:latin typeface="Courier New"/>
                <a:cs typeface="Courier New"/>
              </a:rPr>
              <a:t>NOT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NULL,  CHECK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range </a:t>
            </a:r>
            <a:r>
              <a:rPr sz="1800" b="1" dirty="0">
                <a:latin typeface="Courier New"/>
                <a:cs typeface="Courier New"/>
              </a:rPr>
              <a:t>&gt; 0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),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PRIMARY KEY </a:t>
            </a:r>
            <a:r>
              <a:rPr sz="1800" b="1" dirty="0">
                <a:latin typeface="Courier New"/>
                <a:cs typeface="Courier New"/>
              </a:rPr>
              <a:t>( </a:t>
            </a:r>
            <a:r>
              <a:rPr sz="1800" b="1" spc="-10" dirty="0">
                <a:latin typeface="Courier New"/>
                <a:cs typeface="Courier New"/>
              </a:rPr>
              <a:t>aircraft_code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12907"/>
              </p:ext>
            </p:extLst>
          </p:nvPr>
        </p:nvGraphicFramePr>
        <p:xfrm>
          <a:off x="914400" y="1123831"/>
          <a:ext cx="7994012" cy="3261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Описание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атрибута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Имя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атрибута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Тип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данных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Тип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PostgreSQL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Ограничения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1816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latin typeface="Carlito"/>
                          <a:cs typeface="Carlito"/>
                        </a:rPr>
                        <a:t>Код</a:t>
                      </a:r>
                      <a:r>
                        <a:rPr sz="18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самолета,  </a:t>
                      </a:r>
                      <a:r>
                        <a:rPr sz="1800" spc="-75" dirty="0">
                          <a:latin typeface="Carlito"/>
                          <a:cs typeface="Carlito"/>
                        </a:rPr>
                        <a:t>IATA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aircraft_code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Символьный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char(3)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NULL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6534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Модель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с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ам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о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л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е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та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model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Символьный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text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NULL</a:t>
                      </a: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marL="91440" marR="1003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Ма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к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с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и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м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а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л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ь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ная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дальность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полета,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км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range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Числовой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integer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NULL</a:t>
                      </a: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range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&gt;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06" y="304800"/>
            <a:ext cx="83245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Способы </a:t>
            </a:r>
            <a:r>
              <a:rPr spc="-20" dirty="0"/>
              <a:t>ввода</a:t>
            </a:r>
            <a:r>
              <a:rPr spc="-35" dirty="0"/>
              <a:t> </a:t>
            </a:r>
            <a:r>
              <a:rPr spc="-10" dirty="0"/>
              <a:t>команд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066800"/>
            <a:ext cx="796417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95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Способ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</a:p>
          <a:p>
            <a:pPr marL="12700" marR="5080" algn="just">
              <a:lnSpc>
                <a:spcPts val="1540"/>
              </a:lnSpc>
              <a:spcBef>
                <a:spcPts val="360"/>
              </a:spcBef>
            </a:pPr>
            <a:r>
              <a:rPr sz="1600" b="1" spc="-5" dirty="0">
                <a:latin typeface="Courier New"/>
                <a:cs typeface="Courier New"/>
              </a:rPr>
              <a:t>demo=# CREATE TABLE aircrafts ( aircraft_code char( 3 ) NOT NULL,  model text NOT NULL, range integer NOT NULL, CHECK ( range &gt; 0 ),  PRIMARY KEY ( aircraft_code )</a:t>
            </a:r>
            <a:r>
              <a:rPr sz="1600" b="1" spc="55" dirty="0">
                <a:latin typeface="Courier New"/>
                <a:cs typeface="Courier New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355600" indent="-342900">
              <a:lnSpc>
                <a:spcPts val="2205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Способ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</a:t>
            </a:r>
          </a:p>
          <a:p>
            <a:pPr marL="12700" algn="just">
              <a:lnSpc>
                <a:spcPts val="1535"/>
              </a:lnSpc>
            </a:pPr>
            <a:r>
              <a:rPr sz="1600" b="1" spc="-5" dirty="0">
                <a:latin typeface="Courier New"/>
                <a:cs typeface="Courier New"/>
              </a:rPr>
              <a:t>demo=# CREATE TABLE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aircrafts</a:t>
            </a:r>
            <a:endParaRPr sz="1600" dirty="0">
              <a:latin typeface="Courier New"/>
              <a:cs typeface="Courier New"/>
            </a:endParaRPr>
          </a:p>
          <a:p>
            <a:pPr marL="12700" marR="2815590">
              <a:lnSpc>
                <a:spcPct val="80000"/>
              </a:lnSpc>
              <a:spcBef>
                <a:spcPts val="190"/>
              </a:spcBef>
            </a:pPr>
            <a:r>
              <a:rPr sz="1600" b="1" spc="-5" dirty="0">
                <a:latin typeface="Courier New"/>
                <a:cs typeface="Courier New"/>
              </a:rPr>
              <a:t>demo-# ( aircraft_code char( 3 ) NOT </a:t>
            </a:r>
            <a:r>
              <a:rPr sz="1600" b="1" spc="-10" dirty="0">
                <a:latin typeface="Courier New"/>
                <a:cs typeface="Courier New"/>
              </a:rPr>
              <a:t>NULL,  </a:t>
            </a:r>
            <a:r>
              <a:rPr sz="1600" b="1" spc="-5" dirty="0">
                <a:latin typeface="Courier New"/>
                <a:cs typeface="Courier New"/>
              </a:rPr>
              <a:t>demo(# model text NOT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NULL,</a:t>
            </a:r>
            <a:endParaRPr sz="1600" dirty="0">
              <a:latin typeface="Courier New"/>
              <a:cs typeface="Courier New"/>
            </a:endParaRPr>
          </a:p>
          <a:p>
            <a:pPr marL="12700" marR="4282440">
              <a:lnSpc>
                <a:spcPct val="80000"/>
              </a:lnSpc>
            </a:pPr>
            <a:r>
              <a:rPr sz="1600" b="1" spc="-5" dirty="0">
                <a:latin typeface="Courier New"/>
                <a:cs typeface="Courier New"/>
              </a:rPr>
              <a:t>demo(# range integer NOT </a:t>
            </a:r>
            <a:r>
              <a:rPr sz="1600" b="1" spc="-10" dirty="0">
                <a:latin typeface="Courier New"/>
                <a:cs typeface="Courier New"/>
              </a:rPr>
              <a:t>NULL,  </a:t>
            </a:r>
            <a:r>
              <a:rPr sz="1600" b="1" spc="-5" dirty="0">
                <a:latin typeface="Courier New"/>
                <a:cs typeface="Courier New"/>
              </a:rPr>
              <a:t>demo(# CHECK ( range &gt; 0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),</a:t>
            </a:r>
            <a:endParaRPr sz="1600" dirty="0">
              <a:latin typeface="Courier New"/>
              <a:cs typeface="Courier New"/>
            </a:endParaRPr>
          </a:p>
          <a:p>
            <a:pPr marL="12700" marR="3545840">
              <a:lnSpc>
                <a:spcPct val="80000"/>
              </a:lnSpc>
            </a:pPr>
            <a:r>
              <a:rPr sz="1600" b="1" spc="-5" dirty="0">
                <a:latin typeface="Courier New"/>
                <a:cs typeface="Courier New"/>
              </a:rPr>
              <a:t>demo(# PRIMARY KEY ( aircraft_code )  demo(#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12700" algn="just">
              <a:lnSpc>
                <a:spcPts val="1540"/>
              </a:lnSpc>
            </a:pPr>
            <a:r>
              <a:rPr sz="1600" spc="-5" dirty="0">
                <a:latin typeface="Courier New"/>
                <a:cs typeface="Courier New"/>
              </a:rPr>
              <a:t>CREATE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TABLE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spc="-5" dirty="0">
                <a:latin typeface="Carlito"/>
                <a:cs typeface="Carlito"/>
              </a:rPr>
              <a:t>Вместо </a:t>
            </a:r>
            <a:r>
              <a:rPr sz="1800" spc="-10" dirty="0">
                <a:latin typeface="Carlito"/>
                <a:cs typeface="Carlito"/>
              </a:rPr>
              <a:t>ввода символа </a:t>
            </a:r>
            <a:r>
              <a:rPr sz="1800" spc="-5" dirty="0">
                <a:latin typeface="Carlito"/>
                <a:cs typeface="Carlito"/>
              </a:rPr>
              <a:t>«;» </a:t>
            </a:r>
            <a:r>
              <a:rPr sz="1800" spc="-10" dirty="0">
                <a:latin typeface="Carlito"/>
                <a:cs typeface="Carlito"/>
              </a:rPr>
              <a:t>команду можно </a:t>
            </a:r>
            <a:r>
              <a:rPr sz="1800" spc="-5" dirty="0">
                <a:latin typeface="Carlito"/>
                <a:cs typeface="Carlito"/>
              </a:rPr>
              <a:t>завершить </a:t>
            </a:r>
            <a:r>
              <a:rPr sz="1800" spc="-10" dirty="0">
                <a:latin typeface="Carlito"/>
                <a:cs typeface="Carlito"/>
              </a:rPr>
              <a:t>символами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«\g»:</a:t>
            </a:r>
          </a:p>
          <a:p>
            <a:pPr marL="12700" algn="just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latin typeface="Courier New"/>
                <a:cs typeface="Courier New"/>
              </a:rPr>
              <a:t>demo=# CREATE TABLE aircrafts ...</a:t>
            </a:r>
            <a:r>
              <a:rPr sz="1600" b="1" spc="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\g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800" dirty="0">
                <a:latin typeface="Carlito"/>
                <a:cs typeface="Carlito"/>
              </a:rPr>
              <a:t>Прервать </a:t>
            </a:r>
            <a:r>
              <a:rPr sz="1800" spc="-15" dirty="0">
                <a:latin typeface="Carlito"/>
                <a:cs typeface="Carlito"/>
              </a:rPr>
              <a:t>ввод </a:t>
            </a:r>
            <a:r>
              <a:rPr sz="1800" spc="-5" dirty="0">
                <a:latin typeface="Carlito"/>
                <a:cs typeface="Carlito"/>
              </a:rPr>
              <a:t>команды </a:t>
            </a:r>
            <a:r>
              <a:rPr sz="1800" spc="-10" dirty="0">
                <a:latin typeface="Carlito"/>
                <a:cs typeface="Carlito"/>
              </a:rPr>
              <a:t>можно </a:t>
            </a:r>
            <a:r>
              <a:rPr sz="1800" spc="-5" dirty="0">
                <a:latin typeface="Carlito"/>
                <a:cs typeface="Carlito"/>
              </a:rPr>
              <a:t>клавишами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Ctrl-C:</a:t>
            </a:r>
            <a:endParaRPr sz="1800" dirty="0">
              <a:latin typeface="Carlito"/>
              <a:cs typeface="Carlito"/>
            </a:endParaRPr>
          </a:p>
          <a:p>
            <a:pPr marL="12700" algn="just">
              <a:lnSpc>
                <a:spcPts val="1730"/>
              </a:lnSpc>
              <a:spcBef>
                <a:spcPts val="850"/>
              </a:spcBef>
            </a:pPr>
            <a:r>
              <a:rPr sz="1600" b="1" spc="-5" dirty="0">
                <a:latin typeface="Courier New"/>
                <a:cs typeface="Courier New"/>
              </a:rPr>
              <a:t>demo=# CREATE TABLE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aircrafts</a:t>
            </a:r>
            <a:endParaRPr sz="1600" dirty="0">
              <a:latin typeface="Courier New"/>
              <a:cs typeface="Courier New"/>
            </a:endParaRPr>
          </a:p>
          <a:p>
            <a:pPr marL="12700" marR="3670935">
              <a:lnSpc>
                <a:spcPct val="80000"/>
              </a:lnSpc>
              <a:spcBef>
                <a:spcPts val="190"/>
              </a:spcBef>
            </a:pPr>
            <a:r>
              <a:rPr sz="1600" b="1" spc="-5" dirty="0">
                <a:latin typeface="Courier New"/>
                <a:cs typeface="Courier New"/>
              </a:rPr>
              <a:t>( aircraft_code char( 3 ) NOT NULL,  demo(#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^C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550"/>
              </a:lnSpc>
            </a:pPr>
            <a:r>
              <a:rPr sz="1600" b="1" spc="-5" dirty="0">
                <a:latin typeface="Courier New"/>
                <a:cs typeface="Courier New"/>
              </a:rPr>
              <a:t>demo=#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404" y="320839"/>
            <a:ext cx="87055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Получение </a:t>
            </a:r>
            <a:r>
              <a:rPr spc="-5" dirty="0"/>
              <a:t>описания</a:t>
            </a:r>
            <a:r>
              <a:rPr spc="-40" dirty="0"/>
              <a:t> </a:t>
            </a:r>
            <a:r>
              <a:rPr spc="-15" dirty="0"/>
              <a:t>таблицы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976688"/>
            <a:ext cx="3575685" cy="9309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Courier New"/>
                <a:cs typeface="Courier New"/>
              </a:rPr>
              <a:t>\d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aircrafts</a:t>
            </a:r>
            <a:endParaRPr sz="1800" dirty="0">
              <a:latin typeface="Courier New"/>
              <a:cs typeface="Courier New"/>
            </a:endParaRPr>
          </a:p>
          <a:p>
            <a:pPr marL="695325" marR="5080" indent="-683260">
              <a:lnSpc>
                <a:spcPct val="110000"/>
              </a:lnSpc>
              <a:tabLst>
                <a:tab pos="2195830" algn="l"/>
                <a:tab pos="3014345" algn="l"/>
              </a:tabLst>
            </a:pPr>
            <a:r>
              <a:rPr sz="1800" spc="-10" dirty="0">
                <a:latin typeface="Courier New"/>
                <a:cs typeface="Courier New"/>
              </a:rPr>
              <a:t>Таблица "public.aircrafts"  Колонка	</a:t>
            </a: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5" dirty="0">
                <a:latin typeface="Courier New"/>
                <a:cs typeface="Courier New"/>
              </a:rPr>
              <a:t>Тип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6037" y="1607623"/>
            <a:ext cx="193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|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Модификаторы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5700" y="2086096"/>
            <a:ext cx="2185035" cy="0"/>
          </a:xfrm>
          <a:custGeom>
            <a:avLst/>
            <a:gdLst/>
            <a:ahLst/>
            <a:cxnLst/>
            <a:rect l="l" t="t" r="r" b="b"/>
            <a:pathLst>
              <a:path w="2185035">
                <a:moveTo>
                  <a:pt x="0" y="0"/>
                </a:moveTo>
                <a:lnTo>
                  <a:pt x="21849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77386" y="2086096"/>
            <a:ext cx="1910714" cy="0"/>
          </a:xfrm>
          <a:custGeom>
            <a:avLst/>
            <a:gdLst/>
            <a:ahLst/>
            <a:cxnLst/>
            <a:rect l="l" t="t" r="r" b="b"/>
            <a:pathLst>
              <a:path w="1910714">
                <a:moveTo>
                  <a:pt x="0" y="0"/>
                </a:moveTo>
                <a:lnTo>
                  <a:pt x="191066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4373" y="2086096"/>
            <a:ext cx="1910714" cy="0"/>
          </a:xfrm>
          <a:custGeom>
            <a:avLst/>
            <a:gdLst/>
            <a:ahLst/>
            <a:cxnLst/>
            <a:rect l="l" t="t" r="r" b="b"/>
            <a:pathLst>
              <a:path w="1910715">
                <a:moveTo>
                  <a:pt x="0" y="0"/>
                </a:moveTo>
                <a:lnTo>
                  <a:pt x="1910638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3000" y="1909376"/>
            <a:ext cx="6434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6465" algn="l"/>
                <a:tab pos="4245610" algn="l"/>
                <a:tab pos="6421120" algn="l"/>
              </a:tabLst>
            </a:pPr>
            <a:r>
              <a:rPr sz="1800" dirty="0">
                <a:latin typeface="Courier New"/>
                <a:cs typeface="Courier New"/>
              </a:rPr>
              <a:t> 	+	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 	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96754"/>
              </p:ext>
            </p:extLst>
          </p:nvPr>
        </p:nvGraphicFramePr>
        <p:xfrm>
          <a:off x="1261110" y="2262114"/>
          <a:ext cx="5523227" cy="862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065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aircraft_code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character(3)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NOT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06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model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2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text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NOT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202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56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range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2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integer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NOT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202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43000" y="3089206"/>
            <a:ext cx="7863205" cy="27381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Courier New"/>
                <a:cs typeface="Courier New"/>
              </a:rPr>
              <a:t>Индексы:</a:t>
            </a:r>
            <a:endParaRPr sz="1800" dirty="0">
              <a:latin typeface="Courier New"/>
              <a:cs typeface="Courier New"/>
            </a:endParaRPr>
          </a:p>
          <a:p>
            <a:pPr marL="12700" marR="741680" indent="137160">
              <a:lnSpc>
                <a:spcPts val="2380"/>
              </a:lnSpc>
              <a:spcBef>
                <a:spcPts val="110"/>
              </a:spcBef>
            </a:pPr>
            <a:r>
              <a:rPr sz="1800" spc="-10" dirty="0">
                <a:latin typeface="Courier New"/>
                <a:cs typeface="Courier New"/>
              </a:rPr>
              <a:t>"aircrafts_pkey" PRIMARY KEY, btree (aircraft_code)  Ограничения-проверки:</a:t>
            </a:r>
            <a:endParaRPr sz="1800" dirty="0">
              <a:latin typeface="Courier New"/>
              <a:cs typeface="Courier New"/>
            </a:endParaRPr>
          </a:p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"aircrafts_range_check" CHECK (range </a:t>
            </a:r>
            <a:r>
              <a:rPr sz="1800" dirty="0">
                <a:latin typeface="Courier New"/>
                <a:cs typeface="Courier New"/>
              </a:rPr>
              <a:t>&gt;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rlito"/>
                <a:cs typeface="Carlito"/>
              </a:rPr>
              <a:t>public означает имя так </a:t>
            </a:r>
            <a:r>
              <a:rPr sz="1900" spc="-5" dirty="0">
                <a:latin typeface="Carlito"/>
                <a:cs typeface="Carlito"/>
              </a:rPr>
              <a:t>называемой</a:t>
            </a:r>
            <a:r>
              <a:rPr sz="1900" spc="95" dirty="0">
                <a:latin typeface="Carlito"/>
                <a:cs typeface="Carlito"/>
              </a:rPr>
              <a:t> </a:t>
            </a:r>
            <a:r>
              <a:rPr sz="1900" b="1" spc="-15" dirty="0">
                <a:latin typeface="Carlito"/>
                <a:cs typeface="Carlito"/>
              </a:rPr>
              <a:t>схемы</a:t>
            </a:r>
            <a:r>
              <a:rPr sz="1900" spc="-15" dirty="0">
                <a:latin typeface="Carlito"/>
                <a:cs typeface="Carlito"/>
              </a:rPr>
              <a:t>.</a:t>
            </a:r>
            <a:endParaRPr sz="1900" dirty="0">
              <a:latin typeface="Carlito"/>
              <a:cs typeface="Carlito"/>
            </a:endParaRPr>
          </a:p>
          <a:p>
            <a:pPr marL="355600" indent="-342900">
              <a:lnSpc>
                <a:spcPts val="2165"/>
              </a:lnSpc>
              <a:spcBef>
                <a:spcPts val="2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Carlito"/>
                <a:cs typeface="Carlito"/>
              </a:rPr>
              <a:t>Для реализации </a:t>
            </a:r>
            <a:r>
              <a:rPr sz="1900" b="1" spc="-10" dirty="0">
                <a:latin typeface="Carlito"/>
                <a:cs typeface="Carlito"/>
              </a:rPr>
              <a:t>первичного </a:t>
            </a:r>
            <a:r>
              <a:rPr sz="1900" b="1" spc="-5" dirty="0">
                <a:latin typeface="Carlito"/>
                <a:cs typeface="Carlito"/>
              </a:rPr>
              <a:t>ключа </a:t>
            </a:r>
            <a:r>
              <a:rPr sz="1900" spc="-5" dirty="0">
                <a:latin typeface="Carlito"/>
                <a:cs typeface="Carlito"/>
              </a:rPr>
              <a:t>(PRIMARY KEY) </a:t>
            </a:r>
            <a:r>
              <a:rPr sz="1900" spc="-20" dirty="0">
                <a:latin typeface="Carlito"/>
                <a:cs typeface="Carlito"/>
              </a:rPr>
              <a:t>всегда</a:t>
            </a:r>
            <a:r>
              <a:rPr sz="1900" spc="1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автоматически</a:t>
            </a:r>
            <a:endParaRPr sz="1900" dirty="0">
              <a:latin typeface="Carlito"/>
              <a:cs typeface="Carlito"/>
            </a:endParaRPr>
          </a:p>
          <a:p>
            <a:pPr marL="355600">
              <a:lnSpc>
                <a:spcPts val="2165"/>
              </a:lnSpc>
            </a:pPr>
            <a:r>
              <a:rPr sz="1900" spc="-10" dirty="0">
                <a:latin typeface="Carlito"/>
                <a:cs typeface="Carlito"/>
              </a:rPr>
              <a:t>создается </a:t>
            </a:r>
            <a:r>
              <a:rPr sz="1900" b="1" spc="-10" dirty="0">
                <a:latin typeface="Carlito"/>
                <a:cs typeface="Carlito"/>
              </a:rPr>
              <a:t>индекс</a:t>
            </a:r>
            <a:r>
              <a:rPr sz="1900" spc="-10" dirty="0">
                <a:latin typeface="Carlito"/>
                <a:cs typeface="Carlito"/>
              </a:rPr>
              <a:t>. </a:t>
            </a:r>
            <a:r>
              <a:rPr sz="1900" spc="-5" dirty="0">
                <a:latin typeface="Carlito"/>
                <a:cs typeface="Carlito"/>
              </a:rPr>
              <a:t>В </a:t>
            </a:r>
            <a:r>
              <a:rPr sz="1900" spc="-10" dirty="0">
                <a:latin typeface="Carlito"/>
                <a:cs typeface="Carlito"/>
              </a:rPr>
              <a:t>данном </a:t>
            </a:r>
            <a:r>
              <a:rPr sz="1900" spc="-5" dirty="0">
                <a:latin typeface="Carlito"/>
                <a:cs typeface="Carlito"/>
              </a:rPr>
              <a:t>случае </a:t>
            </a:r>
            <a:r>
              <a:rPr sz="1900" spc="-10" dirty="0">
                <a:latin typeface="Carlito"/>
                <a:cs typeface="Carlito"/>
              </a:rPr>
              <a:t>тип индекса </a:t>
            </a:r>
            <a:r>
              <a:rPr sz="1900" spc="-5" dirty="0">
                <a:latin typeface="Carlito"/>
                <a:cs typeface="Carlito"/>
              </a:rPr>
              <a:t>— </a:t>
            </a:r>
            <a:r>
              <a:rPr sz="1900" spc="-10" dirty="0">
                <a:latin typeface="Carlito"/>
                <a:cs typeface="Carlito"/>
              </a:rPr>
              <a:t>btree, </a:t>
            </a:r>
            <a:r>
              <a:rPr sz="1900" spc="-50" dirty="0">
                <a:latin typeface="Carlito"/>
                <a:cs typeface="Carlito"/>
              </a:rPr>
              <a:t>т. </a:t>
            </a:r>
            <a:r>
              <a:rPr sz="1900" spc="-5" dirty="0">
                <a:latin typeface="Carlito"/>
                <a:cs typeface="Carlito"/>
              </a:rPr>
              <a:t>е.</a:t>
            </a:r>
            <a:r>
              <a:rPr sz="1900" spc="21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B-дерево.</a:t>
            </a:r>
            <a:endParaRPr sz="19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rlito"/>
                <a:cs typeface="Carlito"/>
              </a:rPr>
              <a:t>Можно </a:t>
            </a:r>
            <a:r>
              <a:rPr sz="1900" spc="-5" dirty="0">
                <a:latin typeface="Carlito"/>
                <a:cs typeface="Carlito"/>
              </a:rPr>
              <a:t>задать свои собственные </a:t>
            </a:r>
            <a:r>
              <a:rPr sz="1900" spc="-10" dirty="0">
                <a:latin typeface="Carlito"/>
                <a:cs typeface="Carlito"/>
              </a:rPr>
              <a:t>имена для </a:t>
            </a:r>
            <a:r>
              <a:rPr sz="1900" spc="-5" dirty="0">
                <a:latin typeface="Carlito"/>
                <a:cs typeface="Carlito"/>
              </a:rPr>
              <a:t>всех</a:t>
            </a:r>
            <a:r>
              <a:rPr sz="1900" spc="8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ограничений.</a:t>
            </a:r>
            <a:endParaRPr sz="19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60385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Удаление</a:t>
            </a:r>
            <a:r>
              <a:rPr spc="-65" dirty="0"/>
              <a:t> </a:t>
            </a:r>
            <a:r>
              <a:rPr spc="-15" dirty="0"/>
              <a:t>таблицы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2057400"/>
            <a:ext cx="3166110" cy="18319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Carlito"/>
                <a:cs typeface="Carlito"/>
              </a:rPr>
              <a:t>Упрощенный </a:t>
            </a:r>
            <a:r>
              <a:rPr sz="2000" spc="-5" dirty="0">
                <a:latin typeface="Carlito"/>
                <a:cs typeface="Carlito"/>
              </a:rPr>
              <a:t>синтаксис: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b="1" spc="-10" dirty="0">
                <a:latin typeface="Courier New"/>
                <a:cs typeface="Courier New"/>
              </a:rPr>
              <a:t>DROP TABLE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имя_таблицы;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000" spc="-5" dirty="0">
                <a:latin typeface="Carlito"/>
                <a:cs typeface="Carlito"/>
              </a:rPr>
              <a:t>Например: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b="1" spc="-10" dirty="0">
                <a:latin typeface="Courier New"/>
                <a:cs typeface="Courier New"/>
              </a:rPr>
              <a:t>DROP TABLE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aircrafts;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318</TotalTime>
  <Words>2059</Words>
  <Application>Microsoft Office PowerPoint</Application>
  <PresentationFormat>Экран (4:3)</PresentationFormat>
  <Paragraphs>458</Paragraphs>
  <Slides>29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Carlito</vt:lpstr>
      <vt:lpstr>Corbel</vt:lpstr>
      <vt:lpstr>Courier New</vt:lpstr>
      <vt:lpstr>Parallax</vt:lpstr>
      <vt:lpstr>Введение в язык SQL </vt:lpstr>
      <vt:lpstr>Подготовка к работе</vt:lpstr>
      <vt:lpstr>Презентация PowerPoint</vt:lpstr>
      <vt:lpstr>Лечим кодировку:  psql \! chcp 1251 \! chcp 1251</vt:lpstr>
      <vt:lpstr>Создание таблиц</vt:lpstr>
      <vt:lpstr>Таблица «Самолеты»</vt:lpstr>
      <vt:lpstr>Способы ввода команд</vt:lpstr>
      <vt:lpstr>Получение описания таблицы</vt:lpstr>
      <vt:lpstr>Удаление таблицы</vt:lpstr>
      <vt:lpstr>Вставка строк в таблицу (1)</vt:lpstr>
      <vt:lpstr>Вставка строк в таблицу (2)</vt:lpstr>
      <vt:lpstr>Выборка строк из таблицы</vt:lpstr>
      <vt:lpstr>Вставка нескольких строк в таблицу</vt:lpstr>
      <vt:lpstr>Что получилось в таблице?</vt:lpstr>
      <vt:lpstr>Упорядочивание строк в выборке</vt:lpstr>
      <vt:lpstr>Ограничение множества строк</vt:lpstr>
      <vt:lpstr>Обновление строк в таблице (1)</vt:lpstr>
      <vt:lpstr>Обновление строк в таблице (2)</vt:lpstr>
      <vt:lpstr>Удаление строк из таблицы</vt:lpstr>
      <vt:lpstr>Восстановление данных в таблице</vt:lpstr>
      <vt:lpstr>Таблица «Места» (1)</vt:lpstr>
      <vt:lpstr>Таблица «Места» (2)</vt:lpstr>
      <vt:lpstr>Что получилось?</vt:lpstr>
      <vt:lpstr>Какие таблицы есть в базе данных?</vt:lpstr>
      <vt:lpstr>Как работает внешний ключ</vt:lpstr>
      <vt:lpstr>Заполнение данными таблицы «Места»</vt:lpstr>
      <vt:lpstr>Группирование строк</vt:lpstr>
      <vt:lpstr>Сортировка полученной выборки</vt:lpstr>
      <vt:lpstr>Более сложная 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SQL Лекция 1 Введение в язык SQL</dc:title>
  <dc:creator>Е. П. Моргунов</dc:creator>
  <cp:lastModifiedBy>Александр Семин</cp:lastModifiedBy>
  <cp:revision>38</cp:revision>
  <dcterms:created xsi:type="dcterms:W3CDTF">2020-02-05T14:50:58Z</dcterms:created>
  <dcterms:modified xsi:type="dcterms:W3CDTF">2021-09-21T14:51:47Z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2020-02-05T00:00:00Z</vt:filetime>
  </property>
</Properties>
</file>