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66"/>
  </p:notes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18" r:id="rId48"/>
    <p:sldId id="319" r:id="rId49"/>
    <p:sldId id="320" r:id="rId50"/>
    <p:sldId id="321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  <p:sldId id="333" r:id="rId63"/>
    <p:sldId id="334" r:id="rId64"/>
    <p:sldId id="335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600" autoAdjust="0"/>
  </p:normalViewPr>
  <p:slideViewPr>
    <p:cSldViewPr snapToGrid="0">
      <p:cViewPr varScale="1">
        <p:scale>
          <a:sx n="79" d="100"/>
          <a:sy n="79" d="100"/>
        </p:scale>
        <p:origin x="18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3BFC-EEE3-40AB-9292-2E2F840A7643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4F259-FC55-484F-A46F-46BD147CF1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34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ostgrespro.ru/docs/postgresql/10/datatype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marR="12065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ru-RU" sz="1200" kern="0" spc="0" dirty="0" smtClean="0">
                <a:latin typeface="Arial"/>
                <a:cs typeface="Arial"/>
              </a:rPr>
              <a:t>Все СУБД</a:t>
            </a:r>
            <a:r>
              <a:rPr lang="ru-RU" sz="1200" kern="0" spc="0" baseline="0" dirty="0" smtClean="0">
                <a:latin typeface="Arial"/>
                <a:cs typeface="Arial"/>
              </a:rPr>
              <a:t> </a:t>
            </a:r>
            <a:r>
              <a:rPr lang="ru-RU" sz="1200" kern="0" spc="0" dirty="0" smtClean="0">
                <a:latin typeface="Arial"/>
                <a:cs typeface="Arial"/>
              </a:rPr>
              <a:t>имеют очень разнообразный набор встроенных типов  данных, т. е. тех типов, которые СУБД предоставляет в распоряжение  пользователя, как говорят, по умолчанию.</a:t>
            </a:r>
          </a:p>
          <a:p>
            <a:pPr marL="355600" marR="981710" indent="-342900"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lang="ru-RU" sz="1200" kern="0" spc="0" dirty="0" smtClean="0">
                <a:latin typeface="Arial"/>
                <a:cs typeface="Arial"/>
              </a:rPr>
              <a:t>Полная информацию лучше всего смотреть в документации</a:t>
            </a:r>
            <a:r>
              <a:rPr lang="ru-RU" sz="1200" kern="0" spc="0" baseline="0" dirty="0" smtClean="0">
                <a:latin typeface="Arial"/>
                <a:cs typeface="Arial"/>
              </a:rPr>
              <a:t>, для </a:t>
            </a:r>
            <a:r>
              <a:rPr lang="en-US" sz="1200" kern="0" spc="0" baseline="0" dirty="0" smtClean="0">
                <a:latin typeface="Arial"/>
                <a:cs typeface="Arial"/>
                <a:hlinkClick r:id="rId3"/>
              </a:rPr>
              <a:t>P</a:t>
            </a:r>
            <a:r>
              <a:rPr lang="en-US" sz="1200" kern="0" spc="0" baseline="0" dirty="0" smtClean="0">
                <a:latin typeface="Arial"/>
                <a:cs typeface="Arial"/>
              </a:rPr>
              <a:t>ostgreSQL </a:t>
            </a:r>
            <a:r>
              <a:rPr lang="ru-RU" sz="1200" kern="0" spc="0" baseline="0" dirty="0" smtClean="0">
                <a:latin typeface="Arial"/>
                <a:cs typeface="Arial"/>
              </a:rPr>
              <a:t>это глава 8: </a:t>
            </a:r>
            <a:r>
              <a:rPr lang="ru-RU" sz="1200" u="heavy" kern="0" spc="0" dirty="0" smtClean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3"/>
              </a:rPr>
              <a:t>https://postgrespro.ru/docs/postgresql/10/datatype</a:t>
            </a:r>
            <a:endParaRPr lang="ru-RU" sz="1200" kern="0" spc="0" dirty="0" smtClean="0">
              <a:latin typeface="Arial"/>
              <a:cs typeface="Arial"/>
            </a:endParaRPr>
          </a:p>
          <a:p>
            <a:pPr marL="12700" marR="5080" indent="0">
              <a:buNone/>
              <a:tabLst>
                <a:tab pos="354965" algn="l"/>
                <a:tab pos="355600" algn="l"/>
              </a:tabLst>
            </a:pPr>
            <a:endParaRPr lang="ru-RU" sz="1200" kern="0" spc="0" dirty="0" smtClean="0">
              <a:latin typeface="Arial"/>
              <a:cs typeface="Arial"/>
            </a:endParaRPr>
          </a:p>
          <a:p>
            <a:pPr marL="355600" marR="5080" indent="-342900">
              <a:buChar char="•"/>
              <a:tabLst>
                <a:tab pos="354965" algn="l"/>
                <a:tab pos="355600" algn="l"/>
              </a:tabLst>
            </a:pPr>
            <a:endParaRPr lang="ru-RU" sz="1200" kern="0" spc="0" dirty="0" smtClean="0">
              <a:latin typeface="Arial"/>
              <a:cs typeface="Arial"/>
            </a:endParaRPr>
          </a:p>
          <a:p>
            <a:pPr marL="355600" marR="5080" indent="-342900">
              <a:buChar char="•"/>
              <a:tabLst>
                <a:tab pos="354965" algn="l"/>
                <a:tab pos="355600" algn="l"/>
              </a:tabLst>
            </a:pPr>
            <a:endParaRPr lang="ru-RU" sz="1200" kern="0" spc="0" dirty="0" smtClean="0">
              <a:latin typeface="Arial"/>
              <a:cs typeface="Arial"/>
            </a:endParaRPr>
          </a:p>
          <a:p>
            <a:pPr marL="355600" marR="5080" indent="-342900">
              <a:buChar char="•"/>
              <a:tabLst>
                <a:tab pos="354965" algn="l"/>
                <a:tab pos="355600" algn="l"/>
              </a:tabLst>
            </a:pPr>
            <a:r>
              <a:rPr lang="ru-RU" sz="1200" kern="0" spc="0" dirty="0" smtClean="0">
                <a:latin typeface="Arial"/>
                <a:cs typeface="Arial"/>
              </a:rPr>
              <a:t>Кроме того, пользователь имеет возможность создавать и свои </a:t>
            </a:r>
            <a:r>
              <a:rPr lang="ru-RU" sz="1200" kern="0" spc="0" dirty="0" smtClean="0">
                <a:solidFill>
                  <a:srgbClr val="FF0000"/>
                </a:solidFill>
                <a:latin typeface="Arial"/>
                <a:cs typeface="Arial"/>
              </a:rPr>
              <a:t>собственные типы  данных</a:t>
            </a:r>
            <a:r>
              <a:rPr lang="ru-RU" sz="1200" kern="0" spc="0" dirty="0" smtClean="0">
                <a:latin typeface="Arial"/>
                <a:cs typeface="Arial"/>
              </a:rPr>
              <a:t>, которые затем можно включить в систему и использовать их  так же, как и встроенные.</a:t>
            </a:r>
          </a:p>
          <a:p>
            <a:pPr marL="355600" marR="260985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lang="ru-RU" sz="1200" kern="0" spc="0" dirty="0" smtClean="0">
                <a:latin typeface="Arial"/>
                <a:cs typeface="Arial"/>
              </a:rPr>
              <a:t>Такая возможность адаптации системы типов данных к конкретным  ситуациям является одной из отличительных черт </a:t>
            </a:r>
            <a:r>
              <a:rPr lang="ru-RU" sz="1200" kern="0" spc="0" dirty="0" err="1" smtClean="0">
                <a:latin typeface="Arial"/>
                <a:cs typeface="Arial"/>
              </a:rPr>
              <a:t>PostgreSQL</a:t>
            </a:r>
            <a:endParaRPr lang="ru-RU" kern="0" spc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4F259-FC55-484F-A46F-46BD147CF18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653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</a:t>
            </a:r>
            <a:r>
              <a:rPr lang="ru-RU" baseline="0" dirty="0" smtClean="0"/>
              <a:t> </a:t>
            </a:r>
            <a:r>
              <a:rPr lang="en-US" baseline="0" dirty="0" smtClean="0"/>
              <a:t>MySQL </a:t>
            </a:r>
            <a:r>
              <a:rPr lang="ru-RU" baseline="0" dirty="0" smtClean="0"/>
              <a:t>имеются :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TINYINT(1), SMALLINT(2), MEDIUMINT(3),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INT(4), BIGINT(8)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4F259-FC55-484F-A46F-46BD147CF18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759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55600" marR="664845" indent="-342900">
              <a:lnSpc>
                <a:spcPct val="80000"/>
              </a:lnSpc>
              <a:spcBef>
                <a:spcPts val="455"/>
              </a:spcBef>
              <a:buChar char="•"/>
              <a:tabLst>
                <a:tab pos="354965" algn="l"/>
                <a:tab pos="355600" algn="l"/>
              </a:tabLst>
            </a:pPr>
            <a:r>
              <a:rPr lang="ru-RU" sz="1200" spc="-170" dirty="0" err="1" smtClean="0">
                <a:latin typeface="Arial"/>
                <a:cs typeface="Arial"/>
              </a:rPr>
              <a:t>PostgreSQL</a:t>
            </a:r>
            <a:r>
              <a:rPr lang="ru-RU" sz="1200" spc="-170" dirty="0" smtClean="0">
                <a:latin typeface="Arial"/>
                <a:cs typeface="Arial"/>
              </a:rPr>
              <a:t> </a:t>
            </a:r>
            <a:r>
              <a:rPr lang="ru-RU" sz="1200" spc="-80" dirty="0" smtClean="0">
                <a:latin typeface="Arial"/>
                <a:cs typeface="Arial"/>
              </a:rPr>
              <a:t>поддерживает </a:t>
            </a:r>
            <a:r>
              <a:rPr lang="ru-RU" sz="1200" spc="-75" dirty="0" smtClean="0">
                <a:latin typeface="Arial"/>
                <a:cs typeface="Arial"/>
              </a:rPr>
              <a:t>также </a:t>
            </a:r>
            <a:r>
              <a:rPr lang="ru-RU" sz="1200" spc="-80" dirty="0" smtClean="0">
                <a:latin typeface="Arial"/>
                <a:cs typeface="Arial"/>
              </a:rPr>
              <a:t>тип </a:t>
            </a:r>
            <a:r>
              <a:rPr lang="ru-RU" sz="1200" spc="-90" dirty="0" smtClean="0">
                <a:latin typeface="Arial"/>
                <a:cs typeface="Arial"/>
              </a:rPr>
              <a:t>данных </a:t>
            </a:r>
            <a:r>
              <a:rPr lang="ru-RU" sz="1200" b="1" spc="-15" dirty="0" err="1" smtClean="0">
                <a:latin typeface="Carlito"/>
                <a:cs typeface="Carlito"/>
              </a:rPr>
              <a:t>float</a:t>
            </a:r>
            <a:r>
              <a:rPr lang="ru-RU" sz="1200" spc="-15" dirty="0" smtClean="0">
                <a:latin typeface="Arial"/>
                <a:cs typeface="Arial"/>
              </a:rPr>
              <a:t>, </a:t>
            </a:r>
            <a:r>
              <a:rPr lang="ru-RU" sz="1200" spc="-85" dirty="0" smtClean="0">
                <a:latin typeface="Arial"/>
                <a:cs typeface="Arial"/>
              </a:rPr>
              <a:t>определенный </a:t>
            </a:r>
            <a:r>
              <a:rPr lang="ru-RU" sz="1200" spc="-105" dirty="0" smtClean="0">
                <a:latin typeface="Arial"/>
                <a:cs typeface="Arial"/>
              </a:rPr>
              <a:t>в  </a:t>
            </a:r>
            <a:r>
              <a:rPr lang="ru-RU" sz="1200" spc="-114" dirty="0" smtClean="0">
                <a:latin typeface="Arial"/>
                <a:cs typeface="Arial"/>
              </a:rPr>
              <a:t>стандарте </a:t>
            </a:r>
            <a:r>
              <a:rPr lang="ru-RU" sz="1200" spc="-229" dirty="0" smtClean="0">
                <a:latin typeface="Arial"/>
                <a:cs typeface="Arial"/>
              </a:rPr>
              <a:t>SQL. </a:t>
            </a:r>
            <a:r>
              <a:rPr lang="ru-RU" sz="1200" spc="-240" dirty="0" smtClean="0">
                <a:latin typeface="Arial"/>
                <a:cs typeface="Arial"/>
              </a:rPr>
              <a:t>В </a:t>
            </a:r>
            <a:r>
              <a:rPr lang="ru-RU" sz="1200" spc="-95" dirty="0" smtClean="0">
                <a:latin typeface="Arial"/>
                <a:cs typeface="Arial"/>
              </a:rPr>
              <a:t>объявлении типа </a:t>
            </a:r>
            <a:r>
              <a:rPr lang="ru-RU" sz="1200" spc="-70" dirty="0" smtClean="0">
                <a:latin typeface="Arial"/>
                <a:cs typeface="Arial"/>
              </a:rPr>
              <a:t>может </a:t>
            </a:r>
            <a:r>
              <a:rPr lang="ru-RU" sz="1200" spc="-110" dirty="0" smtClean="0">
                <a:latin typeface="Arial"/>
                <a:cs typeface="Arial"/>
              </a:rPr>
              <a:t>использоваться</a:t>
            </a:r>
            <a:r>
              <a:rPr lang="ru-RU" sz="1200" spc="175" dirty="0" smtClean="0">
                <a:latin typeface="Arial"/>
                <a:cs typeface="Arial"/>
              </a:rPr>
              <a:t> </a:t>
            </a:r>
            <a:r>
              <a:rPr lang="ru-RU" sz="1200" spc="-85" dirty="0" smtClean="0">
                <a:latin typeface="Arial"/>
                <a:cs typeface="Arial"/>
              </a:rPr>
              <a:t>параметр:</a:t>
            </a:r>
            <a:endParaRPr lang="ru-RU" sz="1200" dirty="0" smtClean="0">
              <a:latin typeface="Arial"/>
              <a:cs typeface="Arial"/>
            </a:endParaRPr>
          </a:p>
          <a:p>
            <a:pPr marL="275590" algn="ctr">
              <a:lnSpc>
                <a:spcPts val="1825"/>
              </a:lnSpc>
            </a:pPr>
            <a:r>
              <a:rPr lang="ru-RU" sz="1200" b="1" spc="-10" dirty="0" err="1" smtClean="0">
                <a:latin typeface="Carlito"/>
                <a:cs typeface="Carlito"/>
              </a:rPr>
              <a:t>float</a:t>
            </a:r>
            <a:r>
              <a:rPr lang="ru-RU" sz="1200" b="1" spc="-10" dirty="0" smtClean="0">
                <a:latin typeface="Carlito"/>
                <a:cs typeface="Carlito"/>
              </a:rPr>
              <a:t>( </a:t>
            </a:r>
            <a:r>
              <a:rPr lang="ru-RU" sz="1200" b="1" spc="-5" dirty="0" smtClean="0">
                <a:latin typeface="Carlito"/>
                <a:cs typeface="Carlito"/>
              </a:rPr>
              <a:t>p )</a:t>
            </a:r>
            <a:endParaRPr lang="ru-RU" sz="1200" dirty="0" smtClean="0">
              <a:latin typeface="Carlito"/>
              <a:cs typeface="Carlito"/>
            </a:endParaRPr>
          </a:p>
          <a:p>
            <a:pPr marL="355600" marR="5080" indent="-342900">
              <a:lnSpc>
                <a:spcPct val="80000"/>
              </a:lnSpc>
              <a:spcBef>
                <a:spcPts val="455"/>
              </a:spcBef>
              <a:buChar char="•"/>
              <a:tabLst>
                <a:tab pos="354965" algn="l"/>
                <a:tab pos="355600" algn="l"/>
              </a:tabLst>
            </a:pPr>
            <a:r>
              <a:rPr lang="ru-RU" sz="1200" spc="-180" dirty="0" smtClean="0">
                <a:latin typeface="Arial"/>
                <a:cs typeface="Arial"/>
              </a:rPr>
              <a:t>Если </a:t>
            </a:r>
            <a:r>
              <a:rPr lang="ru-RU" sz="1200" spc="-80" dirty="0" smtClean="0">
                <a:latin typeface="Arial"/>
                <a:cs typeface="Arial"/>
              </a:rPr>
              <a:t>его </a:t>
            </a:r>
            <a:r>
              <a:rPr lang="ru-RU" sz="1200" spc="-85" dirty="0" smtClean="0">
                <a:latin typeface="Arial"/>
                <a:cs typeface="Arial"/>
              </a:rPr>
              <a:t>значение лежит </a:t>
            </a:r>
            <a:r>
              <a:rPr lang="ru-RU" sz="1200" spc="-105" dirty="0" smtClean="0">
                <a:latin typeface="Arial"/>
                <a:cs typeface="Arial"/>
              </a:rPr>
              <a:t>в </a:t>
            </a:r>
            <a:r>
              <a:rPr lang="ru-RU" sz="1200" spc="-85" dirty="0" smtClean="0">
                <a:latin typeface="Arial"/>
                <a:cs typeface="Arial"/>
              </a:rPr>
              <a:t>диапазоне </a:t>
            </a:r>
            <a:r>
              <a:rPr lang="ru-RU" sz="1200" spc="-110" dirty="0" smtClean="0">
                <a:latin typeface="Arial"/>
                <a:cs typeface="Arial"/>
              </a:rPr>
              <a:t>от </a:t>
            </a:r>
            <a:r>
              <a:rPr lang="ru-RU" sz="1200" spc="-100" dirty="0" smtClean="0">
                <a:latin typeface="Arial"/>
                <a:cs typeface="Arial"/>
              </a:rPr>
              <a:t>1 </a:t>
            </a:r>
            <a:r>
              <a:rPr lang="ru-RU" sz="1200" spc="-70" dirty="0" smtClean="0">
                <a:latin typeface="Arial"/>
                <a:cs typeface="Arial"/>
              </a:rPr>
              <a:t>до </a:t>
            </a:r>
            <a:r>
              <a:rPr lang="ru-RU" sz="1200" spc="-85" dirty="0" smtClean="0">
                <a:latin typeface="Arial"/>
                <a:cs typeface="Arial"/>
              </a:rPr>
              <a:t>24, </a:t>
            </a:r>
            <a:r>
              <a:rPr lang="ru-RU" sz="1200" spc="-114" dirty="0" smtClean="0">
                <a:latin typeface="Arial"/>
                <a:cs typeface="Arial"/>
              </a:rPr>
              <a:t>то </a:t>
            </a:r>
            <a:r>
              <a:rPr lang="ru-RU" sz="1200" spc="-125" dirty="0" smtClean="0">
                <a:latin typeface="Arial"/>
                <a:cs typeface="Arial"/>
              </a:rPr>
              <a:t>это </a:t>
            </a:r>
            <a:r>
              <a:rPr lang="ru-RU" sz="1200" spc="-120" dirty="0" smtClean="0">
                <a:latin typeface="Arial"/>
                <a:cs typeface="Arial"/>
              </a:rPr>
              <a:t>будет </a:t>
            </a:r>
            <a:r>
              <a:rPr lang="ru-RU" sz="1200" spc="-90" dirty="0" smtClean="0">
                <a:latin typeface="Arial"/>
                <a:cs typeface="Arial"/>
              </a:rPr>
              <a:t>равносильно  использованию </a:t>
            </a:r>
            <a:r>
              <a:rPr lang="ru-RU" sz="1200" spc="-95" dirty="0" smtClean="0">
                <a:latin typeface="Arial"/>
                <a:cs typeface="Arial"/>
              </a:rPr>
              <a:t>типа </a:t>
            </a:r>
            <a:r>
              <a:rPr lang="ru-RU" sz="1200" spc="-65" dirty="0" err="1" smtClean="0">
                <a:latin typeface="Arial"/>
                <a:cs typeface="Arial"/>
              </a:rPr>
              <a:t>real</a:t>
            </a:r>
            <a:r>
              <a:rPr lang="ru-RU" sz="1200" spc="-65" dirty="0" smtClean="0">
                <a:latin typeface="Arial"/>
                <a:cs typeface="Arial"/>
              </a:rPr>
              <a:t>, </a:t>
            </a:r>
            <a:r>
              <a:rPr lang="ru-RU" sz="1200" spc="-150" dirty="0" smtClean="0">
                <a:latin typeface="Arial"/>
                <a:cs typeface="Arial"/>
              </a:rPr>
              <a:t>а </a:t>
            </a:r>
            <a:r>
              <a:rPr lang="ru-RU" sz="1200" spc="-114" dirty="0" smtClean="0">
                <a:latin typeface="Arial"/>
                <a:cs typeface="Arial"/>
              </a:rPr>
              <a:t>если </a:t>
            </a:r>
            <a:r>
              <a:rPr lang="ru-RU" sz="1200" spc="-55" dirty="0" smtClean="0">
                <a:latin typeface="Arial"/>
                <a:cs typeface="Arial"/>
              </a:rPr>
              <a:t>же </a:t>
            </a:r>
            <a:r>
              <a:rPr lang="ru-RU" sz="1200" spc="-85" dirty="0" smtClean="0">
                <a:latin typeface="Arial"/>
                <a:cs typeface="Arial"/>
              </a:rPr>
              <a:t>значение лежит </a:t>
            </a:r>
            <a:r>
              <a:rPr lang="ru-RU" sz="1200" spc="-105" dirty="0" smtClean="0">
                <a:latin typeface="Arial"/>
                <a:cs typeface="Arial"/>
              </a:rPr>
              <a:t>в </a:t>
            </a:r>
            <a:r>
              <a:rPr lang="ru-RU" sz="1200" spc="-85" dirty="0" smtClean="0">
                <a:latin typeface="Arial"/>
                <a:cs typeface="Arial"/>
              </a:rPr>
              <a:t>диапазоне </a:t>
            </a:r>
            <a:r>
              <a:rPr lang="ru-RU" sz="1200" spc="-110" dirty="0" smtClean="0">
                <a:latin typeface="Arial"/>
                <a:cs typeface="Arial"/>
              </a:rPr>
              <a:t>от </a:t>
            </a:r>
            <a:r>
              <a:rPr lang="ru-RU" sz="1200" spc="-100" dirty="0" smtClean="0">
                <a:latin typeface="Arial"/>
                <a:cs typeface="Arial"/>
              </a:rPr>
              <a:t>25 </a:t>
            </a:r>
            <a:r>
              <a:rPr lang="ru-RU" sz="1200" spc="-70" dirty="0" smtClean="0">
                <a:latin typeface="Arial"/>
                <a:cs typeface="Arial"/>
              </a:rPr>
              <a:t>до  </a:t>
            </a:r>
            <a:r>
              <a:rPr lang="ru-RU" sz="1200" spc="-85" dirty="0" smtClean="0">
                <a:latin typeface="Arial"/>
                <a:cs typeface="Arial"/>
              </a:rPr>
              <a:t>53, </a:t>
            </a:r>
            <a:r>
              <a:rPr lang="ru-RU" sz="1200" spc="-110" dirty="0" smtClean="0">
                <a:latin typeface="Arial"/>
                <a:cs typeface="Arial"/>
              </a:rPr>
              <a:t>то </a:t>
            </a:r>
            <a:r>
              <a:rPr lang="ru-RU" sz="1200" spc="-125" dirty="0" smtClean="0">
                <a:latin typeface="Arial"/>
                <a:cs typeface="Arial"/>
              </a:rPr>
              <a:t>это </a:t>
            </a:r>
            <a:r>
              <a:rPr lang="ru-RU" sz="1200" spc="-120" dirty="0" smtClean="0">
                <a:latin typeface="Arial"/>
                <a:cs typeface="Arial"/>
              </a:rPr>
              <a:t>будет </a:t>
            </a:r>
            <a:r>
              <a:rPr lang="ru-RU" sz="1200" spc="-90" dirty="0" smtClean="0">
                <a:latin typeface="Arial"/>
                <a:cs typeface="Arial"/>
              </a:rPr>
              <a:t>равносильно использованию </a:t>
            </a:r>
            <a:r>
              <a:rPr lang="ru-RU" sz="1200" spc="-95" dirty="0" smtClean="0">
                <a:latin typeface="Arial"/>
                <a:cs typeface="Arial"/>
              </a:rPr>
              <a:t>типа </a:t>
            </a:r>
            <a:r>
              <a:rPr lang="ru-RU" sz="1200" spc="-65" dirty="0" err="1" smtClean="0">
                <a:latin typeface="Arial"/>
                <a:cs typeface="Arial"/>
              </a:rPr>
              <a:t>double</a:t>
            </a:r>
            <a:r>
              <a:rPr lang="ru-RU" sz="1200" spc="-65" dirty="0" smtClean="0">
                <a:latin typeface="Arial"/>
                <a:cs typeface="Arial"/>
              </a:rPr>
              <a:t> </a:t>
            </a:r>
            <a:r>
              <a:rPr lang="ru-RU" sz="1200" spc="-70" dirty="0" err="1" smtClean="0">
                <a:latin typeface="Arial"/>
                <a:cs typeface="Arial"/>
              </a:rPr>
              <a:t>precision</a:t>
            </a:r>
            <a:r>
              <a:rPr lang="ru-RU" sz="1200" spc="-70" dirty="0" smtClean="0">
                <a:latin typeface="Arial"/>
                <a:cs typeface="Arial"/>
              </a:rPr>
              <a:t>. </a:t>
            </a:r>
            <a:r>
              <a:rPr lang="ru-RU" sz="1200" spc="-175" dirty="0" smtClean="0">
                <a:latin typeface="Arial"/>
                <a:cs typeface="Arial"/>
              </a:rPr>
              <a:t>Если  </a:t>
            </a:r>
            <a:r>
              <a:rPr lang="ru-RU" sz="1200" spc="-55" dirty="0" smtClean="0">
                <a:latin typeface="Arial"/>
                <a:cs typeface="Arial"/>
              </a:rPr>
              <a:t>же </a:t>
            </a:r>
            <a:r>
              <a:rPr lang="ru-RU" sz="1200" spc="-50" dirty="0" smtClean="0">
                <a:latin typeface="Arial"/>
                <a:cs typeface="Arial"/>
              </a:rPr>
              <a:t>при </a:t>
            </a:r>
            <a:r>
              <a:rPr lang="ru-RU" sz="1200" spc="-95" dirty="0" smtClean="0">
                <a:latin typeface="Arial"/>
                <a:cs typeface="Arial"/>
              </a:rPr>
              <a:t>объявлении </a:t>
            </a:r>
            <a:r>
              <a:rPr lang="ru-RU" sz="1200" spc="-100" dirty="0" smtClean="0">
                <a:latin typeface="Arial"/>
                <a:cs typeface="Arial"/>
              </a:rPr>
              <a:t>типа </a:t>
            </a:r>
            <a:r>
              <a:rPr lang="ru-RU" sz="1200" spc="-15" dirty="0" err="1" smtClean="0">
                <a:latin typeface="Arial"/>
                <a:cs typeface="Arial"/>
              </a:rPr>
              <a:t>float</a:t>
            </a:r>
            <a:r>
              <a:rPr lang="ru-RU" sz="1200" spc="-15" dirty="0" smtClean="0">
                <a:latin typeface="Arial"/>
                <a:cs typeface="Arial"/>
              </a:rPr>
              <a:t> </a:t>
            </a:r>
            <a:r>
              <a:rPr lang="ru-RU" sz="1200" spc="-95" dirty="0" smtClean="0">
                <a:latin typeface="Arial"/>
                <a:cs typeface="Arial"/>
              </a:rPr>
              <a:t>параметр </a:t>
            </a:r>
            <a:r>
              <a:rPr lang="ru-RU" sz="1200" spc="-80" dirty="0" smtClean="0">
                <a:latin typeface="Arial"/>
                <a:cs typeface="Arial"/>
              </a:rPr>
              <a:t>не </a:t>
            </a:r>
            <a:r>
              <a:rPr lang="ru-RU" sz="1200" spc="-110" dirty="0" smtClean="0">
                <a:latin typeface="Arial"/>
                <a:cs typeface="Arial"/>
              </a:rPr>
              <a:t>используется, </a:t>
            </a:r>
            <a:r>
              <a:rPr lang="ru-RU" sz="1200" spc="-114" dirty="0" smtClean="0">
                <a:latin typeface="Arial"/>
                <a:cs typeface="Arial"/>
              </a:rPr>
              <a:t>то </a:t>
            </a:r>
            <a:r>
              <a:rPr lang="ru-RU" sz="1200" spc="-125" dirty="0" smtClean="0">
                <a:latin typeface="Arial"/>
                <a:cs typeface="Arial"/>
              </a:rPr>
              <a:t>это </a:t>
            </a:r>
            <a:r>
              <a:rPr lang="ru-RU" sz="1200" spc="-75" dirty="0" smtClean="0">
                <a:latin typeface="Arial"/>
                <a:cs typeface="Arial"/>
              </a:rPr>
              <a:t>также  </a:t>
            </a:r>
            <a:r>
              <a:rPr lang="ru-RU" sz="1200" spc="-120" dirty="0" smtClean="0">
                <a:latin typeface="Arial"/>
                <a:cs typeface="Arial"/>
              </a:rPr>
              <a:t>будет </a:t>
            </a:r>
            <a:r>
              <a:rPr lang="ru-RU" sz="1200" spc="-90" dirty="0" smtClean="0">
                <a:latin typeface="Arial"/>
                <a:cs typeface="Arial"/>
              </a:rPr>
              <a:t>равносильно использованию </a:t>
            </a:r>
            <a:r>
              <a:rPr lang="ru-RU" sz="1200" spc="-95" dirty="0" smtClean="0">
                <a:latin typeface="Arial"/>
                <a:cs typeface="Arial"/>
              </a:rPr>
              <a:t>типа </a:t>
            </a:r>
            <a:r>
              <a:rPr lang="ru-RU" sz="1200" spc="-65" dirty="0" err="1" smtClean="0">
                <a:latin typeface="Arial"/>
                <a:cs typeface="Arial"/>
              </a:rPr>
              <a:t>double</a:t>
            </a:r>
            <a:r>
              <a:rPr lang="ru-RU" sz="1200" spc="-15" dirty="0" smtClean="0">
                <a:latin typeface="Arial"/>
                <a:cs typeface="Arial"/>
              </a:rPr>
              <a:t> </a:t>
            </a:r>
            <a:r>
              <a:rPr lang="ru-RU" sz="1200" spc="-70" dirty="0" err="1" smtClean="0">
                <a:latin typeface="Arial"/>
                <a:cs typeface="Arial"/>
              </a:rPr>
              <a:t>precision</a:t>
            </a:r>
            <a:r>
              <a:rPr lang="ru-RU" sz="1200" spc="-70" dirty="0" smtClean="0">
                <a:latin typeface="Arial"/>
                <a:cs typeface="Arial"/>
              </a:rPr>
              <a:t>.</a:t>
            </a:r>
            <a:endParaRPr lang="ru-RU" sz="1200" dirty="0" smtClean="0">
              <a:latin typeface="Arial"/>
              <a:cs typeface="Arial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4F259-FC55-484F-A46F-46BD147CF18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702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715" indent="0">
              <a:spcBef>
                <a:spcPts val="105"/>
              </a:spcBef>
              <a:buNone/>
              <a:tabLst>
                <a:tab pos="354965" algn="l"/>
                <a:tab pos="355600" algn="l"/>
              </a:tabLst>
            </a:pPr>
            <a:r>
              <a:rPr lang="ru-RU" sz="1200" kern="0" spc="0" baseline="0" dirty="0" smtClean="0">
                <a:latin typeface="Arial Black" panose="020B0A04020102020204" pitchFamily="34" charset="0"/>
              </a:rPr>
              <a:t>Общие сведения</a:t>
            </a:r>
            <a:endParaRPr lang="en-US" sz="1200" kern="0" spc="0" baseline="0" dirty="0" smtClean="0">
              <a:latin typeface="Arial"/>
              <a:cs typeface="Arial"/>
            </a:endParaRPr>
          </a:p>
          <a:p>
            <a:pPr marL="355600" marR="5715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lang="ru-RU" sz="1200" kern="0" spc="0" baseline="0" dirty="0" err="1" smtClean="0">
                <a:latin typeface="Arial"/>
                <a:cs typeface="Arial"/>
              </a:rPr>
              <a:t>PostgreSQL</a:t>
            </a:r>
            <a:r>
              <a:rPr lang="ru-RU" sz="1200" kern="0" spc="0" baseline="0" dirty="0" smtClean="0">
                <a:latin typeface="Arial"/>
                <a:cs typeface="Arial"/>
              </a:rPr>
              <a:t> позволяет создавать в таблицах такие столбцы, в которых  будут содержаться не скалярные значения, а массивы переменной  длины.</a:t>
            </a:r>
          </a:p>
          <a:p>
            <a:pPr marL="355600" marR="5080" indent="-342900"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lang="ru-RU" sz="1200" kern="0" spc="0" baseline="0" dirty="0" smtClean="0">
                <a:latin typeface="Arial"/>
                <a:cs typeface="Arial"/>
              </a:rPr>
              <a:t>Эти массивы могут быть многомерными и могут содержать значения  любого из встроенных типов, а также типов данных, определенных  пользователем.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4F259-FC55-484F-A46F-46BD147CF18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660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&amp;&amp; - </a:t>
            </a:r>
            <a:r>
              <a:rPr lang="ru-RU" dirty="0" smtClean="0"/>
              <a:t>проверка</a:t>
            </a:r>
            <a:r>
              <a:rPr lang="ru-RU" baseline="0" dirty="0" smtClean="0"/>
              <a:t> на НЕПУСТОЕ пересечение 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4F259-FC55-484F-A46F-46BD147CF18C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5928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Оператор «?» – считает сколько вхождений удовлетворяют условию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B4F259-FC55-484F-A46F-46BD147CF18C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7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E0F5-EDF5-4E85-8095-0CFA6907D4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FAB2-44B1-4CD7-86E2-F3EAD2451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67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E0F5-EDF5-4E85-8095-0CFA6907D4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FAB2-44B1-4CD7-86E2-F3EAD2451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07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E0F5-EDF5-4E85-8095-0CFA6907D4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FAB2-44B1-4CD7-86E2-F3EAD2451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5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E0F5-EDF5-4E85-8095-0CFA6907D4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FAB2-44B1-4CD7-86E2-F3EAD2451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9764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E0F5-EDF5-4E85-8095-0CFA6907D4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FAB2-44B1-4CD7-86E2-F3EAD2451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627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E0F5-EDF5-4E85-8095-0CFA6907D4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FAB2-44B1-4CD7-86E2-F3EAD2451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714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E0F5-EDF5-4E85-8095-0CFA6907D4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FAB2-44B1-4CD7-86E2-F3EAD2451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16940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E0F5-EDF5-4E85-8095-0CFA6907D4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FAB2-44B1-4CD7-86E2-F3EAD2451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962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E0F5-EDF5-4E85-8095-0CFA6907D4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FAB2-44B1-4CD7-86E2-F3EAD2451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523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2380"/>
              </a:lnSpc>
            </a:pPr>
            <a:fld id="{81D60167-4931-47E6-BA6A-407CBD079E47}" type="slidenum">
              <a:rPr lang="ru-RU" spc="-120" smtClean="0"/>
              <a:pPr marL="38100">
                <a:lnSpc>
                  <a:spcPts val="2380"/>
                </a:lnSpc>
              </a:pPr>
              <a:t>‹#›</a:t>
            </a:fld>
            <a:endParaRPr lang="ru-RU" spc="-120" dirty="0"/>
          </a:p>
        </p:txBody>
      </p:sp>
    </p:spTree>
    <p:extLst>
      <p:ext uri="{BB962C8B-B14F-4D97-AF65-F5344CB8AC3E}">
        <p14:creationId xmlns:p14="http://schemas.microsoft.com/office/powerpoint/2010/main" val="1484609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E0F5-EDF5-4E85-8095-0CFA6907D4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A28FAB2-44B1-4CD7-86E2-F3EAD2451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1089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E0F5-EDF5-4E85-8095-0CFA6907D4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FAB2-44B1-4CD7-86E2-F3EAD2451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272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E0F5-EDF5-4E85-8095-0CFA6907D4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FAB2-44B1-4CD7-86E2-F3EAD2451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942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E0F5-EDF5-4E85-8095-0CFA6907D4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FAB2-44B1-4CD7-86E2-F3EAD2451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6020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E0F5-EDF5-4E85-8095-0CFA6907D4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FAB2-44B1-4CD7-86E2-F3EAD2451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03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E0F5-EDF5-4E85-8095-0CFA6907D4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FAB2-44B1-4CD7-86E2-F3EAD2451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7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E0F5-EDF5-4E85-8095-0CFA6907D4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FAB2-44B1-4CD7-86E2-F3EAD2451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795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E0F5-EDF5-4E85-8095-0CFA6907D4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8FAB2-44B1-4CD7-86E2-F3EAD2451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65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49E0F5-EDF5-4E85-8095-0CFA6907D43C}" type="datetimeFigureOut">
              <a:rPr lang="ru-RU" smtClean="0"/>
              <a:t>10.02.2021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28FAB2-44B1-4CD7-86E2-F3EAD2451C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7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04448" y="1680301"/>
            <a:ext cx="9144000" cy="2387600"/>
          </a:xfrm>
        </p:spPr>
        <p:txBody>
          <a:bodyPr>
            <a:normAutofit/>
          </a:bodyPr>
          <a:lstStyle/>
          <a:p>
            <a:r>
              <a:rPr lang="ru-RU" kern="0" dirty="0">
                <a:latin typeface="Arial Black" panose="020B0A04020102020204" pitchFamily="34" charset="0"/>
                <a:cs typeface="Arial"/>
              </a:rPr>
              <a:t>Типы данных </a:t>
            </a:r>
            <a:r>
              <a:rPr lang="ru-RU" kern="0" dirty="0" smtClean="0">
                <a:latin typeface="Arial Black" panose="020B0A04020102020204" pitchFamily="34" charset="0"/>
                <a:cs typeface="Arial"/>
              </a:rPr>
              <a:t>СУБД</a:t>
            </a:r>
            <a:r>
              <a:rPr lang="en-US" kern="0" dirty="0">
                <a:latin typeface="Arial Black" panose="020B0A04020102020204" pitchFamily="34" charset="0"/>
                <a:cs typeface="Arial"/>
              </a:rPr>
              <a:t/>
            </a:r>
            <a:br>
              <a:rPr lang="en-US" kern="0" dirty="0">
                <a:latin typeface="Arial Black" panose="020B0A04020102020204" pitchFamily="34" charset="0"/>
                <a:cs typeface="Arial"/>
              </a:rPr>
            </a:br>
            <a:endParaRPr lang="ru-RU" kern="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42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404" y="84746"/>
            <a:ext cx="9717532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75" dirty="0">
                <a:latin typeface="Arial Black" panose="020B0A04020102020204" pitchFamily="34" charset="0"/>
              </a:rPr>
              <a:t>Последовательные </a:t>
            </a:r>
            <a:r>
              <a:rPr sz="3200" spc="-120" dirty="0">
                <a:latin typeface="Arial Black" panose="020B0A04020102020204" pitchFamily="34" charset="0"/>
              </a:rPr>
              <a:t>типы </a:t>
            </a:r>
            <a:r>
              <a:rPr sz="3200" spc="-100" dirty="0">
                <a:latin typeface="Arial Black" panose="020B0A04020102020204" pitchFamily="34" charset="0"/>
              </a:rPr>
              <a:t>(serial)</a:t>
            </a:r>
            <a:r>
              <a:rPr sz="3200" spc="-155" dirty="0">
                <a:latin typeface="Arial Black" panose="020B0A04020102020204" pitchFamily="34" charset="0"/>
              </a:rPr>
              <a:t> </a:t>
            </a:r>
            <a:r>
              <a:rPr sz="3200" spc="-110" dirty="0">
                <a:latin typeface="Arial Black" panose="020B0A04020102020204" pitchFamily="34" charset="0"/>
              </a:rPr>
              <a:t>(2)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44802" y="675895"/>
            <a:ext cx="10376510" cy="5681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59385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kern="0" dirty="0">
                <a:latin typeface="Arial"/>
                <a:cs typeface="Arial"/>
              </a:rPr>
              <a:t>Для пояснения вышеприведенных команд нам придется немного  забежать вперед.</a:t>
            </a:r>
          </a:p>
          <a:p>
            <a:pPr marL="355600" marR="5080" indent="-342900"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kern="0" dirty="0">
                <a:latin typeface="Arial"/>
                <a:cs typeface="Arial"/>
              </a:rPr>
              <a:t>Одним из видов объектов в базе данных являются так называемые  </a:t>
            </a:r>
            <a:r>
              <a:rPr sz="2400" b="1" kern="0" dirty="0">
                <a:latin typeface="Carlito"/>
                <a:cs typeface="Carlito"/>
              </a:rPr>
              <a:t>последовательности</a:t>
            </a:r>
            <a:r>
              <a:rPr sz="2400" kern="0" dirty="0">
                <a:latin typeface="Arial"/>
                <a:cs typeface="Arial"/>
              </a:rPr>
              <a:t>. Это, по сути, </a:t>
            </a:r>
            <a:r>
              <a:rPr sz="2400" i="1" kern="0" dirty="0">
                <a:latin typeface="Times New Roman"/>
                <a:cs typeface="Times New Roman"/>
              </a:rPr>
              <a:t>генераторы уникальных целых  чисел</a:t>
            </a:r>
            <a:r>
              <a:rPr sz="2400" kern="0" dirty="0">
                <a:latin typeface="Arial"/>
                <a:cs typeface="Arial"/>
              </a:rPr>
              <a:t>. Для работы с этими последовательностями-генераторами</a:t>
            </a:r>
          </a:p>
          <a:p>
            <a:pPr marL="355600">
              <a:spcBef>
                <a:spcPts val="5"/>
              </a:spcBef>
            </a:pPr>
            <a:r>
              <a:rPr sz="2400" kern="0" dirty="0">
                <a:latin typeface="Arial"/>
                <a:cs typeface="Arial"/>
              </a:rPr>
              <a:t>используются специальные функции. Одна из них — это функция</a:t>
            </a:r>
          </a:p>
          <a:p>
            <a:pPr marL="355600"/>
            <a:r>
              <a:rPr sz="2400" b="1" kern="0" dirty="0">
                <a:latin typeface="Carlito"/>
                <a:cs typeface="Carlito"/>
              </a:rPr>
              <a:t>nextval</a:t>
            </a:r>
            <a:r>
              <a:rPr sz="2400" kern="0" dirty="0">
                <a:latin typeface="Arial"/>
                <a:cs typeface="Arial"/>
              </a:rPr>
              <a:t>, которая как раз и получает очередное число из</a:t>
            </a:r>
          </a:p>
          <a:p>
            <a:pPr marL="355600"/>
            <a:r>
              <a:rPr sz="2400" kern="0" dirty="0">
                <a:latin typeface="Arial"/>
                <a:cs typeface="Arial"/>
              </a:rPr>
              <a:t>последовательности, имя которой указано в качестве параметра</a:t>
            </a:r>
          </a:p>
          <a:p>
            <a:pPr marL="355600"/>
            <a:r>
              <a:rPr sz="2400" kern="0" dirty="0">
                <a:latin typeface="Arial"/>
                <a:cs typeface="Arial"/>
              </a:rPr>
              <a:t>функции.</a:t>
            </a:r>
          </a:p>
          <a:p>
            <a:pPr marL="355600" marR="240665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kern="0" dirty="0">
                <a:latin typeface="Arial"/>
                <a:cs typeface="Arial"/>
              </a:rPr>
              <a:t>В команде CREATE TABLE ключевое слово DEFAULT предписывает,  чтобы СУБД использовала в качестве значения по умолчанию то  значение, которое формирует функция nextval. Поэтому </a:t>
            </a:r>
            <a:r>
              <a:rPr sz="2400" kern="0" dirty="0" err="1">
                <a:latin typeface="Arial"/>
                <a:cs typeface="Arial"/>
              </a:rPr>
              <a:t>если</a:t>
            </a:r>
            <a:r>
              <a:rPr sz="2400" kern="0" dirty="0">
                <a:latin typeface="Arial"/>
                <a:cs typeface="Arial"/>
              </a:rPr>
              <a:t> </a:t>
            </a:r>
            <a:r>
              <a:rPr sz="2400" kern="0" dirty="0" smtClean="0">
                <a:latin typeface="Arial"/>
                <a:cs typeface="Arial"/>
              </a:rPr>
              <a:t>в</a:t>
            </a:r>
            <a:r>
              <a:rPr lang="ru-RU" sz="2400" kern="0" dirty="0" smtClean="0">
                <a:latin typeface="Arial"/>
                <a:cs typeface="Arial"/>
              </a:rPr>
              <a:t> </a:t>
            </a:r>
            <a:r>
              <a:rPr sz="2400" kern="0" dirty="0" err="1" smtClean="0">
                <a:latin typeface="Arial"/>
                <a:cs typeface="Arial"/>
              </a:rPr>
              <a:t>команде</a:t>
            </a:r>
            <a:r>
              <a:rPr sz="2400" kern="0" dirty="0" smtClean="0">
                <a:latin typeface="Arial"/>
                <a:cs typeface="Arial"/>
              </a:rPr>
              <a:t> </a:t>
            </a:r>
            <a:r>
              <a:rPr sz="2400" kern="0" dirty="0">
                <a:latin typeface="Arial"/>
                <a:cs typeface="Arial"/>
              </a:rPr>
              <a:t>вставки строки в таблицу INSERT INTO не будет передано  значение для поля типа serial, то СУБД обратится к услугам этой 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35255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946" y="340778"/>
            <a:ext cx="8839708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75" dirty="0">
                <a:latin typeface="Arial Black" panose="020B0A04020102020204" pitchFamily="34" charset="0"/>
              </a:rPr>
              <a:t>Последовательные </a:t>
            </a:r>
            <a:r>
              <a:rPr sz="3200" spc="-120" dirty="0">
                <a:latin typeface="Arial Black" panose="020B0A04020102020204" pitchFamily="34" charset="0"/>
              </a:rPr>
              <a:t>типы </a:t>
            </a:r>
            <a:r>
              <a:rPr sz="3200" spc="-100" dirty="0">
                <a:latin typeface="Arial Black" panose="020B0A04020102020204" pitchFamily="34" charset="0"/>
              </a:rPr>
              <a:t>(serial)</a:t>
            </a:r>
            <a:r>
              <a:rPr sz="3200" spc="-155" dirty="0">
                <a:latin typeface="Arial Black" panose="020B0A04020102020204" pitchFamily="34" charset="0"/>
              </a:rPr>
              <a:t> </a:t>
            </a:r>
            <a:r>
              <a:rPr sz="3200" spc="-110" dirty="0">
                <a:latin typeface="Arial Black" panose="020B0A04020102020204" pitchFamily="34" charset="0"/>
              </a:rPr>
              <a:t>(3)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1378" y="1200150"/>
            <a:ext cx="10291166" cy="52482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285115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245" dirty="0">
                <a:cs typeface="Arial"/>
              </a:rPr>
              <a:t>В </a:t>
            </a:r>
            <a:r>
              <a:rPr sz="2800" spc="-85" dirty="0">
                <a:cs typeface="Arial"/>
              </a:rPr>
              <a:t>том </a:t>
            </a:r>
            <a:r>
              <a:rPr sz="2800" spc="-120" dirty="0">
                <a:cs typeface="Arial"/>
              </a:rPr>
              <a:t>случае, </a:t>
            </a:r>
            <a:r>
              <a:rPr sz="2800" spc="-75" dirty="0">
                <a:cs typeface="Arial"/>
              </a:rPr>
              <a:t>когда </a:t>
            </a:r>
            <a:r>
              <a:rPr sz="2800" spc="-105" dirty="0">
                <a:cs typeface="Arial"/>
              </a:rPr>
              <a:t>в </a:t>
            </a:r>
            <a:r>
              <a:rPr sz="2800" spc="-114" dirty="0">
                <a:cs typeface="Arial"/>
              </a:rPr>
              <a:t>таблице </a:t>
            </a:r>
            <a:r>
              <a:rPr sz="2800" spc="-100" dirty="0">
                <a:cs typeface="Arial"/>
              </a:rPr>
              <a:t>поле типа </a:t>
            </a:r>
            <a:r>
              <a:rPr sz="2800" spc="-75" dirty="0">
                <a:cs typeface="Arial"/>
              </a:rPr>
              <a:t>serial </a:t>
            </a:r>
            <a:r>
              <a:rPr sz="2800" spc="-145" dirty="0">
                <a:cs typeface="Arial"/>
              </a:rPr>
              <a:t>является </a:t>
            </a:r>
            <a:r>
              <a:rPr sz="2800" spc="-85" dirty="0">
                <a:cs typeface="Arial"/>
              </a:rPr>
              <a:t>суррогатным  </a:t>
            </a:r>
            <a:r>
              <a:rPr sz="2800" spc="-70" dirty="0">
                <a:cs typeface="Arial"/>
              </a:rPr>
              <a:t>первичным </a:t>
            </a:r>
            <a:r>
              <a:rPr sz="2800" spc="-60" dirty="0">
                <a:cs typeface="Arial"/>
              </a:rPr>
              <a:t>ключом, </a:t>
            </a:r>
            <a:r>
              <a:rPr sz="2800" spc="-114" dirty="0">
                <a:cs typeface="Arial"/>
              </a:rPr>
              <a:t>тогда </a:t>
            </a:r>
            <a:r>
              <a:rPr sz="2800" spc="-105" dirty="0">
                <a:cs typeface="Arial"/>
              </a:rPr>
              <a:t>нет </a:t>
            </a:r>
            <a:r>
              <a:rPr sz="2800" spc="-90" dirty="0">
                <a:cs typeface="Arial"/>
              </a:rPr>
              <a:t>необходимости </a:t>
            </a:r>
            <a:r>
              <a:rPr sz="2800" spc="-100" dirty="0">
                <a:cs typeface="Arial"/>
              </a:rPr>
              <a:t>указывать</a:t>
            </a:r>
            <a:r>
              <a:rPr sz="2800" spc="-285" dirty="0">
                <a:cs typeface="Arial"/>
              </a:rPr>
              <a:t> </a:t>
            </a:r>
            <a:r>
              <a:rPr sz="2800" spc="-95" dirty="0">
                <a:cs typeface="Arial"/>
              </a:rPr>
              <a:t>явное</a:t>
            </a:r>
            <a:endParaRPr sz="2800" dirty="0">
              <a:cs typeface="Arial"/>
            </a:endParaRPr>
          </a:p>
          <a:p>
            <a:pPr marL="355600"/>
            <a:r>
              <a:rPr sz="2800" spc="-85" dirty="0">
                <a:cs typeface="Arial"/>
              </a:rPr>
              <a:t>значение </a:t>
            </a:r>
            <a:r>
              <a:rPr sz="2800" spc="-114" dirty="0">
                <a:cs typeface="Arial"/>
              </a:rPr>
              <a:t>для </a:t>
            </a:r>
            <a:r>
              <a:rPr sz="2800" spc="-95" dirty="0">
                <a:cs typeface="Arial"/>
              </a:rPr>
              <a:t>вставки </a:t>
            </a:r>
            <a:r>
              <a:rPr sz="2800" spc="-105" dirty="0">
                <a:cs typeface="Arial"/>
              </a:rPr>
              <a:t>в </a:t>
            </a:r>
            <a:r>
              <a:rPr sz="2800" spc="-125" dirty="0">
                <a:cs typeface="Arial"/>
              </a:rPr>
              <a:t>это</a:t>
            </a:r>
            <a:r>
              <a:rPr sz="2800" spc="-160" dirty="0">
                <a:cs typeface="Arial"/>
              </a:rPr>
              <a:t> </a:t>
            </a:r>
            <a:r>
              <a:rPr sz="2800" spc="-95" dirty="0">
                <a:cs typeface="Arial"/>
              </a:rPr>
              <a:t>поле.</a:t>
            </a:r>
            <a:endParaRPr sz="2800" dirty="0">
              <a:cs typeface="Arial"/>
            </a:endParaRPr>
          </a:p>
          <a:p>
            <a:pPr marL="355600" marR="344805" indent="-342900"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70" dirty="0">
                <a:cs typeface="Arial"/>
              </a:rPr>
              <a:t>Кроме </a:t>
            </a:r>
            <a:r>
              <a:rPr sz="2800" spc="-100" dirty="0">
                <a:cs typeface="Arial"/>
              </a:rPr>
              <a:t>типа </a:t>
            </a:r>
            <a:r>
              <a:rPr sz="2800" spc="-75" dirty="0">
                <a:cs typeface="Arial"/>
              </a:rPr>
              <a:t>serial </a:t>
            </a:r>
            <a:r>
              <a:rPr sz="2800" spc="-125" dirty="0">
                <a:cs typeface="Arial"/>
              </a:rPr>
              <a:t>существуют </a:t>
            </a:r>
            <a:r>
              <a:rPr sz="2800" spc="-135" dirty="0">
                <a:cs typeface="Arial"/>
              </a:rPr>
              <a:t>еще </a:t>
            </a:r>
            <a:r>
              <a:rPr sz="2800" spc="-105" dirty="0">
                <a:cs typeface="Arial"/>
              </a:rPr>
              <a:t>два </a:t>
            </a:r>
            <a:r>
              <a:rPr sz="2800" spc="-95" dirty="0">
                <a:cs typeface="Arial"/>
              </a:rPr>
              <a:t>аналогичных </a:t>
            </a:r>
            <a:r>
              <a:rPr sz="2800" spc="-80" dirty="0">
                <a:cs typeface="Arial"/>
              </a:rPr>
              <a:t>типа: </a:t>
            </a:r>
            <a:r>
              <a:rPr sz="2800" b="1" dirty="0">
                <a:cs typeface="Carlito"/>
              </a:rPr>
              <a:t>bigserial </a:t>
            </a:r>
            <a:r>
              <a:rPr sz="2800" spc="-35" dirty="0">
                <a:cs typeface="Arial"/>
              </a:rPr>
              <a:t>и  </a:t>
            </a:r>
            <a:r>
              <a:rPr sz="2800" b="1" spc="-5" dirty="0">
                <a:cs typeface="Carlito"/>
              </a:rPr>
              <a:t>smallserial</a:t>
            </a:r>
            <a:r>
              <a:rPr sz="2800" spc="-5" dirty="0">
                <a:cs typeface="Arial"/>
              </a:rPr>
              <a:t>. </a:t>
            </a:r>
            <a:r>
              <a:rPr sz="2800" spc="-90" dirty="0">
                <a:cs typeface="Arial"/>
              </a:rPr>
              <a:t>Им </a:t>
            </a:r>
            <a:r>
              <a:rPr sz="2800" spc="-105" dirty="0">
                <a:cs typeface="Arial"/>
              </a:rPr>
              <a:t>фактически, </a:t>
            </a:r>
            <a:r>
              <a:rPr sz="2800" spc="-114" dirty="0">
                <a:cs typeface="Arial"/>
              </a:rPr>
              <a:t>за </a:t>
            </a:r>
            <a:r>
              <a:rPr sz="2800" spc="-55" dirty="0">
                <a:cs typeface="Arial"/>
              </a:rPr>
              <a:t>кадром, </a:t>
            </a:r>
            <a:r>
              <a:rPr sz="2800" spc="-120" dirty="0">
                <a:cs typeface="Arial"/>
              </a:rPr>
              <a:t>соответствуют </a:t>
            </a:r>
            <a:r>
              <a:rPr sz="2800" spc="-85" dirty="0">
                <a:cs typeface="Arial"/>
              </a:rPr>
              <a:t>типы </a:t>
            </a:r>
            <a:r>
              <a:rPr sz="2800" spc="-35" dirty="0">
                <a:cs typeface="Arial"/>
              </a:rPr>
              <a:t>bigint и  </a:t>
            </a:r>
            <a:r>
              <a:rPr sz="2800" spc="-50" dirty="0">
                <a:cs typeface="Arial"/>
              </a:rPr>
              <a:t>smallint.</a:t>
            </a:r>
            <a:endParaRPr sz="2800" dirty="0">
              <a:cs typeface="Arial"/>
            </a:endParaRPr>
          </a:p>
          <a:p>
            <a:pPr>
              <a:spcBef>
                <a:spcPts val="30"/>
              </a:spcBef>
              <a:buFont typeface="Arial"/>
              <a:buChar char="•"/>
            </a:pPr>
            <a:endParaRPr sz="2800" dirty="0">
              <a:cs typeface="Arial"/>
            </a:endParaRPr>
          </a:p>
          <a:p>
            <a:pPr marL="355600" marR="5080" indent="-342900"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u="heavy" spc="-500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sz="2800" u="heavy" spc="-80" dirty="0">
                <a:uFill>
                  <a:solidFill>
                    <a:srgbClr val="000000"/>
                  </a:solidFill>
                </a:uFill>
                <a:cs typeface="Arial"/>
              </a:rPr>
              <a:t>Практический </a:t>
            </a:r>
            <a:r>
              <a:rPr sz="2800" u="heavy" spc="-120" dirty="0">
                <a:uFill>
                  <a:solidFill>
                    <a:srgbClr val="000000"/>
                  </a:solidFill>
                </a:uFill>
                <a:cs typeface="Arial"/>
              </a:rPr>
              <a:t>совет.</a:t>
            </a:r>
            <a:r>
              <a:rPr sz="2800" spc="-120" dirty="0">
                <a:cs typeface="Arial"/>
              </a:rPr>
              <a:t> </a:t>
            </a:r>
            <a:r>
              <a:rPr sz="2800" spc="-100" dirty="0">
                <a:cs typeface="Arial"/>
              </a:rPr>
              <a:t>При </a:t>
            </a:r>
            <a:r>
              <a:rPr sz="2800" spc="-90" dirty="0">
                <a:cs typeface="Arial"/>
              </a:rPr>
              <a:t>выборе </a:t>
            </a:r>
            <a:r>
              <a:rPr sz="2800" spc="-55" dirty="0">
                <a:cs typeface="Arial"/>
              </a:rPr>
              <a:t>конкретного </a:t>
            </a:r>
            <a:r>
              <a:rPr sz="2800" spc="-105" dirty="0">
                <a:cs typeface="Arial"/>
              </a:rPr>
              <a:t>последовательного </a:t>
            </a:r>
            <a:r>
              <a:rPr sz="2800" spc="-100" dirty="0">
                <a:cs typeface="Arial"/>
              </a:rPr>
              <a:t>типа  </a:t>
            </a:r>
            <a:r>
              <a:rPr sz="2800" spc="-35" dirty="0">
                <a:cs typeface="Arial"/>
              </a:rPr>
              <a:t>нужно </a:t>
            </a:r>
            <a:r>
              <a:rPr sz="2800" spc="-110" dirty="0">
                <a:cs typeface="Arial"/>
              </a:rPr>
              <a:t>учитывать </a:t>
            </a:r>
            <a:r>
              <a:rPr sz="2800" spc="-95" dirty="0">
                <a:cs typeface="Arial"/>
              </a:rPr>
              <a:t>предполагаемое </a:t>
            </a:r>
            <a:r>
              <a:rPr sz="2800" spc="-100" dirty="0">
                <a:cs typeface="Arial"/>
              </a:rPr>
              <a:t>число </a:t>
            </a:r>
            <a:r>
              <a:rPr sz="2800" spc="-75" dirty="0">
                <a:cs typeface="Arial"/>
              </a:rPr>
              <a:t>строк </a:t>
            </a:r>
            <a:r>
              <a:rPr sz="2800" spc="-105" dirty="0">
                <a:cs typeface="Arial"/>
              </a:rPr>
              <a:t>в </a:t>
            </a:r>
            <a:r>
              <a:rPr sz="2800" spc="-114" dirty="0">
                <a:cs typeface="Arial"/>
              </a:rPr>
              <a:t>таблице </a:t>
            </a:r>
            <a:r>
              <a:rPr sz="2800" spc="-35" dirty="0">
                <a:cs typeface="Arial"/>
              </a:rPr>
              <a:t>и </a:t>
            </a:r>
            <a:r>
              <a:rPr sz="2800" i="1" spc="35" dirty="0">
                <a:cs typeface="Times New Roman"/>
              </a:rPr>
              <a:t>частоту  </a:t>
            </a:r>
            <a:r>
              <a:rPr sz="2800" i="1" spc="45" dirty="0">
                <a:cs typeface="Times New Roman"/>
              </a:rPr>
              <a:t>удаления </a:t>
            </a:r>
            <a:r>
              <a:rPr sz="2800" i="1" spc="30" dirty="0">
                <a:cs typeface="Times New Roman"/>
              </a:rPr>
              <a:t>и </a:t>
            </a:r>
            <a:r>
              <a:rPr sz="2800" i="1" spc="40" dirty="0">
                <a:cs typeface="Times New Roman"/>
              </a:rPr>
              <a:t>вставки </a:t>
            </a:r>
            <a:r>
              <a:rPr sz="2800" spc="-70" dirty="0">
                <a:cs typeface="Arial"/>
              </a:rPr>
              <a:t>строк, поскольку </a:t>
            </a:r>
            <a:r>
              <a:rPr sz="2800" spc="-80" dirty="0">
                <a:cs typeface="Arial"/>
              </a:rPr>
              <a:t>даже </a:t>
            </a:r>
            <a:r>
              <a:rPr sz="2800" spc="-114" dirty="0">
                <a:cs typeface="Arial"/>
              </a:rPr>
              <a:t>для </a:t>
            </a:r>
            <a:r>
              <a:rPr sz="2800" spc="-95" dirty="0">
                <a:cs typeface="Arial"/>
              </a:rPr>
              <a:t>небольшой </a:t>
            </a:r>
            <a:r>
              <a:rPr sz="2800" spc="-114" dirty="0">
                <a:cs typeface="Arial"/>
              </a:rPr>
              <a:t>таблицы  </a:t>
            </a:r>
            <a:r>
              <a:rPr sz="2800" spc="-75" dirty="0">
                <a:cs typeface="Arial"/>
              </a:rPr>
              <a:t>может </a:t>
            </a:r>
            <a:r>
              <a:rPr sz="2800" spc="-105" dirty="0">
                <a:cs typeface="Arial"/>
              </a:rPr>
              <a:t>потребоваться </a:t>
            </a:r>
            <a:r>
              <a:rPr sz="2800" spc="-100" dirty="0">
                <a:cs typeface="Arial"/>
              </a:rPr>
              <a:t>большой </a:t>
            </a:r>
            <a:r>
              <a:rPr sz="2800" spc="-75" dirty="0">
                <a:cs typeface="Arial"/>
              </a:rPr>
              <a:t>диапазон, </a:t>
            </a:r>
            <a:r>
              <a:rPr sz="2800" spc="-114" dirty="0">
                <a:cs typeface="Arial"/>
              </a:rPr>
              <a:t>если </a:t>
            </a:r>
            <a:r>
              <a:rPr sz="2800" spc="-75" dirty="0">
                <a:cs typeface="Arial"/>
              </a:rPr>
              <a:t>операции </a:t>
            </a:r>
            <a:r>
              <a:rPr sz="2800" spc="-110" dirty="0">
                <a:cs typeface="Arial"/>
              </a:rPr>
              <a:t>удаления </a:t>
            </a:r>
            <a:r>
              <a:rPr sz="2800" spc="-35" dirty="0">
                <a:cs typeface="Arial"/>
              </a:rPr>
              <a:t>и  </a:t>
            </a:r>
            <a:r>
              <a:rPr sz="2800" spc="-90" dirty="0">
                <a:cs typeface="Arial"/>
              </a:rPr>
              <a:t>вставки </a:t>
            </a:r>
            <a:r>
              <a:rPr sz="2800" spc="-75" dirty="0">
                <a:cs typeface="Arial"/>
              </a:rPr>
              <a:t>строк </a:t>
            </a:r>
            <a:r>
              <a:rPr sz="2800" spc="-110" dirty="0">
                <a:cs typeface="Arial"/>
              </a:rPr>
              <a:t>выполняются</a:t>
            </a:r>
            <a:r>
              <a:rPr sz="2800" spc="-204" dirty="0">
                <a:cs typeface="Arial"/>
              </a:rPr>
              <a:t> </a:t>
            </a:r>
            <a:r>
              <a:rPr sz="2800" spc="-114" dirty="0">
                <a:cs typeface="Arial"/>
              </a:rPr>
              <a:t>часто.</a:t>
            </a:r>
            <a:endParaRPr sz="28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5638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914144" y="2839219"/>
            <a:ext cx="8961120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 err="1" smtClean="0">
                <a:latin typeface="Arial Black" panose="020B0A04020102020204" pitchFamily="34" charset="0"/>
              </a:rPr>
              <a:t>Символьные</a:t>
            </a:r>
            <a:r>
              <a:rPr spc="-185" dirty="0" smtClean="0">
                <a:latin typeface="Arial Black" panose="020B0A04020102020204" pitchFamily="34" charset="0"/>
              </a:rPr>
              <a:t> </a:t>
            </a:r>
            <a:r>
              <a:rPr spc="-135" dirty="0">
                <a:latin typeface="Arial Black" panose="020B0A04020102020204" pitchFamily="34" charset="0"/>
              </a:rPr>
              <a:t>(строковые)</a:t>
            </a:r>
            <a:r>
              <a:rPr spc="-225" dirty="0">
                <a:latin typeface="Arial Black" panose="020B0A04020102020204" pitchFamily="34" charset="0"/>
              </a:rPr>
              <a:t> </a:t>
            </a:r>
            <a:r>
              <a:rPr spc="-135" dirty="0">
                <a:latin typeface="Arial Black" panose="020B0A04020102020204" pitchFamily="34" charset="0"/>
              </a:rPr>
              <a:t>типы</a:t>
            </a:r>
          </a:p>
        </p:txBody>
      </p:sp>
    </p:spTree>
    <p:extLst>
      <p:ext uri="{BB962C8B-B14F-4D97-AF65-F5344CB8AC3E}">
        <p14:creationId xmlns:p14="http://schemas.microsoft.com/office/powerpoint/2010/main" val="359077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4387" y="302999"/>
            <a:ext cx="10717885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185" dirty="0">
                <a:latin typeface="Arial Black" panose="020B0A04020102020204" pitchFamily="34" charset="0"/>
              </a:rPr>
              <a:t>Стандартные </a:t>
            </a:r>
            <a:r>
              <a:rPr sz="3200" spc="-155" dirty="0">
                <a:latin typeface="Arial Black" panose="020B0A04020102020204" pitchFamily="34" charset="0"/>
              </a:rPr>
              <a:t>представители  </a:t>
            </a:r>
            <a:r>
              <a:rPr sz="3200" spc="-130" dirty="0">
                <a:latin typeface="Arial Black" panose="020B0A04020102020204" pitchFamily="34" charset="0"/>
              </a:rPr>
              <a:t>строковых </a:t>
            </a:r>
            <a:r>
              <a:rPr sz="3200" spc="-114" dirty="0">
                <a:latin typeface="Arial Black" panose="020B0A04020102020204" pitchFamily="34" charset="0"/>
              </a:rPr>
              <a:t>типов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3041" y="1407414"/>
            <a:ext cx="10728960" cy="46378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1877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30" dirty="0">
                <a:latin typeface="Arial"/>
                <a:cs typeface="Arial"/>
              </a:rPr>
              <a:t>Стандартные </a:t>
            </a:r>
            <a:r>
              <a:rPr sz="2400" spc="-110" dirty="0">
                <a:latin typeface="Arial"/>
                <a:cs typeface="Arial"/>
              </a:rPr>
              <a:t>представители </a:t>
            </a:r>
            <a:r>
              <a:rPr sz="2400" spc="-90" dirty="0">
                <a:latin typeface="Arial"/>
                <a:cs typeface="Arial"/>
              </a:rPr>
              <a:t>строковых </a:t>
            </a:r>
            <a:r>
              <a:rPr sz="2400" spc="-80" dirty="0">
                <a:latin typeface="Arial"/>
                <a:cs typeface="Arial"/>
              </a:rPr>
              <a:t>типов </a:t>
            </a:r>
            <a:r>
              <a:rPr sz="2400" spc="-190" dirty="0">
                <a:latin typeface="Arial"/>
                <a:cs typeface="Arial"/>
              </a:rPr>
              <a:t>— </a:t>
            </a:r>
            <a:r>
              <a:rPr sz="2400" spc="-125" dirty="0">
                <a:latin typeface="Arial"/>
                <a:cs typeface="Arial"/>
              </a:rPr>
              <a:t>это </a:t>
            </a:r>
            <a:r>
              <a:rPr sz="2400" b="1" spc="-10" dirty="0">
                <a:latin typeface="Carlito"/>
                <a:cs typeface="Carlito"/>
              </a:rPr>
              <a:t>character  </a:t>
            </a:r>
            <a:r>
              <a:rPr sz="2400" b="1" spc="-5" dirty="0">
                <a:latin typeface="Carlito"/>
                <a:cs typeface="Carlito"/>
              </a:rPr>
              <a:t>varying( </a:t>
            </a:r>
            <a:r>
              <a:rPr sz="2400" b="1" dirty="0">
                <a:latin typeface="Carlito"/>
                <a:cs typeface="Carlito"/>
              </a:rPr>
              <a:t>n ) </a:t>
            </a:r>
            <a:r>
              <a:rPr sz="2400" spc="-35" dirty="0">
                <a:latin typeface="Arial"/>
                <a:cs typeface="Arial"/>
              </a:rPr>
              <a:t>и </a:t>
            </a:r>
            <a:r>
              <a:rPr sz="2400" b="1" spc="-10" dirty="0">
                <a:latin typeface="Carlito"/>
                <a:cs typeface="Carlito"/>
              </a:rPr>
              <a:t>character( </a:t>
            </a:r>
            <a:r>
              <a:rPr sz="2400" b="1" dirty="0">
                <a:latin typeface="Carlito"/>
                <a:cs typeface="Carlito"/>
              </a:rPr>
              <a:t>n </a:t>
            </a:r>
            <a:r>
              <a:rPr sz="2400" b="1" spc="-35" dirty="0">
                <a:latin typeface="Carlito"/>
                <a:cs typeface="Carlito"/>
              </a:rPr>
              <a:t>)</a:t>
            </a:r>
            <a:r>
              <a:rPr sz="2400" spc="-35" dirty="0">
                <a:latin typeface="Arial"/>
                <a:cs typeface="Arial"/>
              </a:rPr>
              <a:t>, </a:t>
            </a:r>
            <a:r>
              <a:rPr sz="2400" spc="-110" dirty="0">
                <a:latin typeface="Arial"/>
                <a:cs typeface="Arial"/>
              </a:rPr>
              <a:t>где </a:t>
            </a:r>
            <a:r>
              <a:rPr sz="2400" spc="-95" dirty="0">
                <a:latin typeface="Arial"/>
                <a:cs typeface="Arial"/>
              </a:rPr>
              <a:t>параметр </a:t>
            </a:r>
            <a:r>
              <a:rPr sz="2400" spc="-105" dirty="0">
                <a:latin typeface="Arial"/>
                <a:cs typeface="Arial"/>
              </a:rPr>
              <a:t>указывает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максимальное</a:t>
            </a:r>
            <a:endParaRPr sz="2400" dirty="0">
              <a:latin typeface="Arial"/>
              <a:cs typeface="Arial"/>
            </a:endParaRPr>
          </a:p>
          <a:p>
            <a:pPr marL="355600" marR="5080"/>
            <a:r>
              <a:rPr sz="2400" spc="-100" dirty="0">
                <a:latin typeface="Arial"/>
                <a:cs typeface="Arial"/>
              </a:rPr>
              <a:t>число </a:t>
            </a:r>
            <a:r>
              <a:rPr sz="2400" spc="-90" dirty="0">
                <a:latin typeface="Arial"/>
                <a:cs typeface="Arial"/>
              </a:rPr>
              <a:t>символов </a:t>
            </a:r>
            <a:r>
              <a:rPr sz="2400" spc="-105" dirty="0">
                <a:latin typeface="Arial"/>
                <a:cs typeface="Arial"/>
              </a:rPr>
              <a:t>в </a:t>
            </a:r>
            <a:r>
              <a:rPr sz="2400" spc="-80" dirty="0">
                <a:latin typeface="Arial"/>
                <a:cs typeface="Arial"/>
              </a:rPr>
              <a:t>строке, </a:t>
            </a:r>
            <a:r>
              <a:rPr sz="2400" spc="-75" dirty="0">
                <a:latin typeface="Arial"/>
                <a:cs typeface="Arial"/>
              </a:rPr>
              <a:t>которую </a:t>
            </a:r>
            <a:r>
              <a:rPr sz="2400" spc="-35" dirty="0">
                <a:latin typeface="Arial"/>
                <a:cs typeface="Arial"/>
              </a:rPr>
              <a:t>можно </a:t>
            </a:r>
            <a:r>
              <a:rPr sz="2400" spc="-105" dirty="0">
                <a:latin typeface="Arial"/>
                <a:cs typeface="Arial"/>
              </a:rPr>
              <a:t>сохранить в </a:t>
            </a:r>
            <a:r>
              <a:rPr sz="2400" spc="-125" dirty="0">
                <a:latin typeface="Arial"/>
                <a:cs typeface="Arial"/>
              </a:rPr>
              <a:t>столбце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такого  </a:t>
            </a:r>
            <a:r>
              <a:rPr sz="2400" spc="-90" dirty="0">
                <a:latin typeface="Arial"/>
                <a:cs typeface="Arial"/>
              </a:rPr>
              <a:t>типа.</a:t>
            </a:r>
            <a:endParaRPr sz="2400" dirty="0">
              <a:latin typeface="Arial"/>
              <a:cs typeface="Arial"/>
            </a:endParaRPr>
          </a:p>
          <a:p>
            <a:pPr marL="355600" marR="282575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0" dirty="0">
                <a:latin typeface="Arial"/>
                <a:cs typeface="Arial"/>
              </a:rPr>
              <a:t>При </a:t>
            </a:r>
            <a:r>
              <a:rPr sz="2400" spc="-110" dirty="0">
                <a:latin typeface="Arial"/>
                <a:cs typeface="Arial"/>
              </a:rPr>
              <a:t>работе </a:t>
            </a:r>
            <a:r>
              <a:rPr sz="2400" spc="-155" dirty="0">
                <a:latin typeface="Arial"/>
                <a:cs typeface="Arial"/>
              </a:rPr>
              <a:t>с </a:t>
            </a:r>
            <a:r>
              <a:rPr sz="2400" spc="-75" dirty="0">
                <a:latin typeface="Arial"/>
                <a:cs typeface="Arial"/>
              </a:rPr>
              <a:t>многобайтовыми </a:t>
            </a:r>
            <a:r>
              <a:rPr sz="2400" spc="-60" dirty="0">
                <a:latin typeface="Arial"/>
                <a:cs typeface="Arial"/>
              </a:rPr>
              <a:t>кодировками </a:t>
            </a:r>
            <a:r>
              <a:rPr sz="2400" spc="-90" dirty="0">
                <a:latin typeface="Arial"/>
                <a:cs typeface="Arial"/>
              </a:rPr>
              <a:t>символов, </a:t>
            </a:r>
            <a:r>
              <a:rPr sz="2400" spc="-65" dirty="0">
                <a:latin typeface="Arial"/>
                <a:cs typeface="Arial"/>
              </a:rPr>
              <a:t>например,  </a:t>
            </a:r>
            <a:r>
              <a:rPr sz="2400" spc="-155" dirty="0">
                <a:latin typeface="Arial"/>
                <a:cs typeface="Arial"/>
              </a:rPr>
              <a:t>UTF-8, </a:t>
            </a:r>
            <a:r>
              <a:rPr sz="2400" spc="-35" dirty="0">
                <a:latin typeface="Arial"/>
                <a:cs typeface="Arial"/>
              </a:rPr>
              <a:t>нужно </a:t>
            </a:r>
            <a:r>
              <a:rPr sz="2400" spc="-105" dirty="0">
                <a:latin typeface="Arial"/>
                <a:cs typeface="Arial"/>
              </a:rPr>
              <a:t>учитывать, </a:t>
            </a:r>
            <a:r>
              <a:rPr sz="2400" spc="-110" dirty="0">
                <a:latin typeface="Arial"/>
                <a:cs typeface="Arial"/>
              </a:rPr>
              <a:t>что </a:t>
            </a:r>
            <a:r>
              <a:rPr sz="2400" spc="-100" dirty="0">
                <a:latin typeface="Arial"/>
                <a:cs typeface="Arial"/>
              </a:rPr>
              <a:t>речь идет </a:t>
            </a:r>
            <a:r>
              <a:rPr sz="2400" spc="-55" dirty="0">
                <a:latin typeface="Arial"/>
                <a:cs typeface="Arial"/>
              </a:rPr>
              <a:t>именно </a:t>
            </a:r>
            <a:r>
              <a:rPr sz="2400" i="1" spc="25" dirty="0">
                <a:latin typeface="Times New Roman"/>
                <a:cs typeface="Times New Roman"/>
              </a:rPr>
              <a:t>о символах</a:t>
            </a:r>
            <a:r>
              <a:rPr sz="2400" spc="25" dirty="0">
                <a:latin typeface="Arial"/>
                <a:cs typeface="Arial"/>
              </a:rPr>
              <a:t>, </a:t>
            </a:r>
            <a:r>
              <a:rPr sz="2400" spc="-155" dirty="0">
                <a:latin typeface="Arial"/>
                <a:cs typeface="Arial"/>
              </a:rPr>
              <a:t>а </a:t>
            </a:r>
            <a:r>
              <a:rPr sz="2400" spc="-75" dirty="0">
                <a:latin typeface="Arial"/>
                <a:cs typeface="Arial"/>
              </a:rPr>
              <a:t>не </a:t>
            </a:r>
            <a:r>
              <a:rPr sz="2400" spc="-60" dirty="0">
                <a:latin typeface="Arial"/>
                <a:cs typeface="Arial"/>
              </a:rPr>
              <a:t>о  </a:t>
            </a:r>
            <a:r>
              <a:rPr sz="2400" spc="-110" dirty="0">
                <a:latin typeface="Arial"/>
                <a:cs typeface="Arial"/>
              </a:rPr>
              <a:t>байтах.</a:t>
            </a:r>
            <a:endParaRPr sz="2400" dirty="0">
              <a:latin typeface="Arial"/>
              <a:cs typeface="Arial"/>
            </a:endParaRPr>
          </a:p>
          <a:p>
            <a:pPr marL="355600" marR="588010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85" dirty="0">
                <a:latin typeface="Arial"/>
                <a:cs typeface="Arial"/>
              </a:rPr>
              <a:t>Если </a:t>
            </a:r>
            <a:r>
              <a:rPr sz="2400" spc="-114" dirty="0">
                <a:latin typeface="Arial"/>
                <a:cs typeface="Arial"/>
              </a:rPr>
              <a:t>сохраняемая </a:t>
            </a:r>
            <a:r>
              <a:rPr sz="2400" spc="-95" dirty="0">
                <a:latin typeface="Arial"/>
                <a:cs typeface="Arial"/>
              </a:rPr>
              <a:t>строка </a:t>
            </a:r>
            <a:r>
              <a:rPr sz="2400" spc="-90" dirty="0">
                <a:latin typeface="Arial"/>
                <a:cs typeface="Arial"/>
              </a:rPr>
              <a:t>символов </a:t>
            </a:r>
            <a:r>
              <a:rPr sz="2400" spc="-125" dirty="0">
                <a:latin typeface="Arial"/>
                <a:cs typeface="Arial"/>
              </a:rPr>
              <a:t>будет </a:t>
            </a:r>
            <a:r>
              <a:rPr sz="2400" spc="-65" dirty="0">
                <a:latin typeface="Arial"/>
                <a:cs typeface="Arial"/>
              </a:rPr>
              <a:t>короче, </a:t>
            </a:r>
            <a:r>
              <a:rPr sz="2400" spc="-90" dirty="0">
                <a:latin typeface="Arial"/>
                <a:cs typeface="Arial"/>
              </a:rPr>
              <a:t>чем </a:t>
            </a:r>
            <a:r>
              <a:rPr sz="2400" spc="-80" dirty="0">
                <a:latin typeface="Arial"/>
                <a:cs typeface="Arial"/>
              </a:rPr>
              <a:t>указано </a:t>
            </a:r>
            <a:r>
              <a:rPr sz="2400" spc="-105" dirty="0">
                <a:latin typeface="Arial"/>
                <a:cs typeface="Arial"/>
              </a:rPr>
              <a:t>в  </a:t>
            </a:r>
            <a:r>
              <a:rPr sz="2400" spc="-85" dirty="0">
                <a:latin typeface="Arial"/>
                <a:cs typeface="Arial"/>
              </a:rPr>
              <a:t>определении </a:t>
            </a:r>
            <a:r>
              <a:rPr sz="2400" spc="-90" dirty="0">
                <a:latin typeface="Arial"/>
                <a:cs typeface="Arial"/>
              </a:rPr>
              <a:t>типа, </a:t>
            </a:r>
            <a:r>
              <a:rPr sz="2400" spc="-114" dirty="0">
                <a:latin typeface="Arial"/>
                <a:cs typeface="Arial"/>
              </a:rPr>
              <a:t>то </a:t>
            </a:r>
            <a:r>
              <a:rPr sz="2400" spc="-85" dirty="0">
                <a:latin typeface="Arial"/>
                <a:cs typeface="Arial"/>
              </a:rPr>
              <a:t>значение </a:t>
            </a:r>
            <a:r>
              <a:rPr sz="2400" spc="-100" dirty="0">
                <a:latin typeface="Arial"/>
                <a:cs typeface="Arial"/>
              </a:rPr>
              <a:t>типа </a:t>
            </a:r>
            <a:r>
              <a:rPr sz="2400" spc="-75" dirty="0">
                <a:latin typeface="Arial"/>
                <a:cs typeface="Arial"/>
              </a:rPr>
              <a:t>character </a:t>
            </a:r>
            <a:r>
              <a:rPr sz="2400" spc="-125" dirty="0">
                <a:latin typeface="Arial"/>
                <a:cs typeface="Arial"/>
              </a:rPr>
              <a:t>будет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i="1" spc="50" dirty="0">
                <a:latin typeface="Times New Roman"/>
                <a:cs typeface="Times New Roman"/>
              </a:rPr>
              <a:t>дополнено</a:t>
            </a:r>
            <a:endParaRPr sz="2400" dirty="0">
              <a:latin typeface="Times New Roman"/>
              <a:cs typeface="Times New Roman"/>
            </a:endParaRPr>
          </a:p>
          <a:p>
            <a:pPr marL="355600" marR="267335"/>
            <a:r>
              <a:rPr sz="2400" spc="-85" dirty="0">
                <a:latin typeface="Arial"/>
                <a:cs typeface="Arial"/>
              </a:rPr>
              <a:t>пробелами </a:t>
            </a:r>
            <a:r>
              <a:rPr sz="2400" spc="-70" dirty="0">
                <a:latin typeface="Arial"/>
                <a:cs typeface="Arial"/>
              </a:rPr>
              <a:t>до </a:t>
            </a:r>
            <a:r>
              <a:rPr sz="2400" spc="-90" dirty="0">
                <a:latin typeface="Arial"/>
                <a:cs typeface="Arial"/>
              </a:rPr>
              <a:t>требуемой </a:t>
            </a:r>
            <a:r>
              <a:rPr sz="2400" spc="-75" dirty="0">
                <a:latin typeface="Arial"/>
                <a:cs typeface="Arial"/>
              </a:rPr>
              <a:t>длины, </a:t>
            </a:r>
            <a:r>
              <a:rPr sz="2400" spc="-155" dirty="0">
                <a:latin typeface="Arial"/>
                <a:cs typeface="Arial"/>
              </a:rPr>
              <a:t>а </a:t>
            </a:r>
            <a:r>
              <a:rPr sz="2400" spc="-85" dirty="0">
                <a:latin typeface="Arial"/>
                <a:cs typeface="Arial"/>
              </a:rPr>
              <a:t>значение </a:t>
            </a:r>
            <a:r>
              <a:rPr sz="2400" spc="-100" dirty="0">
                <a:latin typeface="Arial"/>
                <a:cs typeface="Arial"/>
              </a:rPr>
              <a:t>типа </a:t>
            </a:r>
            <a:r>
              <a:rPr sz="2400" spc="-75" dirty="0">
                <a:latin typeface="Arial"/>
                <a:cs typeface="Arial"/>
              </a:rPr>
              <a:t>character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varying  </a:t>
            </a:r>
            <a:r>
              <a:rPr sz="2400" spc="-125" dirty="0">
                <a:latin typeface="Arial"/>
                <a:cs typeface="Arial"/>
              </a:rPr>
              <a:t>будет </a:t>
            </a:r>
            <a:r>
              <a:rPr sz="2400" spc="-95" dirty="0">
                <a:latin typeface="Arial"/>
                <a:cs typeface="Arial"/>
              </a:rPr>
              <a:t>сохранено </a:t>
            </a:r>
            <a:r>
              <a:rPr sz="2400" spc="-80" dirty="0">
                <a:latin typeface="Arial"/>
                <a:cs typeface="Arial"/>
              </a:rPr>
              <a:t>так, </a:t>
            </a:r>
            <a:r>
              <a:rPr sz="2400" spc="-25" dirty="0">
                <a:latin typeface="Arial"/>
                <a:cs typeface="Arial"/>
              </a:rPr>
              <a:t>как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есть.</a:t>
            </a:r>
            <a:endParaRPr sz="2400" dirty="0">
              <a:latin typeface="Arial"/>
              <a:cs typeface="Arial"/>
            </a:endParaRPr>
          </a:p>
          <a:p>
            <a:pPr marL="355600" marR="513715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45" dirty="0">
                <a:latin typeface="Arial"/>
                <a:cs typeface="Arial"/>
              </a:rPr>
              <a:t>Типы </a:t>
            </a:r>
            <a:r>
              <a:rPr sz="2400" spc="-75" dirty="0">
                <a:latin typeface="Arial"/>
                <a:cs typeface="Arial"/>
              </a:rPr>
              <a:t>character varying( </a:t>
            </a:r>
            <a:r>
              <a:rPr sz="2400" spc="-60" dirty="0">
                <a:latin typeface="Arial"/>
                <a:cs typeface="Arial"/>
              </a:rPr>
              <a:t>n ) </a:t>
            </a:r>
            <a:r>
              <a:rPr sz="2400" spc="-35" dirty="0">
                <a:latin typeface="Arial"/>
                <a:cs typeface="Arial"/>
              </a:rPr>
              <a:t>и </a:t>
            </a:r>
            <a:r>
              <a:rPr sz="2400" spc="-75" dirty="0">
                <a:latin typeface="Arial"/>
                <a:cs typeface="Arial"/>
              </a:rPr>
              <a:t>character( </a:t>
            </a:r>
            <a:r>
              <a:rPr sz="2400" spc="-60" dirty="0">
                <a:latin typeface="Arial"/>
                <a:cs typeface="Arial"/>
              </a:rPr>
              <a:t>n ) </a:t>
            </a:r>
            <a:r>
              <a:rPr sz="2400" spc="-80" dirty="0">
                <a:latin typeface="Arial"/>
                <a:cs typeface="Arial"/>
              </a:rPr>
              <a:t>имеют псевдонимы  </a:t>
            </a:r>
            <a:r>
              <a:rPr sz="2400" b="1" spc="-10" dirty="0">
                <a:latin typeface="Carlito"/>
                <a:cs typeface="Carlito"/>
              </a:rPr>
              <a:t>varchar( </a:t>
            </a:r>
            <a:r>
              <a:rPr sz="2400" b="1" dirty="0">
                <a:latin typeface="Carlito"/>
                <a:cs typeface="Carlito"/>
              </a:rPr>
              <a:t>n ) </a:t>
            </a:r>
            <a:r>
              <a:rPr sz="2400" spc="-35" dirty="0">
                <a:latin typeface="Arial"/>
                <a:cs typeface="Arial"/>
              </a:rPr>
              <a:t>и </a:t>
            </a:r>
            <a:r>
              <a:rPr sz="2400" b="1" spc="-5" dirty="0">
                <a:latin typeface="Carlito"/>
                <a:cs typeface="Carlito"/>
              </a:rPr>
              <a:t>char( </a:t>
            </a:r>
            <a:r>
              <a:rPr sz="2400" b="1" dirty="0">
                <a:latin typeface="Carlito"/>
                <a:cs typeface="Carlito"/>
              </a:rPr>
              <a:t>n ) </a:t>
            </a:r>
            <a:r>
              <a:rPr sz="2400" spc="-105" dirty="0">
                <a:latin typeface="Arial"/>
                <a:cs typeface="Arial"/>
              </a:rPr>
              <a:t>соответственно. </a:t>
            </a:r>
            <a:r>
              <a:rPr sz="2400" spc="-180" dirty="0">
                <a:latin typeface="Arial"/>
                <a:cs typeface="Arial"/>
              </a:rPr>
              <a:t>На </a:t>
            </a:r>
            <a:r>
              <a:rPr sz="2400" spc="-60" dirty="0">
                <a:latin typeface="Arial"/>
                <a:cs typeface="Arial"/>
              </a:rPr>
              <a:t>практике, </a:t>
            </a:r>
            <a:r>
              <a:rPr sz="2400" spc="-25" dirty="0">
                <a:latin typeface="Arial"/>
                <a:cs typeface="Arial"/>
              </a:rPr>
              <a:t>как </a:t>
            </a:r>
            <a:r>
              <a:rPr sz="2400" spc="-85" dirty="0">
                <a:latin typeface="Arial"/>
                <a:cs typeface="Arial"/>
              </a:rPr>
              <a:t>правило,  </a:t>
            </a:r>
            <a:r>
              <a:rPr sz="2400" spc="-100" dirty="0">
                <a:latin typeface="Arial"/>
                <a:cs typeface="Arial"/>
              </a:rPr>
              <a:t>используют </a:t>
            </a:r>
            <a:r>
              <a:rPr sz="2400" spc="-55" dirty="0">
                <a:latin typeface="Arial"/>
                <a:cs typeface="Arial"/>
              </a:rPr>
              <a:t>именно </a:t>
            </a:r>
            <a:r>
              <a:rPr sz="2400" spc="-110" dirty="0">
                <a:latin typeface="Arial"/>
                <a:cs typeface="Arial"/>
              </a:rPr>
              <a:t>эти </a:t>
            </a:r>
            <a:r>
              <a:rPr sz="2400" spc="-60" dirty="0">
                <a:latin typeface="Arial"/>
                <a:cs typeface="Arial"/>
              </a:rPr>
              <a:t>краткие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псевдонимы.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6698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3780" y="392728"/>
            <a:ext cx="8400796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kern="0" dirty="0">
                <a:latin typeface="Arial Black" panose="020B0A04020102020204" pitchFamily="34" charset="0"/>
              </a:rPr>
              <a:t>Тип text — расширение PostgreSQL</a:t>
            </a:r>
          </a:p>
        </p:txBody>
      </p:sp>
      <p:sp>
        <p:nvSpPr>
          <p:cNvPr id="3" name="object 3"/>
          <p:cNvSpPr/>
          <p:nvPr/>
        </p:nvSpPr>
        <p:spPr>
          <a:xfrm>
            <a:off x="2047647" y="5257777"/>
            <a:ext cx="1638935" cy="0"/>
          </a:xfrm>
          <a:custGeom>
            <a:avLst/>
            <a:gdLst/>
            <a:ahLst/>
            <a:cxnLst/>
            <a:rect l="l" t="t" r="r" b="b"/>
            <a:pathLst>
              <a:path w="1638935">
                <a:moveTo>
                  <a:pt x="0" y="0"/>
                </a:moveTo>
                <a:lnTo>
                  <a:pt x="1638751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81378" y="1072133"/>
            <a:ext cx="10400894" cy="49476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kern="0" dirty="0">
                <a:cs typeface="Arial"/>
              </a:rPr>
              <a:t>PostgreSQL дополнительно предлагает еще один символьный тип —</a:t>
            </a:r>
          </a:p>
          <a:p>
            <a:pPr marL="355600">
              <a:lnSpc>
                <a:spcPts val="2160"/>
              </a:lnSpc>
            </a:pPr>
            <a:r>
              <a:rPr sz="2400" b="1" kern="0" dirty="0">
                <a:cs typeface="Carlito"/>
              </a:rPr>
              <a:t>text</a:t>
            </a:r>
            <a:r>
              <a:rPr sz="2400" kern="0" dirty="0">
                <a:cs typeface="Arial"/>
              </a:rPr>
              <a:t>. В столбец этого типа можно ввести сколь угодно большое</a:t>
            </a:r>
          </a:p>
          <a:p>
            <a:pPr marL="355600" marR="605155">
              <a:lnSpc>
                <a:spcPts val="2160"/>
              </a:lnSpc>
              <a:spcBef>
                <a:spcPts val="150"/>
              </a:spcBef>
            </a:pPr>
            <a:r>
              <a:rPr sz="2400" kern="0" dirty="0">
                <a:cs typeface="Arial"/>
              </a:rPr>
              <a:t>значение, конечно, в пределах, установленных при компиляции  исходных текстов СУБД.</a:t>
            </a:r>
          </a:p>
          <a:p>
            <a:pPr marL="355600" marR="5080" indent="-342900">
              <a:lnSpc>
                <a:spcPts val="216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u="heavy" kern="0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sz="2400" u="heavy" kern="0" dirty="0">
                <a:uFill>
                  <a:solidFill>
                    <a:srgbClr val="000000"/>
                  </a:solidFill>
                </a:uFill>
                <a:cs typeface="Arial"/>
              </a:rPr>
              <a:t>Практический совет.</a:t>
            </a:r>
            <a:r>
              <a:rPr sz="2400" kern="0" dirty="0">
                <a:cs typeface="Arial"/>
              </a:rPr>
              <a:t> Документация рекомендует использовать типы  text и varchar, поскольку такое отличительное свойство типа character,  как дополнение значений пробелами, на практике почти не  востребовано. В PostgreSQL обычно используется тип text.</a:t>
            </a:r>
          </a:p>
          <a:p>
            <a:pPr marL="355600" marR="971550" indent="-342900">
              <a:lnSpc>
                <a:spcPts val="216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kern="0" dirty="0">
                <a:cs typeface="Arial"/>
              </a:rPr>
              <a:t>Константы символьных типов в SQL-командах заключаются в  одинарные кавычки:</a:t>
            </a:r>
          </a:p>
          <a:p>
            <a:pPr marL="12700">
              <a:spcBef>
                <a:spcPts val="160"/>
              </a:spcBef>
            </a:pPr>
            <a:r>
              <a:rPr sz="2400" b="1" kern="0" dirty="0">
                <a:cs typeface="Courier New"/>
              </a:rPr>
              <a:t>SELECT 'PostgreSQL';</a:t>
            </a:r>
            <a:endParaRPr sz="2400" kern="0" dirty="0">
              <a:cs typeface="Courier New"/>
            </a:endParaRPr>
          </a:p>
          <a:p>
            <a:pPr>
              <a:spcBef>
                <a:spcPts val="40"/>
              </a:spcBef>
            </a:pPr>
            <a:endParaRPr sz="2400" kern="0" dirty="0">
              <a:cs typeface="Courier New"/>
            </a:endParaRPr>
          </a:p>
          <a:p>
            <a:pPr marL="149225">
              <a:spcBef>
                <a:spcPts val="5"/>
              </a:spcBef>
            </a:pPr>
            <a:r>
              <a:rPr sz="2400" kern="0" dirty="0">
                <a:cs typeface="Courier New"/>
              </a:rPr>
              <a:t>?column?</a:t>
            </a:r>
          </a:p>
          <a:p>
            <a:pPr marL="12700" marR="6421755" indent="137160">
              <a:lnSpc>
                <a:spcPct val="110000"/>
              </a:lnSpc>
            </a:pPr>
            <a:r>
              <a:rPr sz="2400" kern="0" dirty="0" smtClean="0">
                <a:cs typeface="Courier New"/>
              </a:rPr>
              <a:t>PostgreSQL </a:t>
            </a:r>
            <a:endParaRPr lang="en-US" sz="2400" kern="0" dirty="0" smtClean="0">
              <a:cs typeface="Courier New"/>
            </a:endParaRPr>
          </a:p>
          <a:p>
            <a:pPr marL="12700" marR="6421755" indent="137160">
              <a:lnSpc>
                <a:spcPct val="110000"/>
              </a:lnSpc>
            </a:pPr>
            <a:r>
              <a:rPr sz="2400" kern="0" dirty="0" smtClean="0">
                <a:cs typeface="Courier New"/>
              </a:rPr>
              <a:t> </a:t>
            </a:r>
            <a:r>
              <a:rPr sz="2400" kern="0" dirty="0">
                <a:cs typeface="Courier New"/>
              </a:rPr>
              <a:t>(1 строка)</a:t>
            </a:r>
          </a:p>
        </p:txBody>
      </p:sp>
    </p:spTree>
    <p:extLst>
      <p:ext uri="{BB962C8B-B14F-4D97-AF65-F5344CB8AC3E}">
        <p14:creationId xmlns:p14="http://schemas.microsoft.com/office/powerpoint/2010/main" val="4156736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646" y="369086"/>
            <a:ext cx="8876284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15" dirty="0">
                <a:latin typeface="Arial Black" panose="020B0A04020102020204" pitchFamily="34" charset="0"/>
              </a:rPr>
              <a:t>Что </a:t>
            </a:r>
            <a:r>
              <a:rPr sz="3200" spc="-185" dirty="0">
                <a:latin typeface="Arial Black" panose="020B0A04020102020204" pitchFamily="34" charset="0"/>
              </a:rPr>
              <a:t>делать </a:t>
            </a:r>
            <a:r>
              <a:rPr sz="3200" spc="-220" dirty="0">
                <a:latin typeface="Arial Black" panose="020B0A04020102020204" pitchFamily="34" charset="0"/>
              </a:rPr>
              <a:t>с </a:t>
            </a:r>
            <a:r>
              <a:rPr sz="3200" spc="-105" dirty="0">
                <a:latin typeface="Arial Black" panose="020B0A04020102020204" pitchFamily="34" charset="0"/>
              </a:rPr>
              <a:t>кавычками </a:t>
            </a:r>
            <a:r>
              <a:rPr sz="3200" spc="-150" dirty="0">
                <a:latin typeface="Arial Black" panose="020B0A04020102020204" pitchFamily="34" charset="0"/>
              </a:rPr>
              <a:t>в </a:t>
            </a:r>
            <a:r>
              <a:rPr sz="3200" spc="-145" dirty="0">
                <a:latin typeface="Arial Black" panose="020B0A04020102020204" pitchFamily="34" charset="0"/>
              </a:rPr>
              <a:t>константах</a:t>
            </a:r>
            <a:r>
              <a:rPr sz="3200" spc="15" dirty="0">
                <a:latin typeface="Arial Black" panose="020B0A04020102020204" pitchFamily="34" charset="0"/>
              </a:rPr>
              <a:t> </a:t>
            </a:r>
            <a:r>
              <a:rPr sz="3200" spc="-265" dirty="0">
                <a:latin typeface="Arial Black" panose="020B0A04020102020204" pitchFamily="34" charset="0"/>
              </a:rPr>
              <a:t>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09704" y="2265530"/>
            <a:ext cx="1812918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477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4" name="object 4"/>
          <p:cNvSpPr/>
          <p:nvPr/>
        </p:nvSpPr>
        <p:spPr>
          <a:xfrm>
            <a:off x="2709704" y="5641825"/>
            <a:ext cx="1812918" cy="0"/>
          </a:xfrm>
          <a:custGeom>
            <a:avLst/>
            <a:gdLst/>
            <a:ahLst/>
            <a:cxnLst/>
            <a:rect l="l" t="t" r="r" b="b"/>
            <a:pathLst>
              <a:path w="1367789">
                <a:moveTo>
                  <a:pt x="0" y="0"/>
                </a:moveTo>
                <a:lnTo>
                  <a:pt x="1367477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1608227" y="959055"/>
            <a:ext cx="10583773" cy="5675272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130810">
              <a:lnSpc>
                <a:spcPts val="2050"/>
              </a:lnSpc>
              <a:spcBef>
                <a:spcPts val="355"/>
              </a:spcBef>
            </a:pPr>
            <a:r>
              <a:rPr sz="2400" spc="-240" dirty="0">
                <a:cs typeface="Arial"/>
              </a:rPr>
              <a:t>В </a:t>
            </a:r>
            <a:r>
              <a:rPr sz="2400" spc="-85" dirty="0">
                <a:cs typeface="Arial"/>
              </a:rPr>
              <a:t>том </a:t>
            </a:r>
            <a:r>
              <a:rPr sz="2400" spc="-114" dirty="0">
                <a:cs typeface="Arial"/>
              </a:rPr>
              <a:t>случае, </a:t>
            </a:r>
            <a:r>
              <a:rPr sz="2400" spc="-80" dirty="0">
                <a:cs typeface="Arial"/>
              </a:rPr>
              <a:t>когда </a:t>
            </a:r>
            <a:r>
              <a:rPr sz="2400" spc="-105" dirty="0">
                <a:cs typeface="Arial"/>
              </a:rPr>
              <a:t>в </a:t>
            </a:r>
            <a:r>
              <a:rPr sz="2400" spc="-95" dirty="0">
                <a:cs typeface="Arial"/>
              </a:rPr>
              <a:t>константе содержится символ </a:t>
            </a:r>
            <a:r>
              <a:rPr sz="2400" spc="-70" dirty="0">
                <a:cs typeface="Arial"/>
              </a:rPr>
              <a:t>одинарной </a:t>
            </a:r>
            <a:r>
              <a:rPr sz="2400" spc="-65" dirty="0">
                <a:cs typeface="Arial"/>
              </a:rPr>
              <a:t>кавычки </a:t>
            </a:r>
            <a:r>
              <a:rPr sz="2400" spc="-80" dirty="0">
                <a:cs typeface="Arial"/>
              </a:rPr>
              <a:t>или  </a:t>
            </a:r>
            <a:r>
              <a:rPr sz="2400" spc="-85" dirty="0">
                <a:cs typeface="Arial"/>
              </a:rPr>
              <a:t>обратной </a:t>
            </a:r>
            <a:r>
              <a:rPr sz="2400" spc="-60" dirty="0">
                <a:cs typeface="Arial"/>
              </a:rPr>
              <a:t>косой </a:t>
            </a:r>
            <a:r>
              <a:rPr sz="2400" spc="-95" dirty="0">
                <a:cs typeface="Arial"/>
              </a:rPr>
              <a:t>черты, </a:t>
            </a:r>
            <a:r>
              <a:rPr sz="2400" spc="-90" dirty="0">
                <a:cs typeface="Arial"/>
              </a:rPr>
              <a:t>их </a:t>
            </a:r>
            <a:r>
              <a:rPr sz="2400" spc="-80" dirty="0">
                <a:cs typeface="Arial"/>
              </a:rPr>
              <a:t>необходимо </a:t>
            </a:r>
            <a:r>
              <a:rPr sz="2400" spc="-110" dirty="0">
                <a:cs typeface="Arial"/>
              </a:rPr>
              <a:t>удваивать.</a:t>
            </a:r>
            <a:r>
              <a:rPr sz="2400" spc="-120" dirty="0">
                <a:cs typeface="Arial"/>
              </a:rPr>
              <a:t> </a:t>
            </a:r>
            <a:r>
              <a:rPr sz="2400" spc="-85" dirty="0">
                <a:cs typeface="Arial"/>
              </a:rPr>
              <a:t>Например:</a:t>
            </a:r>
            <a:endParaRPr sz="2400" dirty="0"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sz="2400" b="1" spc="-10" dirty="0">
                <a:cs typeface="Courier New"/>
              </a:rPr>
              <a:t>SELECT 'PGDAY''17';</a:t>
            </a:r>
            <a:endParaRPr sz="2400" dirty="0">
              <a:cs typeface="Courier New"/>
            </a:endParaRPr>
          </a:p>
          <a:p>
            <a:pPr marR="6584950" algn="ctr"/>
            <a:r>
              <a:rPr sz="2400" spc="-10" dirty="0">
                <a:cs typeface="Courier New"/>
              </a:rPr>
              <a:t>?column?</a:t>
            </a:r>
            <a:endParaRPr sz="2400" dirty="0">
              <a:cs typeface="Courier New"/>
            </a:endParaRPr>
          </a:p>
          <a:p>
            <a:pPr>
              <a:spcBef>
                <a:spcPts val="10"/>
              </a:spcBef>
            </a:pPr>
            <a:endParaRPr sz="2400" dirty="0">
              <a:cs typeface="Courier New"/>
            </a:endParaRPr>
          </a:p>
          <a:p>
            <a:pPr marR="6584950" algn="ctr"/>
            <a:r>
              <a:rPr sz="2400" spc="-10" dirty="0">
                <a:cs typeface="Courier New"/>
              </a:rPr>
              <a:t>PGDAY'17</a:t>
            </a:r>
            <a:endParaRPr sz="2400" dirty="0">
              <a:cs typeface="Courier New"/>
            </a:endParaRPr>
          </a:p>
          <a:p>
            <a:pPr marR="6584950" algn="ctr"/>
            <a:r>
              <a:rPr sz="2400" spc="-5" dirty="0">
                <a:cs typeface="Courier New"/>
              </a:rPr>
              <a:t>(1</a:t>
            </a:r>
            <a:r>
              <a:rPr sz="2400" spc="-80" dirty="0">
                <a:cs typeface="Courier New"/>
              </a:rPr>
              <a:t> </a:t>
            </a:r>
            <a:r>
              <a:rPr sz="2400" spc="-10" dirty="0">
                <a:cs typeface="Courier New"/>
              </a:rPr>
              <a:t>строка)</a:t>
            </a:r>
            <a:endParaRPr sz="2400" dirty="0">
              <a:cs typeface="Courier New"/>
            </a:endParaRPr>
          </a:p>
          <a:p>
            <a:pPr marL="12700">
              <a:lnSpc>
                <a:spcPts val="2165"/>
              </a:lnSpc>
              <a:spcBef>
                <a:spcPts val="320"/>
              </a:spcBef>
            </a:pPr>
            <a:r>
              <a:rPr sz="2400" spc="-20" dirty="0">
                <a:cs typeface="Arial"/>
              </a:rPr>
              <a:t>Можно </a:t>
            </a:r>
            <a:r>
              <a:rPr sz="2400" spc="-105" dirty="0">
                <a:cs typeface="Arial"/>
              </a:rPr>
              <a:t>использовать </a:t>
            </a:r>
            <a:r>
              <a:rPr sz="2400" spc="-95" dirty="0">
                <a:cs typeface="Arial"/>
              </a:rPr>
              <a:t>символы </a:t>
            </a:r>
            <a:r>
              <a:rPr sz="2400" spc="-60" dirty="0">
                <a:cs typeface="Arial"/>
              </a:rPr>
              <a:t>«</a:t>
            </a:r>
            <a:r>
              <a:rPr sz="2400" b="1" spc="-60" dirty="0">
                <a:cs typeface="Carlito"/>
              </a:rPr>
              <a:t>$</a:t>
            </a:r>
            <a:r>
              <a:rPr sz="2400" spc="-60" dirty="0">
                <a:cs typeface="Arial"/>
              </a:rPr>
              <a:t>» </a:t>
            </a:r>
            <a:r>
              <a:rPr sz="2400" spc="-105" dirty="0">
                <a:cs typeface="Arial"/>
              </a:rPr>
              <a:t>в </a:t>
            </a:r>
            <a:r>
              <a:rPr sz="2400" spc="-110" dirty="0">
                <a:cs typeface="Arial"/>
              </a:rPr>
              <a:t>качестве </a:t>
            </a:r>
            <a:r>
              <a:rPr sz="2400" spc="-90" dirty="0">
                <a:cs typeface="Arial"/>
              </a:rPr>
              <a:t>ограничителей.</a:t>
            </a:r>
            <a:r>
              <a:rPr sz="2400" spc="-105" dirty="0">
                <a:cs typeface="Arial"/>
              </a:rPr>
              <a:t> </a:t>
            </a:r>
            <a:r>
              <a:rPr sz="2400" spc="-185" dirty="0">
                <a:cs typeface="Arial"/>
              </a:rPr>
              <a:t>Это</a:t>
            </a:r>
            <a:endParaRPr sz="2400" dirty="0">
              <a:cs typeface="Arial"/>
            </a:endParaRPr>
          </a:p>
          <a:p>
            <a:pPr marL="12700" marR="5080">
              <a:lnSpc>
                <a:spcPts val="2050"/>
              </a:lnSpc>
              <a:spcBef>
                <a:spcPts val="145"/>
              </a:spcBef>
            </a:pPr>
            <a:r>
              <a:rPr sz="2400" spc="-95" dirty="0">
                <a:cs typeface="Arial"/>
              </a:rPr>
              <a:t>расширение, предлагаемое </a:t>
            </a:r>
            <a:r>
              <a:rPr sz="2400" spc="-160" dirty="0">
                <a:cs typeface="Arial"/>
              </a:rPr>
              <a:t>PostgreSQL. </a:t>
            </a:r>
            <a:r>
              <a:rPr sz="2400" spc="-95" dirty="0">
                <a:cs typeface="Arial"/>
              </a:rPr>
              <a:t>При </a:t>
            </a:r>
            <a:r>
              <a:rPr sz="2400" spc="-100" dirty="0">
                <a:cs typeface="Arial"/>
              </a:rPr>
              <a:t>этом </a:t>
            </a:r>
            <a:r>
              <a:rPr sz="2400" spc="-65" dirty="0">
                <a:cs typeface="Arial"/>
              </a:rPr>
              <a:t>уже </a:t>
            </a:r>
            <a:r>
              <a:rPr sz="2400" spc="-80" dirty="0">
                <a:cs typeface="Arial"/>
              </a:rPr>
              <a:t>не </a:t>
            </a:r>
            <a:r>
              <a:rPr sz="2400" spc="-40" dirty="0">
                <a:cs typeface="Arial"/>
              </a:rPr>
              <a:t>нужно </a:t>
            </a:r>
            <a:r>
              <a:rPr sz="2400" spc="-114" dirty="0">
                <a:cs typeface="Arial"/>
              </a:rPr>
              <a:t>удваивать  </a:t>
            </a:r>
            <a:r>
              <a:rPr sz="2400" spc="-50" dirty="0">
                <a:cs typeface="Arial"/>
              </a:rPr>
              <a:t>никакие </a:t>
            </a:r>
            <a:r>
              <a:rPr sz="2400" spc="-95" dirty="0">
                <a:cs typeface="Arial"/>
              </a:rPr>
              <a:t>символы, </a:t>
            </a:r>
            <a:r>
              <a:rPr sz="2400" spc="-105" dirty="0">
                <a:cs typeface="Arial"/>
              </a:rPr>
              <a:t>содержащиеся </a:t>
            </a:r>
            <a:r>
              <a:rPr sz="2400" spc="-100" dirty="0">
                <a:cs typeface="Arial"/>
              </a:rPr>
              <a:t>в </a:t>
            </a:r>
            <a:r>
              <a:rPr sz="2400" spc="-85" dirty="0">
                <a:cs typeface="Arial"/>
              </a:rPr>
              <a:t>самой константе: </a:t>
            </a:r>
            <a:r>
              <a:rPr sz="2400" spc="-40" dirty="0">
                <a:cs typeface="Arial"/>
              </a:rPr>
              <a:t>ни </a:t>
            </a:r>
            <a:r>
              <a:rPr sz="2400" spc="-80" dirty="0">
                <a:cs typeface="Arial"/>
              </a:rPr>
              <a:t>одинарные </a:t>
            </a:r>
            <a:r>
              <a:rPr sz="2400" spc="-65" dirty="0">
                <a:cs typeface="Arial"/>
              </a:rPr>
              <a:t>кавычки,  </a:t>
            </a:r>
            <a:r>
              <a:rPr sz="2400" spc="-45" dirty="0">
                <a:cs typeface="Arial"/>
              </a:rPr>
              <a:t>ни </a:t>
            </a:r>
            <a:r>
              <a:rPr sz="2400" spc="-95" dirty="0">
                <a:cs typeface="Arial"/>
              </a:rPr>
              <a:t>символы </a:t>
            </a:r>
            <a:r>
              <a:rPr sz="2400" spc="-85" dirty="0">
                <a:cs typeface="Arial"/>
              </a:rPr>
              <a:t>обратной </a:t>
            </a:r>
            <a:r>
              <a:rPr sz="2400" spc="-60" dirty="0">
                <a:cs typeface="Arial"/>
              </a:rPr>
              <a:t>косой </a:t>
            </a:r>
            <a:r>
              <a:rPr sz="2400" spc="-100" dirty="0">
                <a:cs typeface="Arial"/>
              </a:rPr>
              <a:t>черты.</a:t>
            </a:r>
            <a:r>
              <a:rPr sz="2400" spc="-195" dirty="0">
                <a:cs typeface="Arial"/>
              </a:rPr>
              <a:t> </a:t>
            </a:r>
            <a:r>
              <a:rPr sz="2400" spc="-80" dirty="0">
                <a:cs typeface="Arial"/>
              </a:rPr>
              <a:t>Например:</a:t>
            </a:r>
            <a:endParaRPr sz="2400" dirty="0">
              <a:cs typeface="Arial"/>
            </a:endParaRPr>
          </a:p>
          <a:p>
            <a:pPr>
              <a:spcBef>
                <a:spcPts val="35"/>
              </a:spcBef>
            </a:pPr>
            <a:endParaRPr sz="2400" dirty="0">
              <a:cs typeface="Arial"/>
            </a:endParaRPr>
          </a:p>
          <a:p>
            <a:pPr marL="12700"/>
            <a:r>
              <a:rPr sz="2400" b="1" spc="-10" dirty="0">
                <a:cs typeface="Courier New"/>
              </a:rPr>
              <a:t>SELECT $$PGDAY'17$$;</a:t>
            </a:r>
            <a:endParaRPr sz="2400" dirty="0">
              <a:cs typeface="Courier New"/>
            </a:endParaRPr>
          </a:p>
          <a:p>
            <a:pPr marR="6584950" algn="ctr"/>
            <a:r>
              <a:rPr sz="2400" spc="-10" dirty="0">
                <a:cs typeface="Courier New"/>
              </a:rPr>
              <a:t>?column?</a:t>
            </a:r>
            <a:endParaRPr sz="2400" dirty="0">
              <a:cs typeface="Courier New"/>
            </a:endParaRPr>
          </a:p>
          <a:p>
            <a:pPr>
              <a:spcBef>
                <a:spcPts val="10"/>
              </a:spcBef>
            </a:pPr>
            <a:endParaRPr sz="2400" dirty="0">
              <a:cs typeface="Courier New"/>
            </a:endParaRPr>
          </a:p>
          <a:p>
            <a:pPr marR="6584950" algn="ctr"/>
            <a:r>
              <a:rPr sz="2400" spc="-10" dirty="0">
                <a:cs typeface="Courier New"/>
              </a:rPr>
              <a:t>PGDAY'17</a:t>
            </a:r>
            <a:endParaRPr sz="2400" dirty="0">
              <a:cs typeface="Courier New"/>
            </a:endParaRPr>
          </a:p>
          <a:p>
            <a:pPr marR="6584950" algn="ctr"/>
            <a:r>
              <a:rPr sz="2400" spc="-5" dirty="0">
                <a:cs typeface="Courier New"/>
              </a:rPr>
              <a:t>(1</a:t>
            </a:r>
            <a:r>
              <a:rPr sz="2400" spc="-90" dirty="0">
                <a:cs typeface="Courier New"/>
              </a:rPr>
              <a:t> </a:t>
            </a:r>
            <a:r>
              <a:rPr sz="2400" spc="-10" dirty="0">
                <a:cs typeface="Courier New"/>
              </a:rPr>
              <a:t>строка)</a:t>
            </a:r>
            <a:endParaRPr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99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946" y="343239"/>
            <a:ext cx="9010395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65" dirty="0">
                <a:latin typeface="Arial Black" panose="020B0A04020102020204" pitchFamily="34" charset="0"/>
              </a:rPr>
              <a:t>Строковые </a:t>
            </a:r>
            <a:r>
              <a:rPr sz="3200" spc="-130" dirty="0">
                <a:latin typeface="Arial Black" panose="020B0A04020102020204" pitchFamily="34" charset="0"/>
              </a:rPr>
              <a:t>константы </a:t>
            </a:r>
            <a:r>
              <a:rPr sz="3200" spc="-150" dirty="0">
                <a:latin typeface="Arial Black" panose="020B0A04020102020204" pitchFamily="34" charset="0"/>
              </a:rPr>
              <a:t>в </a:t>
            </a:r>
            <a:r>
              <a:rPr sz="3200" spc="-170" dirty="0">
                <a:latin typeface="Arial Black" panose="020B0A04020102020204" pitchFamily="34" charset="0"/>
              </a:rPr>
              <a:t>стиле </a:t>
            </a:r>
            <a:r>
              <a:rPr sz="3200" spc="-130" dirty="0">
                <a:latin typeface="Arial Black" panose="020B0A04020102020204" pitchFamily="34" charset="0"/>
              </a:rPr>
              <a:t>языка</a:t>
            </a:r>
            <a:r>
              <a:rPr sz="3200" spc="-105" dirty="0">
                <a:latin typeface="Arial Black" panose="020B0A04020102020204" pitchFamily="34" charset="0"/>
              </a:rPr>
              <a:t> </a:t>
            </a:r>
            <a:r>
              <a:rPr sz="3200" spc="-535" dirty="0">
                <a:latin typeface="Arial Black" panose="020B0A04020102020204" pitchFamily="34" charset="0"/>
              </a:rPr>
              <a:t>C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6594" y="1188568"/>
            <a:ext cx="7984490" cy="123380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spcBef>
                <a:spcPts val="340"/>
              </a:spcBef>
            </a:pPr>
            <a:r>
              <a:rPr sz="2000" spc="-170" dirty="0">
                <a:latin typeface="Arial"/>
                <a:cs typeface="Arial"/>
              </a:rPr>
              <a:t>PostgreSQL </a:t>
            </a:r>
            <a:r>
              <a:rPr sz="2000" spc="-110" dirty="0">
                <a:latin typeface="Arial"/>
                <a:cs typeface="Arial"/>
              </a:rPr>
              <a:t>предлагает </a:t>
            </a:r>
            <a:r>
              <a:rPr sz="2000" spc="-140" dirty="0">
                <a:latin typeface="Arial"/>
                <a:cs typeface="Arial"/>
              </a:rPr>
              <a:t>еще </a:t>
            </a:r>
            <a:r>
              <a:rPr sz="2000" spc="-70" dirty="0">
                <a:latin typeface="Arial"/>
                <a:cs typeface="Arial"/>
              </a:rPr>
              <a:t>одно </a:t>
            </a:r>
            <a:r>
              <a:rPr sz="2000" spc="-95" dirty="0">
                <a:latin typeface="Arial"/>
                <a:cs typeface="Arial"/>
              </a:rPr>
              <a:t>расширение </a:t>
            </a:r>
            <a:r>
              <a:rPr sz="2000" spc="-114" dirty="0">
                <a:latin typeface="Arial"/>
                <a:cs typeface="Arial"/>
              </a:rPr>
              <a:t>стандарта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240" dirty="0">
                <a:latin typeface="Arial"/>
                <a:cs typeface="Arial"/>
              </a:rPr>
              <a:t>SQL.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  <a:spcBef>
                <a:spcPts val="509"/>
              </a:spcBef>
            </a:pPr>
            <a:r>
              <a:rPr sz="2000" spc="-90" dirty="0">
                <a:latin typeface="Arial"/>
                <a:cs typeface="Arial"/>
              </a:rPr>
              <a:t>Например, </a:t>
            </a:r>
            <a:r>
              <a:rPr sz="2000" spc="-114" dirty="0">
                <a:latin typeface="Arial"/>
                <a:cs typeface="Arial"/>
              </a:rPr>
              <a:t>для </a:t>
            </a:r>
            <a:r>
              <a:rPr sz="2000" spc="-75" dirty="0">
                <a:latin typeface="Arial"/>
                <a:cs typeface="Arial"/>
              </a:rPr>
              <a:t>включения </a:t>
            </a:r>
            <a:r>
              <a:rPr sz="2000" spc="-105" dirty="0">
                <a:latin typeface="Arial"/>
                <a:cs typeface="Arial"/>
              </a:rPr>
              <a:t>в </a:t>
            </a:r>
            <a:r>
              <a:rPr sz="2000" spc="-90" dirty="0">
                <a:latin typeface="Arial"/>
                <a:cs typeface="Arial"/>
              </a:rPr>
              <a:t>константу </a:t>
            </a:r>
            <a:r>
              <a:rPr sz="2000" spc="-105" dirty="0">
                <a:latin typeface="Arial"/>
                <a:cs typeface="Arial"/>
              </a:rPr>
              <a:t>символа </a:t>
            </a:r>
            <a:r>
              <a:rPr sz="2000" spc="-60" dirty="0">
                <a:latin typeface="Arial"/>
                <a:cs typeface="Arial"/>
              </a:rPr>
              <a:t>новой </a:t>
            </a:r>
            <a:r>
              <a:rPr sz="2000" spc="-70" dirty="0">
                <a:latin typeface="Arial"/>
                <a:cs typeface="Arial"/>
              </a:rPr>
              <a:t>строки </a:t>
            </a:r>
            <a:r>
              <a:rPr sz="2000" spc="-5" dirty="0">
                <a:latin typeface="Arial"/>
                <a:cs typeface="Arial"/>
              </a:rPr>
              <a:t>«\n»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нужно  </a:t>
            </a:r>
            <a:r>
              <a:rPr sz="2000" spc="-135" dirty="0">
                <a:latin typeface="Arial"/>
                <a:cs typeface="Arial"/>
              </a:rPr>
              <a:t>сделать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так: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b="1" spc="-10" dirty="0">
                <a:latin typeface="Courier New"/>
                <a:cs typeface="Courier New"/>
              </a:rPr>
              <a:t>SELECT E'PGDAY\n17';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6595" y="2396440"/>
            <a:ext cx="1392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?column?</a:t>
            </a:r>
            <a:endParaRPr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pc="-10" dirty="0">
                <a:latin typeface="Courier New"/>
                <a:cs typeface="Courier New"/>
              </a:rPr>
              <a:t>----------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03755" y="2945383"/>
            <a:ext cx="111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  <a:tabLst>
                <a:tab pos="967740" algn="l"/>
              </a:tabLst>
            </a:pPr>
            <a:r>
              <a:rPr spc="-5" dirty="0">
                <a:latin typeface="Courier New"/>
                <a:cs typeface="Courier New"/>
              </a:rPr>
              <a:t>P</a:t>
            </a:r>
            <a:r>
              <a:rPr spc="-15" dirty="0">
                <a:latin typeface="Courier New"/>
                <a:cs typeface="Courier New"/>
              </a:rPr>
              <a:t>G</a:t>
            </a:r>
            <a:r>
              <a:rPr spc="-5" dirty="0">
                <a:latin typeface="Courier New"/>
                <a:cs typeface="Courier New"/>
              </a:rPr>
              <a:t>D</a:t>
            </a:r>
            <a:r>
              <a:rPr spc="-15" dirty="0">
                <a:latin typeface="Courier New"/>
                <a:cs typeface="Courier New"/>
              </a:rPr>
              <a:t>A</a:t>
            </a:r>
            <a:r>
              <a:rPr dirty="0">
                <a:latin typeface="Courier New"/>
                <a:cs typeface="Courier New"/>
              </a:rPr>
              <a:t>Y	+  </a:t>
            </a:r>
            <a:r>
              <a:rPr spc="-5" dirty="0">
                <a:latin typeface="Courier New"/>
                <a:cs typeface="Courier New"/>
              </a:rPr>
              <a:t>17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66594" y="3457155"/>
            <a:ext cx="7678420" cy="12211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spcBef>
                <a:spcPts val="390"/>
              </a:spcBef>
            </a:pPr>
            <a:r>
              <a:rPr spc="-5" dirty="0">
                <a:latin typeface="Courier New"/>
                <a:cs typeface="Courier New"/>
              </a:rPr>
              <a:t>(1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  <a:spcBef>
                <a:spcPts val="330"/>
              </a:spcBef>
            </a:pPr>
            <a:r>
              <a:rPr sz="2000" spc="-175" dirty="0">
                <a:latin typeface="Arial"/>
                <a:cs typeface="Arial"/>
              </a:rPr>
              <a:t>А </a:t>
            </a:r>
            <a:r>
              <a:rPr sz="2000" spc="-114" dirty="0">
                <a:latin typeface="Arial"/>
                <a:cs typeface="Arial"/>
              </a:rPr>
              <a:t>для </a:t>
            </a:r>
            <a:r>
              <a:rPr sz="2000" spc="-80" dirty="0">
                <a:latin typeface="Arial"/>
                <a:cs typeface="Arial"/>
              </a:rPr>
              <a:t>включения </a:t>
            </a:r>
            <a:r>
              <a:rPr sz="2000" spc="-105" dirty="0">
                <a:latin typeface="Arial"/>
                <a:cs typeface="Arial"/>
              </a:rPr>
              <a:t>в </a:t>
            </a:r>
            <a:r>
              <a:rPr sz="2000" spc="-75" dirty="0">
                <a:latin typeface="Arial"/>
                <a:cs typeface="Arial"/>
              </a:rPr>
              <a:t>содержимое </a:t>
            </a:r>
            <a:r>
              <a:rPr sz="2000" spc="-90" dirty="0">
                <a:latin typeface="Arial"/>
                <a:cs typeface="Arial"/>
              </a:rPr>
              <a:t>константы </a:t>
            </a:r>
            <a:r>
              <a:rPr sz="2000" spc="-100" dirty="0">
                <a:latin typeface="Arial"/>
                <a:cs typeface="Arial"/>
              </a:rPr>
              <a:t>символа </a:t>
            </a:r>
            <a:r>
              <a:rPr sz="2000" spc="-80" dirty="0">
                <a:latin typeface="Arial"/>
                <a:cs typeface="Arial"/>
              </a:rPr>
              <a:t>обратной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кавычки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35"/>
              </a:lnSpc>
            </a:pPr>
            <a:r>
              <a:rPr sz="2000" spc="-35" dirty="0">
                <a:latin typeface="Arial"/>
                <a:cs typeface="Arial"/>
              </a:rPr>
              <a:t>можно </a:t>
            </a:r>
            <a:r>
              <a:rPr sz="2000" spc="-85" dirty="0">
                <a:latin typeface="Arial"/>
                <a:cs typeface="Arial"/>
              </a:rPr>
              <a:t>либо </a:t>
            </a:r>
            <a:r>
              <a:rPr sz="2000" spc="-100" dirty="0">
                <a:latin typeface="Arial"/>
                <a:cs typeface="Arial"/>
              </a:rPr>
              <a:t>удвоить ее, </a:t>
            </a:r>
            <a:r>
              <a:rPr sz="2000" spc="-85" dirty="0">
                <a:latin typeface="Arial"/>
                <a:cs typeface="Arial"/>
              </a:rPr>
              <a:t>либо </a:t>
            </a:r>
            <a:r>
              <a:rPr sz="2000" spc="-135" dirty="0">
                <a:latin typeface="Arial"/>
                <a:cs typeface="Arial"/>
              </a:rPr>
              <a:t>сделать</a:t>
            </a:r>
            <a:r>
              <a:rPr sz="2000" spc="-32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так: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15"/>
              </a:lnSpc>
            </a:pPr>
            <a:r>
              <a:rPr b="1" spc="-10" dirty="0">
                <a:latin typeface="Courier New"/>
                <a:cs typeface="Courier New"/>
              </a:rPr>
              <a:t>SELECT E'PGDAY\'17';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66595" y="4652519"/>
            <a:ext cx="13925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?column?</a:t>
            </a:r>
            <a:endParaRPr>
              <a:latin typeface="Courier New"/>
              <a:cs typeface="Courier New"/>
            </a:endParaRPr>
          </a:p>
          <a:p>
            <a:pPr marL="12700" marR="5080" algn="ctr"/>
            <a:r>
              <a:rPr spc="-5" dirty="0">
                <a:latin typeface="Courier New"/>
                <a:cs typeface="Courier New"/>
              </a:rPr>
              <a:t>--</a:t>
            </a:r>
            <a:r>
              <a:rPr spc="-15" dirty="0">
                <a:latin typeface="Courier New"/>
                <a:cs typeface="Courier New"/>
              </a:rPr>
              <a:t>-</a:t>
            </a:r>
            <a:r>
              <a:rPr spc="-5" dirty="0">
                <a:latin typeface="Courier New"/>
                <a:cs typeface="Courier New"/>
              </a:rPr>
              <a:t>-</a:t>
            </a:r>
            <a:r>
              <a:rPr spc="-15" dirty="0">
                <a:latin typeface="Courier New"/>
                <a:cs typeface="Courier New"/>
              </a:rPr>
              <a:t>-</a:t>
            </a:r>
            <a:r>
              <a:rPr spc="-5" dirty="0">
                <a:latin typeface="Courier New"/>
                <a:cs typeface="Courier New"/>
              </a:rPr>
              <a:t>--</a:t>
            </a:r>
            <a:r>
              <a:rPr spc="-15" dirty="0">
                <a:latin typeface="Courier New"/>
                <a:cs typeface="Courier New"/>
              </a:rPr>
              <a:t>-</a:t>
            </a:r>
            <a:r>
              <a:rPr spc="-5" dirty="0">
                <a:latin typeface="Courier New"/>
                <a:cs typeface="Courier New"/>
              </a:rPr>
              <a:t>--  </a:t>
            </a:r>
            <a:r>
              <a:rPr spc="-10" dirty="0">
                <a:latin typeface="Courier New"/>
                <a:cs typeface="Courier New"/>
              </a:rPr>
              <a:t>PGDAY'17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(1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51576" y="4904588"/>
            <a:ext cx="504190" cy="571951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2075">
              <a:spcBef>
                <a:spcPts val="140"/>
              </a:spcBef>
            </a:pPr>
            <a:r>
              <a:rPr sz="3600" spc="240" dirty="0">
                <a:latin typeface="Arial"/>
                <a:cs typeface="Arial"/>
              </a:rPr>
              <a:t>\’</a:t>
            </a:r>
            <a:endParaRPr sz="36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83406" y="4737481"/>
            <a:ext cx="1372235" cy="502284"/>
          </a:xfrm>
          <a:custGeom>
            <a:avLst/>
            <a:gdLst/>
            <a:ahLst/>
            <a:cxnLst/>
            <a:rect l="l" t="t" r="r" b="b"/>
            <a:pathLst>
              <a:path w="1372235" h="502285">
                <a:moveTo>
                  <a:pt x="72493" y="34392"/>
                </a:moveTo>
                <a:lnTo>
                  <a:pt x="47716" y="39377"/>
                </a:lnTo>
                <a:lnTo>
                  <a:pt x="64180" y="58374"/>
                </a:lnTo>
                <a:lnTo>
                  <a:pt x="1364107" y="502285"/>
                </a:lnTo>
                <a:lnTo>
                  <a:pt x="1372234" y="478282"/>
                </a:lnTo>
                <a:lnTo>
                  <a:pt x="72493" y="34392"/>
                </a:lnTo>
                <a:close/>
              </a:path>
              <a:path w="1372235" h="502285">
                <a:moveTo>
                  <a:pt x="114681" y="0"/>
                </a:moveTo>
                <a:lnTo>
                  <a:pt x="107823" y="1270"/>
                </a:lnTo>
                <a:lnTo>
                  <a:pt x="0" y="23114"/>
                </a:lnTo>
                <a:lnTo>
                  <a:pt x="72009" y="106172"/>
                </a:lnTo>
                <a:lnTo>
                  <a:pt x="76581" y="111506"/>
                </a:lnTo>
                <a:lnTo>
                  <a:pt x="84581" y="112141"/>
                </a:lnTo>
                <a:lnTo>
                  <a:pt x="89916" y="107569"/>
                </a:lnTo>
                <a:lnTo>
                  <a:pt x="95250" y="102870"/>
                </a:lnTo>
                <a:lnTo>
                  <a:pt x="95757" y="94869"/>
                </a:lnTo>
                <a:lnTo>
                  <a:pt x="91186" y="89535"/>
                </a:lnTo>
                <a:lnTo>
                  <a:pt x="64180" y="58374"/>
                </a:lnTo>
                <a:lnTo>
                  <a:pt x="19685" y="43180"/>
                </a:lnTo>
                <a:lnTo>
                  <a:pt x="27940" y="19177"/>
                </a:lnTo>
                <a:lnTo>
                  <a:pt x="123408" y="19177"/>
                </a:lnTo>
                <a:lnTo>
                  <a:pt x="124079" y="18161"/>
                </a:lnTo>
                <a:lnTo>
                  <a:pt x="122809" y="11303"/>
                </a:lnTo>
                <a:lnTo>
                  <a:pt x="121412" y="4445"/>
                </a:lnTo>
                <a:lnTo>
                  <a:pt x="114681" y="0"/>
                </a:lnTo>
                <a:close/>
              </a:path>
              <a:path w="1372235" h="502285">
                <a:moveTo>
                  <a:pt x="27940" y="19177"/>
                </a:moveTo>
                <a:lnTo>
                  <a:pt x="19685" y="43180"/>
                </a:lnTo>
                <a:lnTo>
                  <a:pt x="64180" y="58374"/>
                </a:lnTo>
                <a:lnTo>
                  <a:pt x="51451" y="43688"/>
                </a:lnTo>
                <a:lnTo>
                  <a:pt x="26288" y="43688"/>
                </a:lnTo>
                <a:lnTo>
                  <a:pt x="33400" y="22860"/>
                </a:lnTo>
                <a:lnTo>
                  <a:pt x="38724" y="22860"/>
                </a:lnTo>
                <a:lnTo>
                  <a:pt x="27940" y="19177"/>
                </a:lnTo>
                <a:close/>
              </a:path>
              <a:path w="1372235" h="502285">
                <a:moveTo>
                  <a:pt x="33400" y="22860"/>
                </a:moveTo>
                <a:lnTo>
                  <a:pt x="26288" y="43688"/>
                </a:lnTo>
                <a:lnTo>
                  <a:pt x="47716" y="39377"/>
                </a:lnTo>
                <a:lnTo>
                  <a:pt x="33400" y="22860"/>
                </a:lnTo>
                <a:close/>
              </a:path>
              <a:path w="1372235" h="502285">
                <a:moveTo>
                  <a:pt x="47716" y="39377"/>
                </a:moveTo>
                <a:lnTo>
                  <a:pt x="26288" y="43688"/>
                </a:lnTo>
                <a:lnTo>
                  <a:pt x="51451" y="43688"/>
                </a:lnTo>
                <a:lnTo>
                  <a:pt x="47716" y="39377"/>
                </a:lnTo>
                <a:close/>
              </a:path>
              <a:path w="1372235" h="502285">
                <a:moveTo>
                  <a:pt x="38724" y="22860"/>
                </a:moveTo>
                <a:lnTo>
                  <a:pt x="33400" y="22860"/>
                </a:lnTo>
                <a:lnTo>
                  <a:pt x="47716" y="39377"/>
                </a:lnTo>
                <a:lnTo>
                  <a:pt x="72493" y="34392"/>
                </a:lnTo>
                <a:lnTo>
                  <a:pt x="38724" y="22860"/>
                </a:lnTo>
                <a:close/>
              </a:path>
              <a:path w="1372235" h="502285">
                <a:moveTo>
                  <a:pt x="123408" y="19177"/>
                </a:moveTo>
                <a:lnTo>
                  <a:pt x="27940" y="19177"/>
                </a:lnTo>
                <a:lnTo>
                  <a:pt x="72493" y="34392"/>
                </a:lnTo>
                <a:lnTo>
                  <a:pt x="119634" y="24892"/>
                </a:lnTo>
                <a:lnTo>
                  <a:pt x="123408" y="19177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51576" y="2672308"/>
            <a:ext cx="640080" cy="571310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2075">
              <a:spcBef>
                <a:spcPts val="135"/>
              </a:spcBef>
            </a:pPr>
            <a:r>
              <a:rPr sz="3600" spc="135" dirty="0">
                <a:latin typeface="Arial"/>
                <a:cs typeface="Arial"/>
              </a:rPr>
              <a:t>\n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83406" y="2505201"/>
            <a:ext cx="1372235" cy="502284"/>
          </a:xfrm>
          <a:custGeom>
            <a:avLst/>
            <a:gdLst/>
            <a:ahLst/>
            <a:cxnLst/>
            <a:rect l="l" t="t" r="r" b="b"/>
            <a:pathLst>
              <a:path w="1372235" h="502285">
                <a:moveTo>
                  <a:pt x="72493" y="34392"/>
                </a:moveTo>
                <a:lnTo>
                  <a:pt x="47622" y="39396"/>
                </a:lnTo>
                <a:lnTo>
                  <a:pt x="64175" y="58495"/>
                </a:lnTo>
                <a:lnTo>
                  <a:pt x="1364107" y="502285"/>
                </a:lnTo>
                <a:lnTo>
                  <a:pt x="1372234" y="478282"/>
                </a:lnTo>
                <a:lnTo>
                  <a:pt x="72493" y="34392"/>
                </a:lnTo>
                <a:close/>
              </a:path>
              <a:path w="1372235" h="502285">
                <a:moveTo>
                  <a:pt x="114681" y="0"/>
                </a:moveTo>
                <a:lnTo>
                  <a:pt x="0" y="23113"/>
                </a:lnTo>
                <a:lnTo>
                  <a:pt x="72009" y="106299"/>
                </a:lnTo>
                <a:lnTo>
                  <a:pt x="76581" y="111506"/>
                </a:lnTo>
                <a:lnTo>
                  <a:pt x="84581" y="112141"/>
                </a:lnTo>
                <a:lnTo>
                  <a:pt x="95250" y="102997"/>
                </a:lnTo>
                <a:lnTo>
                  <a:pt x="95757" y="94869"/>
                </a:lnTo>
                <a:lnTo>
                  <a:pt x="91186" y="89662"/>
                </a:lnTo>
                <a:lnTo>
                  <a:pt x="64175" y="58495"/>
                </a:lnTo>
                <a:lnTo>
                  <a:pt x="19685" y="43307"/>
                </a:lnTo>
                <a:lnTo>
                  <a:pt x="27940" y="19176"/>
                </a:lnTo>
                <a:lnTo>
                  <a:pt x="123408" y="19176"/>
                </a:lnTo>
                <a:lnTo>
                  <a:pt x="124079" y="18161"/>
                </a:lnTo>
                <a:lnTo>
                  <a:pt x="122809" y="11302"/>
                </a:lnTo>
                <a:lnTo>
                  <a:pt x="121412" y="4445"/>
                </a:lnTo>
                <a:lnTo>
                  <a:pt x="114681" y="0"/>
                </a:lnTo>
                <a:close/>
              </a:path>
              <a:path w="1372235" h="502285">
                <a:moveTo>
                  <a:pt x="27940" y="19176"/>
                </a:moveTo>
                <a:lnTo>
                  <a:pt x="19685" y="43307"/>
                </a:lnTo>
                <a:lnTo>
                  <a:pt x="64175" y="58495"/>
                </a:lnTo>
                <a:lnTo>
                  <a:pt x="51341" y="43687"/>
                </a:lnTo>
                <a:lnTo>
                  <a:pt x="26288" y="43687"/>
                </a:lnTo>
                <a:lnTo>
                  <a:pt x="33400" y="22987"/>
                </a:lnTo>
                <a:lnTo>
                  <a:pt x="39095" y="22987"/>
                </a:lnTo>
                <a:lnTo>
                  <a:pt x="27940" y="19176"/>
                </a:lnTo>
                <a:close/>
              </a:path>
              <a:path w="1372235" h="502285">
                <a:moveTo>
                  <a:pt x="33400" y="22987"/>
                </a:moveTo>
                <a:lnTo>
                  <a:pt x="26288" y="43687"/>
                </a:lnTo>
                <a:lnTo>
                  <a:pt x="47622" y="39396"/>
                </a:lnTo>
                <a:lnTo>
                  <a:pt x="33400" y="22987"/>
                </a:lnTo>
                <a:close/>
              </a:path>
              <a:path w="1372235" h="502285">
                <a:moveTo>
                  <a:pt x="47622" y="39396"/>
                </a:moveTo>
                <a:lnTo>
                  <a:pt x="26288" y="43687"/>
                </a:lnTo>
                <a:lnTo>
                  <a:pt x="51341" y="43687"/>
                </a:lnTo>
                <a:lnTo>
                  <a:pt x="47622" y="39396"/>
                </a:lnTo>
                <a:close/>
              </a:path>
              <a:path w="1372235" h="502285">
                <a:moveTo>
                  <a:pt x="39095" y="22987"/>
                </a:moveTo>
                <a:lnTo>
                  <a:pt x="33400" y="22987"/>
                </a:lnTo>
                <a:lnTo>
                  <a:pt x="47622" y="39396"/>
                </a:lnTo>
                <a:lnTo>
                  <a:pt x="72493" y="34392"/>
                </a:lnTo>
                <a:lnTo>
                  <a:pt x="39095" y="22987"/>
                </a:lnTo>
                <a:close/>
              </a:path>
              <a:path w="1372235" h="502285">
                <a:moveTo>
                  <a:pt x="123408" y="19176"/>
                </a:moveTo>
                <a:lnTo>
                  <a:pt x="27940" y="19176"/>
                </a:lnTo>
                <a:lnTo>
                  <a:pt x="72493" y="34392"/>
                </a:lnTo>
                <a:lnTo>
                  <a:pt x="119634" y="24892"/>
                </a:lnTo>
                <a:lnTo>
                  <a:pt x="123408" y="19176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5313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475232" y="2619763"/>
            <a:ext cx="8985504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 err="1" smtClean="0">
                <a:latin typeface="Arial Black" panose="020B0A04020102020204" pitchFamily="34" charset="0"/>
              </a:rPr>
              <a:t>Типы</a:t>
            </a:r>
            <a:r>
              <a:rPr spc="-240" dirty="0" smtClean="0">
                <a:latin typeface="Arial Black" panose="020B0A04020102020204" pitchFamily="34" charset="0"/>
              </a:rPr>
              <a:t> </a:t>
            </a:r>
            <a:r>
              <a:rPr spc="-125" dirty="0">
                <a:latin typeface="Arial Black" panose="020B0A04020102020204" pitchFamily="34" charset="0"/>
              </a:rPr>
              <a:t>«дата/время»</a:t>
            </a:r>
          </a:p>
        </p:txBody>
      </p:sp>
    </p:spTree>
    <p:extLst>
      <p:ext uri="{BB962C8B-B14F-4D97-AF65-F5344CB8AC3E}">
        <p14:creationId xmlns:p14="http://schemas.microsoft.com/office/powerpoint/2010/main" val="2917762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7936" y="267626"/>
            <a:ext cx="7730236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80" dirty="0">
                <a:latin typeface="Arial Black" panose="020B0A04020102020204" pitchFamily="34" charset="0"/>
              </a:rPr>
              <a:t>Общие</a:t>
            </a:r>
            <a:r>
              <a:rPr sz="3200" spc="-200" dirty="0">
                <a:latin typeface="Arial Black" panose="020B0A04020102020204" pitchFamily="34" charset="0"/>
              </a:rPr>
              <a:t> </a:t>
            </a:r>
            <a:r>
              <a:rPr sz="3200" spc="-145" dirty="0">
                <a:latin typeface="Arial Black" panose="020B0A04020102020204" pitchFamily="34" charset="0"/>
              </a:rPr>
              <a:t>сведения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8499" y="1236726"/>
            <a:ext cx="10510621" cy="31591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98755" indent="-342900"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kern="0" dirty="0">
                <a:cs typeface="Arial"/>
              </a:rPr>
              <a:t>PostgreSQL поддерживает все типы данных, предусмотренные  стандартом SQL для даты и времени.</a:t>
            </a:r>
          </a:p>
          <a:p>
            <a:pPr marL="355600" indent="-342900"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kern="0" dirty="0">
                <a:cs typeface="Arial"/>
              </a:rPr>
              <a:t>Даты обрабатываются в соответствии с григорианским</a:t>
            </a:r>
          </a:p>
          <a:p>
            <a:pPr marL="355600"/>
            <a:r>
              <a:rPr sz="2400" kern="0" dirty="0">
                <a:cs typeface="Arial"/>
              </a:rPr>
              <a:t>календарем.</a:t>
            </a:r>
          </a:p>
          <a:p>
            <a:pPr marL="355600" marR="5080" indent="-342900">
              <a:spcBef>
                <a:spcPts val="52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kern="0" dirty="0">
                <a:cs typeface="Arial"/>
              </a:rPr>
              <a:t>Для этих типов данных предусмотрены определенные форматы  для ввода значений и для вывода. Причем, эти форматы могут  </a:t>
            </a:r>
            <a:r>
              <a:rPr sz="2400" i="1" kern="0" dirty="0">
                <a:cs typeface="Times New Roman"/>
              </a:rPr>
              <a:t>не совпадать</a:t>
            </a:r>
            <a:r>
              <a:rPr sz="2400" kern="0" dirty="0">
                <a:cs typeface="Arial"/>
              </a:rPr>
              <a:t>.</a:t>
            </a:r>
          </a:p>
          <a:p>
            <a:pPr marL="355600" indent="-342900">
              <a:spcBef>
                <a:spcPts val="53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kern="0" dirty="0">
                <a:cs typeface="Arial"/>
              </a:rPr>
              <a:t>Важно помнить, что при вводе значений их нужно заключать в</a:t>
            </a:r>
          </a:p>
          <a:p>
            <a:pPr marL="355600"/>
            <a:r>
              <a:rPr sz="2400" i="1" kern="0" dirty="0">
                <a:cs typeface="Times New Roman"/>
              </a:rPr>
              <a:t>одинарные кавычки</a:t>
            </a:r>
            <a:r>
              <a:rPr sz="2400" kern="0" dirty="0">
                <a:cs typeface="Arial"/>
              </a:rPr>
              <a:t>, как и текстовые строки.</a:t>
            </a:r>
          </a:p>
        </p:txBody>
      </p:sp>
    </p:spTree>
    <p:extLst>
      <p:ext uri="{BB962C8B-B14F-4D97-AF65-F5344CB8AC3E}">
        <p14:creationId xmlns:p14="http://schemas.microsoft.com/office/powerpoint/2010/main" val="132328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060" y="384255"/>
            <a:ext cx="8925052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25" dirty="0">
                <a:latin typeface="Arial Black" panose="020B0A04020102020204" pitchFamily="34" charset="0"/>
              </a:rPr>
              <a:t>Тип </a:t>
            </a:r>
            <a:r>
              <a:rPr sz="3200" spc="-95" dirty="0">
                <a:latin typeface="Arial Black" panose="020B0A04020102020204" pitchFamily="34" charset="0"/>
              </a:rPr>
              <a:t>date</a:t>
            </a:r>
            <a:r>
              <a:rPr sz="3200" spc="-125" dirty="0">
                <a:latin typeface="Arial Black" panose="020B0A04020102020204" pitchFamily="34" charset="0"/>
              </a:rPr>
              <a:t> </a:t>
            </a:r>
            <a:r>
              <a:rPr sz="3200" spc="-110" dirty="0">
                <a:latin typeface="Arial Black" panose="020B0A04020102020204" pitchFamily="34" charset="0"/>
              </a:rPr>
              <a:t>(1)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7646" y="5247410"/>
            <a:ext cx="1828800" cy="0"/>
          </a:xfrm>
          <a:custGeom>
            <a:avLst/>
            <a:gdLst/>
            <a:ahLst/>
            <a:cxnLst/>
            <a:rect l="l" t="t" r="r" b="b"/>
            <a:pathLst>
              <a:path w="1828800">
                <a:moveTo>
                  <a:pt x="0" y="0"/>
                </a:moveTo>
                <a:lnTo>
                  <a:pt x="1828800" y="0"/>
                </a:lnTo>
              </a:path>
            </a:pathLst>
          </a:custGeom>
          <a:ln w="15033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4946" y="1251966"/>
            <a:ext cx="8767166" cy="48109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51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kern="0" dirty="0">
                <a:latin typeface="Arial"/>
                <a:cs typeface="Arial"/>
              </a:rPr>
              <a:t>Рекомендуемый стандартом ISO 8601 формат ввода дат таков:</a:t>
            </a:r>
          </a:p>
          <a:p>
            <a:pPr marL="355600" marR="208279">
              <a:lnSpc>
                <a:spcPts val="2380"/>
              </a:lnSpc>
              <a:spcBef>
                <a:spcPts val="165"/>
              </a:spcBef>
            </a:pPr>
            <a:r>
              <a:rPr sz="2200" kern="0" dirty="0">
                <a:latin typeface="Arial"/>
                <a:cs typeface="Arial"/>
              </a:rPr>
              <a:t>«yyyy-mm-dd», где символы «y», «m» и «d» обозначают цифру  года, месяца и дня соответственно.</a:t>
            </a:r>
          </a:p>
          <a:p>
            <a:pPr marL="355600" indent="-342900">
              <a:lnSpc>
                <a:spcPts val="2205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kern="0" dirty="0">
                <a:latin typeface="Arial"/>
                <a:cs typeface="Arial"/>
              </a:rPr>
              <a:t>PostgreSQL позволяет использовать и другие форматы для</a:t>
            </a:r>
          </a:p>
          <a:p>
            <a:pPr marL="355600" marR="5080">
              <a:lnSpc>
                <a:spcPts val="2380"/>
              </a:lnSpc>
              <a:spcBef>
                <a:spcPts val="165"/>
              </a:spcBef>
            </a:pPr>
            <a:r>
              <a:rPr sz="2200" kern="0" dirty="0">
                <a:latin typeface="Arial"/>
                <a:cs typeface="Arial"/>
              </a:rPr>
              <a:t>ввода, например: «Sep 12, 2016», что означает 12 сентября 2016  года.</a:t>
            </a:r>
          </a:p>
          <a:p>
            <a:pPr marL="355600" indent="-342900">
              <a:lnSpc>
                <a:spcPts val="2205"/>
              </a:lnSpc>
              <a:buChar char="•"/>
              <a:tabLst>
                <a:tab pos="354965" algn="l"/>
                <a:tab pos="355600" algn="l"/>
              </a:tabLst>
            </a:pPr>
            <a:r>
              <a:rPr sz="2200" kern="0" dirty="0">
                <a:latin typeface="Arial"/>
                <a:cs typeface="Arial"/>
              </a:rPr>
              <a:t>При выводе значений PostgreSQL использует формат по</a:t>
            </a:r>
          </a:p>
          <a:p>
            <a:pPr marL="355600">
              <a:lnSpc>
                <a:spcPts val="2375"/>
              </a:lnSpc>
            </a:pPr>
            <a:r>
              <a:rPr sz="2200" kern="0" dirty="0">
                <a:latin typeface="Arial"/>
                <a:cs typeface="Arial"/>
              </a:rPr>
              <a:t>умолчанию, если не предписан другой формат. По умолчанию</a:t>
            </a:r>
          </a:p>
          <a:p>
            <a:pPr marL="355600">
              <a:lnSpc>
                <a:spcPts val="2375"/>
              </a:lnSpc>
            </a:pPr>
            <a:r>
              <a:rPr sz="2200" kern="0" dirty="0">
                <a:latin typeface="Arial"/>
                <a:cs typeface="Arial"/>
              </a:rPr>
              <a:t>используется формат, рекомендуемый стандартом ISO 8601:</a:t>
            </a:r>
          </a:p>
          <a:p>
            <a:pPr marL="355600">
              <a:lnSpc>
                <a:spcPts val="2510"/>
              </a:lnSpc>
            </a:pPr>
            <a:r>
              <a:rPr sz="2200" kern="0" dirty="0">
                <a:latin typeface="Arial"/>
                <a:cs typeface="Arial"/>
              </a:rPr>
              <a:t>«yyyy-mm-dd».</a:t>
            </a:r>
          </a:p>
          <a:p>
            <a:pPr marL="12700">
              <a:spcBef>
                <a:spcPts val="1100"/>
              </a:spcBef>
            </a:pPr>
            <a:r>
              <a:rPr sz="2000" b="1" kern="0" dirty="0">
                <a:latin typeface="Courier New"/>
                <a:cs typeface="Courier New"/>
              </a:rPr>
              <a:t>SELECT '2016-09-12'::date;</a:t>
            </a:r>
            <a:endParaRPr sz="2000" kern="0" dirty="0">
              <a:latin typeface="Courier New"/>
              <a:cs typeface="Courier New"/>
            </a:endParaRPr>
          </a:p>
          <a:p>
            <a:pPr marR="6169025" algn="ctr"/>
            <a:r>
              <a:rPr sz="2000" kern="0" dirty="0">
                <a:latin typeface="Courier New"/>
                <a:cs typeface="Courier New"/>
              </a:rPr>
              <a:t>date</a:t>
            </a:r>
          </a:p>
          <a:p>
            <a:pPr>
              <a:spcBef>
                <a:spcPts val="20"/>
              </a:spcBef>
            </a:pPr>
            <a:endParaRPr sz="2100" kern="0" dirty="0">
              <a:latin typeface="Courier New"/>
              <a:cs typeface="Courier New"/>
            </a:endParaRPr>
          </a:p>
          <a:p>
            <a:pPr marR="6169025" algn="ctr"/>
            <a:r>
              <a:rPr sz="2000" kern="0" dirty="0">
                <a:latin typeface="Courier New"/>
                <a:cs typeface="Courier New"/>
              </a:rPr>
              <a:t>2016-09-12</a:t>
            </a:r>
          </a:p>
          <a:p>
            <a:pPr marL="12700"/>
            <a:r>
              <a:rPr sz="2000" kern="0" dirty="0">
                <a:latin typeface="Courier New"/>
                <a:cs typeface="Courier New"/>
              </a:rPr>
              <a:t>(1 строка)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231892" y="6156021"/>
            <a:ext cx="3132455" cy="309059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235585">
              <a:spcBef>
                <a:spcPts val="250"/>
              </a:spcBef>
            </a:pPr>
            <a:r>
              <a:rPr dirty="0"/>
              <a:t>операция приведения типа</a:t>
            </a:r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931155" y="4750053"/>
            <a:ext cx="1873250" cy="1417320"/>
            <a:chOff x="3407155" y="4750053"/>
            <a:chExt cx="1873250" cy="1417320"/>
          </a:xfrm>
        </p:grpSpPr>
        <p:sp>
          <p:nvSpPr>
            <p:cNvPr id="8" name="object 8"/>
            <p:cNvSpPr/>
            <p:nvPr/>
          </p:nvSpPr>
          <p:spPr>
            <a:xfrm>
              <a:off x="3419855" y="4762753"/>
              <a:ext cx="360045" cy="432434"/>
            </a:xfrm>
            <a:custGeom>
              <a:avLst/>
              <a:gdLst/>
              <a:ahLst/>
              <a:cxnLst/>
              <a:rect l="l" t="t" r="r" b="b"/>
              <a:pathLst>
                <a:path w="360045" h="432435">
                  <a:moveTo>
                    <a:pt x="360045" y="0"/>
                  </a:moveTo>
                  <a:lnTo>
                    <a:pt x="358512" y="68308"/>
                  </a:lnTo>
                  <a:lnTo>
                    <a:pt x="354249" y="127613"/>
                  </a:lnTo>
                  <a:lnTo>
                    <a:pt x="347755" y="174366"/>
                  </a:lnTo>
                  <a:lnTo>
                    <a:pt x="330073" y="216027"/>
                  </a:lnTo>
                  <a:lnTo>
                    <a:pt x="210058" y="216027"/>
                  </a:lnTo>
                  <a:lnTo>
                    <a:pt x="200552" y="227045"/>
                  </a:lnTo>
                  <a:lnTo>
                    <a:pt x="192320" y="257723"/>
                  </a:lnTo>
                  <a:lnTo>
                    <a:pt x="185844" y="304495"/>
                  </a:lnTo>
                  <a:lnTo>
                    <a:pt x="181605" y="363794"/>
                  </a:lnTo>
                  <a:lnTo>
                    <a:pt x="180086" y="432054"/>
                  </a:lnTo>
                  <a:lnTo>
                    <a:pt x="178552" y="363794"/>
                  </a:lnTo>
                  <a:lnTo>
                    <a:pt x="174282" y="304495"/>
                  </a:lnTo>
                  <a:lnTo>
                    <a:pt x="167769" y="257723"/>
                  </a:lnTo>
                  <a:lnTo>
                    <a:pt x="159505" y="227045"/>
                  </a:lnTo>
                  <a:lnTo>
                    <a:pt x="149987" y="216027"/>
                  </a:lnTo>
                  <a:lnTo>
                    <a:pt x="29972" y="216027"/>
                  </a:lnTo>
                  <a:lnTo>
                    <a:pt x="20515" y="205020"/>
                  </a:lnTo>
                  <a:lnTo>
                    <a:pt x="12289" y="174366"/>
                  </a:lnTo>
                  <a:lnTo>
                    <a:pt x="5795" y="127613"/>
                  </a:lnTo>
                  <a:lnTo>
                    <a:pt x="1532" y="68308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35882" y="5194807"/>
              <a:ext cx="1644650" cy="972185"/>
            </a:xfrm>
            <a:custGeom>
              <a:avLst/>
              <a:gdLst/>
              <a:ahLst/>
              <a:cxnLst/>
              <a:rect l="l" t="t" r="r" b="b"/>
              <a:pathLst>
                <a:path w="1644650" h="972185">
                  <a:moveTo>
                    <a:pt x="43419" y="25462"/>
                  </a:moveTo>
                  <a:lnTo>
                    <a:pt x="55820" y="47560"/>
                  </a:lnTo>
                  <a:lnTo>
                    <a:pt x="1631568" y="972159"/>
                  </a:lnTo>
                  <a:lnTo>
                    <a:pt x="1644395" y="950252"/>
                  </a:lnTo>
                  <a:lnTo>
                    <a:pt x="68552" y="25534"/>
                  </a:lnTo>
                  <a:lnTo>
                    <a:pt x="43419" y="25462"/>
                  </a:lnTo>
                  <a:close/>
                </a:path>
                <a:path w="1644650" h="972185">
                  <a:moveTo>
                    <a:pt x="0" y="0"/>
                  </a:moveTo>
                  <a:lnTo>
                    <a:pt x="57276" y="101981"/>
                  </a:lnTo>
                  <a:lnTo>
                    <a:pt x="65024" y="104140"/>
                  </a:lnTo>
                  <a:lnTo>
                    <a:pt x="77215" y="97282"/>
                  </a:lnTo>
                  <a:lnTo>
                    <a:pt x="79375" y="89535"/>
                  </a:lnTo>
                  <a:lnTo>
                    <a:pt x="55820" y="47560"/>
                  </a:lnTo>
                  <a:lnTo>
                    <a:pt x="15239" y="23749"/>
                  </a:lnTo>
                  <a:lnTo>
                    <a:pt x="28066" y="1778"/>
                  </a:lnTo>
                  <a:lnTo>
                    <a:pt x="118490" y="1778"/>
                  </a:lnTo>
                  <a:lnTo>
                    <a:pt x="116966" y="254"/>
                  </a:lnTo>
                  <a:lnTo>
                    <a:pt x="109981" y="254"/>
                  </a:lnTo>
                  <a:lnTo>
                    <a:pt x="0" y="0"/>
                  </a:lnTo>
                  <a:close/>
                </a:path>
                <a:path w="1644650" h="972185">
                  <a:moveTo>
                    <a:pt x="28066" y="1778"/>
                  </a:moveTo>
                  <a:lnTo>
                    <a:pt x="15239" y="23749"/>
                  </a:lnTo>
                  <a:lnTo>
                    <a:pt x="55820" y="47560"/>
                  </a:lnTo>
                  <a:lnTo>
                    <a:pt x="43419" y="25462"/>
                  </a:lnTo>
                  <a:lnTo>
                    <a:pt x="21716" y="25400"/>
                  </a:lnTo>
                  <a:lnTo>
                    <a:pt x="32765" y="6477"/>
                  </a:lnTo>
                  <a:lnTo>
                    <a:pt x="36074" y="6477"/>
                  </a:lnTo>
                  <a:lnTo>
                    <a:pt x="28066" y="1778"/>
                  </a:lnTo>
                  <a:close/>
                </a:path>
                <a:path w="1644650" h="972185">
                  <a:moveTo>
                    <a:pt x="118490" y="1778"/>
                  </a:moveTo>
                  <a:lnTo>
                    <a:pt x="28066" y="1778"/>
                  </a:lnTo>
                  <a:lnTo>
                    <a:pt x="68552" y="25534"/>
                  </a:lnTo>
                  <a:lnTo>
                    <a:pt x="109854" y="25654"/>
                  </a:lnTo>
                  <a:lnTo>
                    <a:pt x="116839" y="25654"/>
                  </a:lnTo>
                  <a:lnTo>
                    <a:pt x="122554" y="20066"/>
                  </a:lnTo>
                  <a:lnTo>
                    <a:pt x="122681" y="5969"/>
                  </a:lnTo>
                  <a:lnTo>
                    <a:pt x="118490" y="1778"/>
                  </a:lnTo>
                  <a:close/>
                </a:path>
                <a:path w="1644650" h="972185">
                  <a:moveTo>
                    <a:pt x="36074" y="6477"/>
                  </a:moveTo>
                  <a:lnTo>
                    <a:pt x="32765" y="6477"/>
                  </a:lnTo>
                  <a:lnTo>
                    <a:pt x="43419" y="25462"/>
                  </a:lnTo>
                  <a:lnTo>
                    <a:pt x="68552" y="25534"/>
                  </a:lnTo>
                  <a:lnTo>
                    <a:pt x="36074" y="6477"/>
                  </a:lnTo>
                  <a:close/>
                </a:path>
                <a:path w="1644650" h="972185">
                  <a:moveTo>
                    <a:pt x="32765" y="6477"/>
                  </a:moveTo>
                  <a:lnTo>
                    <a:pt x="21716" y="25400"/>
                  </a:lnTo>
                  <a:lnTo>
                    <a:pt x="43419" y="25462"/>
                  </a:lnTo>
                  <a:lnTo>
                    <a:pt x="32765" y="6477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456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91840" y="2537502"/>
            <a:ext cx="5699840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 err="1" smtClean="0">
                <a:latin typeface="Arial Black" panose="020B0A04020102020204" pitchFamily="34" charset="0"/>
              </a:rPr>
              <a:t>Числовые</a:t>
            </a:r>
            <a:r>
              <a:rPr spc="-240" dirty="0" smtClean="0">
                <a:latin typeface="Arial Black" panose="020B0A04020102020204" pitchFamily="34" charset="0"/>
              </a:rPr>
              <a:t> </a:t>
            </a:r>
            <a:r>
              <a:rPr spc="-135" dirty="0">
                <a:latin typeface="Arial Black" panose="020B0A04020102020204" pitchFamily="34" charset="0"/>
              </a:rPr>
              <a:t>типы</a:t>
            </a:r>
          </a:p>
        </p:txBody>
      </p:sp>
    </p:spTree>
    <p:extLst>
      <p:ext uri="{BB962C8B-B14F-4D97-AF65-F5344CB8AC3E}">
        <p14:creationId xmlns:p14="http://schemas.microsoft.com/office/powerpoint/2010/main" val="2729596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8594" y="589996"/>
            <a:ext cx="4664329" cy="44307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kern="0" dirty="0">
                <a:latin typeface="Arial Black" panose="020B0A04020102020204" pitchFamily="34" charset="0"/>
              </a:rPr>
              <a:t>Тип date 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88514" y="1712214"/>
            <a:ext cx="7984490" cy="1820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200" spc="-200" dirty="0">
                <a:latin typeface="Arial"/>
                <a:cs typeface="Arial"/>
              </a:rPr>
              <a:t>А </a:t>
            </a:r>
            <a:r>
              <a:rPr sz="2200" spc="-120" dirty="0">
                <a:latin typeface="Arial"/>
                <a:cs typeface="Arial"/>
              </a:rPr>
              <a:t>в </a:t>
            </a:r>
            <a:r>
              <a:rPr sz="2200" spc="-130" dirty="0">
                <a:latin typeface="Arial"/>
                <a:cs typeface="Arial"/>
              </a:rPr>
              <a:t>следующем </a:t>
            </a:r>
            <a:r>
              <a:rPr sz="2200" spc="-75" dirty="0">
                <a:latin typeface="Arial"/>
                <a:cs typeface="Arial"/>
              </a:rPr>
              <a:t>примере </a:t>
            </a:r>
            <a:r>
              <a:rPr sz="2200" spc="-130" dirty="0">
                <a:latin typeface="Arial"/>
                <a:cs typeface="Arial"/>
              </a:rPr>
              <a:t>используется </a:t>
            </a:r>
            <a:r>
              <a:rPr sz="2200" spc="-75" dirty="0">
                <a:latin typeface="Arial"/>
                <a:cs typeface="Arial"/>
              </a:rPr>
              <a:t>другой </a:t>
            </a:r>
            <a:r>
              <a:rPr sz="2200" spc="-160" dirty="0">
                <a:latin typeface="Arial"/>
                <a:cs typeface="Arial"/>
              </a:rPr>
              <a:t>формат </a:t>
            </a:r>
            <a:r>
              <a:rPr sz="2200" spc="-110" dirty="0">
                <a:latin typeface="Arial"/>
                <a:cs typeface="Arial"/>
              </a:rPr>
              <a:t>ввода, </a:t>
            </a:r>
            <a:r>
              <a:rPr sz="2200" spc="-55" dirty="0">
                <a:latin typeface="Arial"/>
                <a:cs typeface="Arial"/>
              </a:rPr>
              <a:t>но  </a:t>
            </a:r>
            <a:r>
              <a:rPr sz="2200" spc="-160" dirty="0">
                <a:latin typeface="Arial"/>
                <a:cs typeface="Arial"/>
              </a:rPr>
              <a:t>формат </a:t>
            </a:r>
            <a:r>
              <a:rPr sz="2200" spc="-120" dirty="0">
                <a:latin typeface="Arial"/>
                <a:cs typeface="Arial"/>
              </a:rPr>
              <a:t>вывода </a:t>
            </a:r>
            <a:r>
              <a:rPr sz="2200" spc="-155" dirty="0">
                <a:latin typeface="Arial"/>
                <a:cs typeface="Arial"/>
              </a:rPr>
              <a:t>остается </a:t>
            </a:r>
            <a:r>
              <a:rPr sz="2200" spc="-140" dirty="0">
                <a:latin typeface="Arial"/>
                <a:cs typeface="Arial"/>
              </a:rPr>
              <a:t>тот </a:t>
            </a:r>
            <a:r>
              <a:rPr sz="2200" spc="-60" dirty="0">
                <a:latin typeface="Arial"/>
                <a:cs typeface="Arial"/>
              </a:rPr>
              <a:t>же </a:t>
            </a:r>
            <a:r>
              <a:rPr sz="2200" spc="-100" dirty="0">
                <a:latin typeface="Arial"/>
                <a:cs typeface="Arial"/>
              </a:rPr>
              <a:t>самый, </a:t>
            </a:r>
            <a:r>
              <a:rPr sz="2200" spc="-80" dirty="0">
                <a:latin typeface="Arial"/>
                <a:cs typeface="Arial"/>
              </a:rPr>
              <a:t>поскольку мы </a:t>
            </a:r>
            <a:r>
              <a:rPr sz="2200" spc="-90" dirty="0">
                <a:latin typeface="Arial"/>
                <a:cs typeface="Arial"/>
              </a:rPr>
              <a:t>его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не</a:t>
            </a:r>
            <a:endParaRPr sz="2200" dirty="0">
              <a:latin typeface="Arial"/>
              <a:cs typeface="Arial"/>
            </a:endParaRPr>
          </a:p>
          <a:p>
            <a:pPr marL="355600"/>
            <a:r>
              <a:rPr sz="2200" spc="-80" dirty="0">
                <a:latin typeface="Arial"/>
                <a:cs typeface="Arial"/>
              </a:rPr>
              <a:t>изменяли:</a:t>
            </a:r>
            <a:endParaRPr sz="2200" dirty="0">
              <a:latin typeface="Arial"/>
              <a:cs typeface="Arial"/>
            </a:endParaRPr>
          </a:p>
          <a:p>
            <a:pPr marL="12700">
              <a:spcBef>
                <a:spcPts val="409"/>
              </a:spcBef>
            </a:pPr>
            <a:r>
              <a:rPr sz="2200" b="1" spc="-5" dirty="0">
                <a:latin typeface="Courier New"/>
                <a:cs typeface="Courier New"/>
              </a:rPr>
              <a:t>SELECT </a:t>
            </a:r>
            <a:r>
              <a:rPr sz="2200" b="1" dirty="0">
                <a:latin typeface="Courier New"/>
                <a:cs typeface="Courier New"/>
              </a:rPr>
              <a:t>'Sep </a:t>
            </a:r>
            <a:r>
              <a:rPr sz="2200" b="1" spc="-5" dirty="0">
                <a:latin typeface="Courier New"/>
                <a:cs typeface="Courier New"/>
              </a:rPr>
              <a:t>12,</a:t>
            </a:r>
            <a:r>
              <a:rPr sz="2200" b="1" spc="35" dirty="0">
                <a:latin typeface="Courier New"/>
                <a:cs typeface="Courier New"/>
              </a:rPr>
              <a:t> </a:t>
            </a:r>
            <a:r>
              <a:rPr sz="2200" b="1" dirty="0">
                <a:latin typeface="Courier New"/>
                <a:cs typeface="Courier New"/>
              </a:rPr>
              <a:t>2016'::date;</a:t>
            </a:r>
            <a:endParaRPr sz="2200" dirty="0">
              <a:latin typeface="Courier New"/>
              <a:cs typeface="Courier New"/>
            </a:endParaRPr>
          </a:p>
          <a:p>
            <a:pPr marL="684530">
              <a:spcBef>
                <a:spcPts val="530"/>
              </a:spcBef>
            </a:pPr>
            <a:r>
              <a:rPr sz="2200" spc="-5" dirty="0">
                <a:latin typeface="Courier New"/>
                <a:cs typeface="Courier New"/>
              </a:rPr>
              <a:t>date</a:t>
            </a:r>
            <a:endParaRPr sz="2200" dirty="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01214" y="3779373"/>
            <a:ext cx="1343660" cy="16510"/>
            <a:chOff x="523646" y="3352653"/>
            <a:chExt cx="1343660" cy="16510"/>
          </a:xfrm>
        </p:grpSpPr>
        <p:sp>
          <p:nvSpPr>
            <p:cNvPr id="5" name="object 5"/>
            <p:cNvSpPr/>
            <p:nvPr/>
          </p:nvSpPr>
          <p:spPr>
            <a:xfrm>
              <a:off x="523646" y="3360880"/>
              <a:ext cx="1006475" cy="0"/>
            </a:xfrm>
            <a:custGeom>
              <a:avLst/>
              <a:gdLst/>
              <a:ahLst/>
              <a:cxnLst/>
              <a:rect l="l" t="t" r="r" b="b"/>
              <a:pathLst>
                <a:path w="1006475">
                  <a:moveTo>
                    <a:pt x="0" y="0"/>
                  </a:moveTo>
                  <a:lnTo>
                    <a:pt x="502005" y="0"/>
                  </a:lnTo>
                </a:path>
                <a:path w="1006475">
                  <a:moveTo>
                    <a:pt x="504236" y="0"/>
                  </a:moveTo>
                  <a:lnTo>
                    <a:pt x="1006242" y="0"/>
                  </a:lnTo>
                </a:path>
              </a:pathLst>
            </a:custGeom>
            <a:ln w="1645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2119" y="3360880"/>
              <a:ext cx="335280" cy="0"/>
            </a:xfrm>
            <a:custGeom>
              <a:avLst/>
              <a:gdLst/>
              <a:ahLst/>
              <a:cxnLst/>
              <a:rect l="l" t="t" r="r" b="b"/>
              <a:pathLst>
                <a:path w="335280">
                  <a:moveTo>
                    <a:pt x="0" y="0"/>
                  </a:moveTo>
                  <a:lnTo>
                    <a:pt x="334670" y="0"/>
                  </a:lnTo>
                </a:path>
              </a:pathLst>
            </a:custGeom>
            <a:ln w="16454">
              <a:solidFill>
                <a:srgbClr val="00000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915319" y="3787600"/>
            <a:ext cx="502284" cy="0"/>
          </a:xfrm>
          <a:custGeom>
            <a:avLst/>
            <a:gdLst/>
            <a:ahLst/>
            <a:cxnLst/>
            <a:rect l="l" t="t" r="r" b="b"/>
            <a:pathLst>
              <a:path w="502285">
                <a:moveTo>
                  <a:pt x="0" y="0"/>
                </a:moveTo>
                <a:lnTo>
                  <a:pt x="502005" y="0"/>
                </a:lnTo>
              </a:path>
            </a:pathLst>
          </a:custGeom>
          <a:ln w="16454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388515" y="3507130"/>
            <a:ext cx="2201545" cy="1634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0340" marR="5080" indent="-167640">
              <a:lnSpc>
                <a:spcPct val="120000"/>
              </a:lnSpc>
              <a:spcBef>
                <a:spcPts val="100"/>
              </a:spcBef>
              <a:tabLst>
                <a:tab pos="1357630" algn="l"/>
                <a:tab pos="2188210" algn="l"/>
              </a:tabLst>
            </a:pPr>
            <a:r>
              <a:rPr sz="2200" spc="-5" dirty="0">
                <a:latin typeface="Courier New"/>
                <a:cs typeface="Courier New"/>
              </a:rPr>
              <a:t> 		</a:t>
            </a:r>
            <a:r>
              <a:rPr sz="2200" spc="5" dirty="0">
                <a:latin typeface="Courier New"/>
                <a:cs typeface="Courier New"/>
              </a:rPr>
              <a:t>- 	</a:t>
            </a:r>
            <a:r>
              <a:rPr sz="2200" dirty="0">
                <a:latin typeface="Courier New"/>
                <a:cs typeface="Courier New"/>
              </a:rPr>
              <a:t> 2016-09-12</a:t>
            </a:r>
            <a:endParaRPr sz="2200">
              <a:latin typeface="Courier New"/>
              <a:cs typeface="Courier New"/>
            </a:endParaRPr>
          </a:p>
          <a:p>
            <a:pPr marL="12700">
              <a:spcBef>
                <a:spcPts val="530"/>
              </a:spcBef>
            </a:pPr>
            <a:r>
              <a:rPr sz="2200" spc="-5" dirty="0">
                <a:latin typeface="Courier New"/>
                <a:cs typeface="Courier New"/>
              </a:rPr>
              <a:t>(1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строка)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5551" y="4422508"/>
            <a:ext cx="3132455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35585">
              <a:spcBef>
                <a:spcPts val="245"/>
              </a:spcBef>
            </a:pPr>
            <a:r>
              <a:rPr spc="-80" dirty="0">
                <a:latin typeface="Arial"/>
                <a:cs typeface="Arial"/>
              </a:rPr>
              <a:t>операция </a:t>
            </a:r>
            <a:r>
              <a:rPr spc="-70" dirty="0">
                <a:latin typeface="Arial"/>
                <a:cs typeface="Arial"/>
              </a:rPr>
              <a:t>приведения</a:t>
            </a:r>
            <a:r>
              <a:rPr spc="-130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типа</a:t>
            </a:r>
            <a:endParaRPr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932805" y="3016503"/>
            <a:ext cx="1945639" cy="1417320"/>
            <a:chOff x="4055236" y="2589783"/>
            <a:chExt cx="1945639" cy="1417320"/>
          </a:xfrm>
        </p:grpSpPr>
        <p:sp>
          <p:nvSpPr>
            <p:cNvPr id="11" name="object 11"/>
            <p:cNvSpPr/>
            <p:nvPr/>
          </p:nvSpPr>
          <p:spPr>
            <a:xfrm>
              <a:off x="4067936" y="2602483"/>
              <a:ext cx="360045" cy="432434"/>
            </a:xfrm>
            <a:custGeom>
              <a:avLst/>
              <a:gdLst/>
              <a:ahLst/>
              <a:cxnLst/>
              <a:rect l="l" t="t" r="r" b="b"/>
              <a:pathLst>
                <a:path w="360045" h="432435">
                  <a:moveTo>
                    <a:pt x="360045" y="0"/>
                  </a:moveTo>
                  <a:lnTo>
                    <a:pt x="358512" y="68308"/>
                  </a:lnTo>
                  <a:lnTo>
                    <a:pt x="354249" y="127613"/>
                  </a:lnTo>
                  <a:lnTo>
                    <a:pt x="347755" y="174366"/>
                  </a:lnTo>
                  <a:lnTo>
                    <a:pt x="330073" y="216026"/>
                  </a:lnTo>
                  <a:lnTo>
                    <a:pt x="210058" y="216026"/>
                  </a:lnTo>
                  <a:lnTo>
                    <a:pt x="200552" y="227045"/>
                  </a:lnTo>
                  <a:lnTo>
                    <a:pt x="192320" y="257723"/>
                  </a:lnTo>
                  <a:lnTo>
                    <a:pt x="185844" y="304495"/>
                  </a:lnTo>
                  <a:lnTo>
                    <a:pt x="181605" y="363794"/>
                  </a:lnTo>
                  <a:lnTo>
                    <a:pt x="180086" y="432053"/>
                  </a:lnTo>
                  <a:lnTo>
                    <a:pt x="178552" y="363794"/>
                  </a:lnTo>
                  <a:lnTo>
                    <a:pt x="174282" y="304495"/>
                  </a:lnTo>
                  <a:lnTo>
                    <a:pt x="167769" y="257723"/>
                  </a:lnTo>
                  <a:lnTo>
                    <a:pt x="159505" y="227045"/>
                  </a:lnTo>
                  <a:lnTo>
                    <a:pt x="149987" y="216026"/>
                  </a:lnTo>
                  <a:lnTo>
                    <a:pt x="29972" y="216026"/>
                  </a:lnTo>
                  <a:lnTo>
                    <a:pt x="20515" y="205020"/>
                  </a:lnTo>
                  <a:lnTo>
                    <a:pt x="12289" y="174366"/>
                  </a:lnTo>
                  <a:lnTo>
                    <a:pt x="5795" y="127613"/>
                  </a:lnTo>
                  <a:lnTo>
                    <a:pt x="1532" y="68308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55972" y="3034537"/>
              <a:ext cx="1644650" cy="972185"/>
            </a:xfrm>
            <a:custGeom>
              <a:avLst/>
              <a:gdLst/>
              <a:ahLst/>
              <a:cxnLst/>
              <a:rect l="l" t="t" r="r" b="b"/>
              <a:pathLst>
                <a:path w="1644650" h="972185">
                  <a:moveTo>
                    <a:pt x="43418" y="25558"/>
                  </a:moveTo>
                  <a:lnTo>
                    <a:pt x="55767" y="47529"/>
                  </a:lnTo>
                  <a:lnTo>
                    <a:pt x="1631568" y="972185"/>
                  </a:lnTo>
                  <a:lnTo>
                    <a:pt x="1644396" y="950341"/>
                  </a:lnTo>
                  <a:lnTo>
                    <a:pt x="68649" y="25594"/>
                  </a:lnTo>
                  <a:lnTo>
                    <a:pt x="43418" y="25558"/>
                  </a:lnTo>
                  <a:close/>
                </a:path>
                <a:path w="1644650" h="972185">
                  <a:moveTo>
                    <a:pt x="0" y="0"/>
                  </a:moveTo>
                  <a:lnTo>
                    <a:pt x="57276" y="101981"/>
                  </a:lnTo>
                  <a:lnTo>
                    <a:pt x="65024" y="104139"/>
                  </a:lnTo>
                  <a:lnTo>
                    <a:pt x="77215" y="97282"/>
                  </a:lnTo>
                  <a:lnTo>
                    <a:pt x="79375" y="89535"/>
                  </a:lnTo>
                  <a:lnTo>
                    <a:pt x="55767" y="47529"/>
                  </a:lnTo>
                  <a:lnTo>
                    <a:pt x="15239" y="23749"/>
                  </a:lnTo>
                  <a:lnTo>
                    <a:pt x="28066" y="1777"/>
                  </a:lnTo>
                  <a:lnTo>
                    <a:pt x="118395" y="1777"/>
                  </a:lnTo>
                  <a:lnTo>
                    <a:pt x="116966" y="381"/>
                  </a:lnTo>
                  <a:lnTo>
                    <a:pt x="109981" y="253"/>
                  </a:lnTo>
                  <a:lnTo>
                    <a:pt x="0" y="0"/>
                  </a:lnTo>
                  <a:close/>
                </a:path>
                <a:path w="1644650" h="972185">
                  <a:moveTo>
                    <a:pt x="28066" y="1777"/>
                  </a:moveTo>
                  <a:lnTo>
                    <a:pt x="15239" y="23749"/>
                  </a:lnTo>
                  <a:lnTo>
                    <a:pt x="55767" y="47529"/>
                  </a:lnTo>
                  <a:lnTo>
                    <a:pt x="43418" y="25558"/>
                  </a:lnTo>
                  <a:lnTo>
                    <a:pt x="21716" y="25526"/>
                  </a:lnTo>
                  <a:lnTo>
                    <a:pt x="32765" y="6603"/>
                  </a:lnTo>
                  <a:lnTo>
                    <a:pt x="36290" y="6603"/>
                  </a:lnTo>
                  <a:lnTo>
                    <a:pt x="28066" y="1777"/>
                  </a:lnTo>
                  <a:close/>
                </a:path>
                <a:path w="1644650" h="972185">
                  <a:moveTo>
                    <a:pt x="118395" y="1777"/>
                  </a:moveTo>
                  <a:lnTo>
                    <a:pt x="28066" y="1777"/>
                  </a:lnTo>
                  <a:lnTo>
                    <a:pt x="68649" y="25594"/>
                  </a:lnTo>
                  <a:lnTo>
                    <a:pt x="109854" y="25653"/>
                  </a:lnTo>
                  <a:lnTo>
                    <a:pt x="116839" y="25781"/>
                  </a:lnTo>
                  <a:lnTo>
                    <a:pt x="122554" y="20065"/>
                  </a:lnTo>
                  <a:lnTo>
                    <a:pt x="122681" y="5969"/>
                  </a:lnTo>
                  <a:lnTo>
                    <a:pt x="118395" y="1777"/>
                  </a:lnTo>
                  <a:close/>
                </a:path>
                <a:path w="1644650" h="972185">
                  <a:moveTo>
                    <a:pt x="36290" y="6603"/>
                  </a:moveTo>
                  <a:lnTo>
                    <a:pt x="32765" y="6603"/>
                  </a:lnTo>
                  <a:lnTo>
                    <a:pt x="43418" y="25558"/>
                  </a:lnTo>
                  <a:lnTo>
                    <a:pt x="68649" y="25594"/>
                  </a:lnTo>
                  <a:lnTo>
                    <a:pt x="36290" y="6603"/>
                  </a:lnTo>
                  <a:close/>
                </a:path>
                <a:path w="1644650" h="972185">
                  <a:moveTo>
                    <a:pt x="32765" y="6603"/>
                  </a:moveTo>
                  <a:lnTo>
                    <a:pt x="21716" y="25526"/>
                  </a:lnTo>
                  <a:lnTo>
                    <a:pt x="43418" y="25558"/>
                  </a:lnTo>
                  <a:lnTo>
                    <a:pt x="32765" y="6603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9799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0739" y="238460"/>
            <a:ext cx="10435501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75" dirty="0">
                <a:latin typeface="Arial Black" panose="020B0A04020102020204" pitchFamily="34" charset="0"/>
              </a:rPr>
              <a:t>Функции </a:t>
            </a:r>
            <a:r>
              <a:rPr sz="3200" spc="-165" dirty="0">
                <a:latin typeface="Arial Black" panose="020B0A04020102020204" pitchFamily="34" charset="0"/>
              </a:rPr>
              <a:t>для </a:t>
            </a:r>
            <a:r>
              <a:rPr sz="3200" spc="-150" dirty="0">
                <a:latin typeface="Arial Black" panose="020B0A04020102020204" pitchFamily="34" charset="0"/>
              </a:rPr>
              <a:t>работы </a:t>
            </a:r>
            <a:r>
              <a:rPr sz="3200" spc="-220" dirty="0">
                <a:latin typeface="Arial Black" panose="020B0A04020102020204" pitchFamily="34" charset="0"/>
              </a:rPr>
              <a:t>с </a:t>
            </a:r>
            <a:r>
              <a:rPr sz="3200" spc="-140" dirty="0">
                <a:latin typeface="Arial Black" panose="020B0A04020102020204" pitchFamily="34" charset="0"/>
              </a:rPr>
              <a:t>датами </a:t>
            </a:r>
            <a:r>
              <a:rPr sz="3200" spc="-55" dirty="0">
                <a:latin typeface="Arial Black" panose="020B0A04020102020204" pitchFamily="34" charset="0"/>
              </a:rPr>
              <a:t>и</a:t>
            </a:r>
            <a:r>
              <a:rPr sz="3200" spc="-105" dirty="0">
                <a:latin typeface="Arial Black" panose="020B0A04020102020204" pitchFamily="34" charset="0"/>
              </a:rPr>
              <a:t> </a:t>
            </a:r>
            <a:r>
              <a:rPr sz="3200" spc="-114" dirty="0">
                <a:latin typeface="Arial Black" panose="020B0A04020102020204" pitchFamily="34" charset="0"/>
              </a:rPr>
              <a:t>временем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7647" y="2341166"/>
            <a:ext cx="1734185" cy="0"/>
          </a:xfrm>
          <a:custGeom>
            <a:avLst/>
            <a:gdLst/>
            <a:ahLst/>
            <a:cxnLst/>
            <a:rect l="l" t="t" r="r" b="b"/>
            <a:pathLst>
              <a:path w="1734185">
                <a:moveTo>
                  <a:pt x="0" y="0"/>
                </a:moveTo>
                <a:lnTo>
                  <a:pt x="1733943" y="0"/>
                </a:lnTo>
              </a:path>
            </a:pathLst>
          </a:custGeom>
          <a:ln w="14206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47647" y="5236045"/>
            <a:ext cx="1734185" cy="0"/>
          </a:xfrm>
          <a:custGeom>
            <a:avLst/>
            <a:gdLst/>
            <a:ahLst/>
            <a:cxnLst/>
            <a:rect l="l" t="t" r="r" b="b"/>
            <a:pathLst>
              <a:path w="1734185">
                <a:moveTo>
                  <a:pt x="0" y="0"/>
                </a:moveTo>
                <a:lnTo>
                  <a:pt x="1733727" y="0"/>
                </a:lnTo>
              </a:path>
            </a:pathLst>
          </a:custGeom>
          <a:ln w="142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34946" y="1251967"/>
            <a:ext cx="7918450" cy="47452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00"/>
              </a:lnSpc>
              <a:spcBef>
                <a:spcPts val="95"/>
              </a:spcBef>
            </a:pPr>
            <a:r>
              <a:rPr sz="2200" kern="0" dirty="0">
                <a:latin typeface="Arial"/>
                <a:cs typeface="Arial"/>
              </a:rPr>
              <a:t>Для получения значения текущей даты:</a:t>
            </a:r>
          </a:p>
          <a:p>
            <a:pPr marL="12700">
              <a:lnSpc>
                <a:spcPts val="2240"/>
              </a:lnSpc>
            </a:pPr>
            <a:r>
              <a:rPr sz="1900" b="1" kern="0" dirty="0">
                <a:latin typeface="Courier New"/>
                <a:cs typeface="Courier New"/>
              </a:rPr>
              <a:t>SELECT current_date;</a:t>
            </a:r>
            <a:endParaRPr sz="1900" kern="0" dirty="0">
              <a:latin typeface="Courier New"/>
              <a:cs typeface="Courier New"/>
            </a:endParaRPr>
          </a:p>
          <a:p>
            <a:pPr marR="6148705" algn="ctr"/>
            <a:r>
              <a:rPr sz="1900" kern="0" dirty="0">
                <a:latin typeface="Courier New"/>
                <a:cs typeface="Courier New"/>
              </a:rPr>
              <a:t>date</a:t>
            </a:r>
          </a:p>
          <a:p>
            <a:pPr>
              <a:spcBef>
                <a:spcPts val="15"/>
              </a:spcBef>
            </a:pPr>
            <a:endParaRPr sz="2000" kern="0" dirty="0">
              <a:latin typeface="Courier New"/>
              <a:cs typeface="Courier New"/>
            </a:endParaRPr>
          </a:p>
          <a:p>
            <a:pPr marR="6152515" algn="ctr"/>
            <a:r>
              <a:rPr sz="1900" kern="0" dirty="0" smtClean="0">
                <a:latin typeface="Courier New"/>
                <a:cs typeface="Courier New"/>
              </a:rPr>
              <a:t>20</a:t>
            </a:r>
            <a:r>
              <a:rPr lang="en-US" sz="1900" kern="0" dirty="0" smtClean="0">
                <a:latin typeface="Courier New"/>
                <a:cs typeface="Courier New"/>
              </a:rPr>
              <a:t>20</a:t>
            </a:r>
            <a:r>
              <a:rPr sz="1900" kern="0" dirty="0" smtClean="0">
                <a:latin typeface="Courier New"/>
                <a:cs typeface="Courier New"/>
              </a:rPr>
              <a:t>-0</a:t>
            </a:r>
            <a:r>
              <a:rPr lang="en-US" sz="1900" kern="0" dirty="0" smtClean="0">
                <a:latin typeface="Courier New"/>
                <a:cs typeface="Courier New"/>
              </a:rPr>
              <a:t>2</a:t>
            </a:r>
            <a:r>
              <a:rPr sz="1900" kern="0" dirty="0" smtClean="0">
                <a:latin typeface="Courier New"/>
                <a:cs typeface="Courier New"/>
              </a:rPr>
              <a:t>-</a:t>
            </a:r>
            <a:r>
              <a:rPr lang="en-US" sz="1900" kern="0" dirty="0" smtClean="0">
                <a:latin typeface="Courier New"/>
                <a:cs typeface="Courier New"/>
              </a:rPr>
              <a:t>13</a:t>
            </a:r>
            <a:endParaRPr sz="1900" kern="0" dirty="0">
              <a:latin typeface="Courier New"/>
              <a:cs typeface="Courier New"/>
            </a:endParaRPr>
          </a:p>
          <a:p>
            <a:pPr marL="12700"/>
            <a:r>
              <a:rPr sz="1900" kern="0" dirty="0">
                <a:latin typeface="Courier New"/>
                <a:cs typeface="Courier New"/>
              </a:rPr>
              <a:t>(1 строка)</a:t>
            </a:r>
          </a:p>
          <a:p>
            <a:pPr marL="12700" marR="5080">
              <a:lnSpc>
                <a:spcPct val="90000"/>
              </a:lnSpc>
              <a:spcBef>
                <a:spcPts val="615"/>
              </a:spcBef>
            </a:pPr>
            <a:r>
              <a:rPr sz="2200" kern="0" dirty="0">
                <a:latin typeface="Arial"/>
                <a:cs typeface="Arial"/>
              </a:rPr>
              <a:t>Если нам требуется вывести дату в другом формате, то для  разового преобразования формата можно использовать функцию  </a:t>
            </a:r>
            <a:r>
              <a:rPr sz="2200" b="1" kern="0" dirty="0">
                <a:latin typeface="Carlito"/>
                <a:cs typeface="Carlito"/>
              </a:rPr>
              <a:t>to_char</a:t>
            </a:r>
            <a:r>
              <a:rPr sz="2200" kern="0" dirty="0">
                <a:latin typeface="Arial"/>
                <a:cs typeface="Arial"/>
              </a:rPr>
              <a:t>, например:</a:t>
            </a:r>
          </a:p>
          <a:p>
            <a:pPr marL="12700">
              <a:spcBef>
                <a:spcPts val="790"/>
              </a:spcBef>
            </a:pPr>
            <a:r>
              <a:rPr sz="1900" b="1" kern="0" dirty="0">
                <a:latin typeface="Courier New"/>
                <a:cs typeface="Courier New"/>
              </a:rPr>
              <a:t>SELECT to_char( current_date, 'dd-mm-yyyy' );</a:t>
            </a:r>
            <a:endParaRPr sz="1900" kern="0" dirty="0">
              <a:latin typeface="Courier New"/>
              <a:cs typeface="Courier New"/>
            </a:endParaRPr>
          </a:p>
          <a:p>
            <a:pPr marL="12700">
              <a:lnSpc>
                <a:spcPts val="2600"/>
              </a:lnSpc>
              <a:spcBef>
                <a:spcPts val="300"/>
              </a:spcBef>
            </a:pPr>
            <a:r>
              <a:rPr sz="2200" kern="0" dirty="0">
                <a:latin typeface="Arial"/>
                <a:cs typeface="Arial"/>
              </a:rPr>
              <a:t>СУБД выведет:</a:t>
            </a:r>
          </a:p>
          <a:p>
            <a:pPr marL="447040">
              <a:lnSpc>
                <a:spcPts val="2240"/>
              </a:lnSpc>
            </a:pPr>
            <a:r>
              <a:rPr sz="1900" kern="0" dirty="0">
                <a:latin typeface="Courier New"/>
                <a:cs typeface="Courier New"/>
              </a:rPr>
              <a:t>to_char</a:t>
            </a:r>
          </a:p>
          <a:p>
            <a:pPr>
              <a:spcBef>
                <a:spcPts val="15"/>
              </a:spcBef>
            </a:pPr>
            <a:endParaRPr sz="2000" kern="0" dirty="0">
              <a:latin typeface="Courier New"/>
              <a:cs typeface="Courier New"/>
            </a:endParaRPr>
          </a:p>
          <a:p>
            <a:pPr marR="6150610" algn="ctr"/>
            <a:r>
              <a:rPr lang="en-US" sz="1900" kern="0" dirty="0" smtClean="0">
                <a:latin typeface="Courier New"/>
                <a:cs typeface="Courier New"/>
              </a:rPr>
              <a:t>13</a:t>
            </a:r>
            <a:r>
              <a:rPr sz="1900" kern="0" dirty="0" smtClean="0">
                <a:latin typeface="Courier New"/>
                <a:cs typeface="Courier New"/>
              </a:rPr>
              <a:t>-0</a:t>
            </a:r>
            <a:r>
              <a:rPr lang="en-US" sz="1900" kern="0" dirty="0" smtClean="0">
                <a:latin typeface="Courier New"/>
                <a:cs typeface="Courier New"/>
              </a:rPr>
              <a:t>2</a:t>
            </a:r>
            <a:r>
              <a:rPr sz="1900" kern="0" dirty="0" smtClean="0">
                <a:latin typeface="Courier New"/>
                <a:cs typeface="Courier New"/>
              </a:rPr>
              <a:t>-20</a:t>
            </a:r>
            <a:r>
              <a:rPr lang="en-US" sz="1900" kern="0" dirty="0" smtClean="0">
                <a:latin typeface="Courier New"/>
                <a:cs typeface="Courier New"/>
              </a:rPr>
              <a:t>20</a:t>
            </a:r>
            <a:endParaRPr sz="1900" kern="0" dirty="0">
              <a:latin typeface="Courier New"/>
              <a:cs typeface="Courier New"/>
            </a:endParaRPr>
          </a:p>
          <a:p>
            <a:pPr marL="12700"/>
            <a:r>
              <a:rPr sz="1900" kern="0" dirty="0">
                <a:latin typeface="Courier New"/>
                <a:cs typeface="Courier New"/>
              </a:rPr>
              <a:t>(1 строка)</a:t>
            </a:r>
          </a:p>
        </p:txBody>
      </p:sp>
    </p:spTree>
    <p:extLst>
      <p:ext uri="{BB962C8B-B14F-4D97-AF65-F5344CB8AC3E}">
        <p14:creationId xmlns:p14="http://schemas.microsoft.com/office/powerpoint/2010/main" val="224778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5413" y="365162"/>
            <a:ext cx="9607803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5" dirty="0">
                <a:latin typeface="Arial Black" panose="020B0A04020102020204" pitchFamily="34" charset="0"/>
              </a:rPr>
              <a:t>Хранение </a:t>
            </a:r>
            <a:r>
              <a:rPr sz="3200" spc="-105" dirty="0">
                <a:latin typeface="Arial Black" panose="020B0A04020102020204" pitchFamily="34" charset="0"/>
              </a:rPr>
              <a:t>времени</a:t>
            </a:r>
            <a:r>
              <a:rPr sz="3200" spc="-215" dirty="0">
                <a:latin typeface="Arial Black" panose="020B0A04020102020204" pitchFamily="34" charset="0"/>
              </a:rPr>
              <a:t> </a:t>
            </a:r>
            <a:r>
              <a:rPr sz="3200" spc="-125" dirty="0">
                <a:latin typeface="Arial Black" panose="020B0A04020102020204" pitchFamily="34" charset="0"/>
              </a:rPr>
              <a:t>суток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679" y="4884102"/>
            <a:ext cx="1408352" cy="0"/>
          </a:xfrm>
          <a:custGeom>
            <a:avLst/>
            <a:gdLst/>
            <a:ahLst/>
            <a:cxnLst/>
            <a:rect l="l" t="t" r="r" b="b"/>
            <a:pathLst>
              <a:path w="1367155">
                <a:moveTo>
                  <a:pt x="0" y="0"/>
                </a:moveTo>
                <a:lnTo>
                  <a:pt x="136679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03298" y="1212342"/>
            <a:ext cx="9169502" cy="484812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7620">
              <a:spcBef>
                <a:spcPts val="105"/>
              </a:spcBef>
            </a:pPr>
            <a:r>
              <a:rPr sz="2000" kern="0" dirty="0">
                <a:cs typeface="Arial"/>
              </a:rPr>
              <a:t>Два типа данных: </a:t>
            </a:r>
            <a:r>
              <a:rPr sz="2000" b="1" kern="0" dirty="0">
                <a:cs typeface="Carlito"/>
              </a:rPr>
              <a:t>time </a:t>
            </a:r>
            <a:r>
              <a:rPr sz="2000" kern="0" dirty="0">
                <a:cs typeface="Arial"/>
              </a:rPr>
              <a:t>и </a:t>
            </a:r>
            <a:r>
              <a:rPr sz="2000" b="1" kern="0" dirty="0">
                <a:cs typeface="Carlito"/>
              </a:rPr>
              <a:t>time with time zone</a:t>
            </a:r>
            <a:r>
              <a:rPr sz="2000" kern="0" dirty="0">
                <a:cs typeface="Arial"/>
              </a:rPr>
              <a:t>. Первый из них хранит  только время суток, а второй — дополнительно — еще и часовой пояс.  Однако документация на PostgreSQL </a:t>
            </a:r>
            <a:r>
              <a:rPr sz="2000" i="1" kern="0" dirty="0">
                <a:cs typeface="Times New Roman"/>
              </a:rPr>
              <a:t>не рекомендует </a:t>
            </a:r>
            <a:r>
              <a:rPr sz="2000" kern="0" dirty="0">
                <a:cs typeface="Arial"/>
              </a:rPr>
              <a:t>использовать тип  time with time zone, поскольку смещение (offset), соответствующее  конкретному часовому поясу, может зависеть от даты перехода на летнее  время и обратно, но в этом типе дата отсутствует.</a:t>
            </a:r>
          </a:p>
          <a:p>
            <a:pPr marL="12700">
              <a:spcBef>
                <a:spcPts val="480"/>
              </a:spcBef>
            </a:pPr>
            <a:r>
              <a:rPr sz="2000" kern="0" dirty="0">
                <a:cs typeface="Arial"/>
              </a:rPr>
              <a:t>При вводе значений времени допустимы различные форматы, например:</a:t>
            </a:r>
          </a:p>
          <a:p>
            <a:pPr marL="12700">
              <a:spcBef>
                <a:spcPts val="345"/>
              </a:spcBef>
            </a:pPr>
            <a:r>
              <a:rPr sz="2000" b="1" kern="0" dirty="0">
                <a:cs typeface="Courier New"/>
              </a:rPr>
              <a:t>SELECT '21:15'::time;</a:t>
            </a:r>
            <a:endParaRPr sz="2000" kern="0" dirty="0">
              <a:cs typeface="Courier New"/>
            </a:endParaRPr>
          </a:p>
          <a:p>
            <a:pPr marL="12700">
              <a:spcBef>
                <a:spcPts val="570"/>
              </a:spcBef>
            </a:pPr>
            <a:r>
              <a:rPr sz="2000" kern="0" dirty="0">
                <a:cs typeface="Arial"/>
              </a:rPr>
              <a:t>При выводе СУБД дополнит введенное значение, в котором присутствуют</a:t>
            </a:r>
          </a:p>
          <a:p>
            <a:pPr marL="12700">
              <a:lnSpc>
                <a:spcPts val="2355"/>
              </a:lnSpc>
            </a:pPr>
            <a:r>
              <a:rPr sz="2000" kern="0" dirty="0">
                <a:cs typeface="Arial"/>
              </a:rPr>
              <a:t>только часы и минуты, секундами.</a:t>
            </a:r>
          </a:p>
          <a:p>
            <a:pPr marR="6657340" algn="ctr">
              <a:lnSpc>
                <a:spcPts val="2115"/>
              </a:lnSpc>
            </a:pPr>
            <a:r>
              <a:rPr sz="2000" kern="0" dirty="0">
                <a:cs typeface="Courier New"/>
              </a:rPr>
              <a:t>time</a:t>
            </a:r>
          </a:p>
          <a:p>
            <a:pPr>
              <a:spcBef>
                <a:spcPts val="10"/>
              </a:spcBef>
            </a:pPr>
            <a:endParaRPr sz="2000" kern="0" dirty="0">
              <a:cs typeface="Courier New"/>
            </a:endParaRPr>
          </a:p>
          <a:p>
            <a:pPr marR="6656705" algn="ctr"/>
            <a:r>
              <a:rPr sz="2000" kern="0" dirty="0">
                <a:cs typeface="Courier New"/>
              </a:rPr>
              <a:t>21:15:00</a:t>
            </a:r>
          </a:p>
          <a:p>
            <a:pPr marR="6657340" algn="ctr"/>
            <a:r>
              <a:rPr sz="2000" kern="0" dirty="0">
                <a:cs typeface="Courier New"/>
              </a:rPr>
              <a:t>(1 строка)</a:t>
            </a:r>
          </a:p>
          <a:p>
            <a:pPr marL="12700">
              <a:spcBef>
                <a:spcPts val="565"/>
              </a:spcBef>
            </a:pPr>
            <a:r>
              <a:rPr sz="2000" kern="0" dirty="0">
                <a:cs typeface="Arial"/>
              </a:rPr>
              <a:t>Мы опять использовали операцию приведения типа «::».</a:t>
            </a:r>
          </a:p>
        </p:txBody>
      </p:sp>
    </p:spTree>
    <p:extLst>
      <p:ext uri="{BB962C8B-B14F-4D97-AF65-F5344CB8AC3E}">
        <p14:creationId xmlns:p14="http://schemas.microsoft.com/office/powerpoint/2010/main" val="167722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8837" y="389546"/>
            <a:ext cx="9400539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60" dirty="0">
                <a:latin typeface="Arial Black" panose="020B0A04020102020204" pitchFamily="34" charset="0"/>
              </a:rPr>
              <a:t>Неверные </a:t>
            </a:r>
            <a:r>
              <a:rPr sz="3200" spc="-125" dirty="0">
                <a:latin typeface="Arial Black" panose="020B0A04020102020204" pitchFamily="34" charset="0"/>
              </a:rPr>
              <a:t>значения </a:t>
            </a:r>
            <a:r>
              <a:rPr sz="3200" spc="-105" dirty="0">
                <a:latin typeface="Arial Black" panose="020B0A04020102020204" pitchFamily="34" charset="0"/>
              </a:rPr>
              <a:t>времени</a:t>
            </a:r>
            <a:r>
              <a:rPr sz="3200" spc="-165" dirty="0">
                <a:latin typeface="Arial Black" panose="020B0A04020102020204" pitchFamily="34" charset="0"/>
              </a:rPr>
              <a:t> </a:t>
            </a:r>
            <a:r>
              <a:rPr sz="3200" spc="-125" dirty="0">
                <a:latin typeface="Arial Black" panose="020B0A04020102020204" pitchFamily="34" charset="0"/>
              </a:rPr>
              <a:t>суток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8837" y="1637210"/>
            <a:ext cx="9851136" cy="3996607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spcBef>
                <a:spcPts val="605"/>
              </a:spcBef>
            </a:pPr>
            <a:r>
              <a:rPr sz="2000" b="1" spc="-10" dirty="0">
                <a:latin typeface="Courier New"/>
                <a:cs typeface="Courier New"/>
              </a:rPr>
              <a:t>SELECT '25:15'::time;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2355"/>
              </a:lnSpc>
              <a:spcBef>
                <a:spcPts val="570"/>
              </a:spcBef>
            </a:pPr>
            <a:r>
              <a:rPr sz="2400" spc="-100" dirty="0">
                <a:latin typeface="Arial"/>
                <a:cs typeface="Arial"/>
              </a:rPr>
              <a:t>Получим </a:t>
            </a:r>
            <a:r>
              <a:rPr sz="2400" spc="-95" dirty="0">
                <a:latin typeface="Arial"/>
                <a:cs typeface="Arial"/>
              </a:rPr>
              <a:t>такое сообщение </a:t>
            </a:r>
            <a:r>
              <a:rPr sz="2400" spc="-70" dirty="0">
                <a:latin typeface="Arial"/>
                <a:cs typeface="Arial"/>
              </a:rPr>
              <a:t>об</a:t>
            </a:r>
            <a:r>
              <a:rPr sz="2400" spc="-22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ошибке:</a:t>
            </a:r>
            <a:endParaRPr sz="2400" dirty="0">
              <a:latin typeface="Arial"/>
              <a:cs typeface="Arial"/>
            </a:endParaRPr>
          </a:p>
          <a:p>
            <a:pPr marL="12700" marR="452120">
              <a:lnSpc>
                <a:spcPts val="2160"/>
              </a:lnSpc>
              <a:spcBef>
                <a:spcPts val="25"/>
              </a:spcBef>
            </a:pPr>
            <a:r>
              <a:rPr sz="2000" spc="-10" dirty="0">
                <a:latin typeface="Courier New"/>
                <a:cs typeface="Courier New"/>
              </a:rPr>
              <a:t>ОШИБКА: значение поля типа date/time вне диапазона:  "25:15"</a:t>
            </a:r>
            <a:endParaRPr sz="2000" dirty="0">
              <a:latin typeface="Courier New"/>
              <a:cs typeface="Courier New"/>
            </a:endParaRPr>
          </a:p>
          <a:p>
            <a:pPr marL="12700">
              <a:lnSpc>
                <a:spcPts val="2090"/>
              </a:lnSpc>
            </a:pPr>
            <a:r>
              <a:rPr sz="2000" spc="-10" dirty="0">
                <a:latin typeface="Courier New"/>
                <a:cs typeface="Courier New"/>
              </a:rPr>
              <a:t>СТРОКА 1: select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'25:15'::time;</a:t>
            </a:r>
            <a:endParaRPr sz="2000" dirty="0">
              <a:latin typeface="Courier New"/>
              <a:cs typeface="Courier New"/>
            </a:endParaRPr>
          </a:p>
          <a:p>
            <a:pPr marL="2333625">
              <a:spcBef>
                <a:spcPts val="434"/>
              </a:spcBef>
            </a:pPr>
            <a:r>
              <a:rPr sz="2000" dirty="0">
                <a:latin typeface="Courier New"/>
                <a:cs typeface="Courier New"/>
              </a:rPr>
              <a:t>^</a:t>
            </a:r>
          </a:p>
          <a:p>
            <a:pPr marL="12700" marR="5080">
              <a:spcBef>
                <a:spcPts val="565"/>
              </a:spcBef>
            </a:pPr>
            <a:r>
              <a:rPr sz="2400" spc="-175" dirty="0">
                <a:latin typeface="Arial"/>
                <a:cs typeface="Arial"/>
              </a:rPr>
              <a:t>А </a:t>
            </a:r>
            <a:r>
              <a:rPr sz="2400" spc="-114" dirty="0">
                <a:latin typeface="Arial"/>
                <a:cs typeface="Arial"/>
              </a:rPr>
              <a:t>если </a:t>
            </a:r>
            <a:r>
              <a:rPr sz="2400" spc="-100" dirty="0">
                <a:latin typeface="Arial"/>
                <a:cs typeface="Arial"/>
              </a:rPr>
              <a:t>число </a:t>
            </a:r>
            <a:r>
              <a:rPr sz="2400" spc="-65" dirty="0">
                <a:latin typeface="Arial"/>
                <a:cs typeface="Arial"/>
              </a:rPr>
              <a:t>секунд </a:t>
            </a:r>
            <a:r>
              <a:rPr sz="2400" spc="-80" dirty="0">
                <a:latin typeface="Arial"/>
                <a:cs typeface="Arial"/>
              </a:rPr>
              <a:t>недопустимое, </a:t>
            </a:r>
            <a:r>
              <a:rPr sz="2400" spc="-114" dirty="0">
                <a:latin typeface="Arial"/>
                <a:cs typeface="Arial"/>
              </a:rPr>
              <a:t>то </a:t>
            </a:r>
            <a:r>
              <a:rPr sz="2400" spc="-100" dirty="0">
                <a:latin typeface="Arial"/>
                <a:cs typeface="Arial"/>
              </a:rPr>
              <a:t>опять </a:t>
            </a:r>
            <a:r>
              <a:rPr sz="2400" spc="-80" dirty="0">
                <a:latin typeface="Arial"/>
                <a:cs typeface="Arial"/>
              </a:rPr>
              <a:t>получим </a:t>
            </a:r>
            <a:r>
              <a:rPr sz="2400" spc="-95" dirty="0">
                <a:latin typeface="Arial"/>
                <a:cs typeface="Arial"/>
              </a:rPr>
              <a:t>сообщение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об  </a:t>
            </a:r>
            <a:r>
              <a:rPr sz="2400" spc="-70" dirty="0">
                <a:latin typeface="Arial"/>
                <a:cs typeface="Arial"/>
              </a:rPr>
              <a:t>ошибке.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ts val="2075"/>
              </a:lnSpc>
            </a:pPr>
            <a:r>
              <a:rPr sz="2000" b="1" spc="-10" dirty="0">
                <a:latin typeface="Courier New"/>
                <a:cs typeface="Courier New"/>
              </a:rPr>
              <a:t>SELECT</a:t>
            </a:r>
            <a:r>
              <a:rPr sz="2000" b="1" spc="-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'21:15:69'::time;</a:t>
            </a:r>
            <a:endParaRPr sz="2000" dirty="0">
              <a:latin typeface="Courier New"/>
              <a:cs typeface="Courier New"/>
            </a:endParaRPr>
          </a:p>
          <a:p>
            <a:pPr marL="12700" marR="452755"/>
            <a:r>
              <a:rPr sz="2000" spc="-10" dirty="0">
                <a:latin typeface="Courier New"/>
                <a:cs typeface="Courier New"/>
              </a:rPr>
              <a:t>ОШИБКА: значение поля типа date/time вне диапазона:  "21:15:69"</a:t>
            </a:r>
            <a:endParaRPr sz="2000" dirty="0">
              <a:latin typeface="Courier New"/>
              <a:cs typeface="Courier New"/>
            </a:endParaRPr>
          </a:p>
          <a:p>
            <a:pPr marL="12700"/>
            <a:r>
              <a:rPr sz="2000" spc="-10" dirty="0">
                <a:latin typeface="Courier New"/>
                <a:cs typeface="Courier New"/>
              </a:rPr>
              <a:t>СТРОКА 1: select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'21:15:69'::time;</a:t>
            </a:r>
            <a:endParaRPr sz="2000" dirty="0">
              <a:latin typeface="Courier New"/>
              <a:cs typeface="Courier New"/>
            </a:endParaRPr>
          </a:p>
          <a:p>
            <a:pPr marL="2333625"/>
            <a:r>
              <a:rPr sz="2000" dirty="0">
                <a:latin typeface="Courier New"/>
                <a:cs typeface="Courier New"/>
              </a:rPr>
              <a:t>^</a:t>
            </a:r>
          </a:p>
        </p:txBody>
      </p:sp>
    </p:spTree>
    <p:extLst>
      <p:ext uri="{BB962C8B-B14F-4D97-AF65-F5344CB8AC3E}">
        <p14:creationId xmlns:p14="http://schemas.microsoft.com/office/powerpoint/2010/main" val="49143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332" y="423647"/>
            <a:ext cx="9802876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35" dirty="0">
                <a:latin typeface="Arial Black" panose="020B0A04020102020204" pitchFamily="34" charset="0"/>
              </a:rPr>
              <a:t>12-часовой </a:t>
            </a:r>
            <a:r>
              <a:rPr sz="3200" spc="-204" dirty="0">
                <a:latin typeface="Arial Black" panose="020B0A04020102020204" pitchFamily="34" charset="0"/>
              </a:rPr>
              <a:t>формат </a:t>
            </a:r>
            <a:r>
              <a:rPr sz="3200" spc="-150" dirty="0">
                <a:latin typeface="Arial Black" panose="020B0A04020102020204" pitchFamily="34" charset="0"/>
              </a:rPr>
              <a:t>вывода </a:t>
            </a:r>
            <a:r>
              <a:rPr sz="3200" spc="-105" dirty="0">
                <a:latin typeface="Arial Black" panose="020B0A04020102020204" pitchFamily="34" charset="0"/>
              </a:rPr>
              <a:t>времени </a:t>
            </a:r>
            <a:r>
              <a:rPr sz="3200" spc="-125" dirty="0">
                <a:latin typeface="Arial Black" panose="020B0A04020102020204" pitchFamily="34" charset="0"/>
              </a:rPr>
              <a:t>суток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7647" y="2987992"/>
            <a:ext cx="1367155" cy="0"/>
          </a:xfrm>
          <a:custGeom>
            <a:avLst/>
            <a:gdLst/>
            <a:ahLst/>
            <a:cxnLst/>
            <a:rect l="l" t="t" r="r" b="b"/>
            <a:pathLst>
              <a:path w="1367155">
                <a:moveTo>
                  <a:pt x="0" y="0"/>
                </a:moveTo>
                <a:lnTo>
                  <a:pt x="136679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47647" y="4963350"/>
            <a:ext cx="1367155" cy="0"/>
          </a:xfrm>
          <a:custGeom>
            <a:avLst/>
            <a:gdLst/>
            <a:ahLst/>
            <a:cxnLst/>
            <a:rect l="l" t="t" r="r" b="b"/>
            <a:pathLst>
              <a:path w="1367155">
                <a:moveTo>
                  <a:pt x="0" y="0"/>
                </a:moveTo>
                <a:lnTo>
                  <a:pt x="136679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47647" y="1311402"/>
            <a:ext cx="7942580" cy="45397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Время можно вводить не только </a:t>
            </a:r>
            <a:r>
              <a:rPr dirty="0">
                <a:latin typeface="Courier New"/>
                <a:cs typeface="Courier New"/>
              </a:rPr>
              <a:t>в </a:t>
            </a:r>
            <a:r>
              <a:rPr spc="-10" dirty="0">
                <a:latin typeface="Courier New"/>
                <a:cs typeface="Courier New"/>
              </a:rPr>
              <a:t>24-часовом формате, </a:t>
            </a:r>
            <a:r>
              <a:rPr spc="-5" dirty="0">
                <a:latin typeface="Courier New"/>
                <a:cs typeface="Courier New"/>
              </a:rPr>
              <a:t>но </a:t>
            </a:r>
            <a:r>
              <a:rPr dirty="0">
                <a:latin typeface="Courier New"/>
                <a:cs typeface="Courier New"/>
              </a:rPr>
              <a:t>и в  </a:t>
            </a:r>
            <a:r>
              <a:rPr spc="-10" dirty="0">
                <a:latin typeface="Courier New"/>
                <a:cs typeface="Courier New"/>
              </a:rPr>
              <a:t>12-часовом, при этом нужно использовать дополнительные  суффиксы am </a:t>
            </a:r>
            <a:r>
              <a:rPr dirty="0">
                <a:latin typeface="Courier New"/>
                <a:cs typeface="Courier New"/>
              </a:rPr>
              <a:t>и </a:t>
            </a:r>
            <a:r>
              <a:rPr spc="-10" dirty="0">
                <a:latin typeface="Courier New"/>
                <a:cs typeface="Courier New"/>
              </a:rPr>
              <a:t>pm.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Например: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430"/>
              </a:spcBef>
            </a:pPr>
            <a:r>
              <a:rPr b="1" spc="-10" dirty="0">
                <a:latin typeface="Courier New"/>
                <a:cs typeface="Courier New"/>
              </a:rPr>
              <a:t>SELECT '10:15:16</a:t>
            </a:r>
            <a:r>
              <a:rPr b="1" spc="-6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am'::time;</a:t>
            </a:r>
            <a:endParaRPr dirty="0">
              <a:latin typeface="Courier New"/>
              <a:cs typeface="Courier New"/>
            </a:endParaRPr>
          </a:p>
          <a:p>
            <a:pPr marL="422275">
              <a:spcBef>
                <a:spcPts val="434"/>
              </a:spcBef>
            </a:pPr>
            <a:r>
              <a:rPr spc="-10" dirty="0">
                <a:latin typeface="Courier New"/>
                <a:cs typeface="Courier New"/>
              </a:rPr>
              <a:t>time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2650" dirty="0">
              <a:latin typeface="Courier New"/>
              <a:cs typeface="Courier New"/>
            </a:endParaRPr>
          </a:p>
          <a:p>
            <a:pPr marR="6542405" algn="ctr"/>
            <a:r>
              <a:rPr spc="-10" dirty="0">
                <a:latin typeface="Courier New"/>
                <a:cs typeface="Courier New"/>
              </a:rPr>
              <a:t>10:15:16</a:t>
            </a:r>
            <a:endParaRPr dirty="0">
              <a:latin typeface="Courier New"/>
              <a:cs typeface="Courier New"/>
            </a:endParaRPr>
          </a:p>
          <a:p>
            <a:pPr marR="6542405" algn="ctr">
              <a:spcBef>
                <a:spcPts val="434"/>
              </a:spcBef>
            </a:pPr>
            <a:r>
              <a:rPr spc="-5" dirty="0">
                <a:latin typeface="Courier New"/>
                <a:cs typeface="Courier New"/>
              </a:rPr>
              <a:t>(1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2650" dirty="0"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b="1" spc="-10" dirty="0">
                <a:latin typeface="Courier New"/>
                <a:cs typeface="Courier New"/>
              </a:rPr>
              <a:t>SELECT '10:15:16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pm'::time;</a:t>
            </a:r>
            <a:endParaRPr dirty="0">
              <a:latin typeface="Courier New"/>
              <a:cs typeface="Courier New"/>
            </a:endParaRPr>
          </a:p>
          <a:p>
            <a:pPr marR="6541770" algn="ctr">
              <a:spcBef>
                <a:spcPts val="430"/>
              </a:spcBef>
            </a:pPr>
            <a:r>
              <a:rPr spc="-10" dirty="0">
                <a:latin typeface="Courier New"/>
                <a:cs typeface="Courier New"/>
              </a:rPr>
              <a:t>time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2650" dirty="0">
              <a:latin typeface="Courier New"/>
              <a:cs typeface="Courier New"/>
            </a:endParaRPr>
          </a:p>
          <a:p>
            <a:pPr marR="6541770" algn="ctr"/>
            <a:r>
              <a:rPr spc="-10" dirty="0">
                <a:latin typeface="Courier New"/>
                <a:cs typeface="Courier New"/>
              </a:rPr>
              <a:t>22:15:16</a:t>
            </a:r>
            <a:endParaRPr dirty="0">
              <a:latin typeface="Courier New"/>
              <a:cs typeface="Courier New"/>
            </a:endParaRPr>
          </a:p>
          <a:p>
            <a:pPr marR="6541770" algn="ctr">
              <a:spcBef>
                <a:spcPts val="430"/>
              </a:spcBef>
            </a:pPr>
            <a:r>
              <a:rPr spc="-5" dirty="0">
                <a:latin typeface="Courier New"/>
                <a:cs typeface="Courier New"/>
              </a:rPr>
              <a:t>(1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6478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1882" y="376537"/>
            <a:ext cx="9245029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5" dirty="0">
                <a:latin typeface="Arial Black" panose="020B0A04020102020204" pitchFamily="34" charset="0"/>
              </a:rPr>
              <a:t>Получение </a:t>
            </a:r>
            <a:r>
              <a:rPr sz="3200" spc="-125" dirty="0">
                <a:latin typeface="Arial Black" panose="020B0A04020102020204" pitchFamily="34" charset="0"/>
              </a:rPr>
              <a:t>значения </a:t>
            </a:r>
            <a:r>
              <a:rPr sz="3200" spc="-130" dirty="0">
                <a:latin typeface="Arial Black" panose="020B0A04020102020204" pitchFamily="34" charset="0"/>
              </a:rPr>
              <a:t>текущего</a:t>
            </a:r>
            <a:r>
              <a:rPr sz="3200" spc="-155" dirty="0">
                <a:latin typeface="Arial Black" panose="020B0A04020102020204" pitchFamily="34" charset="0"/>
              </a:rPr>
              <a:t> </a:t>
            </a:r>
            <a:r>
              <a:rPr sz="3200" spc="-110" dirty="0">
                <a:latin typeface="Arial Black" panose="020B0A04020102020204" pitchFamily="34" charset="0"/>
              </a:rPr>
              <a:t>времени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946" y="1285494"/>
            <a:ext cx="8063230" cy="12827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spc="-120" dirty="0">
                <a:latin typeface="Arial"/>
                <a:cs typeface="Arial"/>
              </a:rPr>
              <a:t>Для </a:t>
            </a:r>
            <a:r>
              <a:rPr sz="2000" spc="-95" dirty="0">
                <a:latin typeface="Arial"/>
                <a:cs typeface="Arial"/>
              </a:rPr>
              <a:t>получения </a:t>
            </a:r>
            <a:r>
              <a:rPr sz="2000" spc="-90" dirty="0">
                <a:latin typeface="Arial"/>
                <a:cs typeface="Arial"/>
              </a:rPr>
              <a:t>значения текущего </a:t>
            </a:r>
            <a:r>
              <a:rPr sz="2000" spc="-75" dirty="0">
                <a:latin typeface="Arial"/>
                <a:cs typeface="Arial"/>
              </a:rPr>
              <a:t>времени </a:t>
            </a:r>
            <a:r>
              <a:rPr sz="2000" spc="-90" dirty="0">
                <a:latin typeface="Arial"/>
                <a:cs typeface="Arial"/>
              </a:rPr>
              <a:t>служит </a:t>
            </a:r>
            <a:r>
              <a:rPr sz="2000" spc="-105" dirty="0">
                <a:latin typeface="Arial"/>
                <a:cs typeface="Arial"/>
              </a:rPr>
              <a:t>функция </a:t>
            </a:r>
            <a:r>
              <a:rPr sz="2000" b="1" spc="-10" dirty="0">
                <a:latin typeface="Carlito"/>
                <a:cs typeface="Carlito"/>
              </a:rPr>
              <a:t>current_time</a:t>
            </a:r>
            <a:r>
              <a:rPr sz="2000" spc="-10" dirty="0">
                <a:latin typeface="Arial"/>
                <a:cs typeface="Arial"/>
              </a:rPr>
              <a:t>.  </a:t>
            </a:r>
            <a:r>
              <a:rPr sz="2000" spc="-100" dirty="0">
                <a:latin typeface="Arial"/>
                <a:cs typeface="Arial"/>
              </a:rPr>
              <a:t>При </a:t>
            </a:r>
            <a:r>
              <a:rPr sz="2000" spc="-120" dirty="0">
                <a:latin typeface="Arial"/>
                <a:cs typeface="Arial"/>
              </a:rPr>
              <a:t>ее </a:t>
            </a:r>
            <a:r>
              <a:rPr sz="2000" spc="-95" dirty="0">
                <a:latin typeface="Arial"/>
                <a:cs typeface="Arial"/>
              </a:rPr>
              <a:t>вызове </a:t>
            </a:r>
            <a:r>
              <a:rPr sz="2000" spc="-90" dirty="0">
                <a:latin typeface="Arial"/>
                <a:cs typeface="Arial"/>
              </a:rPr>
              <a:t>круглые </a:t>
            </a:r>
            <a:r>
              <a:rPr sz="2000" spc="-45" dirty="0">
                <a:latin typeface="Arial"/>
                <a:cs typeface="Arial"/>
              </a:rPr>
              <a:t>скобки </a:t>
            </a:r>
            <a:r>
              <a:rPr sz="2000" spc="-75" dirty="0">
                <a:latin typeface="Arial"/>
                <a:cs typeface="Arial"/>
              </a:rPr>
              <a:t>не</a:t>
            </a:r>
            <a:r>
              <a:rPr sz="2000" spc="-240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используются.</a:t>
            </a:r>
            <a:endParaRPr sz="2000">
              <a:latin typeface="Arial"/>
              <a:cs typeface="Arial"/>
            </a:endParaRPr>
          </a:p>
          <a:p>
            <a:pPr marR="5298440" algn="ctr">
              <a:spcBef>
                <a:spcPts val="340"/>
              </a:spcBef>
            </a:pPr>
            <a:r>
              <a:rPr b="1" spc="-10" dirty="0">
                <a:latin typeface="Courier New"/>
                <a:cs typeface="Courier New"/>
              </a:rPr>
              <a:t>SELECT</a:t>
            </a:r>
            <a:r>
              <a:rPr b="1" spc="-6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current_time;</a:t>
            </a:r>
            <a:endParaRPr>
              <a:latin typeface="Courier New"/>
              <a:cs typeface="Courier New"/>
            </a:endParaRPr>
          </a:p>
          <a:p>
            <a:pPr marR="5297170" algn="ctr">
              <a:spcBef>
                <a:spcPts val="434"/>
              </a:spcBef>
            </a:pPr>
            <a:r>
              <a:rPr spc="-10" dirty="0">
                <a:latin typeface="Courier New"/>
                <a:cs typeface="Courier New"/>
              </a:rPr>
              <a:t>timetz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7646" y="2774632"/>
            <a:ext cx="2730500" cy="0"/>
          </a:xfrm>
          <a:custGeom>
            <a:avLst/>
            <a:gdLst/>
            <a:ahLst/>
            <a:cxnLst/>
            <a:rect l="l" t="t" r="r" b="b"/>
            <a:pathLst>
              <a:path w="2730500">
                <a:moveTo>
                  <a:pt x="0" y="0"/>
                </a:moveTo>
                <a:lnTo>
                  <a:pt x="2730420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34947" y="2872233"/>
            <a:ext cx="262064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49225">
              <a:spcBef>
                <a:spcPts val="530"/>
              </a:spcBef>
            </a:pPr>
            <a:r>
              <a:rPr spc="-10" dirty="0">
                <a:latin typeface="Courier New"/>
                <a:cs typeface="Courier New"/>
              </a:rPr>
              <a:t>23:51:57.293522+03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430"/>
              </a:spcBef>
            </a:pPr>
            <a:r>
              <a:rPr spc="-5" dirty="0">
                <a:latin typeface="Courier New"/>
                <a:cs typeface="Courier New"/>
              </a:rPr>
              <a:t>(1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947" y="3602227"/>
            <a:ext cx="7926705" cy="1916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145" dirty="0">
                <a:latin typeface="Arial"/>
                <a:cs typeface="Arial"/>
              </a:rPr>
              <a:t>Текущее </a:t>
            </a:r>
            <a:r>
              <a:rPr sz="2000" spc="-90" dirty="0">
                <a:latin typeface="Arial"/>
                <a:cs typeface="Arial"/>
              </a:rPr>
              <a:t>время </a:t>
            </a:r>
            <a:r>
              <a:rPr sz="2000" spc="-110" dirty="0">
                <a:latin typeface="Arial"/>
                <a:cs typeface="Arial"/>
              </a:rPr>
              <a:t>выводится </a:t>
            </a:r>
            <a:r>
              <a:rPr sz="2000" spc="-155" dirty="0">
                <a:latin typeface="Arial"/>
                <a:cs typeface="Arial"/>
              </a:rPr>
              <a:t>с </a:t>
            </a:r>
            <a:r>
              <a:rPr sz="2000" spc="-70" dirty="0">
                <a:latin typeface="Arial"/>
                <a:cs typeface="Arial"/>
              </a:rPr>
              <a:t>высокой </a:t>
            </a:r>
            <a:r>
              <a:rPr sz="2000" spc="-100" dirty="0">
                <a:latin typeface="Arial"/>
                <a:cs typeface="Arial"/>
              </a:rPr>
              <a:t>точностью </a:t>
            </a:r>
            <a:r>
              <a:rPr sz="2000" spc="-35" dirty="0">
                <a:latin typeface="Arial"/>
                <a:cs typeface="Arial"/>
              </a:rPr>
              <a:t>и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дополняется</a:t>
            </a:r>
            <a:endParaRPr sz="2000">
              <a:latin typeface="Arial"/>
              <a:cs typeface="Arial"/>
            </a:endParaRPr>
          </a:p>
          <a:p>
            <a:pPr marL="355600" marR="5080">
              <a:spcBef>
                <a:spcPts val="5"/>
              </a:spcBef>
            </a:pPr>
            <a:r>
              <a:rPr sz="2000" spc="-95" dirty="0">
                <a:latin typeface="Arial"/>
                <a:cs typeface="Arial"/>
              </a:rPr>
              <a:t>числовым </a:t>
            </a:r>
            <a:r>
              <a:rPr sz="2000" spc="-80" dirty="0">
                <a:latin typeface="Arial"/>
                <a:cs typeface="Arial"/>
              </a:rPr>
              <a:t>значением, </a:t>
            </a:r>
            <a:r>
              <a:rPr sz="2000" spc="-105" dirty="0">
                <a:latin typeface="Arial"/>
                <a:cs typeface="Arial"/>
              </a:rPr>
              <a:t>соответствующим </a:t>
            </a:r>
            <a:r>
              <a:rPr sz="2000" spc="-85" dirty="0">
                <a:latin typeface="Arial"/>
                <a:cs typeface="Arial"/>
              </a:rPr>
              <a:t>локальному </a:t>
            </a:r>
            <a:r>
              <a:rPr sz="2000" spc="-95" dirty="0">
                <a:latin typeface="Arial"/>
                <a:cs typeface="Arial"/>
              </a:rPr>
              <a:t>часовому </a:t>
            </a:r>
            <a:r>
              <a:rPr sz="2000" spc="-100" dirty="0">
                <a:latin typeface="Arial"/>
                <a:cs typeface="Arial"/>
              </a:rPr>
              <a:t>поясу,  </a:t>
            </a:r>
            <a:r>
              <a:rPr sz="2000" spc="-70" dirty="0">
                <a:latin typeface="Arial"/>
                <a:cs typeface="Arial"/>
              </a:rPr>
              <a:t>который </a:t>
            </a:r>
            <a:r>
              <a:rPr sz="2000" spc="-110" dirty="0">
                <a:latin typeface="Arial"/>
                <a:cs typeface="Arial"/>
              </a:rPr>
              <a:t>установлен </a:t>
            </a:r>
            <a:r>
              <a:rPr sz="2000" spc="-105" dirty="0">
                <a:latin typeface="Arial"/>
                <a:cs typeface="Arial"/>
              </a:rPr>
              <a:t>в </a:t>
            </a:r>
            <a:r>
              <a:rPr sz="2000" spc="-75" dirty="0">
                <a:latin typeface="Arial"/>
                <a:cs typeface="Arial"/>
              </a:rPr>
              <a:t>конфигурационном </a:t>
            </a:r>
            <a:r>
              <a:rPr sz="2000" spc="-175" dirty="0">
                <a:latin typeface="Arial"/>
                <a:cs typeface="Arial"/>
              </a:rPr>
              <a:t>файле </a:t>
            </a:r>
            <a:r>
              <a:rPr sz="2000" spc="-110" dirty="0">
                <a:latin typeface="Arial"/>
                <a:cs typeface="Arial"/>
              </a:rPr>
              <a:t>сервера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60" dirty="0">
                <a:latin typeface="Arial"/>
                <a:cs typeface="Arial"/>
              </a:rPr>
              <a:t>PostgreSQL.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245" dirty="0">
                <a:latin typeface="Arial"/>
                <a:cs typeface="Arial"/>
              </a:rPr>
              <a:t>В </a:t>
            </a:r>
            <a:r>
              <a:rPr sz="2000" spc="-70" dirty="0">
                <a:latin typeface="Arial"/>
                <a:cs typeface="Arial"/>
              </a:rPr>
              <a:t>приведенном </a:t>
            </a:r>
            <a:r>
              <a:rPr sz="2000" spc="-65" dirty="0">
                <a:latin typeface="Arial"/>
                <a:cs typeface="Arial"/>
              </a:rPr>
              <a:t>примере </a:t>
            </a:r>
            <a:r>
              <a:rPr sz="2000" spc="-85" dirty="0">
                <a:latin typeface="Arial"/>
                <a:cs typeface="Arial"/>
              </a:rPr>
              <a:t>значение </a:t>
            </a:r>
            <a:r>
              <a:rPr sz="2000" spc="-95" dirty="0">
                <a:latin typeface="Arial"/>
                <a:cs typeface="Arial"/>
              </a:rPr>
              <a:t>часового </a:t>
            </a:r>
            <a:r>
              <a:rPr sz="2000" spc="-110" dirty="0">
                <a:latin typeface="Arial"/>
                <a:cs typeface="Arial"/>
              </a:rPr>
              <a:t>пояса </a:t>
            </a:r>
            <a:r>
              <a:rPr sz="2000" spc="-85" dirty="0">
                <a:latin typeface="Arial"/>
                <a:cs typeface="Arial"/>
              </a:rPr>
              <a:t>равно </a:t>
            </a:r>
            <a:r>
              <a:rPr sz="2000" spc="-110" dirty="0">
                <a:latin typeface="Arial"/>
                <a:cs typeface="Arial"/>
              </a:rPr>
              <a:t>+03, </a:t>
            </a:r>
            <a:r>
              <a:rPr sz="2000" spc="-45" dirty="0">
                <a:latin typeface="Arial"/>
                <a:cs typeface="Arial"/>
              </a:rPr>
              <a:t>но </a:t>
            </a:r>
            <a:r>
              <a:rPr sz="2000" spc="-114" dirty="0">
                <a:latin typeface="Arial"/>
                <a:cs typeface="Arial"/>
              </a:rPr>
              <a:t>если  </a:t>
            </a:r>
            <a:r>
              <a:rPr sz="2000" spc="-135" dirty="0">
                <a:latin typeface="Arial"/>
                <a:cs typeface="Arial"/>
              </a:rPr>
              <a:t>ваш </a:t>
            </a:r>
            <a:r>
              <a:rPr sz="2000" spc="-70" dirty="0">
                <a:latin typeface="Arial"/>
                <a:cs typeface="Arial"/>
              </a:rPr>
              <a:t>компьютер </a:t>
            </a:r>
            <a:r>
              <a:rPr sz="2000" spc="-120" dirty="0">
                <a:latin typeface="Arial"/>
                <a:cs typeface="Arial"/>
              </a:rPr>
              <a:t>находится </a:t>
            </a:r>
            <a:r>
              <a:rPr sz="2000" spc="-105" dirty="0">
                <a:latin typeface="Arial"/>
                <a:cs typeface="Arial"/>
              </a:rPr>
              <a:t>в </a:t>
            </a:r>
            <a:r>
              <a:rPr sz="2000" spc="-60" dirty="0">
                <a:latin typeface="Arial"/>
                <a:cs typeface="Arial"/>
              </a:rPr>
              <a:t>другом </a:t>
            </a:r>
            <a:r>
              <a:rPr sz="2000" spc="-95" dirty="0">
                <a:latin typeface="Arial"/>
                <a:cs typeface="Arial"/>
              </a:rPr>
              <a:t>часовом поясе, </a:t>
            </a:r>
            <a:r>
              <a:rPr sz="2000" spc="-114" dirty="0">
                <a:latin typeface="Arial"/>
                <a:cs typeface="Arial"/>
              </a:rPr>
              <a:t>то </a:t>
            </a:r>
            <a:r>
              <a:rPr sz="2000" spc="-125" dirty="0">
                <a:latin typeface="Arial"/>
                <a:cs typeface="Arial"/>
              </a:rPr>
              <a:t>это </a:t>
            </a:r>
            <a:r>
              <a:rPr sz="2000" spc="-85" dirty="0">
                <a:latin typeface="Arial"/>
                <a:cs typeface="Arial"/>
              </a:rPr>
              <a:t>значение  </a:t>
            </a:r>
            <a:r>
              <a:rPr sz="2000" spc="-125" dirty="0">
                <a:latin typeface="Arial"/>
                <a:cs typeface="Arial"/>
              </a:rPr>
              <a:t>будет </a:t>
            </a:r>
            <a:r>
              <a:rPr sz="2000" spc="-55" dirty="0">
                <a:latin typeface="Arial"/>
                <a:cs typeface="Arial"/>
              </a:rPr>
              <a:t>другим, </a:t>
            </a:r>
            <a:r>
              <a:rPr sz="2000" spc="-65" dirty="0">
                <a:latin typeface="Arial"/>
                <a:cs typeface="Arial"/>
              </a:rPr>
              <a:t>например, </a:t>
            </a:r>
            <a:r>
              <a:rPr sz="2000" spc="-114" dirty="0">
                <a:latin typeface="Arial"/>
                <a:cs typeface="Arial"/>
              </a:rPr>
              <a:t>для </a:t>
            </a:r>
            <a:r>
              <a:rPr sz="2000" spc="-65" dirty="0">
                <a:latin typeface="Arial"/>
                <a:cs typeface="Arial"/>
              </a:rPr>
              <a:t>регионов </a:t>
            </a:r>
            <a:r>
              <a:rPr sz="2000" spc="-110" dirty="0">
                <a:latin typeface="Arial"/>
                <a:cs typeface="Arial"/>
              </a:rPr>
              <a:t>Сибири </a:t>
            </a:r>
            <a:r>
              <a:rPr sz="2000" spc="-55" dirty="0">
                <a:latin typeface="Arial"/>
                <a:cs typeface="Arial"/>
              </a:rPr>
              <a:t>оно </a:t>
            </a:r>
            <a:r>
              <a:rPr sz="2000" spc="-75" dirty="0">
                <a:latin typeface="Arial"/>
                <a:cs typeface="Arial"/>
              </a:rPr>
              <a:t>может</a:t>
            </a:r>
            <a:r>
              <a:rPr sz="2000" spc="-395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быть +08.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2412" y="3140951"/>
            <a:ext cx="3132455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61950">
              <a:spcBef>
                <a:spcPts val="245"/>
              </a:spcBef>
            </a:pPr>
            <a:r>
              <a:rPr spc="-80" dirty="0">
                <a:latin typeface="Arial"/>
                <a:cs typeface="Arial"/>
              </a:rPr>
              <a:t>локальный </a:t>
            </a:r>
            <a:r>
              <a:rPr spc="-90" dirty="0">
                <a:latin typeface="Arial"/>
                <a:cs typeface="Arial"/>
              </a:rPr>
              <a:t>часовой</a:t>
            </a:r>
            <a:r>
              <a:rPr spc="-130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пояс</a:t>
            </a:r>
            <a:endParaRPr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283075" y="3200273"/>
            <a:ext cx="2570480" cy="457834"/>
            <a:chOff x="2759075" y="3200273"/>
            <a:chExt cx="2570480" cy="457834"/>
          </a:xfrm>
        </p:grpSpPr>
        <p:sp>
          <p:nvSpPr>
            <p:cNvPr id="9" name="object 9"/>
            <p:cNvSpPr/>
            <p:nvPr/>
          </p:nvSpPr>
          <p:spPr>
            <a:xfrm>
              <a:off x="2771775" y="3212973"/>
              <a:ext cx="360045" cy="432434"/>
            </a:xfrm>
            <a:custGeom>
              <a:avLst/>
              <a:gdLst/>
              <a:ahLst/>
              <a:cxnLst/>
              <a:rect l="l" t="t" r="r" b="b"/>
              <a:pathLst>
                <a:path w="360044" h="432435">
                  <a:moveTo>
                    <a:pt x="360044" y="0"/>
                  </a:moveTo>
                  <a:lnTo>
                    <a:pt x="358512" y="68259"/>
                  </a:lnTo>
                  <a:lnTo>
                    <a:pt x="354249" y="127558"/>
                  </a:lnTo>
                  <a:lnTo>
                    <a:pt x="347755" y="174330"/>
                  </a:lnTo>
                  <a:lnTo>
                    <a:pt x="330073" y="216026"/>
                  </a:lnTo>
                  <a:lnTo>
                    <a:pt x="210057" y="216026"/>
                  </a:lnTo>
                  <a:lnTo>
                    <a:pt x="200552" y="227045"/>
                  </a:lnTo>
                  <a:lnTo>
                    <a:pt x="192320" y="257723"/>
                  </a:lnTo>
                  <a:lnTo>
                    <a:pt x="185844" y="304495"/>
                  </a:lnTo>
                  <a:lnTo>
                    <a:pt x="181605" y="363794"/>
                  </a:lnTo>
                  <a:lnTo>
                    <a:pt x="180086" y="432053"/>
                  </a:lnTo>
                  <a:lnTo>
                    <a:pt x="178552" y="363794"/>
                  </a:lnTo>
                  <a:lnTo>
                    <a:pt x="174282" y="304495"/>
                  </a:lnTo>
                  <a:lnTo>
                    <a:pt x="167769" y="257723"/>
                  </a:lnTo>
                  <a:lnTo>
                    <a:pt x="159505" y="227045"/>
                  </a:lnTo>
                  <a:lnTo>
                    <a:pt x="149987" y="216026"/>
                  </a:lnTo>
                  <a:lnTo>
                    <a:pt x="29972" y="216026"/>
                  </a:lnTo>
                  <a:lnTo>
                    <a:pt x="20515" y="205008"/>
                  </a:lnTo>
                  <a:lnTo>
                    <a:pt x="12289" y="174330"/>
                  </a:lnTo>
                  <a:lnTo>
                    <a:pt x="5795" y="127558"/>
                  </a:lnTo>
                  <a:lnTo>
                    <a:pt x="1532" y="6825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131820" y="3312922"/>
              <a:ext cx="2197735" cy="247650"/>
            </a:xfrm>
            <a:custGeom>
              <a:avLst/>
              <a:gdLst/>
              <a:ahLst/>
              <a:cxnLst/>
              <a:rect l="l" t="t" r="r" b="b"/>
              <a:pathLst>
                <a:path w="2197735" h="247650">
                  <a:moveTo>
                    <a:pt x="95757" y="130175"/>
                  </a:moveTo>
                  <a:lnTo>
                    <a:pt x="90043" y="134238"/>
                  </a:lnTo>
                  <a:lnTo>
                    <a:pt x="0" y="197357"/>
                  </a:lnTo>
                  <a:lnTo>
                    <a:pt x="105663" y="247650"/>
                  </a:lnTo>
                  <a:lnTo>
                    <a:pt x="113156" y="244982"/>
                  </a:lnTo>
                  <a:lnTo>
                    <a:pt x="119253" y="232282"/>
                  </a:lnTo>
                  <a:lnTo>
                    <a:pt x="116586" y="224789"/>
                  </a:lnTo>
                  <a:lnTo>
                    <a:pt x="81161" y="207899"/>
                  </a:lnTo>
                  <a:lnTo>
                    <a:pt x="26162" y="207899"/>
                  </a:lnTo>
                  <a:lnTo>
                    <a:pt x="24003" y="182625"/>
                  </a:lnTo>
                  <a:lnTo>
                    <a:pt x="70698" y="178698"/>
                  </a:lnTo>
                  <a:lnTo>
                    <a:pt x="104521" y="154939"/>
                  </a:lnTo>
                  <a:lnTo>
                    <a:pt x="110362" y="151002"/>
                  </a:lnTo>
                  <a:lnTo>
                    <a:pt x="111760" y="143001"/>
                  </a:lnTo>
                  <a:lnTo>
                    <a:pt x="103631" y="131572"/>
                  </a:lnTo>
                  <a:lnTo>
                    <a:pt x="95757" y="130175"/>
                  </a:lnTo>
                  <a:close/>
                </a:path>
                <a:path w="2197735" h="247650">
                  <a:moveTo>
                    <a:pt x="70698" y="178698"/>
                  </a:moveTo>
                  <a:lnTo>
                    <a:pt x="24003" y="182625"/>
                  </a:lnTo>
                  <a:lnTo>
                    <a:pt x="26162" y="207899"/>
                  </a:lnTo>
                  <a:lnTo>
                    <a:pt x="53361" y="205612"/>
                  </a:lnTo>
                  <a:lnTo>
                    <a:pt x="32385" y="205612"/>
                  </a:lnTo>
                  <a:lnTo>
                    <a:pt x="30480" y="183768"/>
                  </a:lnTo>
                  <a:lnTo>
                    <a:pt x="63481" y="183768"/>
                  </a:lnTo>
                  <a:lnTo>
                    <a:pt x="70698" y="178698"/>
                  </a:lnTo>
                  <a:close/>
                </a:path>
                <a:path w="2197735" h="247650">
                  <a:moveTo>
                    <a:pt x="72909" y="203970"/>
                  </a:moveTo>
                  <a:lnTo>
                    <a:pt x="26162" y="207899"/>
                  </a:lnTo>
                  <a:lnTo>
                    <a:pt x="81161" y="207899"/>
                  </a:lnTo>
                  <a:lnTo>
                    <a:pt x="72909" y="203970"/>
                  </a:lnTo>
                  <a:close/>
                </a:path>
                <a:path w="2197735" h="247650">
                  <a:moveTo>
                    <a:pt x="30480" y="183768"/>
                  </a:moveTo>
                  <a:lnTo>
                    <a:pt x="32385" y="205612"/>
                  </a:lnTo>
                  <a:lnTo>
                    <a:pt x="50149" y="193133"/>
                  </a:lnTo>
                  <a:lnTo>
                    <a:pt x="30480" y="183768"/>
                  </a:lnTo>
                  <a:close/>
                </a:path>
                <a:path w="2197735" h="247650">
                  <a:moveTo>
                    <a:pt x="50149" y="193133"/>
                  </a:moveTo>
                  <a:lnTo>
                    <a:pt x="32385" y="205612"/>
                  </a:lnTo>
                  <a:lnTo>
                    <a:pt x="53361" y="205612"/>
                  </a:lnTo>
                  <a:lnTo>
                    <a:pt x="72909" y="203970"/>
                  </a:lnTo>
                  <a:lnTo>
                    <a:pt x="50149" y="193133"/>
                  </a:lnTo>
                  <a:close/>
                </a:path>
                <a:path w="2197735" h="247650">
                  <a:moveTo>
                    <a:pt x="2195576" y="0"/>
                  </a:moveTo>
                  <a:lnTo>
                    <a:pt x="70698" y="178698"/>
                  </a:lnTo>
                  <a:lnTo>
                    <a:pt x="50149" y="193133"/>
                  </a:lnTo>
                  <a:lnTo>
                    <a:pt x="72909" y="203970"/>
                  </a:lnTo>
                  <a:lnTo>
                    <a:pt x="2197608" y="25400"/>
                  </a:lnTo>
                  <a:lnTo>
                    <a:pt x="2195576" y="0"/>
                  </a:lnTo>
                  <a:close/>
                </a:path>
                <a:path w="2197735" h="247650">
                  <a:moveTo>
                    <a:pt x="63481" y="183768"/>
                  </a:moveTo>
                  <a:lnTo>
                    <a:pt x="30480" y="183768"/>
                  </a:lnTo>
                  <a:lnTo>
                    <a:pt x="50149" y="193133"/>
                  </a:lnTo>
                  <a:lnTo>
                    <a:pt x="63481" y="183768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01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946" y="342173"/>
            <a:ext cx="8949435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0" dirty="0">
                <a:latin typeface="Arial Black" panose="020B0A04020102020204" pitchFamily="34" charset="0"/>
              </a:rPr>
              <a:t>Временная </a:t>
            </a:r>
            <a:r>
              <a:rPr sz="3200" spc="-135" dirty="0">
                <a:latin typeface="Arial Black" panose="020B0A04020102020204" pitchFamily="34" charset="0"/>
              </a:rPr>
              <a:t>отметка</a:t>
            </a:r>
            <a:r>
              <a:rPr sz="3200" spc="-215" dirty="0">
                <a:latin typeface="Arial Black" panose="020B0A04020102020204" pitchFamily="34" charset="0"/>
              </a:rPr>
              <a:t> </a:t>
            </a:r>
            <a:r>
              <a:rPr sz="3200" spc="-110" dirty="0">
                <a:latin typeface="Arial Black" panose="020B0A04020102020204" pitchFamily="34" charset="0"/>
              </a:rPr>
              <a:t>(1)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946" y="1287018"/>
            <a:ext cx="7969884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3045" indent="-342900" algn="just"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pc="-225" dirty="0">
                <a:latin typeface="Arial"/>
                <a:cs typeface="Arial"/>
              </a:rPr>
              <a:t>В </a:t>
            </a:r>
            <a:r>
              <a:rPr spc="-125" dirty="0">
                <a:latin typeface="Arial"/>
                <a:cs typeface="Arial"/>
              </a:rPr>
              <a:t>результате </a:t>
            </a:r>
            <a:r>
              <a:rPr spc="-80" dirty="0">
                <a:latin typeface="Arial"/>
                <a:cs typeface="Arial"/>
              </a:rPr>
              <a:t>объединения </a:t>
            </a:r>
            <a:r>
              <a:rPr spc="-75" dirty="0">
                <a:latin typeface="Arial"/>
                <a:cs typeface="Arial"/>
              </a:rPr>
              <a:t>типов </a:t>
            </a:r>
            <a:r>
              <a:rPr spc="-110" dirty="0">
                <a:latin typeface="Arial"/>
                <a:cs typeface="Arial"/>
              </a:rPr>
              <a:t>даты </a:t>
            </a:r>
            <a:r>
              <a:rPr spc="-35" dirty="0">
                <a:latin typeface="Arial"/>
                <a:cs typeface="Arial"/>
              </a:rPr>
              <a:t>и </a:t>
            </a:r>
            <a:r>
              <a:rPr spc="-65" dirty="0">
                <a:latin typeface="Arial"/>
                <a:cs typeface="Arial"/>
              </a:rPr>
              <a:t>времени </a:t>
            </a:r>
            <a:r>
              <a:rPr spc="-114" dirty="0">
                <a:latin typeface="Arial"/>
                <a:cs typeface="Arial"/>
              </a:rPr>
              <a:t>получается </a:t>
            </a:r>
            <a:r>
              <a:rPr spc="-80" dirty="0">
                <a:latin typeface="Arial"/>
                <a:cs typeface="Arial"/>
              </a:rPr>
              <a:t>интегральный  </a:t>
            </a:r>
            <a:r>
              <a:rPr spc="-70" dirty="0">
                <a:latin typeface="Arial"/>
                <a:cs typeface="Arial"/>
              </a:rPr>
              <a:t>тип </a:t>
            </a:r>
            <a:r>
              <a:rPr spc="-175" dirty="0">
                <a:latin typeface="Arial"/>
                <a:cs typeface="Arial"/>
              </a:rPr>
              <a:t>— </a:t>
            </a:r>
            <a:r>
              <a:rPr spc="-80" dirty="0">
                <a:latin typeface="Arial"/>
                <a:cs typeface="Arial"/>
              </a:rPr>
              <a:t>временная </a:t>
            </a:r>
            <a:r>
              <a:rPr spc="-85" dirty="0">
                <a:latin typeface="Arial"/>
                <a:cs typeface="Arial"/>
              </a:rPr>
              <a:t>отметка. </a:t>
            </a:r>
            <a:r>
              <a:rPr spc="-165" dirty="0">
                <a:latin typeface="Arial"/>
                <a:cs typeface="Arial"/>
              </a:rPr>
              <a:t>Этот </a:t>
            </a:r>
            <a:r>
              <a:rPr spc="-70" dirty="0">
                <a:latin typeface="Arial"/>
                <a:cs typeface="Arial"/>
              </a:rPr>
              <a:t>тип </a:t>
            </a:r>
            <a:r>
              <a:rPr spc="-125" dirty="0">
                <a:latin typeface="Arial"/>
                <a:cs typeface="Arial"/>
              </a:rPr>
              <a:t>существует </a:t>
            </a:r>
            <a:r>
              <a:rPr spc="-95" dirty="0">
                <a:latin typeface="Arial"/>
                <a:cs typeface="Arial"/>
              </a:rPr>
              <a:t>в </a:t>
            </a:r>
            <a:r>
              <a:rPr spc="-90" dirty="0">
                <a:latin typeface="Arial"/>
                <a:cs typeface="Arial"/>
              </a:rPr>
              <a:t>двух вариантах: </a:t>
            </a:r>
            <a:r>
              <a:rPr spc="-140" dirty="0">
                <a:latin typeface="Arial"/>
                <a:cs typeface="Arial"/>
              </a:rPr>
              <a:t>с</a:t>
            </a:r>
            <a:r>
              <a:rPr spc="85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учетом</a:t>
            </a:r>
            <a:endParaRPr>
              <a:latin typeface="Arial"/>
              <a:cs typeface="Arial"/>
            </a:endParaRPr>
          </a:p>
          <a:p>
            <a:pPr marL="355600" marR="5080" algn="just"/>
            <a:r>
              <a:rPr spc="-90" dirty="0">
                <a:latin typeface="Arial"/>
                <a:cs typeface="Arial"/>
              </a:rPr>
              <a:t>часового </a:t>
            </a:r>
            <a:r>
              <a:rPr spc="-100" dirty="0">
                <a:latin typeface="Arial"/>
                <a:cs typeface="Arial"/>
              </a:rPr>
              <a:t>пояса </a:t>
            </a:r>
            <a:r>
              <a:rPr spc="-175" dirty="0">
                <a:latin typeface="Arial"/>
                <a:cs typeface="Arial"/>
              </a:rPr>
              <a:t>— </a:t>
            </a:r>
            <a:r>
              <a:rPr b="1" spc="-5" dirty="0">
                <a:latin typeface="Carlito"/>
                <a:cs typeface="Carlito"/>
              </a:rPr>
              <a:t>timestamp with </a:t>
            </a:r>
            <a:r>
              <a:rPr b="1" dirty="0">
                <a:latin typeface="Carlito"/>
                <a:cs typeface="Carlito"/>
              </a:rPr>
              <a:t>time </a:t>
            </a:r>
            <a:r>
              <a:rPr b="1" spc="-20" dirty="0">
                <a:latin typeface="Carlito"/>
                <a:cs typeface="Carlito"/>
              </a:rPr>
              <a:t>zone</a:t>
            </a:r>
            <a:r>
              <a:rPr spc="-20" dirty="0">
                <a:latin typeface="Arial"/>
                <a:cs typeface="Arial"/>
              </a:rPr>
              <a:t>, </a:t>
            </a:r>
            <a:r>
              <a:rPr spc="-75" dirty="0">
                <a:latin typeface="Arial"/>
                <a:cs typeface="Arial"/>
              </a:rPr>
              <a:t>либо </a:t>
            </a:r>
            <a:r>
              <a:rPr spc="-85" dirty="0">
                <a:latin typeface="Arial"/>
                <a:cs typeface="Arial"/>
              </a:rPr>
              <a:t>без </a:t>
            </a:r>
            <a:r>
              <a:rPr spc="-114" dirty="0">
                <a:latin typeface="Arial"/>
                <a:cs typeface="Arial"/>
              </a:rPr>
              <a:t>учета </a:t>
            </a:r>
            <a:r>
              <a:rPr spc="-90" dirty="0">
                <a:latin typeface="Arial"/>
                <a:cs typeface="Arial"/>
              </a:rPr>
              <a:t>часового </a:t>
            </a:r>
            <a:r>
              <a:rPr spc="-100" dirty="0">
                <a:latin typeface="Arial"/>
                <a:cs typeface="Arial"/>
              </a:rPr>
              <a:t>пояса </a:t>
            </a:r>
            <a:r>
              <a:rPr spc="-175" dirty="0">
                <a:latin typeface="Arial"/>
                <a:cs typeface="Arial"/>
              </a:rPr>
              <a:t>—  </a:t>
            </a:r>
            <a:r>
              <a:rPr b="1" spc="-10" dirty="0">
                <a:latin typeface="Carlito"/>
                <a:cs typeface="Carlito"/>
              </a:rPr>
              <a:t>timestamp</a:t>
            </a:r>
            <a:r>
              <a:rPr spc="-10" dirty="0">
                <a:latin typeface="Arial"/>
                <a:cs typeface="Arial"/>
              </a:rPr>
              <a:t>. </a:t>
            </a:r>
            <a:r>
              <a:rPr spc="-105" dirty="0">
                <a:latin typeface="Arial"/>
                <a:cs typeface="Arial"/>
              </a:rPr>
              <a:t>Для </a:t>
            </a:r>
            <a:r>
              <a:rPr spc="-70" dirty="0">
                <a:latin typeface="Arial"/>
                <a:cs typeface="Arial"/>
              </a:rPr>
              <a:t>первого </a:t>
            </a:r>
            <a:r>
              <a:rPr spc="-95" dirty="0">
                <a:latin typeface="Arial"/>
                <a:cs typeface="Arial"/>
              </a:rPr>
              <a:t>варианта </a:t>
            </a:r>
            <a:r>
              <a:rPr spc="-125" dirty="0">
                <a:latin typeface="Arial"/>
                <a:cs typeface="Arial"/>
              </a:rPr>
              <a:t>существует </a:t>
            </a:r>
            <a:r>
              <a:rPr spc="-80" dirty="0">
                <a:latin typeface="Arial"/>
                <a:cs typeface="Arial"/>
              </a:rPr>
              <a:t>сокращенное </a:t>
            </a:r>
            <a:r>
              <a:rPr spc="-70" dirty="0">
                <a:latin typeface="Arial"/>
                <a:cs typeface="Arial"/>
              </a:rPr>
              <a:t>наименование </a:t>
            </a:r>
            <a:r>
              <a:rPr spc="-175" dirty="0">
                <a:latin typeface="Arial"/>
                <a:cs typeface="Arial"/>
              </a:rPr>
              <a:t>—  </a:t>
            </a:r>
            <a:r>
              <a:rPr b="1" spc="-10" dirty="0">
                <a:latin typeface="Carlito"/>
                <a:cs typeface="Carlito"/>
              </a:rPr>
              <a:t>timestamptz</a:t>
            </a:r>
            <a:r>
              <a:rPr spc="-10" dirty="0">
                <a:latin typeface="Arial"/>
                <a:cs typeface="Arial"/>
              </a:rPr>
              <a:t>, </a:t>
            </a:r>
            <a:r>
              <a:rPr spc="-70" dirty="0">
                <a:latin typeface="Arial"/>
                <a:cs typeface="Arial"/>
              </a:rPr>
              <a:t>которое </a:t>
            </a:r>
            <a:r>
              <a:rPr spc="-130" dirty="0">
                <a:latin typeface="Arial"/>
                <a:cs typeface="Arial"/>
              </a:rPr>
              <a:t>является </a:t>
            </a:r>
            <a:r>
              <a:rPr spc="-85" dirty="0">
                <a:latin typeface="Arial"/>
                <a:cs typeface="Arial"/>
              </a:rPr>
              <a:t>расширением</a:t>
            </a:r>
            <a:r>
              <a:rPr spc="-150" dirty="0">
                <a:latin typeface="Arial"/>
                <a:cs typeface="Arial"/>
              </a:rPr>
              <a:t> PostgreSQL.</a:t>
            </a:r>
            <a:endParaRPr>
              <a:latin typeface="Arial"/>
              <a:cs typeface="Arial"/>
            </a:endParaRPr>
          </a:p>
          <a:p>
            <a:pPr marL="355600" indent="-342900" algn="just">
              <a:spcBef>
                <a:spcPts val="430"/>
              </a:spcBef>
              <a:buChar char="•"/>
              <a:tabLst>
                <a:tab pos="355600" algn="l"/>
              </a:tabLst>
            </a:pPr>
            <a:r>
              <a:rPr spc="-140" dirty="0">
                <a:latin typeface="Arial"/>
                <a:cs typeface="Arial"/>
              </a:rPr>
              <a:t>Вот </a:t>
            </a:r>
            <a:r>
              <a:rPr spc="-55" dirty="0">
                <a:latin typeface="Arial"/>
                <a:cs typeface="Arial"/>
              </a:rPr>
              <a:t>пример </a:t>
            </a:r>
            <a:r>
              <a:rPr spc="-140" dirty="0">
                <a:latin typeface="Arial"/>
                <a:cs typeface="Arial"/>
              </a:rPr>
              <a:t>с </a:t>
            </a:r>
            <a:r>
              <a:rPr spc="-90" dirty="0">
                <a:latin typeface="Arial"/>
                <a:cs typeface="Arial"/>
              </a:rPr>
              <a:t>учетом часового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пояса: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340"/>
              </a:spcBef>
            </a:pPr>
            <a:r>
              <a:rPr b="1" spc="-10" dirty="0">
                <a:latin typeface="Courier New"/>
                <a:cs typeface="Courier New"/>
              </a:rPr>
              <a:t>SELECT timestamp with time zone '2016-09-21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22:25:35';</a:t>
            </a:r>
            <a:endParaRPr>
              <a:latin typeface="Courier New"/>
              <a:cs typeface="Courier New"/>
            </a:endParaRPr>
          </a:p>
          <a:p>
            <a:pPr marL="832485">
              <a:spcBef>
                <a:spcPts val="430"/>
              </a:spcBef>
            </a:pPr>
            <a:r>
              <a:rPr spc="-10" dirty="0">
                <a:latin typeface="Courier New"/>
                <a:cs typeface="Courier New"/>
              </a:rPr>
              <a:t>timestamptz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7647" y="3866070"/>
            <a:ext cx="3275965" cy="0"/>
          </a:xfrm>
          <a:custGeom>
            <a:avLst/>
            <a:gdLst/>
            <a:ahLst/>
            <a:cxnLst/>
            <a:rect l="l" t="t" r="r" b="b"/>
            <a:pathLst>
              <a:path w="3275965">
                <a:moveTo>
                  <a:pt x="0" y="0"/>
                </a:moveTo>
                <a:lnTo>
                  <a:pt x="3275838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34946" y="3963671"/>
            <a:ext cx="316484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49225">
              <a:spcBef>
                <a:spcPts val="530"/>
              </a:spcBef>
            </a:pPr>
            <a:r>
              <a:rPr spc="-10" dirty="0">
                <a:latin typeface="Courier New"/>
                <a:cs typeface="Courier New"/>
              </a:rPr>
              <a:t>2016-09-21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22:25:35+03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430"/>
              </a:spcBef>
            </a:pPr>
            <a:r>
              <a:rPr spc="-5" dirty="0">
                <a:latin typeface="Courier New"/>
                <a:cs typeface="Courier New"/>
              </a:rPr>
              <a:t>(1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946" y="5018658"/>
            <a:ext cx="773493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14" dirty="0">
                <a:latin typeface="Arial"/>
                <a:cs typeface="Arial"/>
              </a:rPr>
              <a:t>Обратите </a:t>
            </a:r>
            <a:r>
              <a:rPr spc="-65" dirty="0">
                <a:latin typeface="Arial"/>
                <a:cs typeface="Arial"/>
              </a:rPr>
              <a:t>внимание, </a:t>
            </a:r>
            <a:r>
              <a:rPr spc="-105" dirty="0">
                <a:latin typeface="Arial"/>
                <a:cs typeface="Arial"/>
              </a:rPr>
              <a:t>что </a:t>
            </a:r>
            <a:r>
              <a:rPr spc="-120" dirty="0">
                <a:latin typeface="Arial"/>
                <a:cs typeface="Arial"/>
              </a:rPr>
              <a:t>хотя </a:t>
            </a:r>
            <a:r>
              <a:rPr spc="-65" dirty="0">
                <a:latin typeface="Arial"/>
                <a:cs typeface="Arial"/>
              </a:rPr>
              <a:t>мы </a:t>
            </a:r>
            <a:r>
              <a:rPr spc="-70" dirty="0">
                <a:latin typeface="Arial"/>
                <a:cs typeface="Arial"/>
              </a:rPr>
              <a:t>не </a:t>
            </a:r>
            <a:r>
              <a:rPr spc="-85" dirty="0">
                <a:latin typeface="Arial"/>
                <a:cs typeface="Arial"/>
              </a:rPr>
              <a:t>указали </a:t>
            </a:r>
            <a:r>
              <a:rPr spc="-80" dirty="0">
                <a:latin typeface="Arial"/>
                <a:cs typeface="Arial"/>
              </a:rPr>
              <a:t>явно значение </a:t>
            </a:r>
            <a:r>
              <a:rPr spc="-90" dirty="0">
                <a:latin typeface="Arial"/>
                <a:cs typeface="Arial"/>
              </a:rPr>
              <a:t>часового </a:t>
            </a:r>
            <a:r>
              <a:rPr spc="-100" dirty="0">
                <a:latin typeface="Arial"/>
                <a:cs typeface="Arial"/>
              </a:rPr>
              <a:t>пояса </a:t>
            </a:r>
            <a:r>
              <a:rPr spc="-45" dirty="0">
                <a:latin typeface="Arial"/>
                <a:cs typeface="Arial"/>
              </a:rPr>
              <a:t>при  </a:t>
            </a:r>
            <a:r>
              <a:rPr spc="-90" dirty="0">
                <a:latin typeface="Arial"/>
                <a:cs typeface="Arial"/>
              </a:rPr>
              <a:t>вводе </a:t>
            </a:r>
            <a:r>
              <a:rPr spc="-80" dirty="0">
                <a:latin typeface="Arial"/>
                <a:cs typeface="Arial"/>
              </a:rPr>
              <a:t>данных, </a:t>
            </a:r>
            <a:r>
              <a:rPr spc="-45" dirty="0">
                <a:latin typeface="Arial"/>
                <a:cs typeface="Arial"/>
              </a:rPr>
              <a:t>при </a:t>
            </a:r>
            <a:r>
              <a:rPr spc="-95" dirty="0">
                <a:latin typeface="Arial"/>
                <a:cs typeface="Arial"/>
              </a:rPr>
              <a:t>выводе </a:t>
            </a:r>
            <a:r>
              <a:rPr spc="-120" dirty="0">
                <a:latin typeface="Arial"/>
                <a:cs typeface="Arial"/>
              </a:rPr>
              <a:t>это </a:t>
            </a:r>
            <a:r>
              <a:rPr spc="-80" dirty="0">
                <a:latin typeface="Arial"/>
                <a:cs typeface="Arial"/>
              </a:rPr>
              <a:t>значение </a:t>
            </a:r>
            <a:r>
              <a:rPr spc="-100" dirty="0">
                <a:latin typeface="Arial"/>
                <a:cs typeface="Arial"/>
              </a:rPr>
              <a:t>«+03» </a:t>
            </a:r>
            <a:r>
              <a:rPr spc="-90" dirty="0">
                <a:latin typeface="Arial"/>
                <a:cs typeface="Arial"/>
              </a:rPr>
              <a:t>было</a:t>
            </a:r>
            <a:r>
              <a:rPr spc="-95" dirty="0">
                <a:latin typeface="Arial"/>
                <a:cs typeface="Arial"/>
              </a:rPr>
              <a:t> </a:t>
            </a:r>
            <a:r>
              <a:rPr spc="-80" dirty="0">
                <a:latin typeface="Arial"/>
                <a:cs typeface="Arial"/>
              </a:rPr>
              <a:t>добавлено.</a:t>
            </a:r>
            <a:endParaRPr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60109" y="4178668"/>
            <a:ext cx="3132455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440055">
              <a:spcBef>
                <a:spcPts val="245"/>
              </a:spcBef>
            </a:pPr>
            <a:r>
              <a:rPr spc="-85" dirty="0">
                <a:latin typeface="Arial"/>
                <a:cs typeface="Arial"/>
              </a:rPr>
              <a:t>добавлено </a:t>
            </a:r>
            <a:r>
              <a:rPr spc="-45" dirty="0">
                <a:latin typeface="Arial"/>
                <a:cs typeface="Arial"/>
              </a:rPr>
              <a:t>при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-95" dirty="0">
                <a:latin typeface="Arial"/>
                <a:cs typeface="Arial"/>
              </a:rPr>
              <a:t>выводе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71847" y="4293108"/>
            <a:ext cx="360045" cy="432434"/>
          </a:xfrm>
          <a:custGeom>
            <a:avLst/>
            <a:gdLst/>
            <a:ahLst/>
            <a:cxnLst/>
            <a:rect l="l" t="t" r="r" b="b"/>
            <a:pathLst>
              <a:path w="360045" h="432435">
                <a:moveTo>
                  <a:pt x="360044" y="0"/>
                </a:moveTo>
                <a:lnTo>
                  <a:pt x="358512" y="68259"/>
                </a:lnTo>
                <a:lnTo>
                  <a:pt x="354249" y="127558"/>
                </a:lnTo>
                <a:lnTo>
                  <a:pt x="347755" y="174330"/>
                </a:lnTo>
                <a:lnTo>
                  <a:pt x="330073" y="216027"/>
                </a:lnTo>
                <a:lnTo>
                  <a:pt x="210057" y="216027"/>
                </a:lnTo>
                <a:lnTo>
                  <a:pt x="200552" y="227033"/>
                </a:lnTo>
                <a:lnTo>
                  <a:pt x="192320" y="257687"/>
                </a:lnTo>
                <a:lnTo>
                  <a:pt x="185844" y="304440"/>
                </a:lnTo>
                <a:lnTo>
                  <a:pt x="181605" y="363745"/>
                </a:lnTo>
                <a:lnTo>
                  <a:pt x="180086" y="432054"/>
                </a:lnTo>
                <a:lnTo>
                  <a:pt x="178552" y="363745"/>
                </a:lnTo>
                <a:lnTo>
                  <a:pt x="174282" y="304440"/>
                </a:lnTo>
                <a:lnTo>
                  <a:pt x="167769" y="257687"/>
                </a:lnTo>
                <a:lnTo>
                  <a:pt x="159505" y="227033"/>
                </a:lnTo>
                <a:lnTo>
                  <a:pt x="149987" y="216027"/>
                </a:lnTo>
                <a:lnTo>
                  <a:pt x="29972" y="216027"/>
                </a:lnTo>
                <a:lnTo>
                  <a:pt x="20515" y="205008"/>
                </a:lnTo>
                <a:lnTo>
                  <a:pt x="12289" y="174330"/>
                </a:lnTo>
                <a:lnTo>
                  <a:pt x="5795" y="127558"/>
                </a:lnTo>
                <a:lnTo>
                  <a:pt x="1532" y="68259"/>
                </a:lnTo>
                <a:lnTo>
                  <a:pt x="0" y="0"/>
                </a:lnTo>
              </a:path>
            </a:pathLst>
          </a:custGeom>
          <a:ln w="25400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39589" y="4352545"/>
            <a:ext cx="1622425" cy="244475"/>
          </a:xfrm>
          <a:custGeom>
            <a:avLst/>
            <a:gdLst/>
            <a:ahLst/>
            <a:cxnLst/>
            <a:rect l="l" t="t" r="r" b="b"/>
            <a:pathLst>
              <a:path w="1622425" h="244475">
                <a:moveTo>
                  <a:pt x="93725" y="127253"/>
                </a:moveTo>
                <a:lnTo>
                  <a:pt x="88011" y="131444"/>
                </a:lnTo>
                <a:lnTo>
                  <a:pt x="0" y="197230"/>
                </a:lnTo>
                <a:lnTo>
                  <a:pt x="107061" y="244347"/>
                </a:lnTo>
                <a:lnTo>
                  <a:pt x="114553" y="241426"/>
                </a:lnTo>
                <a:lnTo>
                  <a:pt x="117348" y="235076"/>
                </a:lnTo>
                <a:lnTo>
                  <a:pt x="120141" y="228599"/>
                </a:lnTo>
                <a:lnTo>
                  <a:pt x="117221" y="221106"/>
                </a:lnTo>
                <a:lnTo>
                  <a:pt x="85199" y="207009"/>
                </a:lnTo>
                <a:lnTo>
                  <a:pt x="26415" y="207009"/>
                </a:lnTo>
                <a:lnTo>
                  <a:pt x="23495" y="181736"/>
                </a:lnTo>
                <a:lnTo>
                  <a:pt x="70312" y="176404"/>
                </a:lnTo>
                <a:lnTo>
                  <a:pt x="108838" y="147573"/>
                </a:lnTo>
                <a:lnTo>
                  <a:pt x="109982" y="139572"/>
                </a:lnTo>
                <a:lnTo>
                  <a:pt x="101600" y="128396"/>
                </a:lnTo>
                <a:lnTo>
                  <a:pt x="93725" y="127253"/>
                </a:lnTo>
                <a:close/>
              </a:path>
              <a:path w="1622425" h="244475">
                <a:moveTo>
                  <a:pt x="70312" y="176404"/>
                </a:moveTo>
                <a:lnTo>
                  <a:pt x="23495" y="181736"/>
                </a:lnTo>
                <a:lnTo>
                  <a:pt x="26415" y="207009"/>
                </a:lnTo>
                <a:lnTo>
                  <a:pt x="47585" y="204596"/>
                </a:lnTo>
                <a:lnTo>
                  <a:pt x="32638" y="204596"/>
                </a:lnTo>
                <a:lnTo>
                  <a:pt x="30099" y="182752"/>
                </a:lnTo>
                <a:lnTo>
                  <a:pt x="61829" y="182752"/>
                </a:lnTo>
                <a:lnTo>
                  <a:pt x="70312" y="176404"/>
                </a:lnTo>
                <a:close/>
              </a:path>
              <a:path w="1622425" h="244475">
                <a:moveTo>
                  <a:pt x="73109" y="201687"/>
                </a:moveTo>
                <a:lnTo>
                  <a:pt x="26415" y="207009"/>
                </a:lnTo>
                <a:lnTo>
                  <a:pt x="85199" y="207009"/>
                </a:lnTo>
                <a:lnTo>
                  <a:pt x="73109" y="201687"/>
                </a:lnTo>
                <a:close/>
              </a:path>
              <a:path w="1622425" h="244475">
                <a:moveTo>
                  <a:pt x="30099" y="182752"/>
                </a:moveTo>
                <a:lnTo>
                  <a:pt x="32638" y="204596"/>
                </a:lnTo>
                <a:lnTo>
                  <a:pt x="50076" y="191547"/>
                </a:lnTo>
                <a:lnTo>
                  <a:pt x="30099" y="182752"/>
                </a:lnTo>
                <a:close/>
              </a:path>
              <a:path w="1622425" h="244475">
                <a:moveTo>
                  <a:pt x="50076" y="191547"/>
                </a:moveTo>
                <a:lnTo>
                  <a:pt x="32638" y="204596"/>
                </a:lnTo>
                <a:lnTo>
                  <a:pt x="47585" y="204596"/>
                </a:lnTo>
                <a:lnTo>
                  <a:pt x="73109" y="201687"/>
                </a:lnTo>
                <a:lnTo>
                  <a:pt x="50076" y="191547"/>
                </a:lnTo>
                <a:close/>
              </a:path>
              <a:path w="1622425" h="244475">
                <a:moveTo>
                  <a:pt x="1619123" y="0"/>
                </a:moveTo>
                <a:lnTo>
                  <a:pt x="70312" y="176404"/>
                </a:lnTo>
                <a:lnTo>
                  <a:pt x="50076" y="191547"/>
                </a:lnTo>
                <a:lnTo>
                  <a:pt x="73109" y="201687"/>
                </a:lnTo>
                <a:lnTo>
                  <a:pt x="1621916" y="25145"/>
                </a:lnTo>
                <a:lnTo>
                  <a:pt x="1619123" y="0"/>
                </a:lnTo>
                <a:close/>
              </a:path>
              <a:path w="1622425" h="244475">
                <a:moveTo>
                  <a:pt x="61829" y="182752"/>
                </a:moveTo>
                <a:lnTo>
                  <a:pt x="30099" y="182752"/>
                </a:lnTo>
                <a:lnTo>
                  <a:pt x="50076" y="191547"/>
                </a:lnTo>
                <a:lnTo>
                  <a:pt x="61829" y="18275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840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9628" y="287487"/>
            <a:ext cx="7937017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0" dirty="0">
                <a:latin typeface="Arial Black" panose="020B0A04020102020204" pitchFamily="34" charset="0"/>
              </a:rPr>
              <a:t>Временная </a:t>
            </a:r>
            <a:r>
              <a:rPr sz="3200" spc="-135" dirty="0">
                <a:latin typeface="Arial Black" panose="020B0A04020102020204" pitchFamily="34" charset="0"/>
              </a:rPr>
              <a:t>отметка</a:t>
            </a:r>
            <a:r>
              <a:rPr sz="3200" spc="-215" dirty="0">
                <a:latin typeface="Arial Black" panose="020B0A04020102020204" pitchFamily="34" charset="0"/>
              </a:rPr>
              <a:t> </a:t>
            </a:r>
            <a:r>
              <a:rPr sz="3200" spc="-110" dirty="0">
                <a:latin typeface="Arial Black" panose="020B0A04020102020204" pitchFamily="34" charset="0"/>
              </a:rPr>
              <a:t>(2)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947" y="1285495"/>
            <a:ext cx="42805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75" dirty="0">
                <a:latin typeface="Arial"/>
                <a:cs typeface="Arial"/>
              </a:rPr>
              <a:t>А </a:t>
            </a:r>
            <a:r>
              <a:rPr sz="2000" spc="-125" dirty="0">
                <a:latin typeface="Arial"/>
                <a:cs typeface="Arial"/>
              </a:rPr>
              <a:t>это </a:t>
            </a:r>
            <a:r>
              <a:rPr sz="2000" spc="-55" dirty="0">
                <a:latin typeface="Arial"/>
                <a:cs typeface="Arial"/>
              </a:rPr>
              <a:t>пример </a:t>
            </a:r>
            <a:r>
              <a:rPr sz="2000" spc="-90" dirty="0">
                <a:latin typeface="Arial"/>
                <a:cs typeface="Arial"/>
              </a:rPr>
              <a:t>без </a:t>
            </a:r>
            <a:r>
              <a:rPr sz="2000" spc="-125" dirty="0">
                <a:latin typeface="Arial"/>
                <a:cs typeface="Arial"/>
              </a:rPr>
              <a:t>учета </a:t>
            </a:r>
            <a:r>
              <a:rPr sz="2000" spc="-95" dirty="0">
                <a:latin typeface="Arial"/>
                <a:cs typeface="Arial"/>
              </a:rPr>
              <a:t>часового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пояса: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7646" y="3933040"/>
            <a:ext cx="2868930" cy="0"/>
          </a:xfrm>
          <a:custGeom>
            <a:avLst/>
            <a:gdLst/>
            <a:ahLst/>
            <a:cxnLst/>
            <a:rect l="l" t="t" r="r" b="b"/>
            <a:pathLst>
              <a:path w="2868929">
                <a:moveTo>
                  <a:pt x="0" y="0"/>
                </a:moveTo>
                <a:lnTo>
                  <a:pt x="2868863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34947" y="3042920"/>
            <a:ext cx="8206333" cy="272510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spcBef>
                <a:spcPts val="530"/>
              </a:spcBef>
            </a:pPr>
            <a:r>
              <a:rPr b="1" spc="-10" dirty="0">
                <a:latin typeface="Courier New"/>
                <a:cs typeface="Courier New"/>
              </a:rPr>
              <a:t>SELECT timestamp '2016-09-21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22:25:35';</a:t>
            </a:r>
            <a:endParaRPr dirty="0">
              <a:latin typeface="Courier New"/>
              <a:cs typeface="Courier New"/>
            </a:endParaRPr>
          </a:p>
          <a:p>
            <a:pPr marR="4963160" algn="ctr">
              <a:spcBef>
                <a:spcPts val="430"/>
              </a:spcBef>
            </a:pPr>
            <a:r>
              <a:rPr spc="-10" dirty="0">
                <a:latin typeface="Courier New"/>
                <a:cs typeface="Courier New"/>
              </a:rPr>
              <a:t>timestamp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25"/>
              </a:spcBef>
            </a:pPr>
            <a:endParaRPr sz="2650" dirty="0">
              <a:latin typeface="Courier New"/>
              <a:cs typeface="Courier New"/>
            </a:endParaRPr>
          </a:p>
          <a:p>
            <a:pPr marR="4963160" algn="ctr"/>
            <a:r>
              <a:rPr spc="-10" dirty="0">
                <a:latin typeface="Courier New"/>
                <a:cs typeface="Courier New"/>
              </a:rPr>
              <a:t>2016-09-21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22:25:35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434"/>
              </a:spcBef>
            </a:pPr>
            <a:r>
              <a:rPr spc="-5" dirty="0">
                <a:latin typeface="Courier New"/>
                <a:cs typeface="Courier New"/>
              </a:rPr>
              <a:t>(1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2750" dirty="0">
              <a:latin typeface="Courier New"/>
              <a:cs typeface="Courier New"/>
            </a:endParaRPr>
          </a:p>
          <a:p>
            <a:pPr marL="12700"/>
            <a:r>
              <a:rPr sz="2000" spc="-245" dirty="0">
                <a:latin typeface="Arial"/>
                <a:cs typeface="Arial"/>
              </a:rPr>
              <a:t>В </a:t>
            </a:r>
            <a:r>
              <a:rPr sz="2000" spc="-100" dirty="0">
                <a:latin typeface="Arial"/>
                <a:cs typeface="Arial"/>
              </a:rPr>
              <a:t>рассмотренных </a:t>
            </a:r>
            <a:r>
              <a:rPr sz="2000" spc="-80" dirty="0">
                <a:latin typeface="Arial"/>
                <a:cs typeface="Arial"/>
              </a:rPr>
              <a:t>примерах </a:t>
            </a:r>
            <a:r>
              <a:rPr sz="2000" spc="-65" dirty="0">
                <a:latin typeface="Arial"/>
                <a:cs typeface="Arial"/>
              </a:rPr>
              <a:t>мы </a:t>
            </a:r>
            <a:r>
              <a:rPr sz="2000" spc="-95" dirty="0">
                <a:latin typeface="Arial"/>
                <a:cs typeface="Arial"/>
              </a:rPr>
              <a:t>использовали синтаксис </a:t>
            </a:r>
            <a:r>
              <a:rPr sz="2000" b="1" dirty="0">
                <a:latin typeface="Carlito"/>
                <a:cs typeface="Carlito"/>
              </a:rPr>
              <a:t>type </a:t>
            </a:r>
            <a:r>
              <a:rPr sz="2000" b="1" spc="-5" dirty="0">
                <a:latin typeface="Carlito"/>
                <a:cs typeface="Carlito"/>
              </a:rPr>
              <a:t>'string'</a:t>
            </a:r>
            <a:r>
              <a:rPr sz="2000" b="1" spc="-60" dirty="0">
                <a:latin typeface="Carlito"/>
                <a:cs typeface="Carlito"/>
              </a:rPr>
              <a:t> </a:t>
            </a:r>
            <a:r>
              <a:rPr sz="2000" spc="-114" dirty="0" err="1" smtClean="0">
                <a:latin typeface="Arial"/>
                <a:cs typeface="Arial"/>
              </a:rPr>
              <a:t>для</a:t>
            </a:r>
            <a:r>
              <a:rPr lang="en-US" sz="2000" spc="-114" dirty="0" smtClean="0">
                <a:latin typeface="Arial"/>
                <a:cs typeface="Arial"/>
              </a:rPr>
              <a:t> </a:t>
            </a:r>
            <a:r>
              <a:rPr sz="2000" spc="-85" dirty="0" err="1" smtClean="0">
                <a:latin typeface="Arial"/>
                <a:cs typeface="Arial"/>
              </a:rPr>
              <a:t>указания</a:t>
            </a:r>
            <a:r>
              <a:rPr sz="2000" spc="-85" dirty="0" smtClean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конкретного </a:t>
            </a:r>
            <a:r>
              <a:rPr sz="2000" spc="-100" dirty="0">
                <a:latin typeface="Arial"/>
                <a:cs typeface="Arial"/>
              </a:rPr>
              <a:t>типа </a:t>
            </a:r>
            <a:r>
              <a:rPr sz="2000" spc="-85" dirty="0">
                <a:latin typeface="Arial"/>
                <a:cs typeface="Arial"/>
              </a:rPr>
              <a:t>простой </a:t>
            </a:r>
            <a:r>
              <a:rPr sz="2000" spc="-100" dirty="0">
                <a:latin typeface="Arial"/>
                <a:cs typeface="Arial"/>
              </a:rPr>
              <a:t>литеральной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константы.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1623" y="1988807"/>
            <a:ext cx="864235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66700">
              <a:spcBef>
                <a:spcPts val="245"/>
              </a:spcBef>
            </a:pPr>
            <a:r>
              <a:rPr spc="-75" dirty="0">
                <a:latin typeface="Arial"/>
                <a:cs typeface="Arial"/>
              </a:rPr>
              <a:t>тип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44748" y="2358136"/>
            <a:ext cx="118110" cy="639445"/>
          </a:xfrm>
          <a:custGeom>
            <a:avLst/>
            <a:gdLst/>
            <a:ahLst/>
            <a:cxnLst/>
            <a:rect l="l" t="t" r="r" b="b"/>
            <a:pathLst>
              <a:path w="118110" h="639444">
                <a:moveTo>
                  <a:pt x="14224" y="522986"/>
                </a:moveTo>
                <a:lnTo>
                  <a:pt x="8127" y="526541"/>
                </a:lnTo>
                <a:lnTo>
                  <a:pt x="2031" y="529971"/>
                </a:lnTo>
                <a:lnTo>
                  <a:pt x="0" y="537844"/>
                </a:lnTo>
                <a:lnTo>
                  <a:pt x="3556" y="543813"/>
                </a:lnTo>
                <a:lnTo>
                  <a:pt x="58927" y="638937"/>
                </a:lnTo>
                <a:lnTo>
                  <a:pt x="73673" y="613663"/>
                </a:lnTo>
                <a:lnTo>
                  <a:pt x="46227" y="613663"/>
                </a:lnTo>
                <a:lnTo>
                  <a:pt x="46227" y="566601"/>
                </a:lnTo>
                <a:lnTo>
                  <a:pt x="21970" y="525017"/>
                </a:lnTo>
                <a:lnTo>
                  <a:pt x="14224" y="522986"/>
                </a:lnTo>
                <a:close/>
              </a:path>
              <a:path w="118110" h="639444">
                <a:moveTo>
                  <a:pt x="46227" y="566601"/>
                </a:moveTo>
                <a:lnTo>
                  <a:pt x="46227" y="613663"/>
                </a:lnTo>
                <a:lnTo>
                  <a:pt x="71627" y="613663"/>
                </a:lnTo>
                <a:lnTo>
                  <a:pt x="71627" y="607313"/>
                </a:lnTo>
                <a:lnTo>
                  <a:pt x="48006" y="607313"/>
                </a:lnTo>
                <a:lnTo>
                  <a:pt x="58991" y="588481"/>
                </a:lnTo>
                <a:lnTo>
                  <a:pt x="46227" y="566601"/>
                </a:lnTo>
                <a:close/>
              </a:path>
              <a:path w="118110" h="639444">
                <a:moveTo>
                  <a:pt x="103758" y="522986"/>
                </a:moveTo>
                <a:lnTo>
                  <a:pt x="96012" y="525017"/>
                </a:lnTo>
                <a:lnTo>
                  <a:pt x="71754" y="566601"/>
                </a:lnTo>
                <a:lnTo>
                  <a:pt x="71627" y="613663"/>
                </a:lnTo>
                <a:lnTo>
                  <a:pt x="73673" y="613663"/>
                </a:lnTo>
                <a:lnTo>
                  <a:pt x="114426" y="543813"/>
                </a:lnTo>
                <a:lnTo>
                  <a:pt x="117856" y="537844"/>
                </a:lnTo>
                <a:lnTo>
                  <a:pt x="115824" y="529971"/>
                </a:lnTo>
                <a:lnTo>
                  <a:pt x="103758" y="522986"/>
                </a:lnTo>
                <a:close/>
              </a:path>
              <a:path w="118110" h="639444">
                <a:moveTo>
                  <a:pt x="58991" y="588481"/>
                </a:moveTo>
                <a:lnTo>
                  <a:pt x="48006" y="607313"/>
                </a:lnTo>
                <a:lnTo>
                  <a:pt x="69976" y="607313"/>
                </a:lnTo>
                <a:lnTo>
                  <a:pt x="58991" y="588481"/>
                </a:lnTo>
                <a:close/>
              </a:path>
              <a:path w="118110" h="639444">
                <a:moveTo>
                  <a:pt x="71627" y="566819"/>
                </a:moveTo>
                <a:lnTo>
                  <a:pt x="58991" y="588481"/>
                </a:lnTo>
                <a:lnTo>
                  <a:pt x="69976" y="607313"/>
                </a:lnTo>
                <a:lnTo>
                  <a:pt x="71627" y="607313"/>
                </a:lnTo>
                <a:lnTo>
                  <a:pt x="71627" y="566819"/>
                </a:lnTo>
                <a:close/>
              </a:path>
              <a:path w="118110" h="639444">
                <a:moveTo>
                  <a:pt x="71627" y="0"/>
                </a:moveTo>
                <a:lnTo>
                  <a:pt x="46227" y="0"/>
                </a:lnTo>
                <a:lnTo>
                  <a:pt x="46354" y="566819"/>
                </a:lnTo>
                <a:lnTo>
                  <a:pt x="58991" y="588481"/>
                </a:lnTo>
                <a:lnTo>
                  <a:pt x="71627" y="566819"/>
                </a:lnTo>
                <a:lnTo>
                  <a:pt x="7162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03902" y="1988807"/>
            <a:ext cx="864235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13030">
              <a:spcBef>
                <a:spcPts val="245"/>
              </a:spcBef>
            </a:pPr>
            <a:r>
              <a:rPr spc="-85" dirty="0">
                <a:latin typeface="Arial"/>
                <a:cs typeface="Arial"/>
              </a:rPr>
              <a:t>строка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77027" y="2358136"/>
            <a:ext cx="118110" cy="639445"/>
          </a:xfrm>
          <a:custGeom>
            <a:avLst/>
            <a:gdLst/>
            <a:ahLst/>
            <a:cxnLst/>
            <a:rect l="l" t="t" r="r" b="b"/>
            <a:pathLst>
              <a:path w="118110" h="639444">
                <a:moveTo>
                  <a:pt x="14097" y="522986"/>
                </a:moveTo>
                <a:lnTo>
                  <a:pt x="8127" y="526541"/>
                </a:lnTo>
                <a:lnTo>
                  <a:pt x="2032" y="529971"/>
                </a:lnTo>
                <a:lnTo>
                  <a:pt x="0" y="537844"/>
                </a:lnTo>
                <a:lnTo>
                  <a:pt x="3556" y="543813"/>
                </a:lnTo>
                <a:lnTo>
                  <a:pt x="58927" y="638937"/>
                </a:lnTo>
                <a:lnTo>
                  <a:pt x="73639" y="613663"/>
                </a:lnTo>
                <a:lnTo>
                  <a:pt x="46227" y="613663"/>
                </a:lnTo>
                <a:lnTo>
                  <a:pt x="46227" y="566819"/>
                </a:lnTo>
                <a:lnTo>
                  <a:pt x="25400" y="531113"/>
                </a:lnTo>
                <a:lnTo>
                  <a:pt x="21971" y="525017"/>
                </a:lnTo>
                <a:lnTo>
                  <a:pt x="14097" y="522986"/>
                </a:lnTo>
                <a:close/>
              </a:path>
              <a:path w="118110" h="639444">
                <a:moveTo>
                  <a:pt x="46228" y="566819"/>
                </a:moveTo>
                <a:lnTo>
                  <a:pt x="46227" y="613663"/>
                </a:lnTo>
                <a:lnTo>
                  <a:pt x="71627" y="613663"/>
                </a:lnTo>
                <a:lnTo>
                  <a:pt x="71627" y="607313"/>
                </a:lnTo>
                <a:lnTo>
                  <a:pt x="48006" y="607313"/>
                </a:lnTo>
                <a:lnTo>
                  <a:pt x="58927" y="588590"/>
                </a:lnTo>
                <a:lnTo>
                  <a:pt x="46228" y="566819"/>
                </a:lnTo>
                <a:close/>
              </a:path>
              <a:path w="118110" h="639444">
                <a:moveTo>
                  <a:pt x="103759" y="522986"/>
                </a:moveTo>
                <a:lnTo>
                  <a:pt x="95885" y="525017"/>
                </a:lnTo>
                <a:lnTo>
                  <a:pt x="92456" y="531113"/>
                </a:lnTo>
                <a:lnTo>
                  <a:pt x="71627" y="566819"/>
                </a:lnTo>
                <a:lnTo>
                  <a:pt x="71627" y="613663"/>
                </a:lnTo>
                <a:lnTo>
                  <a:pt x="73639" y="613663"/>
                </a:lnTo>
                <a:lnTo>
                  <a:pt x="114300" y="543813"/>
                </a:lnTo>
                <a:lnTo>
                  <a:pt x="117856" y="537844"/>
                </a:lnTo>
                <a:lnTo>
                  <a:pt x="115824" y="529971"/>
                </a:lnTo>
                <a:lnTo>
                  <a:pt x="109727" y="526541"/>
                </a:lnTo>
                <a:lnTo>
                  <a:pt x="103759" y="522986"/>
                </a:lnTo>
                <a:close/>
              </a:path>
              <a:path w="118110" h="639444">
                <a:moveTo>
                  <a:pt x="58927" y="588590"/>
                </a:moveTo>
                <a:lnTo>
                  <a:pt x="48006" y="607313"/>
                </a:lnTo>
                <a:lnTo>
                  <a:pt x="69850" y="607313"/>
                </a:lnTo>
                <a:lnTo>
                  <a:pt x="58927" y="588590"/>
                </a:lnTo>
                <a:close/>
              </a:path>
              <a:path w="118110" h="639444">
                <a:moveTo>
                  <a:pt x="71627" y="566819"/>
                </a:moveTo>
                <a:lnTo>
                  <a:pt x="58927" y="588590"/>
                </a:lnTo>
                <a:lnTo>
                  <a:pt x="69850" y="607313"/>
                </a:lnTo>
                <a:lnTo>
                  <a:pt x="71627" y="607313"/>
                </a:lnTo>
                <a:lnTo>
                  <a:pt x="71627" y="566819"/>
                </a:lnTo>
                <a:close/>
              </a:path>
              <a:path w="118110" h="639444">
                <a:moveTo>
                  <a:pt x="71627" y="0"/>
                </a:moveTo>
                <a:lnTo>
                  <a:pt x="46227" y="0"/>
                </a:lnTo>
                <a:lnTo>
                  <a:pt x="46228" y="566819"/>
                </a:lnTo>
                <a:lnTo>
                  <a:pt x="58927" y="588590"/>
                </a:lnTo>
                <a:lnTo>
                  <a:pt x="71627" y="566819"/>
                </a:lnTo>
                <a:lnTo>
                  <a:pt x="71627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2031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2615" y="316394"/>
            <a:ext cx="7766811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0" dirty="0">
                <a:latin typeface="Arial Black" panose="020B0A04020102020204" pitchFamily="34" charset="0"/>
              </a:rPr>
              <a:t>Временная </a:t>
            </a:r>
            <a:r>
              <a:rPr sz="3200" spc="-135" dirty="0">
                <a:latin typeface="Arial Black" panose="020B0A04020102020204" pitchFamily="34" charset="0"/>
              </a:rPr>
              <a:t>отметка</a:t>
            </a:r>
            <a:r>
              <a:rPr sz="3200" spc="-215" dirty="0">
                <a:latin typeface="Arial Black" panose="020B0A04020102020204" pitchFamily="34" charset="0"/>
              </a:rPr>
              <a:t> </a:t>
            </a:r>
            <a:r>
              <a:rPr sz="3200" spc="-110" dirty="0">
                <a:latin typeface="Arial Black" panose="020B0A04020102020204" pitchFamily="34" charset="0"/>
              </a:rPr>
              <a:t>(3)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7646" y="2987992"/>
            <a:ext cx="4231640" cy="0"/>
          </a:xfrm>
          <a:custGeom>
            <a:avLst/>
            <a:gdLst/>
            <a:ahLst/>
            <a:cxnLst/>
            <a:rect l="l" t="t" r="r" b="b"/>
            <a:pathLst>
              <a:path w="4231640">
                <a:moveTo>
                  <a:pt x="0" y="0"/>
                </a:moveTo>
                <a:lnTo>
                  <a:pt x="423117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4946" y="1287017"/>
            <a:ext cx="7904480" cy="3976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970">
              <a:spcBef>
                <a:spcPts val="100"/>
              </a:spcBef>
            </a:pPr>
            <a:r>
              <a:rPr spc="-105" dirty="0">
                <a:latin typeface="Arial"/>
                <a:cs typeface="Arial"/>
              </a:rPr>
              <a:t>Для </a:t>
            </a:r>
            <a:r>
              <a:rPr spc="-85" dirty="0">
                <a:latin typeface="Arial"/>
                <a:cs typeface="Arial"/>
              </a:rPr>
              <a:t>получения </a:t>
            </a:r>
            <a:r>
              <a:rPr spc="-80" dirty="0">
                <a:latin typeface="Arial"/>
                <a:cs typeface="Arial"/>
              </a:rPr>
              <a:t>значения </a:t>
            </a:r>
            <a:r>
              <a:rPr spc="-85" dirty="0">
                <a:latin typeface="Arial"/>
                <a:cs typeface="Arial"/>
              </a:rPr>
              <a:t>текущей </a:t>
            </a:r>
            <a:r>
              <a:rPr spc="-65" dirty="0">
                <a:latin typeface="Arial"/>
                <a:cs typeface="Arial"/>
              </a:rPr>
              <a:t>временно</a:t>
            </a:r>
            <a:r>
              <a:rPr sz="2700" spc="-97" baseline="1543" dirty="0">
                <a:latin typeface="Arial"/>
                <a:cs typeface="Arial"/>
              </a:rPr>
              <a:t>́</a:t>
            </a:r>
            <a:r>
              <a:rPr spc="-65" dirty="0">
                <a:latin typeface="Arial"/>
                <a:cs typeface="Arial"/>
              </a:rPr>
              <a:t>й </a:t>
            </a:r>
            <a:r>
              <a:rPr spc="-70" dirty="0">
                <a:latin typeface="Arial"/>
                <a:cs typeface="Arial"/>
              </a:rPr>
              <a:t>отметки </a:t>
            </a:r>
            <a:r>
              <a:rPr spc="-105" dirty="0">
                <a:latin typeface="Arial"/>
                <a:cs typeface="Arial"/>
              </a:rPr>
              <a:t>(т. </a:t>
            </a:r>
            <a:r>
              <a:rPr spc="-80" dirty="0">
                <a:latin typeface="Arial"/>
                <a:cs typeface="Arial"/>
              </a:rPr>
              <a:t>е. </a:t>
            </a:r>
            <a:r>
              <a:rPr spc="-105" dirty="0">
                <a:latin typeface="Arial"/>
                <a:cs typeface="Arial"/>
              </a:rPr>
              <a:t>даты </a:t>
            </a:r>
            <a:r>
              <a:rPr spc="-35" dirty="0">
                <a:latin typeface="Arial"/>
                <a:cs typeface="Arial"/>
              </a:rPr>
              <a:t>и </a:t>
            </a:r>
            <a:r>
              <a:rPr spc="-70" dirty="0">
                <a:latin typeface="Arial"/>
                <a:cs typeface="Arial"/>
              </a:rPr>
              <a:t>времени </a:t>
            </a:r>
            <a:r>
              <a:rPr spc="-95" dirty="0">
                <a:latin typeface="Arial"/>
                <a:cs typeface="Arial"/>
              </a:rPr>
              <a:t>в  </a:t>
            </a:r>
            <a:r>
              <a:rPr spc="-55" dirty="0">
                <a:latin typeface="Arial"/>
                <a:cs typeface="Arial"/>
              </a:rPr>
              <a:t>одном </a:t>
            </a:r>
            <a:r>
              <a:rPr spc="-70" dirty="0">
                <a:latin typeface="Arial"/>
                <a:cs typeface="Arial"/>
              </a:rPr>
              <a:t>значении) </a:t>
            </a:r>
            <a:r>
              <a:rPr spc="-85" dirty="0">
                <a:latin typeface="Arial"/>
                <a:cs typeface="Arial"/>
              </a:rPr>
              <a:t>служит </a:t>
            </a:r>
            <a:r>
              <a:rPr spc="-95" dirty="0">
                <a:latin typeface="Arial"/>
                <a:cs typeface="Arial"/>
              </a:rPr>
              <a:t>функция </a:t>
            </a:r>
            <a:r>
              <a:rPr b="1" spc="-10" dirty="0">
                <a:latin typeface="Carlito"/>
                <a:cs typeface="Carlito"/>
              </a:rPr>
              <a:t>current_timestamp</a:t>
            </a:r>
            <a:r>
              <a:rPr spc="-10" dirty="0">
                <a:latin typeface="Arial"/>
                <a:cs typeface="Arial"/>
              </a:rPr>
              <a:t>. </a:t>
            </a:r>
            <a:r>
              <a:rPr spc="-135" dirty="0">
                <a:latin typeface="Arial"/>
                <a:cs typeface="Arial"/>
              </a:rPr>
              <a:t>Она </a:t>
            </a:r>
            <a:r>
              <a:rPr spc="-65" dirty="0">
                <a:latin typeface="Arial"/>
                <a:cs typeface="Arial"/>
              </a:rPr>
              <a:t>также </a:t>
            </a:r>
            <a:r>
              <a:rPr spc="-114" dirty="0">
                <a:latin typeface="Arial"/>
                <a:cs typeface="Arial"/>
              </a:rPr>
              <a:t>вызывается </a:t>
            </a:r>
            <a:r>
              <a:rPr spc="-85" dirty="0">
                <a:latin typeface="Arial"/>
                <a:cs typeface="Arial"/>
              </a:rPr>
              <a:t>без  </a:t>
            </a:r>
            <a:r>
              <a:rPr spc="-90" dirty="0">
                <a:latin typeface="Arial"/>
                <a:cs typeface="Arial"/>
              </a:rPr>
              <a:t>использования </a:t>
            </a:r>
            <a:r>
              <a:rPr spc="-80" dirty="0">
                <a:latin typeface="Arial"/>
                <a:cs typeface="Arial"/>
              </a:rPr>
              <a:t>круглых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-50" dirty="0">
                <a:latin typeface="Arial"/>
                <a:cs typeface="Arial"/>
              </a:rPr>
              <a:t>скобок.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335"/>
              </a:spcBef>
            </a:pPr>
            <a:r>
              <a:rPr b="1" spc="-10" dirty="0">
                <a:latin typeface="Courier New"/>
                <a:cs typeface="Courier New"/>
              </a:rPr>
              <a:t>SELECT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current_timestamp;</a:t>
            </a:r>
            <a:endParaRPr dirty="0">
              <a:latin typeface="Courier New"/>
              <a:cs typeface="Courier New"/>
            </a:endParaRPr>
          </a:p>
          <a:p>
            <a:pPr marL="1788160">
              <a:spcBef>
                <a:spcPts val="434"/>
              </a:spcBef>
            </a:pPr>
            <a:r>
              <a:rPr spc="-10" dirty="0">
                <a:latin typeface="Courier New"/>
                <a:cs typeface="Courier New"/>
              </a:rPr>
              <a:t>now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2650" dirty="0">
              <a:latin typeface="Courier New"/>
              <a:cs typeface="Courier New"/>
            </a:endParaRPr>
          </a:p>
          <a:p>
            <a:pPr marL="149225"/>
            <a:r>
              <a:rPr spc="-10" dirty="0">
                <a:latin typeface="Courier New"/>
                <a:cs typeface="Courier New"/>
              </a:rPr>
              <a:t>2016-09-27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18:27:37.767739+03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434"/>
              </a:spcBef>
            </a:pPr>
            <a:r>
              <a:rPr spc="-5" dirty="0">
                <a:latin typeface="Courier New"/>
                <a:cs typeface="Courier New"/>
              </a:rPr>
              <a:t>(1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 dirty="0">
              <a:latin typeface="Courier New"/>
              <a:cs typeface="Courier New"/>
            </a:endParaRPr>
          </a:p>
          <a:p>
            <a:pPr marL="12700">
              <a:spcBef>
                <a:spcPts val="530"/>
              </a:spcBef>
            </a:pPr>
            <a:r>
              <a:rPr spc="-130" dirty="0">
                <a:latin typeface="Arial"/>
                <a:cs typeface="Arial"/>
              </a:rPr>
              <a:t>Здесь </a:t>
            </a:r>
            <a:r>
              <a:rPr spc="-95" dirty="0">
                <a:latin typeface="Arial"/>
                <a:cs typeface="Arial"/>
              </a:rPr>
              <a:t>в </a:t>
            </a:r>
            <a:r>
              <a:rPr spc="-90" dirty="0">
                <a:latin typeface="Arial"/>
                <a:cs typeface="Arial"/>
              </a:rPr>
              <a:t>выводе </a:t>
            </a:r>
            <a:r>
              <a:rPr spc="-105" dirty="0">
                <a:latin typeface="Arial"/>
                <a:cs typeface="Arial"/>
              </a:rPr>
              <a:t>присутствует </a:t>
            </a:r>
            <a:r>
              <a:rPr spc="-35" dirty="0">
                <a:latin typeface="Arial"/>
                <a:cs typeface="Arial"/>
              </a:rPr>
              <a:t>и </a:t>
            </a:r>
            <a:r>
              <a:rPr spc="-90" dirty="0">
                <a:latin typeface="Arial"/>
                <a:cs typeface="Arial"/>
              </a:rPr>
              <a:t>часовой </a:t>
            </a:r>
            <a:r>
              <a:rPr spc="-80" dirty="0">
                <a:latin typeface="Arial"/>
                <a:cs typeface="Arial"/>
              </a:rPr>
              <a:t>пояс:</a:t>
            </a:r>
            <a:r>
              <a:rPr spc="-70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«+03».</a:t>
            </a:r>
            <a:endParaRPr dirty="0">
              <a:latin typeface="Arial"/>
              <a:cs typeface="Arial"/>
            </a:endParaRPr>
          </a:p>
          <a:p>
            <a:pPr marL="12700" marR="5080">
              <a:spcBef>
                <a:spcPts val="430"/>
              </a:spcBef>
            </a:pPr>
            <a:r>
              <a:rPr spc="-145" dirty="0">
                <a:latin typeface="Arial"/>
                <a:cs typeface="Arial"/>
              </a:rPr>
              <a:t>Оба </a:t>
            </a:r>
            <a:r>
              <a:rPr spc="-90" dirty="0">
                <a:latin typeface="Arial"/>
                <a:cs typeface="Arial"/>
              </a:rPr>
              <a:t>типа </a:t>
            </a:r>
            <a:r>
              <a:rPr spc="-85" dirty="0">
                <a:latin typeface="Arial"/>
                <a:cs typeface="Arial"/>
              </a:rPr>
              <a:t>данных </a:t>
            </a:r>
            <a:r>
              <a:rPr spc="-175" dirty="0">
                <a:latin typeface="Arial"/>
                <a:cs typeface="Arial"/>
              </a:rPr>
              <a:t>— </a:t>
            </a:r>
            <a:r>
              <a:rPr spc="-55" dirty="0">
                <a:latin typeface="Arial"/>
                <a:cs typeface="Arial"/>
              </a:rPr>
              <a:t>timestamp </a:t>
            </a:r>
            <a:r>
              <a:rPr spc="-35" dirty="0">
                <a:latin typeface="Arial"/>
                <a:cs typeface="Arial"/>
              </a:rPr>
              <a:t>и </a:t>
            </a:r>
            <a:r>
              <a:rPr spc="-55" dirty="0">
                <a:latin typeface="Arial"/>
                <a:cs typeface="Arial"/>
              </a:rPr>
              <a:t>timestamptz </a:t>
            </a:r>
            <a:r>
              <a:rPr spc="-175" dirty="0">
                <a:latin typeface="Arial"/>
                <a:cs typeface="Arial"/>
              </a:rPr>
              <a:t>— </a:t>
            </a:r>
            <a:r>
              <a:rPr spc="-80" dirty="0">
                <a:latin typeface="Arial"/>
                <a:cs typeface="Arial"/>
              </a:rPr>
              <a:t>занимают </a:t>
            </a:r>
            <a:r>
              <a:rPr spc="-60" dirty="0">
                <a:latin typeface="Arial"/>
                <a:cs typeface="Arial"/>
              </a:rPr>
              <a:t>один </a:t>
            </a:r>
            <a:r>
              <a:rPr spc="-35" dirty="0">
                <a:latin typeface="Arial"/>
                <a:cs typeface="Arial"/>
              </a:rPr>
              <a:t>и </a:t>
            </a:r>
            <a:r>
              <a:rPr spc="-120" dirty="0">
                <a:latin typeface="Arial"/>
                <a:cs typeface="Arial"/>
              </a:rPr>
              <a:t>тот </a:t>
            </a:r>
            <a:r>
              <a:rPr spc="-50" dirty="0">
                <a:latin typeface="Arial"/>
                <a:cs typeface="Arial"/>
              </a:rPr>
              <a:t>же </a:t>
            </a:r>
            <a:r>
              <a:rPr spc="-90" dirty="0">
                <a:latin typeface="Arial"/>
                <a:cs typeface="Arial"/>
              </a:rPr>
              <a:t>объем 8  байтов, </a:t>
            </a:r>
            <a:r>
              <a:rPr spc="-45" dirty="0">
                <a:latin typeface="Arial"/>
                <a:cs typeface="Arial"/>
              </a:rPr>
              <a:t>но </a:t>
            </a:r>
            <a:r>
              <a:rPr spc="-80" dirty="0">
                <a:latin typeface="Arial"/>
                <a:cs typeface="Arial"/>
              </a:rPr>
              <a:t>значения </a:t>
            </a:r>
            <a:r>
              <a:rPr spc="-90" dirty="0">
                <a:latin typeface="Arial"/>
                <a:cs typeface="Arial"/>
              </a:rPr>
              <a:t>типа </a:t>
            </a:r>
            <a:r>
              <a:rPr spc="-55" dirty="0">
                <a:latin typeface="Arial"/>
                <a:cs typeface="Arial"/>
              </a:rPr>
              <a:t>timestamptz </a:t>
            </a:r>
            <a:r>
              <a:rPr spc="-110" dirty="0">
                <a:latin typeface="Arial"/>
                <a:cs typeface="Arial"/>
              </a:rPr>
              <a:t>хранятся, </a:t>
            </a:r>
            <a:r>
              <a:rPr spc="-90" dirty="0">
                <a:latin typeface="Arial"/>
                <a:cs typeface="Arial"/>
              </a:rPr>
              <a:t>будучи </a:t>
            </a:r>
            <a:r>
              <a:rPr spc="-65" dirty="0">
                <a:latin typeface="Arial"/>
                <a:cs typeface="Arial"/>
              </a:rPr>
              <a:t>приведенными</a:t>
            </a:r>
            <a:r>
              <a:rPr spc="-85" dirty="0">
                <a:latin typeface="Arial"/>
                <a:cs typeface="Arial"/>
              </a:rPr>
              <a:t> </a:t>
            </a:r>
            <a:r>
              <a:rPr spc="45" dirty="0">
                <a:latin typeface="Arial"/>
                <a:cs typeface="Arial"/>
              </a:rPr>
              <a:t>к</a:t>
            </a:r>
            <a:endParaRPr dirty="0">
              <a:latin typeface="Arial"/>
              <a:cs typeface="Arial"/>
            </a:endParaRPr>
          </a:p>
          <a:p>
            <a:pPr marL="12700" marR="125730"/>
            <a:r>
              <a:rPr i="1" spc="45" dirty="0">
                <a:latin typeface="Times New Roman"/>
                <a:cs typeface="Times New Roman"/>
              </a:rPr>
              <a:t>нулевому </a:t>
            </a:r>
            <a:r>
              <a:rPr i="1" spc="15" dirty="0">
                <a:latin typeface="Times New Roman"/>
                <a:cs typeface="Times New Roman"/>
              </a:rPr>
              <a:t>часовому </a:t>
            </a:r>
            <a:r>
              <a:rPr i="1" dirty="0">
                <a:latin typeface="Times New Roman"/>
                <a:cs typeface="Times New Roman"/>
              </a:rPr>
              <a:t>поясу </a:t>
            </a:r>
            <a:r>
              <a:rPr spc="-160" dirty="0">
                <a:latin typeface="Arial"/>
                <a:cs typeface="Arial"/>
              </a:rPr>
              <a:t>(UTC), </a:t>
            </a:r>
            <a:r>
              <a:rPr spc="-140" dirty="0">
                <a:latin typeface="Arial"/>
                <a:cs typeface="Arial"/>
              </a:rPr>
              <a:t>а </a:t>
            </a:r>
            <a:r>
              <a:rPr spc="-75" dirty="0">
                <a:latin typeface="Arial"/>
                <a:cs typeface="Arial"/>
              </a:rPr>
              <a:t>перед выводом </a:t>
            </a:r>
            <a:r>
              <a:rPr spc="-95" dirty="0">
                <a:latin typeface="Arial"/>
                <a:cs typeface="Arial"/>
              </a:rPr>
              <a:t>приводятся </a:t>
            </a:r>
            <a:r>
              <a:rPr spc="45" dirty="0">
                <a:latin typeface="Arial"/>
                <a:cs typeface="Arial"/>
              </a:rPr>
              <a:t>к </a:t>
            </a:r>
            <a:r>
              <a:rPr spc="-90" dirty="0">
                <a:latin typeface="Arial"/>
                <a:cs typeface="Arial"/>
              </a:rPr>
              <a:t>часовому</a:t>
            </a:r>
            <a:r>
              <a:rPr spc="-250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поясу  </a:t>
            </a:r>
            <a:r>
              <a:rPr spc="-105" dirty="0">
                <a:latin typeface="Arial"/>
                <a:cs typeface="Arial"/>
              </a:rPr>
              <a:t>пользователя.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69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8732" y="450506"/>
            <a:ext cx="6888987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0" dirty="0">
                <a:latin typeface="Arial Black" panose="020B0A04020102020204" pitchFamily="34" charset="0"/>
              </a:rPr>
              <a:t>Временная </a:t>
            </a:r>
            <a:r>
              <a:rPr sz="3200" spc="-135" dirty="0">
                <a:latin typeface="Arial Black" panose="020B0A04020102020204" pitchFamily="34" charset="0"/>
              </a:rPr>
              <a:t>отметка</a:t>
            </a:r>
            <a:r>
              <a:rPr sz="3200" spc="-215" dirty="0">
                <a:latin typeface="Arial Black" panose="020B0A04020102020204" pitchFamily="34" charset="0"/>
              </a:rPr>
              <a:t> </a:t>
            </a:r>
            <a:r>
              <a:rPr sz="3200" spc="-110" dirty="0">
                <a:latin typeface="Arial Black" panose="020B0A04020102020204" pitchFamily="34" charset="0"/>
              </a:rPr>
              <a:t>(4)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73401" y="1492758"/>
            <a:ext cx="10918599" cy="43864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2700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u="heavy" kern="0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sz="2800" u="heavy" kern="0" dirty="0">
                <a:uFill>
                  <a:solidFill>
                    <a:srgbClr val="000000"/>
                  </a:solidFill>
                </a:uFill>
                <a:cs typeface="Arial"/>
              </a:rPr>
              <a:t>Практический совет.</a:t>
            </a:r>
            <a:r>
              <a:rPr sz="2800" kern="0" dirty="0">
                <a:cs typeface="Arial"/>
              </a:rPr>
              <a:t> На практике при принятии решения о том, какой  из этих двух типов — timestamp или timestamptz — </a:t>
            </a:r>
            <a:r>
              <a:rPr sz="2800" kern="0" dirty="0" err="1" smtClean="0">
                <a:cs typeface="Arial"/>
              </a:rPr>
              <a:t>использовать</a:t>
            </a:r>
            <a:r>
              <a:rPr sz="2800" kern="0" dirty="0" smtClean="0">
                <a:cs typeface="Arial"/>
              </a:rPr>
              <a:t>,</a:t>
            </a:r>
            <a:r>
              <a:rPr lang="en-US" sz="2800" kern="0" dirty="0" smtClean="0">
                <a:cs typeface="Arial"/>
              </a:rPr>
              <a:t> </a:t>
            </a:r>
            <a:r>
              <a:rPr sz="2800" kern="0" dirty="0" err="1" smtClean="0">
                <a:cs typeface="Arial"/>
              </a:rPr>
              <a:t>необходимо</a:t>
            </a:r>
            <a:r>
              <a:rPr sz="2800" kern="0" dirty="0" smtClean="0">
                <a:cs typeface="Arial"/>
              </a:rPr>
              <a:t> </a:t>
            </a:r>
            <a:r>
              <a:rPr sz="2800" kern="0" dirty="0">
                <a:cs typeface="Arial"/>
              </a:rPr>
              <a:t>учитывать, требуется ли значения, хранящиеся в таблице,  приводить к местному часовому поясу или не требуется.</a:t>
            </a:r>
          </a:p>
          <a:p>
            <a:pPr marL="355600" marR="41275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kern="0" dirty="0">
                <a:cs typeface="Arial"/>
              </a:rPr>
              <a:t>Например, в расписании авиарейсов указывается местное время как  для аэропорта отправления, так и для аэропорта прибытия. Поэтому в  таком случае нужно использовать тип timestamp, чтобы это время не  приводилось к текущему часовому поясу пользователя, где бы он ни  </a:t>
            </a:r>
            <a:r>
              <a:rPr sz="2800" kern="0" dirty="0" err="1">
                <a:cs typeface="Arial"/>
              </a:rPr>
              <a:t>находился</a:t>
            </a:r>
            <a:r>
              <a:rPr sz="2800" kern="0" dirty="0" smtClean="0">
                <a:cs typeface="Arial"/>
              </a:rPr>
              <a:t>.</a:t>
            </a:r>
            <a:endParaRPr sz="2800" kern="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62318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292" y="413930"/>
            <a:ext cx="4987036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70" dirty="0">
                <a:latin typeface="Arial Black" panose="020B0A04020102020204" pitchFamily="34" charset="0"/>
              </a:rPr>
              <a:t>Классификация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15235" y="1651864"/>
            <a:ext cx="8620861" cy="223651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 indent="-342900"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05" dirty="0">
                <a:latin typeface="Arial"/>
                <a:cs typeface="Arial"/>
              </a:rPr>
              <a:t>целочисленные</a:t>
            </a:r>
            <a:r>
              <a:rPr sz="3200" spc="-70" dirty="0">
                <a:latin typeface="Arial"/>
                <a:cs typeface="Arial"/>
              </a:rPr>
              <a:t> </a:t>
            </a:r>
            <a:r>
              <a:rPr sz="3200" spc="-85" dirty="0">
                <a:latin typeface="Arial"/>
                <a:cs typeface="Arial"/>
              </a:rPr>
              <a:t>типы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20" dirty="0">
                <a:latin typeface="Arial"/>
                <a:cs typeface="Arial"/>
              </a:rPr>
              <a:t>числа </a:t>
            </a:r>
            <a:r>
              <a:rPr sz="3200" spc="-90" dirty="0">
                <a:latin typeface="Arial"/>
                <a:cs typeface="Arial"/>
              </a:rPr>
              <a:t>фиксированной</a:t>
            </a:r>
            <a:r>
              <a:rPr sz="3200" spc="-114" dirty="0">
                <a:latin typeface="Arial"/>
                <a:cs typeface="Arial"/>
              </a:rPr>
              <a:t> </a:t>
            </a:r>
            <a:r>
              <a:rPr sz="3200" spc="-100" dirty="0">
                <a:latin typeface="Arial"/>
                <a:cs typeface="Arial"/>
              </a:rPr>
              <a:t>точности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85" dirty="0">
                <a:latin typeface="Arial"/>
                <a:cs typeface="Arial"/>
              </a:rPr>
              <a:t>типы </a:t>
            </a:r>
            <a:r>
              <a:rPr sz="3200" spc="-90" dirty="0">
                <a:latin typeface="Arial"/>
                <a:cs typeface="Arial"/>
              </a:rPr>
              <a:t>данных </a:t>
            </a:r>
            <a:r>
              <a:rPr sz="3200" spc="-155" dirty="0">
                <a:latin typeface="Arial"/>
                <a:cs typeface="Arial"/>
              </a:rPr>
              <a:t>с </a:t>
            </a:r>
            <a:r>
              <a:rPr sz="3200" spc="-110" dirty="0">
                <a:latin typeface="Arial"/>
                <a:cs typeface="Arial"/>
              </a:rPr>
              <a:t>плавающей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точкой</a:t>
            </a:r>
            <a:endParaRPr sz="3200" dirty="0">
              <a:latin typeface="Arial"/>
              <a:cs typeface="Arial"/>
            </a:endParaRPr>
          </a:p>
          <a:p>
            <a:pPr marL="355600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110" dirty="0">
                <a:latin typeface="Arial"/>
                <a:cs typeface="Arial"/>
              </a:rPr>
              <a:t>последовательные </a:t>
            </a:r>
            <a:r>
              <a:rPr sz="3200" spc="-85" dirty="0">
                <a:latin typeface="Arial"/>
                <a:cs typeface="Arial"/>
              </a:rPr>
              <a:t>типы</a:t>
            </a:r>
            <a:r>
              <a:rPr sz="3200" spc="-155" dirty="0">
                <a:latin typeface="Arial"/>
                <a:cs typeface="Arial"/>
              </a:rPr>
              <a:t> </a:t>
            </a:r>
            <a:r>
              <a:rPr sz="3200" spc="-70" dirty="0">
                <a:latin typeface="Arial"/>
                <a:cs typeface="Arial"/>
              </a:rPr>
              <a:t>(serial)</a:t>
            </a:r>
            <a:endParaRPr sz="32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671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6932" y="381526"/>
            <a:ext cx="6852412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25" dirty="0">
                <a:latin typeface="Arial Black" panose="020B0A04020102020204" pitchFamily="34" charset="0"/>
              </a:rPr>
              <a:t>Тип</a:t>
            </a:r>
            <a:r>
              <a:rPr sz="3200" spc="-195" dirty="0">
                <a:latin typeface="Arial Black" panose="020B0A04020102020204" pitchFamily="34" charset="0"/>
              </a:rPr>
              <a:t> </a:t>
            </a:r>
            <a:r>
              <a:rPr sz="3200" spc="-60" dirty="0">
                <a:latin typeface="Arial Black" panose="020B0A04020102020204" pitchFamily="34" charset="0"/>
              </a:rPr>
              <a:t>interval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7647" y="5318737"/>
            <a:ext cx="2459355" cy="0"/>
          </a:xfrm>
          <a:custGeom>
            <a:avLst/>
            <a:gdLst/>
            <a:ahLst/>
            <a:cxnLst/>
            <a:rect l="l" t="t" r="r" b="b"/>
            <a:pathLst>
              <a:path w="2459355">
                <a:moveTo>
                  <a:pt x="0" y="0"/>
                </a:moveTo>
                <a:lnTo>
                  <a:pt x="2458895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47647" y="1206245"/>
            <a:ext cx="8032750" cy="491096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185" dirty="0">
                <a:latin typeface="Arial"/>
                <a:cs typeface="Arial"/>
              </a:rPr>
              <a:t>Этот </a:t>
            </a:r>
            <a:r>
              <a:rPr sz="2000" spc="-75" dirty="0">
                <a:latin typeface="Arial"/>
                <a:cs typeface="Arial"/>
              </a:rPr>
              <a:t>тип </a:t>
            </a:r>
            <a:r>
              <a:rPr sz="2000" spc="-120" dirty="0">
                <a:latin typeface="Arial"/>
                <a:cs typeface="Arial"/>
              </a:rPr>
              <a:t>представляет </a:t>
            </a:r>
            <a:r>
              <a:rPr sz="2000" spc="-80" dirty="0">
                <a:latin typeface="Arial"/>
                <a:cs typeface="Arial"/>
              </a:rPr>
              <a:t>собой </a:t>
            </a:r>
            <a:r>
              <a:rPr sz="2000" spc="-95" dirty="0">
                <a:latin typeface="Arial"/>
                <a:cs typeface="Arial"/>
              </a:rPr>
              <a:t>продолжительность </a:t>
            </a:r>
            <a:r>
              <a:rPr sz="2000" spc="-85" dirty="0">
                <a:latin typeface="Arial"/>
                <a:cs typeface="Arial"/>
              </a:rPr>
              <a:t>отрезка </a:t>
            </a:r>
            <a:r>
              <a:rPr sz="2000" spc="-75" dirty="0">
                <a:latin typeface="Arial"/>
                <a:cs typeface="Arial"/>
              </a:rPr>
              <a:t>времени </a:t>
            </a:r>
            <a:r>
              <a:rPr sz="2000" spc="-60" dirty="0">
                <a:latin typeface="Arial"/>
                <a:cs typeface="Arial"/>
              </a:rPr>
              <a:t>между  </a:t>
            </a:r>
            <a:r>
              <a:rPr sz="2000" spc="-90" dirty="0">
                <a:latin typeface="Arial"/>
                <a:cs typeface="Arial"/>
              </a:rPr>
              <a:t>двумя </a:t>
            </a:r>
            <a:r>
              <a:rPr sz="2000" spc="-70" dirty="0">
                <a:latin typeface="Arial"/>
                <a:cs typeface="Arial"/>
              </a:rPr>
              <a:t>моментами </a:t>
            </a:r>
            <a:r>
              <a:rPr sz="2000" spc="-75" dirty="0">
                <a:latin typeface="Arial"/>
                <a:cs typeface="Arial"/>
              </a:rPr>
              <a:t>времени. </a:t>
            </a:r>
            <a:r>
              <a:rPr sz="2000" spc="-160" dirty="0">
                <a:latin typeface="Arial"/>
                <a:cs typeface="Arial"/>
              </a:rPr>
              <a:t>Его </a:t>
            </a:r>
            <a:r>
              <a:rPr sz="2000" spc="-140" dirty="0">
                <a:latin typeface="Arial"/>
                <a:cs typeface="Arial"/>
              </a:rPr>
              <a:t>формат </a:t>
            </a:r>
            <a:r>
              <a:rPr sz="2000" spc="-110" dirty="0">
                <a:latin typeface="Arial"/>
                <a:cs typeface="Arial"/>
              </a:rPr>
              <a:t>ввода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таков: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155"/>
              </a:spcBef>
            </a:pPr>
            <a:r>
              <a:rPr b="1" spc="-10" dirty="0">
                <a:latin typeface="Courier New"/>
                <a:cs typeface="Courier New"/>
              </a:rPr>
              <a:t>quantity unit [quantity unit ...]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direction</a:t>
            </a:r>
            <a:endParaRPr>
              <a:latin typeface="Courier New"/>
              <a:cs typeface="Courier New"/>
            </a:endParaRPr>
          </a:p>
          <a:p>
            <a:pPr marL="12700">
              <a:lnSpc>
                <a:spcPts val="2280"/>
              </a:lnSpc>
              <a:spcBef>
                <a:spcPts val="270"/>
              </a:spcBef>
            </a:pPr>
            <a:r>
              <a:rPr sz="2000" spc="-145" dirty="0">
                <a:latin typeface="Arial"/>
                <a:cs typeface="Arial"/>
              </a:rPr>
              <a:t>Здесь </a:t>
            </a:r>
            <a:r>
              <a:rPr sz="2000" dirty="0">
                <a:latin typeface="Arial"/>
                <a:cs typeface="Arial"/>
              </a:rPr>
              <a:t>unit </a:t>
            </a:r>
            <a:r>
              <a:rPr sz="2000" spc="-110" dirty="0">
                <a:latin typeface="Arial"/>
                <a:cs typeface="Arial"/>
              </a:rPr>
              <a:t>означает </a:t>
            </a:r>
            <a:r>
              <a:rPr sz="2000" spc="-75" dirty="0">
                <a:latin typeface="Arial"/>
                <a:cs typeface="Arial"/>
              </a:rPr>
              <a:t>единицу </a:t>
            </a:r>
            <a:r>
              <a:rPr sz="2000" spc="-70" dirty="0">
                <a:latin typeface="Arial"/>
                <a:cs typeface="Arial"/>
              </a:rPr>
              <a:t>измерения, </a:t>
            </a:r>
            <a:r>
              <a:rPr sz="2000" spc="-155" dirty="0">
                <a:latin typeface="Arial"/>
                <a:cs typeface="Arial"/>
              </a:rPr>
              <a:t>а </a:t>
            </a:r>
            <a:r>
              <a:rPr sz="2000" spc="-25" dirty="0">
                <a:latin typeface="Arial"/>
                <a:cs typeface="Arial"/>
              </a:rPr>
              <a:t>quantity </a:t>
            </a:r>
            <a:r>
              <a:rPr sz="2000" spc="-190" dirty="0">
                <a:latin typeface="Arial"/>
                <a:cs typeface="Arial"/>
              </a:rPr>
              <a:t>— </a:t>
            </a:r>
            <a:r>
              <a:rPr sz="2000" spc="-95" dirty="0">
                <a:latin typeface="Arial"/>
                <a:cs typeface="Arial"/>
              </a:rPr>
              <a:t>количество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таких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80"/>
              </a:lnSpc>
            </a:pPr>
            <a:r>
              <a:rPr sz="2000" spc="-65" dirty="0">
                <a:latin typeface="Arial"/>
                <a:cs typeface="Arial"/>
              </a:rPr>
              <a:t>единиц. </a:t>
            </a:r>
            <a:r>
              <a:rPr sz="2000" spc="-245" dirty="0">
                <a:latin typeface="Arial"/>
                <a:cs typeface="Arial"/>
              </a:rPr>
              <a:t>В </a:t>
            </a:r>
            <a:r>
              <a:rPr sz="2000" spc="-110" dirty="0">
                <a:latin typeface="Arial"/>
                <a:cs typeface="Arial"/>
              </a:rPr>
              <a:t>качестве </a:t>
            </a:r>
            <a:r>
              <a:rPr sz="2000" spc="-65" dirty="0">
                <a:latin typeface="Arial"/>
                <a:cs typeface="Arial"/>
              </a:rPr>
              <a:t>единиц </a:t>
            </a:r>
            <a:r>
              <a:rPr sz="2000" spc="-70" dirty="0">
                <a:latin typeface="Arial"/>
                <a:cs typeface="Arial"/>
              </a:rPr>
              <a:t>измерения </a:t>
            </a:r>
            <a:r>
              <a:rPr sz="2000" spc="-35" dirty="0">
                <a:latin typeface="Arial"/>
                <a:cs typeface="Arial"/>
              </a:rPr>
              <a:t>можно </a:t>
            </a:r>
            <a:r>
              <a:rPr sz="2000" spc="-100" dirty="0">
                <a:latin typeface="Arial"/>
                <a:cs typeface="Arial"/>
              </a:rPr>
              <a:t>использовать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следующие: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5"/>
              </a:spcBef>
            </a:pPr>
            <a:endParaRPr sz="1900">
              <a:latin typeface="Arial"/>
              <a:cs typeface="Arial"/>
            </a:endParaRPr>
          </a:p>
          <a:p>
            <a:pPr marL="12700" marR="540385">
              <a:lnSpc>
                <a:spcPts val="2160"/>
              </a:lnSpc>
            </a:pPr>
            <a:r>
              <a:rPr sz="2000" spc="-85" dirty="0">
                <a:latin typeface="Arial"/>
                <a:cs typeface="Arial"/>
              </a:rPr>
              <a:t>microsecond, </a:t>
            </a:r>
            <a:r>
              <a:rPr sz="2000" spc="-65" dirty="0">
                <a:latin typeface="Arial"/>
                <a:cs typeface="Arial"/>
              </a:rPr>
              <a:t>millisecond, </a:t>
            </a:r>
            <a:r>
              <a:rPr sz="2000" spc="-110" dirty="0">
                <a:latin typeface="Arial"/>
                <a:cs typeface="Arial"/>
              </a:rPr>
              <a:t>second, </a:t>
            </a:r>
            <a:r>
              <a:rPr sz="2000" spc="-40" dirty="0">
                <a:latin typeface="Arial"/>
                <a:cs typeface="Arial"/>
              </a:rPr>
              <a:t>minute, </a:t>
            </a:r>
            <a:r>
              <a:rPr sz="2000" spc="-80" dirty="0">
                <a:latin typeface="Arial"/>
                <a:cs typeface="Arial"/>
              </a:rPr>
              <a:t>hour, </a:t>
            </a:r>
            <a:r>
              <a:rPr sz="2000" spc="-140" dirty="0">
                <a:latin typeface="Arial"/>
                <a:cs typeface="Arial"/>
              </a:rPr>
              <a:t>day, </a:t>
            </a:r>
            <a:r>
              <a:rPr sz="2000" spc="-85" dirty="0">
                <a:latin typeface="Arial"/>
                <a:cs typeface="Arial"/>
              </a:rPr>
              <a:t>week, </a:t>
            </a:r>
            <a:r>
              <a:rPr sz="2000" spc="-35" dirty="0">
                <a:latin typeface="Arial"/>
                <a:cs typeface="Arial"/>
              </a:rPr>
              <a:t>month,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year,  </a:t>
            </a:r>
            <a:r>
              <a:rPr sz="2000" spc="-110" dirty="0">
                <a:latin typeface="Arial"/>
                <a:cs typeface="Arial"/>
              </a:rPr>
              <a:t>decade, </a:t>
            </a:r>
            <a:r>
              <a:rPr sz="2000" spc="-70" dirty="0">
                <a:latin typeface="Arial"/>
                <a:cs typeface="Arial"/>
              </a:rPr>
              <a:t>century,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millennium.</a:t>
            </a:r>
            <a:endParaRPr sz="2000">
              <a:latin typeface="Arial"/>
              <a:cs typeface="Arial"/>
            </a:endParaRPr>
          </a:p>
          <a:p>
            <a:pPr>
              <a:spcBef>
                <a:spcPts val="15"/>
              </a:spcBef>
            </a:pPr>
            <a:endParaRPr sz="2700">
              <a:latin typeface="Arial"/>
              <a:cs typeface="Arial"/>
            </a:endParaRPr>
          </a:p>
          <a:p>
            <a:pPr marL="12700" marR="337185">
              <a:lnSpc>
                <a:spcPts val="2160"/>
              </a:lnSpc>
              <a:spcBef>
                <a:spcPts val="5"/>
              </a:spcBef>
            </a:pPr>
            <a:r>
              <a:rPr sz="2000" spc="-114" dirty="0">
                <a:latin typeface="Arial"/>
                <a:cs typeface="Arial"/>
              </a:rPr>
              <a:t>Параметр </a:t>
            </a:r>
            <a:r>
              <a:rPr sz="2000" spc="-35" dirty="0">
                <a:latin typeface="Arial"/>
                <a:cs typeface="Arial"/>
              </a:rPr>
              <a:t>direction </a:t>
            </a:r>
            <a:r>
              <a:rPr sz="2000" spc="-75" dirty="0">
                <a:latin typeface="Arial"/>
                <a:cs typeface="Arial"/>
              </a:rPr>
              <a:t>может </a:t>
            </a:r>
            <a:r>
              <a:rPr sz="2000" spc="-70" dirty="0">
                <a:latin typeface="Arial"/>
                <a:cs typeface="Arial"/>
              </a:rPr>
              <a:t>принимать </a:t>
            </a:r>
            <a:r>
              <a:rPr sz="2000" spc="-85" dirty="0">
                <a:latin typeface="Arial"/>
                <a:cs typeface="Arial"/>
              </a:rPr>
              <a:t>значение </a:t>
            </a:r>
            <a:r>
              <a:rPr sz="2000" spc="-130" dirty="0">
                <a:latin typeface="Arial"/>
                <a:cs typeface="Arial"/>
              </a:rPr>
              <a:t>ago </a:t>
            </a:r>
            <a:r>
              <a:rPr sz="2000" spc="-110" dirty="0">
                <a:latin typeface="Arial"/>
                <a:cs typeface="Arial"/>
              </a:rPr>
              <a:t>(т. </a:t>
            </a:r>
            <a:r>
              <a:rPr sz="2000" spc="-85" dirty="0">
                <a:latin typeface="Arial"/>
                <a:cs typeface="Arial"/>
              </a:rPr>
              <a:t>е. </a:t>
            </a:r>
            <a:r>
              <a:rPr sz="2000" spc="-90" dirty="0">
                <a:latin typeface="Arial"/>
                <a:cs typeface="Arial"/>
              </a:rPr>
              <a:t>«тому</a:t>
            </a:r>
            <a:r>
              <a:rPr sz="2000" spc="-34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назад»)  </a:t>
            </a:r>
            <a:r>
              <a:rPr sz="2000" spc="-85" dirty="0">
                <a:latin typeface="Arial"/>
                <a:cs typeface="Arial"/>
              </a:rPr>
              <a:t>либо </a:t>
            </a:r>
            <a:r>
              <a:rPr sz="2000" spc="-110" dirty="0">
                <a:latin typeface="Arial"/>
                <a:cs typeface="Arial"/>
              </a:rPr>
              <a:t>быть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пустым.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155"/>
              </a:spcBef>
            </a:pPr>
            <a:r>
              <a:rPr b="1" spc="-10" dirty="0">
                <a:latin typeface="Courier New"/>
                <a:cs typeface="Courier New"/>
              </a:rPr>
              <a:t>SELECT '1 year </a:t>
            </a:r>
            <a:r>
              <a:rPr b="1" dirty="0">
                <a:latin typeface="Courier New"/>
                <a:cs typeface="Courier New"/>
              </a:rPr>
              <a:t>2 </a:t>
            </a:r>
            <a:r>
              <a:rPr b="1" spc="-10" dirty="0">
                <a:latin typeface="Courier New"/>
                <a:cs typeface="Courier New"/>
              </a:rPr>
              <a:t>months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ago'::interval;</a:t>
            </a:r>
            <a:endParaRPr>
              <a:latin typeface="Courier New"/>
              <a:cs typeface="Courier New"/>
            </a:endParaRPr>
          </a:p>
          <a:p>
            <a:pPr marR="5541010" algn="ctr">
              <a:spcBef>
                <a:spcPts val="215"/>
              </a:spcBef>
            </a:pPr>
            <a:r>
              <a:rPr spc="-10" dirty="0">
                <a:latin typeface="Courier New"/>
                <a:cs typeface="Courier New"/>
              </a:rPr>
              <a:t>interval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2250">
              <a:latin typeface="Courier New"/>
              <a:cs typeface="Courier New"/>
            </a:endParaRPr>
          </a:p>
          <a:p>
            <a:pPr marR="5541010" algn="ctr"/>
            <a:r>
              <a:rPr spc="-5" dirty="0">
                <a:latin typeface="Courier New"/>
                <a:cs typeface="Courier New"/>
              </a:rPr>
              <a:t>-1 </a:t>
            </a:r>
            <a:r>
              <a:rPr spc="-10" dirty="0">
                <a:latin typeface="Courier New"/>
                <a:cs typeface="Courier New"/>
              </a:rPr>
              <a:t>years -2</a:t>
            </a:r>
            <a:r>
              <a:rPr spc="-7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mons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215"/>
              </a:spcBef>
            </a:pPr>
            <a:r>
              <a:rPr spc="-5" dirty="0">
                <a:latin typeface="Courier New"/>
                <a:cs typeface="Courier New"/>
              </a:rPr>
              <a:t>(1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2319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946" y="251180"/>
            <a:ext cx="8412988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25" dirty="0">
                <a:latin typeface="Arial Black" panose="020B0A04020102020204" pitchFamily="34" charset="0"/>
              </a:rPr>
              <a:t>Тип </a:t>
            </a:r>
            <a:r>
              <a:rPr sz="3200" spc="-60" dirty="0">
                <a:latin typeface="Arial Black" panose="020B0A04020102020204" pitchFamily="34" charset="0"/>
              </a:rPr>
              <a:t>interval </a:t>
            </a:r>
            <a:r>
              <a:rPr sz="3200" spc="-165" dirty="0">
                <a:latin typeface="Arial Black" panose="020B0A04020102020204" pitchFamily="34" charset="0"/>
              </a:rPr>
              <a:t>– </a:t>
            </a:r>
            <a:r>
              <a:rPr sz="3200" spc="-150" dirty="0">
                <a:latin typeface="Arial Black" panose="020B0A04020102020204" pitchFamily="34" charset="0"/>
              </a:rPr>
              <a:t>альтернативный</a:t>
            </a:r>
            <a:r>
              <a:rPr sz="3200" spc="-160" dirty="0">
                <a:latin typeface="Arial Black" panose="020B0A04020102020204" pitchFamily="34" charset="0"/>
              </a:rPr>
              <a:t> </a:t>
            </a:r>
            <a:r>
              <a:rPr sz="3200" spc="-204" dirty="0">
                <a:latin typeface="Arial Black" panose="020B0A04020102020204" pitchFamily="34" charset="0"/>
              </a:rPr>
              <a:t>формат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7646" y="3774376"/>
            <a:ext cx="4231640" cy="0"/>
          </a:xfrm>
          <a:custGeom>
            <a:avLst/>
            <a:gdLst/>
            <a:ahLst/>
            <a:cxnLst/>
            <a:rect l="l" t="t" r="r" b="b"/>
            <a:pathLst>
              <a:path w="4231640">
                <a:moveTo>
                  <a:pt x="0" y="0"/>
                </a:moveTo>
                <a:lnTo>
                  <a:pt x="423117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34946" y="1285495"/>
            <a:ext cx="8067040" cy="3270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spc="-20" dirty="0">
                <a:latin typeface="Arial"/>
                <a:cs typeface="Arial"/>
              </a:rPr>
              <a:t>Можно </a:t>
            </a:r>
            <a:r>
              <a:rPr sz="2000" spc="-100" dirty="0">
                <a:latin typeface="Arial"/>
                <a:cs typeface="Arial"/>
              </a:rPr>
              <a:t>использовать </a:t>
            </a:r>
            <a:r>
              <a:rPr sz="2000" spc="-105" dirty="0">
                <a:latin typeface="Arial"/>
                <a:cs typeface="Arial"/>
              </a:rPr>
              <a:t>альтернативный </a:t>
            </a:r>
            <a:r>
              <a:rPr sz="2000" spc="-140" dirty="0">
                <a:latin typeface="Arial"/>
                <a:cs typeface="Arial"/>
              </a:rPr>
              <a:t>формат, </a:t>
            </a:r>
            <a:r>
              <a:rPr sz="2000" spc="-95" dirty="0">
                <a:latin typeface="Arial"/>
                <a:cs typeface="Arial"/>
              </a:rPr>
              <a:t>предлагаемый</a:t>
            </a:r>
            <a:r>
              <a:rPr sz="2000" spc="-25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стандартом  </a:t>
            </a:r>
            <a:r>
              <a:rPr sz="2000" spc="-235" dirty="0">
                <a:latin typeface="Arial"/>
                <a:cs typeface="Arial"/>
              </a:rPr>
              <a:t>ISO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8601: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340"/>
              </a:spcBef>
            </a:pPr>
            <a:r>
              <a:rPr b="1" dirty="0">
                <a:latin typeface="Courier New"/>
                <a:cs typeface="Courier New"/>
              </a:rPr>
              <a:t>P [ </a:t>
            </a:r>
            <a:r>
              <a:rPr b="1" spc="-10" dirty="0">
                <a:latin typeface="Courier New"/>
                <a:cs typeface="Courier New"/>
              </a:rPr>
              <a:t>years-months-days </a:t>
            </a:r>
            <a:r>
              <a:rPr b="1" dirty="0">
                <a:latin typeface="Courier New"/>
                <a:cs typeface="Courier New"/>
              </a:rPr>
              <a:t>] [ T </a:t>
            </a:r>
            <a:r>
              <a:rPr b="1" spc="-10" dirty="0">
                <a:latin typeface="Courier New"/>
                <a:cs typeface="Courier New"/>
              </a:rPr>
              <a:t>hours:minutes:seconds</a:t>
            </a:r>
            <a:r>
              <a:rPr b="1" spc="-10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]</a:t>
            </a:r>
            <a:endParaRPr dirty="0">
              <a:latin typeface="Courier New"/>
              <a:cs typeface="Courier New"/>
            </a:endParaRPr>
          </a:p>
          <a:p>
            <a:pPr marL="12700" marR="219075">
              <a:lnSpc>
                <a:spcPct val="107200"/>
              </a:lnSpc>
              <a:spcBef>
                <a:spcPts val="395"/>
              </a:spcBef>
            </a:pPr>
            <a:r>
              <a:rPr sz="2000" spc="-145" dirty="0">
                <a:latin typeface="Arial"/>
                <a:cs typeface="Arial"/>
              </a:rPr>
              <a:t>Здесь </a:t>
            </a:r>
            <a:r>
              <a:rPr sz="2000" spc="-95" dirty="0">
                <a:latin typeface="Arial"/>
                <a:cs typeface="Arial"/>
              </a:rPr>
              <a:t>строка </a:t>
            </a:r>
            <a:r>
              <a:rPr sz="2000" spc="-85" dirty="0">
                <a:latin typeface="Arial"/>
                <a:cs typeface="Arial"/>
              </a:rPr>
              <a:t>должна </a:t>
            </a:r>
            <a:r>
              <a:rPr sz="2000" spc="-105" dirty="0">
                <a:latin typeface="Arial"/>
                <a:cs typeface="Arial"/>
              </a:rPr>
              <a:t>начинаться </a:t>
            </a:r>
            <a:r>
              <a:rPr sz="2000" spc="-155" dirty="0">
                <a:latin typeface="Arial"/>
                <a:cs typeface="Arial"/>
              </a:rPr>
              <a:t>с </a:t>
            </a:r>
            <a:r>
              <a:rPr sz="2000" spc="-105" dirty="0">
                <a:latin typeface="Arial"/>
                <a:cs typeface="Arial"/>
              </a:rPr>
              <a:t>символа </a:t>
            </a:r>
            <a:r>
              <a:rPr sz="2000" spc="-135" dirty="0">
                <a:latin typeface="Arial"/>
                <a:cs typeface="Arial"/>
              </a:rPr>
              <a:t>«P», </a:t>
            </a:r>
            <a:r>
              <a:rPr sz="2000" spc="-155" dirty="0">
                <a:latin typeface="Arial"/>
                <a:cs typeface="Arial"/>
              </a:rPr>
              <a:t>а </a:t>
            </a:r>
            <a:r>
              <a:rPr sz="2000" spc="-95" dirty="0">
                <a:latin typeface="Arial"/>
                <a:cs typeface="Arial"/>
              </a:rPr>
              <a:t>символ </a:t>
            </a:r>
            <a:r>
              <a:rPr sz="2000" spc="-145" dirty="0">
                <a:latin typeface="Arial"/>
                <a:cs typeface="Arial"/>
              </a:rPr>
              <a:t>«T» </a:t>
            </a:r>
            <a:r>
              <a:rPr sz="2000" spc="-125" dirty="0">
                <a:latin typeface="Arial"/>
                <a:cs typeface="Arial"/>
              </a:rPr>
              <a:t>разделяет  </a:t>
            </a:r>
            <a:r>
              <a:rPr sz="2000" spc="-114" dirty="0">
                <a:latin typeface="Arial"/>
                <a:cs typeface="Arial"/>
              </a:rPr>
              <a:t>дату </a:t>
            </a:r>
            <a:r>
              <a:rPr sz="2000" spc="-35" dirty="0">
                <a:latin typeface="Arial"/>
                <a:cs typeface="Arial"/>
              </a:rPr>
              <a:t>и </a:t>
            </a:r>
            <a:r>
              <a:rPr sz="2000" spc="-90" dirty="0">
                <a:latin typeface="Arial"/>
                <a:cs typeface="Arial"/>
              </a:rPr>
              <a:t>время </a:t>
            </a:r>
            <a:r>
              <a:rPr sz="2000" spc="-110" dirty="0">
                <a:latin typeface="Arial"/>
                <a:cs typeface="Arial"/>
              </a:rPr>
              <a:t>(все </a:t>
            </a:r>
            <a:r>
              <a:rPr sz="2000" spc="-80" dirty="0">
                <a:latin typeface="Arial"/>
                <a:cs typeface="Arial"/>
              </a:rPr>
              <a:t>выражение </a:t>
            </a:r>
            <a:r>
              <a:rPr sz="2000" spc="-114" dirty="0">
                <a:latin typeface="Arial"/>
                <a:cs typeface="Arial"/>
              </a:rPr>
              <a:t>пишется </a:t>
            </a:r>
            <a:r>
              <a:rPr sz="2000" spc="-90" dirty="0">
                <a:latin typeface="Arial"/>
                <a:cs typeface="Arial"/>
              </a:rPr>
              <a:t>без </a:t>
            </a:r>
            <a:r>
              <a:rPr sz="2000" spc="-85" dirty="0">
                <a:latin typeface="Arial"/>
                <a:cs typeface="Arial"/>
              </a:rPr>
              <a:t>пробелов). </a:t>
            </a:r>
            <a:r>
              <a:rPr sz="2000" spc="-80" dirty="0">
                <a:latin typeface="Arial"/>
                <a:cs typeface="Arial"/>
              </a:rPr>
              <a:t>Например</a:t>
            </a:r>
            <a:r>
              <a:rPr spc="-80" dirty="0">
                <a:latin typeface="Arial"/>
                <a:cs typeface="Arial"/>
              </a:rPr>
              <a:t>:  </a:t>
            </a:r>
            <a:r>
              <a:rPr b="1" spc="-10" dirty="0">
                <a:latin typeface="Courier New"/>
                <a:cs typeface="Courier New"/>
              </a:rPr>
              <a:t>SELECT 'P0001-02-03T04:05:06'::interval;</a:t>
            </a:r>
            <a:endParaRPr dirty="0">
              <a:latin typeface="Courier New"/>
              <a:cs typeface="Courier New"/>
            </a:endParaRPr>
          </a:p>
          <a:p>
            <a:pPr marL="1513205">
              <a:spcBef>
                <a:spcPts val="434"/>
              </a:spcBef>
            </a:pPr>
            <a:r>
              <a:rPr spc="-10" dirty="0">
                <a:latin typeface="Courier New"/>
                <a:cs typeface="Courier New"/>
              </a:rPr>
              <a:t>interval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45"/>
              </a:spcBef>
            </a:pPr>
            <a:endParaRPr sz="2250" dirty="0">
              <a:latin typeface="Courier New"/>
              <a:cs typeface="Courier New"/>
            </a:endParaRPr>
          </a:p>
          <a:p>
            <a:pPr marL="12700" marR="3950335" indent="137160">
              <a:lnSpc>
                <a:spcPct val="120000"/>
              </a:lnSpc>
            </a:pPr>
            <a:r>
              <a:rPr dirty="0">
                <a:latin typeface="Courier New"/>
                <a:cs typeface="Courier New"/>
              </a:rPr>
              <a:t>1 </a:t>
            </a:r>
            <a:r>
              <a:rPr spc="-10" dirty="0">
                <a:latin typeface="Courier New"/>
                <a:cs typeface="Courier New"/>
              </a:rPr>
              <a:t>year </a:t>
            </a:r>
            <a:r>
              <a:rPr dirty="0">
                <a:latin typeface="Courier New"/>
                <a:cs typeface="Courier New"/>
              </a:rPr>
              <a:t>2 </a:t>
            </a:r>
            <a:r>
              <a:rPr spc="-10" dirty="0">
                <a:latin typeface="Courier New"/>
                <a:cs typeface="Courier New"/>
              </a:rPr>
              <a:t>mons </a:t>
            </a:r>
            <a:r>
              <a:rPr dirty="0">
                <a:latin typeface="Courier New"/>
                <a:cs typeface="Courier New"/>
              </a:rPr>
              <a:t>3 </a:t>
            </a:r>
            <a:r>
              <a:rPr spc="-10" dirty="0">
                <a:latin typeface="Courier New"/>
                <a:cs typeface="Courier New"/>
              </a:rPr>
              <a:t>days</a:t>
            </a:r>
            <a:r>
              <a:rPr spc="-1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04:05:06  </a:t>
            </a:r>
            <a:r>
              <a:rPr spc="-5" dirty="0">
                <a:latin typeface="Courier New"/>
                <a:cs typeface="Courier New"/>
              </a:rPr>
              <a:t>(1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59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6373" y="250925"/>
            <a:ext cx="9083547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55" dirty="0">
                <a:latin typeface="Arial Black" panose="020B0A04020102020204" pitchFamily="34" charset="0"/>
              </a:rPr>
              <a:t>Вычитание </a:t>
            </a:r>
            <a:r>
              <a:rPr sz="3200" spc="-120" dirty="0">
                <a:latin typeface="Arial Black" panose="020B0A04020102020204" pitchFamily="34" charset="0"/>
              </a:rPr>
              <a:t>временных</a:t>
            </a:r>
            <a:r>
              <a:rPr sz="3200" spc="-165" dirty="0">
                <a:latin typeface="Arial Black" panose="020B0A04020102020204" pitchFamily="34" charset="0"/>
              </a:rPr>
              <a:t> </a:t>
            </a:r>
            <a:r>
              <a:rPr sz="3200" spc="-120" dirty="0">
                <a:latin typeface="Arial Black" panose="020B0A04020102020204" pitchFamily="34" charset="0"/>
              </a:rPr>
              <a:t>отметок</a:t>
            </a:r>
            <a:endParaRPr sz="320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06373" y="3865816"/>
            <a:ext cx="1693899" cy="0"/>
          </a:xfrm>
          <a:custGeom>
            <a:avLst/>
            <a:gdLst/>
            <a:ahLst/>
            <a:cxnLst/>
            <a:rect l="l" t="t" r="r" b="b"/>
            <a:pathLst>
              <a:path w="1367155">
                <a:moveTo>
                  <a:pt x="0" y="0"/>
                </a:moveTo>
                <a:lnTo>
                  <a:pt x="136679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 kern="0"/>
          </a:p>
        </p:txBody>
      </p:sp>
      <p:sp>
        <p:nvSpPr>
          <p:cNvPr id="4" name="object 4"/>
          <p:cNvSpPr txBox="1"/>
          <p:nvPr/>
        </p:nvSpPr>
        <p:spPr>
          <a:xfrm>
            <a:off x="1706373" y="2029207"/>
            <a:ext cx="9961982" cy="25936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kern="0" dirty="0">
                <a:latin typeface="Arial"/>
                <a:cs typeface="Arial"/>
              </a:rPr>
              <a:t>Поскольку интервал — это отрезок времени между двумя временны́ми  отметками, то значение этого типа можно получить при вычитании одной  временно</a:t>
            </a:r>
            <a:r>
              <a:rPr sz="3000" kern="0" baseline="1388" dirty="0">
                <a:latin typeface="Arial"/>
                <a:cs typeface="Arial"/>
              </a:rPr>
              <a:t>́</a:t>
            </a:r>
            <a:r>
              <a:rPr sz="2000" kern="0" dirty="0">
                <a:latin typeface="Arial"/>
                <a:cs typeface="Arial"/>
              </a:rPr>
              <a:t>й отметки из другой.</a:t>
            </a:r>
          </a:p>
          <a:p>
            <a:pPr marL="12700">
              <a:spcBef>
                <a:spcPts val="340"/>
              </a:spcBef>
            </a:pPr>
            <a:r>
              <a:rPr b="1" kern="0" dirty="0">
                <a:latin typeface="Courier New"/>
                <a:cs typeface="Courier New"/>
              </a:rPr>
              <a:t>SELECT ('2016-09-16'::timestamp - </a:t>
            </a:r>
            <a:r>
              <a:rPr b="1" kern="0" dirty="0" smtClean="0">
                <a:latin typeface="Courier New"/>
                <a:cs typeface="Courier New"/>
              </a:rPr>
              <a:t>'2016-09-01</a:t>
            </a:r>
            <a:r>
              <a:rPr b="1" kern="0" dirty="0">
                <a:latin typeface="Courier New"/>
                <a:cs typeface="Courier New"/>
              </a:rPr>
              <a:t>'::timestamp)::interval;</a:t>
            </a:r>
            <a:endParaRPr kern="0" dirty="0">
              <a:latin typeface="Courier New"/>
              <a:cs typeface="Courier New"/>
            </a:endParaRPr>
          </a:p>
          <a:p>
            <a:pPr marL="149225">
              <a:spcBef>
                <a:spcPts val="430"/>
              </a:spcBef>
            </a:pPr>
            <a:r>
              <a:rPr kern="0" dirty="0">
                <a:latin typeface="Courier New"/>
                <a:cs typeface="Courier New"/>
              </a:rPr>
              <a:t>interval</a:t>
            </a:r>
          </a:p>
          <a:p>
            <a:pPr>
              <a:spcBef>
                <a:spcPts val="20"/>
              </a:spcBef>
            </a:pPr>
            <a:endParaRPr sz="2650" kern="0" dirty="0">
              <a:latin typeface="Courier New"/>
              <a:cs typeface="Courier New"/>
            </a:endParaRPr>
          </a:p>
          <a:p>
            <a:pPr marL="149225">
              <a:spcBef>
                <a:spcPts val="5"/>
              </a:spcBef>
            </a:pPr>
            <a:r>
              <a:rPr kern="0" dirty="0">
                <a:latin typeface="Courier New"/>
                <a:cs typeface="Courier New"/>
              </a:rPr>
              <a:t>15 days</a:t>
            </a:r>
          </a:p>
          <a:p>
            <a:pPr marL="12700">
              <a:spcBef>
                <a:spcPts val="430"/>
              </a:spcBef>
            </a:pPr>
            <a:r>
              <a:rPr kern="0" dirty="0">
                <a:latin typeface="Courier New"/>
                <a:cs typeface="Courier New"/>
              </a:rPr>
              <a:t>(1 строка)</a:t>
            </a:r>
          </a:p>
        </p:txBody>
      </p:sp>
    </p:spTree>
    <p:extLst>
      <p:ext uri="{BB962C8B-B14F-4D97-AF65-F5344CB8AC3E}">
        <p14:creationId xmlns:p14="http://schemas.microsoft.com/office/powerpoint/2010/main" val="357640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4741" y="413930"/>
            <a:ext cx="7266939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60" dirty="0">
                <a:latin typeface="Arial Black" panose="020B0A04020102020204" pitchFamily="34" charset="0"/>
              </a:rPr>
              <a:t>Полезные </a:t>
            </a:r>
            <a:r>
              <a:rPr sz="3200" spc="-130" dirty="0">
                <a:latin typeface="Arial Black" panose="020B0A04020102020204" pitchFamily="34" charset="0"/>
              </a:rPr>
              <a:t>функции</a:t>
            </a:r>
            <a:r>
              <a:rPr sz="3200" spc="-190" dirty="0">
                <a:latin typeface="Arial Black" panose="020B0A04020102020204" pitchFamily="34" charset="0"/>
              </a:rPr>
              <a:t> </a:t>
            </a:r>
            <a:r>
              <a:rPr sz="3200" spc="-110" dirty="0">
                <a:latin typeface="Arial Black" panose="020B0A04020102020204" pitchFamily="34" charset="0"/>
              </a:rPr>
              <a:t>(1)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98751" y="3938968"/>
            <a:ext cx="3275965" cy="0"/>
          </a:xfrm>
          <a:custGeom>
            <a:avLst/>
            <a:gdLst/>
            <a:ahLst/>
            <a:cxnLst/>
            <a:rect l="l" t="t" r="r" b="b"/>
            <a:pathLst>
              <a:path w="3275965">
                <a:moveTo>
                  <a:pt x="0" y="0"/>
                </a:moveTo>
                <a:lnTo>
                  <a:pt x="3275838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86051" y="1908810"/>
            <a:ext cx="7693659" cy="2812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0545">
              <a:spcBef>
                <a:spcPts val="100"/>
              </a:spcBef>
            </a:pPr>
            <a:r>
              <a:rPr spc="-100" dirty="0">
                <a:latin typeface="Arial"/>
                <a:cs typeface="Arial"/>
              </a:rPr>
              <a:t>Значения </a:t>
            </a:r>
            <a:r>
              <a:rPr spc="-90" dirty="0">
                <a:latin typeface="Arial"/>
                <a:cs typeface="Arial"/>
              </a:rPr>
              <a:t>временны́х </a:t>
            </a:r>
            <a:r>
              <a:rPr spc="-75" dirty="0">
                <a:latin typeface="Arial"/>
                <a:cs typeface="Arial"/>
              </a:rPr>
              <a:t>отметок </a:t>
            </a:r>
            <a:r>
              <a:rPr spc="-35" dirty="0">
                <a:latin typeface="Arial"/>
                <a:cs typeface="Arial"/>
              </a:rPr>
              <a:t>можно </a:t>
            </a:r>
            <a:r>
              <a:rPr spc="-100" dirty="0">
                <a:latin typeface="Arial"/>
                <a:cs typeface="Arial"/>
              </a:rPr>
              <a:t>усекать </a:t>
            </a:r>
            <a:r>
              <a:rPr spc="-140" dirty="0">
                <a:latin typeface="Arial"/>
                <a:cs typeface="Arial"/>
              </a:rPr>
              <a:t>с </a:t>
            </a:r>
            <a:r>
              <a:rPr spc="-85" dirty="0">
                <a:latin typeface="Arial"/>
                <a:cs typeface="Arial"/>
              </a:rPr>
              <a:t>той </a:t>
            </a:r>
            <a:r>
              <a:rPr spc="-70" dirty="0">
                <a:latin typeface="Arial"/>
                <a:cs typeface="Arial"/>
              </a:rPr>
              <a:t>или </a:t>
            </a:r>
            <a:r>
              <a:rPr spc="-40" dirty="0">
                <a:latin typeface="Arial"/>
                <a:cs typeface="Arial"/>
              </a:rPr>
              <a:t>иной </a:t>
            </a:r>
            <a:r>
              <a:rPr spc="-95" dirty="0">
                <a:latin typeface="Arial"/>
                <a:cs typeface="Arial"/>
              </a:rPr>
              <a:t>точностью </a:t>
            </a:r>
            <a:r>
              <a:rPr spc="-140" dirty="0">
                <a:latin typeface="Arial"/>
                <a:cs typeface="Arial"/>
              </a:rPr>
              <a:t>с  </a:t>
            </a:r>
            <a:r>
              <a:rPr spc="-70" dirty="0">
                <a:latin typeface="Arial"/>
                <a:cs typeface="Arial"/>
              </a:rPr>
              <a:t>помощью </a:t>
            </a:r>
            <a:r>
              <a:rPr spc="-80" dirty="0">
                <a:latin typeface="Arial"/>
                <a:cs typeface="Arial"/>
              </a:rPr>
              <a:t>функции</a:t>
            </a:r>
            <a:r>
              <a:rPr spc="-95" dirty="0">
                <a:latin typeface="Arial"/>
                <a:cs typeface="Arial"/>
              </a:rPr>
              <a:t> </a:t>
            </a:r>
            <a:r>
              <a:rPr b="1" spc="-10" dirty="0">
                <a:latin typeface="Carlito"/>
                <a:cs typeface="Carlito"/>
              </a:rPr>
              <a:t>date_trunc</a:t>
            </a:r>
            <a:r>
              <a:rPr spc="-10"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12700" marR="5080">
              <a:spcBef>
                <a:spcPts val="430"/>
              </a:spcBef>
            </a:pPr>
            <a:r>
              <a:rPr spc="-80" dirty="0">
                <a:latin typeface="Arial"/>
                <a:cs typeface="Arial"/>
              </a:rPr>
              <a:t>Например, </a:t>
            </a:r>
            <a:r>
              <a:rPr spc="-100" dirty="0">
                <a:latin typeface="Arial"/>
                <a:cs typeface="Arial"/>
              </a:rPr>
              <a:t>для </a:t>
            </a:r>
            <a:r>
              <a:rPr spc="-85" dirty="0">
                <a:latin typeface="Arial"/>
                <a:cs typeface="Arial"/>
              </a:rPr>
              <a:t>получения текущей </a:t>
            </a:r>
            <a:r>
              <a:rPr spc="-65" dirty="0">
                <a:latin typeface="Arial"/>
                <a:cs typeface="Arial"/>
              </a:rPr>
              <a:t>временно</a:t>
            </a:r>
            <a:r>
              <a:rPr sz="2700" spc="-97" baseline="1543" dirty="0">
                <a:latin typeface="Arial"/>
                <a:cs typeface="Arial"/>
              </a:rPr>
              <a:t>́</a:t>
            </a:r>
            <a:r>
              <a:rPr spc="-65" dirty="0">
                <a:latin typeface="Arial"/>
                <a:cs typeface="Arial"/>
              </a:rPr>
              <a:t>й </a:t>
            </a:r>
            <a:r>
              <a:rPr spc="-70" dirty="0">
                <a:latin typeface="Arial"/>
                <a:cs typeface="Arial"/>
              </a:rPr>
              <a:t>отметки </a:t>
            </a:r>
            <a:r>
              <a:rPr spc="-140" dirty="0">
                <a:latin typeface="Arial"/>
                <a:cs typeface="Arial"/>
              </a:rPr>
              <a:t>с </a:t>
            </a:r>
            <a:r>
              <a:rPr spc="-95" dirty="0">
                <a:latin typeface="Arial"/>
                <a:cs typeface="Arial"/>
              </a:rPr>
              <a:t>точностью </a:t>
            </a:r>
            <a:r>
              <a:rPr spc="-55" dirty="0">
                <a:latin typeface="Arial"/>
                <a:cs typeface="Arial"/>
              </a:rPr>
              <a:t>до </a:t>
            </a:r>
            <a:r>
              <a:rPr spc="-60" dirty="0">
                <a:latin typeface="Arial"/>
                <a:cs typeface="Arial"/>
              </a:rPr>
              <a:t>одного  </a:t>
            </a:r>
            <a:r>
              <a:rPr spc="-135" dirty="0">
                <a:latin typeface="Arial"/>
                <a:cs typeface="Arial"/>
              </a:rPr>
              <a:t>часа </a:t>
            </a:r>
            <a:r>
              <a:rPr spc="-35" dirty="0">
                <a:latin typeface="Arial"/>
                <a:cs typeface="Arial"/>
              </a:rPr>
              <a:t>нужно </a:t>
            </a:r>
            <a:r>
              <a:rPr spc="-120" dirty="0">
                <a:latin typeface="Arial"/>
                <a:cs typeface="Arial"/>
              </a:rPr>
              <a:t>сделать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так: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340"/>
              </a:spcBef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( </a:t>
            </a:r>
            <a:r>
              <a:rPr b="1" spc="-10" dirty="0">
                <a:latin typeface="Courier New"/>
                <a:cs typeface="Courier New"/>
              </a:rPr>
              <a:t>date_trunc( 'hour', current_timestamp </a:t>
            </a:r>
            <a:r>
              <a:rPr b="1" dirty="0">
                <a:latin typeface="Courier New"/>
                <a:cs typeface="Courier New"/>
              </a:rPr>
              <a:t>)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);</a:t>
            </a:r>
            <a:endParaRPr>
              <a:latin typeface="Courier New"/>
              <a:cs typeface="Courier New"/>
            </a:endParaRPr>
          </a:p>
          <a:p>
            <a:pPr marR="4382135" algn="ctr">
              <a:spcBef>
                <a:spcPts val="430"/>
              </a:spcBef>
            </a:pPr>
            <a:r>
              <a:rPr spc="-10" dirty="0">
                <a:latin typeface="Courier New"/>
                <a:cs typeface="Courier New"/>
              </a:rPr>
              <a:t>date_trunc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2650">
              <a:latin typeface="Courier New"/>
              <a:cs typeface="Courier New"/>
            </a:endParaRPr>
          </a:p>
          <a:p>
            <a:pPr marR="4384675" algn="ctr">
              <a:spcBef>
                <a:spcPts val="5"/>
              </a:spcBef>
            </a:pPr>
            <a:r>
              <a:rPr spc="-10" dirty="0">
                <a:latin typeface="Courier New"/>
                <a:cs typeface="Courier New"/>
              </a:rPr>
              <a:t>2016-09-27</a:t>
            </a:r>
            <a:r>
              <a:rPr spc="-5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22:00:00+03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430"/>
              </a:spcBef>
            </a:pPr>
            <a:r>
              <a:rPr spc="-5" dirty="0">
                <a:latin typeface="Courier New"/>
                <a:cs typeface="Courier New"/>
              </a:rPr>
              <a:t>(1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120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5512" y="316394"/>
            <a:ext cx="7117944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60" dirty="0">
                <a:latin typeface="Arial Black" panose="020B0A04020102020204" pitchFamily="34" charset="0"/>
              </a:rPr>
              <a:t>Полезные </a:t>
            </a:r>
            <a:r>
              <a:rPr sz="3200" spc="-130" dirty="0">
                <a:latin typeface="Arial Black" panose="020B0A04020102020204" pitchFamily="34" charset="0"/>
              </a:rPr>
              <a:t>функции</a:t>
            </a:r>
            <a:r>
              <a:rPr sz="3200" spc="-190" dirty="0">
                <a:latin typeface="Arial Black" panose="020B0A04020102020204" pitchFamily="34" charset="0"/>
              </a:rPr>
              <a:t> </a:t>
            </a:r>
            <a:r>
              <a:rPr sz="3200" spc="-110" dirty="0">
                <a:latin typeface="Arial Black" panose="020B0A04020102020204" pitchFamily="34" charset="0"/>
              </a:rPr>
              <a:t>(2)</a:t>
            </a:r>
            <a:endParaRPr sz="320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 flipV="1">
            <a:off x="2132483" y="3228307"/>
            <a:ext cx="1502410" cy="360616"/>
          </a:xfrm>
          <a:custGeom>
            <a:avLst/>
            <a:gdLst/>
            <a:ahLst/>
            <a:cxnLst/>
            <a:rect l="l" t="t" r="r" b="b"/>
            <a:pathLst>
              <a:path w="1502410">
                <a:moveTo>
                  <a:pt x="0" y="0"/>
                </a:moveTo>
                <a:lnTo>
                  <a:pt x="150238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2483" y="1433716"/>
            <a:ext cx="8061325" cy="39497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11150">
              <a:spcBef>
                <a:spcPts val="100"/>
              </a:spcBef>
            </a:pPr>
            <a:r>
              <a:rPr spc="-105" dirty="0">
                <a:latin typeface="Arial"/>
                <a:cs typeface="Arial"/>
              </a:rPr>
              <a:t>Из </a:t>
            </a:r>
            <a:r>
              <a:rPr spc="-70" dirty="0">
                <a:latin typeface="Arial"/>
                <a:cs typeface="Arial"/>
              </a:rPr>
              <a:t>значений </a:t>
            </a:r>
            <a:r>
              <a:rPr spc="-90" dirty="0">
                <a:latin typeface="Arial"/>
                <a:cs typeface="Arial"/>
              </a:rPr>
              <a:t>временны́х </a:t>
            </a:r>
            <a:r>
              <a:rPr spc="-75" dirty="0">
                <a:latin typeface="Arial"/>
                <a:cs typeface="Arial"/>
              </a:rPr>
              <a:t>отметок </a:t>
            </a:r>
            <a:r>
              <a:rPr spc="-35" dirty="0">
                <a:latin typeface="Arial"/>
                <a:cs typeface="Arial"/>
              </a:rPr>
              <a:t>можно </a:t>
            </a:r>
            <a:r>
              <a:rPr spc="-140" dirty="0">
                <a:latin typeface="Arial"/>
                <a:cs typeface="Arial"/>
              </a:rPr>
              <a:t>с </a:t>
            </a:r>
            <a:r>
              <a:rPr spc="-70" dirty="0">
                <a:latin typeface="Arial"/>
                <a:cs typeface="Arial"/>
              </a:rPr>
              <a:t>помощью </a:t>
            </a:r>
            <a:r>
              <a:rPr spc="-80" dirty="0">
                <a:latin typeface="Arial"/>
                <a:cs typeface="Arial"/>
              </a:rPr>
              <a:t>функции </a:t>
            </a:r>
            <a:r>
              <a:rPr b="1" spc="-10" dirty="0">
                <a:latin typeface="Carlito"/>
                <a:cs typeface="Carlito"/>
              </a:rPr>
              <a:t>extract </a:t>
            </a:r>
            <a:r>
              <a:rPr spc="-90" dirty="0">
                <a:latin typeface="Arial"/>
                <a:cs typeface="Arial"/>
              </a:rPr>
              <a:t>извлекать  </a:t>
            </a:r>
            <a:r>
              <a:rPr spc="-105" dirty="0">
                <a:latin typeface="Arial"/>
                <a:cs typeface="Arial"/>
              </a:rPr>
              <a:t>отдельные </a:t>
            </a:r>
            <a:r>
              <a:rPr spc="-90" dirty="0">
                <a:latin typeface="Arial"/>
                <a:cs typeface="Arial"/>
              </a:rPr>
              <a:t>поля, </a:t>
            </a:r>
            <a:r>
              <a:rPr spc="-125" dirty="0">
                <a:latin typeface="Arial"/>
                <a:cs typeface="Arial"/>
              </a:rPr>
              <a:t>т. </a:t>
            </a:r>
            <a:r>
              <a:rPr spc="-75" dirty="0">
                <a:latin typeface="Arial"/>
                <a:cs typeface="Arial"/>
              </a:rPr>
              <a:t>е. </a:t>
            </a:r>
            <a:r>
              <a:rPr spc="-50" dirty="0">
                <a:latin typeface="Arial"/>
                <a:cs typeface="Arial"/>
              </a:rPr>
              <a:t>год, </a:t>
            </a:r>
            <a:r>
              <a:rPr spc="-80" dirty="0">
                <a:latin typeface="Arial"/>
                <a:cs typeface="Arial"/>
              </a:rPr>
              <a:t>месяц, </a:t>
            </a:r>
            <a:r>
              <a:rPr spc="-70" dirty="0">
                <a:latin typeface="Arial"/>
                <a:cs typeface="Arial"/>
              </a:rPr>
              <a:t>день, </a:t>
            </a:r>
            <a:r>
              <a:rPr spc="-95" dirty="0">
                <a:latin typeface="Arial"/>
                <a:cs typeface="Arial"/>
              </a:rPr>
              <a:t>число </a:t>
            </a:r>
            <a:r>
              <a:rPr spc="-100" dirty="0">
                <a:latin typeface="Arial"/>
                <a:cs typeface="Arial"/>
              </a:rPr>
              <a:t>часов, </a:t>
            </a:r>
            <a:r>
              <a:rPr spc="-65" dirty="0">
                <a:latin typeface="Arial"/>
                <a:cs typeface="Arial"/>
              </a:rPr>
              <a:t>минут </a:t>
            </a:r>
            <a:r>
              <a:rPr spc="-70" dirty="0">
                <a:latin typeface="Arial"/>
                <a:cs typeface="Arial"/>
              </a:rPr>
              <a:t>или </a:t>
            </a:r>
            <a:r>
              <a:rPr spc="-60" dirty="0">
                <a:latin typeface="Arial"/>
                <a:cs typeface="Arial"/>
              </a:rPr>
              <a:t>секунд </a:t>
            </a:r>
            <a:r>
              <a:rPr spc="-35" dirty="0">
                <a:latin typeface="Arial"/>
                <a:cs typeface="Arial"/>
              </a:rPr>
              <a:t>и </a:t>
            </a:r>
            <a:r>
              <a:rPr spc="-125" dirty="0">
                <a:latin typeface="Arial"/>
                <a:cs typeface="Arial"/>
              </a:rPr>
              <a:t>т.</a:t>
            </a:r>
            <a:r>
              <a:rPr spc="-220" dirty="0">
                <a:latin typeface="Arial"/>
                <a:cs typeface="Arial"/>
              </a:rPr>
              <a:t> </a:t>
            </a:r>
            <a:r>
              <a:rPr spc="-45" dirty="0">
                <a:latin typeface="Arial"/>
                <a:cs typeface="Arial"/>
              </a:rPr>
              <a:t>д.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80" dirty="0">
                <a:latin typeface="Arial"/>
                <a:cs typeface="Arial"/>
              </a:rPr>
              <a:t>Например, </a:t>
            </a:r>
            <a:r>
              <a:rPr spc="-100" dirty="0">
                <a:latin typeface="Arial"/>
                <a:cs typeface="Arial"/>
              </a:rPr>
              <a:t>чтобы </a:t>
            </a:r>
            <a:r>
              <a:rPr spc="-95" dirty="0">
                <a:latin typeface="Arial"/>
                <a:cs typeface="Arial"/>
              </a:rPr>
              <a:t>извлечь </a:t>
            </a:r>
            <a:r>
              <a:rPr spc="-55" dirty="0">
                <a:latin typeface="Arial"/>
                <a:cs typeface="Arial"/>
              </a:rPr>
              <a:t>номер </a:t>
            </a:r>
            <a:r>
              <a:rPr spc="-100" dirty="0">
                <a:latin typeface="Arial"/>
                <a:cs typeface="Arial"/>
              </a:rPr>
              <a:t>месяца, </a:t>
            </a:r>
            <a:r>
              <a:rPr spc="-35" dirty="0">
                <a:latin typeface="Arial"/>
                <a:cs typeface="Arial"/>
              </a:rPr>
              <a:t>нужно </a:t>
            </a:r>
            <a:r>
              <a:rPr spc="-120" dirty="0">
                <a:latin typeface="Arial"/>
                <a:cs typeface="Arial"/>
              </a:rPr>
              <a:t>сделать</a:t>
            </a:r>
            <a:r>
              <a:rPr spc="-114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так: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335"/>
              </a:spcBef>
            </a:pPr>
            <a:r>
              <a:rPr b="1" spc="-10" dirty="0">
                <a:latin typeface="Courier New"/>
                <a:cs typeface="Courier New"/>
              </a:rPr>
              <a:t>SELECT extract( </a:t>
            </a:r>
            <a:r>
              <a:rPr b="1" spc="-5" dirty="0">
                <a:latin typeface="Courier New"/>
                <a:cs typeface="Courier New"/>
              </a:rPr>
              <a:t>'mon' </a:t>
            </a:r>
            <a:r>
              <a:rPr b="1" spc="-10" dirty="0">
                <a:latin typeface="Courier New"/>
                <a:cs typeface="Courier New"/>
              </a:rPr>
              <a:t>FROM timestamp</a:t>
            </a:r>
            <a:r>
              <a:rPr b="1" spc="-45" dirty="0">
                <a:latin typeface="Courier New"/>
                <a:cs typeface="Courier New"/>
              </a:rPr>
              <a:t> </a:t>
            </a:r>
            <a:r>
              <a:rPr b="1" spc="-10" dirty="0" smtClean="0">
                <a:latin typeface="Courier New"/>
                <a:cs typeface="Courier New"/>
              </a:rPr>
              <a:t>'1999-11-27</a:t>
            </a:r>
            <a:r>
              <a:rPr lang="en-US" b="1" spc="-10" dirty="0" smtClean="0">
                <a:latin typeface="Courier New"/>
                <a:cs typeface="Courier New"/>
              </a:rPr>
              <a:t> </a:t>
            </a:r>
            <a:r>
              <a:rPr b="1" spc="-10" dirty="0" smtClean="0">
                <a:latin typeface="Courier New"/>
                <a:cs typeface="Courier New"/>
              </a:rPr>
              <a:t>12:34:56.123459</a:t>
            </a:r>
            <a:r>
              <a:rPr b="1" spc="-10" dirty="0">
                <a:latin typeface="Courier New"/>
                <a:cs typeface="Courier New"/>
              </a:rPr>
              <a:t>'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);</a:t>
            </a:r>
            <a:endParaRPr dirty="0">
              <a:latin typeface="Courier New"/>
              <a:cs typeface="Courier New"/>
            </a:endParaRPr>
          </a:p>
          <a:p>
            <a:pPr marL="149225">
              <a:spcBef>
                <a:spcPts val="434"/>
              </a:spcBef>
            </a:pPr>
            <a:r>
              <a:rPr spc="-10" dirty="0">
                <a:latin typeface="Courier New"/>
                <a:cs typeface="Courier New"/>
              </a:rPr>
              <a:t>date_part</a:t>
            </a:r>
            <a:endParaRPr dirty="0">
              <a:latin typeface="Courier New"/>
              <a:cs typeface="Courier New"/>
            </a:endParaRPr>
          </a:p>
          <a:p>
            <a:pPr>
              <a:spcBef>
                <a:spcPts val="20"/>
              </a:spcBef>
            </a:pPr>
            <a:endParaRPr sz="2650" dirty="0" smtClean="0">
              <a:latin typeface="Courier New"/>
              <a:cs typeface="Courier New"/>
            </a:endParaRPr>
          </a:p>
          <a:p>
            <a:pPr marR="6673850" algn="r"/>
            <a:r>
              <a:rPr spc="-5" dirty="0" smtClean="0">
                <a:latin typeface="Courier New"/>
                <a:cs typeface="Courier New"/>
              </a:rPr>
              <a:t>11</a:t>
            </a:r>
            <a:endParaRPr dirty="0">
              <a:latin typeface="Courier New"/>
              <a:cs typeface="Courier New"/>
            </a:endParaRPr>
          </a:p>
          <a:p>
            <a:pPr marR="6673215" algn="r">
              <a:spcBef>
                <a:spcPts val="434"/>
              </a:spcBef>
            </a:pPr>
            <a:r>
              <a:rPr spc="-5" dirty="0">
                <a:latin typeface="Courier New"/>
                <a:cs typeface="Courier New"/>
              </a:rPr>
              <a:t>(1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 dirty="0">
              <a:latin typeface="Courier New"/>
              <a:cs typeface="Courier New"/>
            </a:endParaRPr>
          </a:p>
          <a:p>
            <a:pPr marL="12700" marR="5080">
              <a:spcBef>
                <a:spcPts val="530"/>
              </a:spcBef>
            </a:pPr>
            <a:r>
              <a:rPr spc="-70" dirty="0">
                <a:latin typeface="Arial"/>
                <a:cs typeface="Arial"/>
              </a:rPr>
              <a:t>Напомним, </a:t>
            </a:r>
            <a:r>
              <a:rPr spc="-105" dirty="0">
                <a:latin typeface="Arial"/>
                <a:cs typeface="Arial"/>
              </a:rPr>
              <a:t>что </a:t>
            </a:r>
            <a:r>
              <a:rPr spc="-75" dirty="0">
                <a:latin typeface="Arial"/>
                <a:cs typeface="Arial"/>
              </a:rPr>
              <a:t>выражение </a:t>
            </a:r>
            <a:r>
              <a:rPr spc="-55" dirty="0">
                <a:latin typeface="Arial"/>
                <a:cs typeface="Arial"/>
              </a:rPr>
              <a:t>timestamp </a:t>
            </a:r>
            <a:r>
              <a:rPr spc="-75" dirty="0">
                <a:latin typeface="Arial"/>
                <a:cs typeface="Arial"/>
              </a:rPr>
              <a:t>'1999-11-27 </a:t>
            </a:r>
            <a:r>
              <a:rPr spc="-70" dirty="0">
                <a:latin typeface="Arial"/>
                <a:cs typeface="Arial"/>
              </a:rPr>
              <a:t>12:34:56.123459' не </a:t>
            </a:r>
            <a:r>
              <a:rPr spc="-100" dirty="0">
                <a:latin typeface="Arial"/>
                <a:cs typeface="Arial"/>
              </a:rPr>
              <a:t>означает  </a:t>
            </a:r>
            <a:r>
              <a:rPr spc="-70" dirty="0">
                <a:latin typeface="Arial"/>
                <a:cs typeface="Arial"/>
              </a:rPr>
              <a:t>операцию приведения </a:t>
            </a:r>
            <a:r>
              <a:rPr spc="-85" dirty="0">
                <a:latin typeface="Arial"/>
                <a:cs typeface="Arial"/>
              </a:rPr>
              <a:t>типа. </a:t>
            </a:r>
            <a:r>
              <a:rPr spc="-105" dirty="0">
                <a:latin typeface="Arial"/>
                <a:cs typeface="Arial"/>
              </a:rPr>
              <a:t>Оно </a:t>
            </a:r>
            <a:r>
              <a:rPr spc="-95" dirty="0">
                <a:latin typeface="Arial"/>
                <a:cs typeface="Arial"/>
              </a:rPr>
              <a:t>присваивает </a:t>
            </a:r>
            <a:r>
              <a:rPr spc="-70" dirty="0">
                <a:latin typeface="Arial"/>
                <a:cs typeface="Arial"/>
              </a:rPr>
              <a:t>тип </a:t>
            </a:r>
            <a:r>
              <a:rPr spc="-85" dirty="0">
                <a:latin typeface="Arial"/>
                <a:cs typeface="Arial"/>
              </a:rPr>
              <a:t>данных </a:t>
            </a:r>
            <a:r>
              <a:rPr spc="-55" dirty="0">
                <a:latin typeface="Arial"/>
                <a:cs typeface="Arial"/>
              </a:rPr>
              <a:t>timestamp </a:t>
            </a:r>
            <a:r>
              <a:rPr spc="-90" dirty="0">
                <a:latin typeface="Arial"/>
                <a:cs typeface="Arial"/>
              </a:rPr>
              <a:t>литеральной  </a:t>
            </a:r>
            <a:r>
              <a:rPr spc="-85" dirty="0">
                <a:latin typeface="Arial"/>
                <a:cs typeface="Arial"/>
              </a:rPr>
              <a:t>константе.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1315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2987041" y="2705107"/>
            <a:ext cx="5766816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0" dirty="0" err="1" smtClean="0">
                <a:latin typeface="Arial Black" panose="020B0A04020102020204" pitchFamily="34" charset="0"/>
              </a:rPr>
              <a:t>Логический</a:t>
            </a:r>
            <a:r>
              <a:rPr spc="-265" dirty="0" smtClean="0">
                <a:latin typeface="Arial Black" panose="020B0A04020102020204" pitchFamily="34" charset="0"/>
              </a:rPr>
              <a:t> </a:t>
            </a:r>
            <a:r>
              <a:rPr spc="-125" dirty="0">
                <a:latin typeface="Arial Black" panose="020B0A04020102020204" pitchFamily="34" charset="0"/>
              </a:rPr>
              <a:t>тип</a:t>
            </a:r>
          </a:p>
        </p:txBody>
      </p:sp>
    </p:spTree>
    <p:extLst>
      <p:ext uri="{BB962C8B-B14F-4D97-AF65-F5344CB8AC3E}">
        <p14:creationId xmlns:p14="http://schemas.microsoft.com/office/powerpoint/2010/main" val="287660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3631" y="370639"/>
            <a:ext cx="6031167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80" dirty="0">
                <a:latin typeface="Arial Black" panose="020B0A04020102020204" pitchFamily="34" charset="0"/>
              </a:rPr>
              <a:t>Общие</a:t>
            </a:r>
            <a:r>
              <a:rPr sz="3200" spc="-200" dirty="0">
                <a:latin typeface="Arial Black" panose="020B0A04020102020204" pitchFamily="34" charset="0"/>
              </a:rPr>
              <a:t> </a:t>
            </a:r>
            <a:r>
              <a:rPr sz="3200" spc="-145" dirty="0">
                <a:latin typeface="Arial Black" panose="020B0A04020102020204" pitchFamily="34" charset="0"/>
              </a:rPr>
              <a:t>сведения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946" y="1285494"/>
            <a:ext cx="7876540" cy="1611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spc="-65" dirty="0">
                <a:latin typeface="Arial"/>
                <a:cs typeface="Arial"/>
              </a:rPr>
              <a:t>Логический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(</a:t>
            </a:r>
            <a:r>
              <a:rPr sz="2000" b="1" spc="-15" dirty="0">
                <a:latin typeface="Carlito"/>
                <a:cs typeface="Carlito"/>
              </a:rPr>
              <a:t>boolean</a:t>
            </a:r>
            <a:r>
              <a:rPr sz="2000" spc="-15" dirty="0">
                <a:latin typeface="Arial"/>
                <a:cs typeface="Arial"/>
              </a:rPr>
              <a:t>)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тип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может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иметь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три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состояния: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«true»</a:t>
            </a:r>
            <a:r>
              <a:rPr sz="2000" spc="-9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и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«false»,</a:t>
            </a:r>
            <a:r>
              <a:rPr sz="2000" spc="-10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а  </a:t>
            </a:r>
            <a:r>
              <a:rPr sz="2000" spc="-75" dirty="0">
                <a:latin typeface="Arial"/>
                <a:cs typeface="Arial"/>
              </a:rPr>
              <a:t>также </a:t>
            </a:r>
            <a:r>
              <a:rPr sz="2000" spc="-90" dirty="0">
                <a:latin typeface="Arial"/>
                <a:cs typeface="Arial"/>
              </a:rPr>
              <a:t>неопределенное </a:t>
            </a:r>
            <a:r>
              <a:rPr sz="2000" spc="-100" dirty="0">
                <a:latin typeface="Arial"/>
                <a:cs typeface="Arial"/>
              </a:rPr>
              <a:t>состояние, </a:t>
            </a:r>
            <a:r>
              <a:rPr sz="2000" spc="-75" dirty="0">
                <a:latin typeface="Arial"/>
                <a:cs typeface="Arial"/>
              </a:rPr>
              <a:t>которое </a:t>
            </a:r>
            <a:r>
              <a:rPr sz="2000" spc="-35" dirty="0">
                <a:latin typeface="Arial"/>
                <a:cs typeface="Arial"/>
              </a:rPr>
              <a:t>можно</a:t>
            </a:r>
            <a:r>
              <a:rPr sz="2000" spc="-22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представить</a:t>
            </a:r>
            <a:endParaRPr sz="2000">
              <a:latin typeface="Arial"/>
              <a:cs typeface="Arial"/>
            </a:endParaRPr>
          </a:p>
          <a:p>
            <a:pPr marL="12700" marR="230504"/>
            <a:r>
              <a:rPr sz="2000" spc="-80" dirty="0">
                <a:latin typeface="Arial"/>
                <a:cs typeface="Arial"/>
              </a:rPr>
              <a:t>значением </a:t>
            </a:r>
            <a:r>
              <a:rPr sz="2000" spc="-180" dirty="0">
                <a:latin typeface="Arial"/>
                <a:cs typeface="Arial"/>
              </a:rPr>
              <a:t>NULL. </a:t>
            </a:r>
            <a:r>
              <a:rPr sz="2000" spc="-114" dirty="0">
                <a:latin typeface="Arial"/>
                <a:cs typeface="Arial"/>
              </a:rPr>
              <a:t>Таким </a:t>
            </a:r>
            <a:r>
              <a:rPr sz="2000" spc="-75" dirty="0">
                <a:latin typeface="Arial"/>
                <a:cs typeface="Arial"/>
              </a:rPr>
              <a:t>образом, тип boolean </a:t>
            </a:r>
            <a:r>
              <a:rPr sz="2000" spc="-114" dirty="0">
                <a:latin typeface="Arial"/>
                <a:cs typeface="Arial"/>
              </a:rPr>
              <a:t>реализует </a:t>
            </a:r>
            <a:r>
              <a:rPr sz="2000" i="1" spc="35" dirty="0">
                <a:latin typeface="Times New Roman"/>
                <a:cs typeface="Times New Roman"/>
              </a:rPr>
              <a:t>трехзначную  </a:t>
            </a:r>
            <a:r>
              <a:rPr sz="2000" i="1" spc="25" dirty="0">
                <a:latin typeface="Times New Roman"/>
                <a:cs typeface="Times New Roman"/>
              </a:rPr>
              <a:t>логику</a:t>
            </a:r>
            <a:r>
              <a:rPr sz="2000" spc="2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480"/>
              </a:spcBef>
            </a:pPr>
            <a:r>
              <a:rPr sz="2000" spc="-245" dirty="0">
                <a:latin typeface="Arial"/>
                <a:cs typeface="Arial"/>
              </a:rPr>
              <a:t>В </a:t>
            </a:r>
            <a:r>
              <a:rPr sz="2000" spc="-110" dirty="0">
                <a:latin typeface="Arial"/>
                <a:cs typeface="Arial"/>
              </a:rPr>
              <a:t>качестве </a:t>
            </a:r>
            <a:r>
              <a:rPr sz="2000" spc="-105" dirty="0">
                <a:latin typeface="Arial"/>
                <a:cs typeface="Arial"/>
              </a:rPr>
              <a:t>состояния </a:t>
            </a:r>
            <a:r>
              <a:rPr sz="2000" spc="-35" dirty="0">
                <a:latin typeface="Arial"/>
                <a:cs typeface="Arial"/>
              </a:rPr>
              <a:t>«true» </a:t>
            </a:r>
            <a:r>
              <a:rPr sz="2000" spc="-75" dirty="0">
                <a:latin typeface="Arial"/>
                <a:cs typeface="Arial"/>
              </a:rPr>
              <a:t>могут </a:t>
            </a:r>
            <a:r>
              <a:rPr sz="2000" spc="-90" dirty="0">
                <a:latin typeface="Arial"/>
                <a:cs typeface="Arial"/>
              </a:rPr>
              <a:t>служить </a:t>
            </a:r>
            <a:r>
              <a:rPr sz="2000" spc="-105" dirty="0">
                <a:latin typeface="Arial"/>
                <a:cs typeface="Arial"/>
              </a:rPr>
              <a:t>следующие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значения: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946" y="4029203"/>
            <a:ext cx="71462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245" dirty="0">
                <a:latin typeface="Arial"/>
                <a:cs typeface="Arial"/>
              </a:rPr>
              <a:t>В </a:t>
            </a:r>
            <a:r>
              <a:rPr sz="2000" spc="-110" dirty="0">
                <a:latin typeface="Arial"/>
                <a:cs typeface="Arial"/>
              </a:rPr>
              <a:t>качестве </a:t>
            </a:r>
            <a:r>
              <a:rPr sz="2000" spc="-105" dirty="0">
                <a:latin typeface="Arial"/>
                <a:cs typeface="Arial"/>
              </a:rPr>
              <a:t>состояния </a:t>
            </a:r>
            <a:r>
              <a:rPr sz="2000" spc="-90" dirty="0">
                <a:latin typeface="Arial"/>
                <a:cs typeface="Arial"/>
              </a:rPr>
              <a:t>«false» </a:t>
            </a:r>
            <a:r>
              <a:rPr sz="2000" spc="-75" dirty="0">
                <a:latin typeface="Arial"/>
                <a:cs typeface="Arial"/>
              </a:rPr>
              <a:t>могут </a:t>
            </a:r>
            <a:r>
              <a:rPr sz="2000" spc="-90" dirty="0">
                <a:latin typeface="Arial"/>
                <a:cs typeface="Arial"/>
              </a:rPr>
              <a:t>служить </a:t>
            </a:r>
            <a:r>
              <a:rPr sz="2000" spc="-105" dirty="0">
                <a:latin typeface="Arial"/>
                <a:cs typeface="Arial"/>
              </a:rPr>
              <a:t>следующие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значения: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3631" y="3212960"/>
            <a:ext cx="5688965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540" algn="ctr">
              <a:spcBef>
                <a:spcPts val="245"/>
              </a:spcBef>
            </a:pPr>
            <a:r>
              <a:rPr kern="0" dirty="0">
                <a:latin typeface="Arial"/>
                <a:cs typeface="Arial"/>
              </a:rPr>
              <a:t>TRUE, 't', 'true', 'y', 'yes', 'on', '1'</a:t>
            </a:r>
            <a:endParaRPr kern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2014" y="4509122"/>
            <a:ext cx="5688965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52705" algn="ctr">
              <a:spcBef>
                <a:spcPts val="245"/>
              </a:spcBef>
            </a:pPr>
            <a:r>
              <a:rPr kern="0" dirty="0">
                <a:latin typeface="Arial"/>
                <a:cs typeface="Arial"/>
              </a:rPr>
              <a:t>FALSE, 'f', 'false', 'n', 'no', 'off', '0'</a:t>
            </a:r>
            <a:endParaRPr ker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31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9052" y="351280"/>
            <a:ext cx="6255003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20" dirty="0" err="1" smtClean="0">
                <a:latin typeface="Arial Black" panose="020B0A04020102020204" pitchFamily="34" charset="0"/>
              </a:rPr>
              <a:t>Пример</a:t>
            </a:r>
            <a:endParaRPr sz="2800" dirty="0">
              <a:latin typeface="Arial Black" panose="020B0A04020102020204" pitchFamily="34" charset="0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15897" y="1325812"/>
          <a:ext cx="7981314" cy="1630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0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7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57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96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CREATE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TABLE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text</a:t>
                      </a:r>
                      <a:r>
                        <a:rPr sz="1800" b="1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databases</a:t>
                      </a:r>
                      <a:r>
                        <a:rPr sz="18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(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is_open_source boolean,</a:t>
                      </a:r>
                      <a:r>
                        <a:rPr sz="1800" b="1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dbms_name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  <a:tabLst>
                          <a:tab pos="1123950" algn="l"/>
                        </a:tabLst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INSERT	INTO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databases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  <a:tabLst>
                          <a:tab pos="1159510" algn="l"/>
                        </a:tabLst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VALUES	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TRUE, 'PostgreSQL'</a:t>
                      </a:r>
                      <a:r>
                        <a:rPr sz="1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640">
                <a:tc gridSpan="2"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  <a:tabLst>
                          <a:tab pos="1123950" algn="l"/>
                        </a:tabLst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INSERT	INTO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databases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  <a:tabLst>
                          <a:tab pos="1159510" algn="l"/>
                        </a:tabLst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VALUES	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FALSE, 'Oracle'</a:t>
                      </a:r>
                      <a:r>
                        <a:rPr sz="18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299">
                <a:tc>
                  <a:txBody>
                    <a:bodyPr/>
                    <a:lstStyle/>
                    <a:p>
                      <a:pPr marL="31750">
                        <a:lnSpc>
                          <a:spcPts val="198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INSERT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8580">
                        <a:lnSpc>
                          <a:spcPts val="198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INTO databases VALUES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TRUE, 'MySQL'</a:t>
                      </a:r>
                      <a:r>
                        <a:rPr sz="1800" b="1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594">
                <a:tc>
                  <a:txBody>
                    <a:bodyPr/>
                    <a:lstStyle/>
                    <a:p>
                      <a:pPr marL="31750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INSERT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INTO databases VALUES </a:t>
                      </a:r>
                      <a:r>
                        <a:rPr sz="1800" b="1" dirty="0">
                          <a:latin typeface="Courier New"/>
                          <a:cs typeface="Courier New"/>
                        </a:rPr>
                        <a:t>(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FALSE,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'MS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SQL</a:t>
                      </a:r>
                      <a:r>
                        <a:rPr sz="18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10" dirty="0">
                          <a:latin typeface="Courier New"/>
                          <a:cs typeface="Courier New"/>
                        </a:rPr>
                        <a:t>Server'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2047647" y="4304982"/>
            <a:ext cx="2185035" cy="0"/>
          </a:xfrm>
          <a:custGeom>
            <a:avLst/>
            <a:gdLst/>
            <a:ahLst/>
            <a:cxnLst/>
            <a:rect l="l" t="t" r="r" b="b"/>
            <a:pathLst>
              <a:path w="2185035">
                <a:moveTo>
                  <a:pt x="0" y="0"/>
                </a:moveTo>
                <a:lnTo>
                  <a:pt x="2184958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69055" y="4304982"/>
            <a:ext cx="2047875" cy="0"/>
          </a:xfrm>
          <a:custGeom>
            <a:avLst/>
            <a:gdLst/>
            <a:ahLst/>
            <a:cxnLst/>
            <a:rect l="l" t="t" r="r" b="b"/>
            <a:pathLst>
              <a:path w="2047875">
                <a:moveTo>
                  <a:pt x="0" y="0"/>
                </a:moveTo>
                <a:lnTo>
                  <a:pt x="2047798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34946" y="3317240"/>
            <a:ext cx="5402580" cy="11112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10"/>
              </a:lnSpc>
              <a:spcBef>
                <a:spcPts val="100"/>
              </a:spcBef>
            </a:pPr>
            <a:r>
              <a:rPr spc="-130" dirty="0">
                <a:latin typeface="Arial"/>
                <a:cs typeface="Arial"/>
              </a:rPr>
              <a:t>Теперь </a:t>
            </a:r>
            <a:r>
              <a:rPr spc="-70" dirty="0">
                <a:latin typeface="Arial"/>
                <a:cs typeface="Arial"/>
              </a:rPr>
              <a:t>выполним </a:t>
            </a:r>
            <a:r>
              <a:rPr spc="-60" dirty="0">
                <a:latin typeface="Arial"/>
                <a:cs typeface="Arial"/>
              </a:rPr>
              <a:t>выборку </a:t>
            </a:r>
            <a:r>
              <a:rPr spc="-120" dirty="0">
                <a:latin typeface="Arial"/>
                <a:cs typeface="Arial"/>
              </a:rPr>
              <a:t>всех </a:t>
            </a:r>
            <a:r>
              <a:rPr spc="-70" dirty="0">
                <a:latin typeface="Arial"/>
                <a:cs typeface="Arial"/>
              </a:rPr>
              <a:t>строк </a:t>
            </a:r>
            <a:r>
              <a:rPr spc="-50" dirty="0">
                <a:latin typeface="Arial"/>
                <a:cs typeface="Arial"/>
              </a:rPr>
              <a:t>из </a:t>
            </a:r>
            <a:r>
              <a:rPr spc="-100" dirty="0">
                <a:latin typeface="Arial"/>
                <a:cs typeface="Arial"/>
              </a:rPr>
              <a:t>этой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таблицы:</a:t>
            </a:r>
            <a:endParaRPr>
              <a:latin typeface="Arial"/>
              <a:cs typeface="Arial"/>
            </a:endParaRPr>
          </a:p>
          <a:p>
            <a:pPr marL="12700">
              <a:lnSpc>
                <a:spcPts val="2110"/>
              </a:lnSpc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4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databases;</a:t>
            </a:r>
            <a:endParaRPr>
              <a:latin typeface="Courier New"/>
              <a:cs typeface="Courier New"/>
            </a:endParaRPr>
          </a:p>
          <a:p>
            <a:pPr marL="149225">
              <a:tabLst>
                <a:tab pos="2743835" algn="l"/>
              </a:tabLst>
            </a:pPr>
            <a:r>
              <a:rPr spc="-10" dirty="0">
                <a:latin typeface="Courier New"/>
                <a:cs typeface="Courier New"/>
              </a:rPr>
              <a:t>is_open_source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0" dirty="0">
                <a:latin typeface="Courier New"/>
                <a:cs typeface="Courier New"/>
              </a:rPr>
              <a:t>dbms_name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2196465" algn="l"/>
                <a:tab pos="4511040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  <a:endParaRPr>
              <a:latin typeface="Courier New"/>
              <a:cs typeface="Courier New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015897" y="4453569"/>
          <a:ext cx="4296409" cy="13565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3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960">
                <a:tc>
                  <a:txBody>
                    <a:bodyPr/>
                    <a:lstStyle/>
                    <a:p>
                      <a:pPr marL="168275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1682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ts val="186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4076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PostgreSQL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Oracle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10"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MySQL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97"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f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ts val="192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|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MS SQL</a:t>
                      </a:r>
                      <a:r>
                        <a:rPr sz="18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Server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627">
                <a:tc>
                  <a:txBody>
                    <a:bodyPr/>
                    <a:lstStyle/>
                    <a:p>
                      <a:pPr marR="59690" algn="r">
                        <a:lnSpc>
                          <a:spcPts val="1920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(4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92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строки)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01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3703" y="232483"/>
            <a:ext cx="6754875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20" dirty="0">
                <a:latin typeface="Arial Black" panose="020B0A04020102020204" pitchFamily="34" charset="0"/>
              </a:rPr>
              <a:t>Пример</a:t>
            </a:r>
            <a:r>
              <a:rPr sz="3200" spc="-200" dirty="0">
                <a:latin typeface="Arial Black" panose="020B0A04020102020204" pitchFamily="34" charset="0"/>
              </a:rPr>
              <a:t> </a:t>
            </a:r>
            <a:r>
              <a:rPr sz="3200" spc="-110" dirty="0">
                <a:latin typeface="Arial Black" panose="020B0A04020102020204" pitchFamily="34" charset="0"/>
              </a:rPr>
              <a:t>(2)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7647" y="2381186"/>
            <a:ext cx="2185035" cy="0"/>
          </a:xfrm>
          <a:custGeom>
            <a:avLst/>
            <a:gdLst/>
            <a:ahLst/>
            <a:cxnLst/>
            <a:rect l="l" t="t" r="r" b="b"/>
            <a:pathLst>
              <a:path w="2185035">
                <a:moveTo>
                  <a:pt x="0" y="0"/>
                </a:moveTo>
                <a:lnTo>
                  <a:pt x="2184958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369054" y="2381186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791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34946" y="1285494"/>
            <a:ext cx="6168390" cy="1219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55"/>
              </a:lnSpc>
              <a:spcBef>
                <a:spcPts val="105"/>
              </a:spcBef>
            </a:pPr>
            <a:r>
              <a:rPr sz="2000" spc="-110" dirty="0">
                <a:latin typeface="Arial"/>
                <a:cs typeface="Arial"/>
              </a:rPr>
              <a:t>Выберем </a:t>
            </a:r>
            <a:r>
              <a:rPr sz="2000" spc="-95" dirty="0">
                <a:latin typeface="Arial"/>
                <a:cs typeface="Arial"/>
              </a:rPr>
              <a:t>только </a:t>
            </a:r>
            <a:r>
              <a:rPr sz="2000" spc="-229" dirty="0">
                <a:latin typeface="Arial"/>
                <a:cs typeface="Arial"/>
              </a:rPr>
              <a:t>СУБД </a:t>
            </a:r>
            <a:r>
              <a:rPr sz="2000" spc="-155" dirty="0">
                <a:latin typeface="Arial"/>
                <a:cs typeface="Arial"/>
              </a:rPr>
              <a:t>с </a:t>
            </a:r>
            <a:r>
              <a:rPr sz="2000" spc="-80" dirty="0">
                <a:latin typeface="Arial"/>
                <a:cs typeface="Arial"/>
              </a:rPr>
              <a:t>открытым </a:t>
            </a:r>
            <a:r>
              <a:rPr sz="2000" spc="-90" dirty="0">
                <a:latin typeface="Arial"/>
                <a:cs typeface="Arial"/>
              </a:rPr>
              <a:t>исходным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кодом:</a:t>
            </a:r>
            <a:endParaRPr sz="2000" dirty="0">
              <a:latin typeface="Arial"/>
              <a:cs typeface="Arial"/>
            </a:endParaRPr>
          </a:p>
          <a:p>
            <a:pPr marL="12700">
              <a:lnSpc>
                <a:spcPts val="2115"/>
              </a:lnSpc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 databases WHERE</a:t>
            </a:r>
            <a:r>
              <a:rPr b="1" spc="-5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is_open_source;</a:t>
            </a:r>
            <a:endParaRPr dirty="0">
              <a:latin typeface="Courier New"/>
              <a:cs typeface="Courier New"/>
            </a:endParaRPr>
          </a:p>
          <a:p>
            <a:pPr marL="149225">
              <a:spcBef>
                <a:spcPts val="600"/>
              </a:spcBef>
            </a:pPr>
            <a:r>
              <a:rPr spc="-10" dirty="0">
                <a:latin typeface="Courier New"/>
                <a:cs typeface="Courier New"/>
              </a:rPr>
              <a:t>is_open_source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1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dbms_name</a:t>
            </a:r>
            <a:endParaRPr dirty="0">
              <a:latin typeface="Courier New"/>
              <a:cs typeface="Courier New"/>
            </a:endParaRPr>
          </a:p>
          <a:p>
            <a:pPr marL="12700">
              <a:tabLst>
                <a:tab pos="2196465" algn="l"/>
                <a:tab pos="4101465" algn="l"/>
              </a:tabLst>
            </a:pPr>
            <a:r>
              <a:rPr dirty="0">
                <a:latin typeface="Courier New"/>
                <a:cs typeface="Courier New"/>
              </a:rPr>
              <a:t> 	</a:t>
            </a:r>
            <a:r>
              <a:rPr spc="-5" dirty="0">
                <a:latin typeface="Courier New"/>
                <a:cs typeface="Courier New"/>
              </a:rPr>
              <a:t>+</a:t>
            </a:r>
            <a:r>
              <a:rPr dirty="0">
                <a:latin typeface="Courier New"/>
                <a:cs typeface="Courier New"/>
              </a:rPr>
              <a:t> 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219194" y="2479040"/>
            <a:ext cx="1663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PostgreSQL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MySQL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4947" y="2479040"/>
            <a:ext cx="13925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109728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  t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(2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34946" y="3702761"/>
            <a:ext cx="9925406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kern="0" dirty="0">
                <a:latin typeface="Arial"/>
                <a:cs typeface="Arial"/>
              </a:rPr>
              <a:t>Обратите внимание, что в условии WHERE для проверки логических</a:t>
            </a:r>
          </a:p>
          <a:p>
            <a:pPr marL="12700" marR="5080"/>
            <a:r>
              <a:rPr sz="2000" kern="0" dirty="0">
                <a:latin typeface="Arial"/>
                <a:cs typeface="Arial"/>
              </a:rPr>
              <a:t>значений можно не писать выражение WHERE is_open_source = 'yes', а  достаточно просто указать имя столбца, содержащего логическое</a:t>
            </a:r>
          </a:p>
          <a:p>
            <a:pPr marL="12700"/>
            <a:r>
              <a:rPr sz="2000" kern="0" dirty="0">
                <a:latin typeface="Arial"/>
                <a:cs typeface="Arial"/>
              </a:rPr>
              <a:t>значение: WHERE is_open_source.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91538" y="5157204"/>
            <a:ext cx="3240405" cy="309059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515620">
              <a:spcBef>
                <a:spcPts val="250"/>
              </a:spcBef>
            </a:pPr>
            <a:r>
              <a:rPr kern="0" dirty="0">
                <a:latin typeface="Arial"/>
                <a:cs typeface="Arial"/>
              </a:rPr>
              <a:t>WHERE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is_open_source</a:t>
            </a:r>
            <a:endParaRPr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56044" y="5157204"/>
            <a:ext cx="3602355" cy="309059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67005">
              <a:spcBef>
                <a:spcPts val="250"/>
              </a:spcBef>
            </a:pPr>
            <a:r>
              <a:rPr kern="0" dirty="0">
                <a:latin typeface="Arial"/>
                <a:cs typeface="Arial"/>
              </a:rPr>
              <a:t>WHERE is_open_source = 'yes'</a:t>
            </a:r>
            <a:endParaRPr kern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39793" y="6093295"/>
            <a:ext cx="2520315" cy="309059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625475">
              <a:spcBef>
                <a:spcPts val="250"/>
              </a:spcBef>
            </a:pPr>
            <a:r>
              <a:rPr spc="-80" dirty="0">
                <a:latin typeface="Arial"/>
                <a:cs typeface="Arial"/>
              </a:rPr>
              <a:t>равносильно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83810" y="5653684"/>
            <a:ext cx="869950" cy="451484"/>
          </a:xfrm>
          <a:custGeom>
            <a:avLst/>
            <a:gdLst/>
            <a:ahLst/>
            <a:cxnLst/>
            <a:rect l="l" t="t" r="r" b="b"/>
            <a:pathLst>
              <a:path w="869950" h="451485">
                <a:moveTo>
                  <a:pt x="70224" y="28457"/>
                </a:moveTo>
                <a:lnTo>
                  <a:pt x="45056" y="30082"/>
                </a:lnTo>
                <a:lnTo>
                  <a:pt x="58809" y="51124"/>
                </a:lnTo>
                <a:lnTo>
                  <a:pt x="858392" y="450976"/>
                </a:lnTo>
                <a:lnTo>
                  <a:pt x="869823" y="428256"/>
                </a:lnTo>
                <a:lnTo>
                  <a:pt x="70224" y="28457"/>
                </a:lnTo>
                <a:close/>
              </a:path>
              <a:path w="869950" h="451485">
                <a:moveTo>
                  <a:pt x="116712" y="0"/>
                </a:moveTo>
                <a:lnTo>
                  <a:pt x="0" y="7531"/>
                </a:lnTo>
                <a:lnTo>
                  <a:pt x="60197" y="99593"/>
                </a:lnTo>
                <a:lnTo>
                  <a:pt x="64007" y="105460"/>
                </a:lnTo>
                <a:lnTo>
                  <a:pt x="71881" y="107111"/>
                </a:lnTo>
                <a:lnTo>
                  <a:pt x="83565" y="99440"/>
                </a:lnTo>
                <a:lnTo>
                  <a:pt x="85216" y="91566"/>
                </a:lnTo>
                <a:lnTo>
                  <a:pt x="81406" y="85699"/>
                </a:lnTo>
                <a:lnTo>
                  <a:pt x="58809" y="51124"/>
                </a:lnTo>
                <a:lnTo>
                  <a:pt x="16890" y="30162"/>
                </a:lnTo>
                <a:lnTo>
                  <a:pt x="28193" y="7442"/>
                </a:lnTo>
                <a:lnTo>
                  <a:pt x="122925" y="7442"/>
                </a:lnTo>
                <a:lnTo>
                  <a:pt x="122808" y="5308"/>
                </a:lnTo>
                <a:lnTo>
                  <a:pt x="116712" y="0"/>
                </a:lnTo>
                <a:close/>
              </a:path>
              <a:path w="869950" h="451485">
                <a:moveTo>
                  <a:pt x="28193" y="7442"/>
                </a:moveTo>
                <a:lnTo>
                  <a:pt x="16890" y="30162"/>
                </a:lnTo>
                <a:lnTo>
                  <a:pt x="58809" y="51124"/>
                </a:lnTo>
                <a:lnTo>
                  <a:pt x="45971" y="31483"/>
                </a:lnTo>
                <a:lnTo>
                  <a:pt x="23368" y="31483"/>
                </a:lnTo>
                <a:lnTo>
                  <a:pt x="33146" y="11861"/>
                </a:lnTo>
                <a:lnTo>
                  <a:pt x="37033" y="11861"/>
                </a:lnTo>
                <a:lnTo>
                  <a:pt x="28193" y="7442"/>
                </a:lnTo>
                <a:close/>
              </a:path>
              <a:path w="869950" h="451485">
                <a:moveTo>
                  <a:pt x="33146" y="11861"/>
                </a:moveTo>
                <a:lnTo>
                  <a:pt x="23368" y="31483"/>
                </a:lnTo>
                <a:lnTo>
                  <a:pt x="45056" y="30082"/>
                </a:lnTo>
                <a:lnTo>
                  <a:pt x="33146" y="11861"/>
                </a:lnTo>
                <a:close/>
              </a:path>
              <a:path w="869950" h="451485">
                <a:moveTo>
                  <a:pt x="45056" y="30082"/>
                </a:moveTo>
                <a:lnTo>
                  <a:pt x="23368" y="31483"/>
                </a:lnTo>
                <a:lnTo>
                  <a:pt x="45971" y="31483"/>
                </a:lnTo>
                <a:lnTo>
                  <a:pt x="45056" y="30082"/>
                </a:lnTo>
                <a:close/>
              </a:path>
              <a:path w="869950" h="451485">
                <a:moveTo>
                  <a:pt x="37033" y="11861"/>
                </a:moveTo>
                <a:lnTo>
                  <a:pt x="33146" y="11861"/>
                </a:lnTo>
                <a:lnTo>
                  <a:pt x="45056" y="30082"/>
                </a:lnTo>
                <a:lnTo>
                  <a:pt x="70224" y="28457"/>
                </a:lnTo>
                <a:lnTo>
                  <a:pt x="37033" y="11861"/>
                </a:lnTo>
                <a:close/>
              </a:path>
              <a:path w="869950" h="451485">
                <a:moveTo>
                  <a:pt x="122925" y="7442"/>
                </a:moveTo>
                <a:lnTo>
                  <a:pt x="28193" y="7442"/>
                </a:lnTo>
                <a:lnTo>
                  <a:pt x="70224" y="28457"/>
                </a:lnTo>
                <a:lnTo>
                  <a:pt x="118363" y="25349"/>
                </a:lnTo>
                <a:lnTo>
                  <a:pt x="123697" y="19316"/>
                </a:lnTo>
                <a:lnTo>
                  <a:pt x="123165" y="11861"/>
                </a:lnTo>
                <a:lnTo>
                  <a:pt x="122925" y="7442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35828" y="5639269"/>
            <a:ext cx="1228725" cy="466090"/>
          </a:xfrm>
          <a:custGeom>
            <a:avLst/>
            <a:gdLst/>
            <a:ahLst/>
            <a:cxnLst/>
            <a:rect l="l" t="t" r="r" b="b"/>
            <a:pathLst>
              <a:path w="1228725" h="466089">
                <a:moveTo>
                  <a:pt x="1156075" y="34010"/>
                </a:moveTo>
                <a:lnTo>
                  <a:pt x="0" y="442048"/>
                </a:lnTo>
                <a:lnTo>
                  <a:pt x="8382" y="466001"/>
                </a:lnTo>
                <a:lnTo>
                  <a:pt x="1164625" y="57903"/>
                </a:lnTo>
                <a:lnTo>
                  <a:pt x="1180861" y="38748"/>
                </a:lnTo>
                <a:lnTo>
                  <a:pt x="1156075" y="34010"/>
                </a:lnTo>
                <a:close/>
              </a:path>
              <a:path w="1228725" h="466089">
                <a:moveTo>
                  <a:pt x="1209544" y="18364"/>
                </a:moveTo>
                <a:lnTo>
                  <a:pt x="1200403" y="18364"/>
                </a:lnTo>
                <a:lnTo>
                  <a:pt x="1208786" y="42316"/>
                </a:lnTo>
                <a:lnTo>
                  <a:pt x="1164625" y="57903"/>
                </a:lnTo>
                <a:lnTo>
                  <a:pt x="1137920" y="89407"/>
                </a:lnTo>
                <a:lnTo>
                  <a:pt x="1133348" y="94754"/>
                </a:lnTo>
                <a:lnTo>
                  <a:pt x="1133983" y="102768"/>
                </a:lnTo>
                <a:lnTo>
                  <a:pt x="1144651" y="111848"/>
                </a:lnTo>
                <a:lnTo>
                  <a:pt x="1152652" y="111188"/>
                </a:lnTo>
                <a:lnTo>
                  <a:pt x="1157224" y="105841"/>
                </a:lnTo>
                <a:lnTo>
                  <a:pt x="1228344" y="21958"/>
                </a:lnTo>
                <a:lnTo>
                  <a:pt x="1209544" y="18364"/>
                </a:lnTo>
                <a:close/>
              </a:path>
              <a:path w="1228725" h="466089">
                <a:moveTo>
                  <a:pt x="1180861" y="38748"/>
                </a:moveTo>
                <a:lnTo>
                  <a:pt x="1164625" y="57903"/>
                </a:lnTo>
                <a:lnTo>
                  <a:pt x="1207346" y="42824"/>
                </a:lnTo>
                <a:lnTo>
                  <a:pt x="1202182" y="42824"/>
                </a:lnTo>
                <a:lnTo>
                  <a:pt x="1180861" y="38748"/>
                </a:lnTo>
                <a:close/>
              </a:path>
              <a:path w="1228725" h="466089">
                <a:moveTo>
                  <a:pt x="1194943" y="22136"/>
                </a:moveTo>
                <a:lnTo>
                  <a:pt x="1180861" y="38748"/>
                </a:lnTo>
                <a:lnTo>
                  <a:pt x="1202182" y="42824"/>
                </a:lnTo>
                <a:lnTo>
                  <a:pt x="1194943" y="22136"/>
                </a:lnTo>
                <a:close/>
              </a:path>
              <a:path w="1228725" h="466089">
                <a:moveTo>
                  <a:pt x="1201723" y="22136"/>
                </a:moveTo>
                <a:lnTo>
                  <a:pt x="1194943" y="22136"/>
                </a:lnTo>
                <a:lnTo>
                  <a:pt x="1202182" y="42824"/>
                </a:lnTo>
                <a:lnTo>
                  <a:pt x="1207346" y="42824"/>
                </a:lnTo>
                <a:lnTo>
                  <a:pt x="1208786" y="42316"/>
                </a:lnTo>
                <a:lnTo>
                  <a:pt x="1201723" y="22136"/>
                </a:lnTo>
                <a:close/>
              </a:path>
              <a:path w="1228725" h="466089">
                <a:moveTo>
                  <a:pt x="1200403" y="18364"/>
                </a:moveTo>
                <a:lnTo>
                  <a:pt x="1156075" y="34010"/>
                </a:lnTo>
                <a:lnTo>
                  <a:pt x="1180861" y="38748"/>
                </a:lnTo>
                <a:lnTo>
                  <a:pt x="1194943" y="22136"/>
                </a:lnTo>
                <a:lnTo>
                  <a:pt x="1201723" y="22136"/>
                </a:lnTo>
                <a:lnTo>
                  <a:pt x="1200403" y="18364"/>
                </a:lnTo>
                <a:close/>
              </a:path>
              <a:path w="1228725" h="466089">
                <a:moveTo>
                  <a:pt x="1113409" y="0"/>
                </a:moveTo>
                <a:lnTo>
                  <a:pt x="1106805" y="4521"/>
                </a:lnTo>
                <a:lnTo>
                  <a:pt x="1105535" y="11404"/>
                </a:lnTo>
                <a:lnTo>
                  <a:pt x="1104138" y="18300"/>
                </a:lnTo>
                <a:lnTo>
                  <a:pt x="1108710" y="24955"/>
                </a:lnTo>
                <a:lnTo>
                  <a:pt x="1156075" y="34010"/>
                </a:lnTo>
                <a:lnTo>
                  <a:pt x="1200403" y="18364"/>
                </a:lnTo>
                <a:lnTo>
                  <a:pt x="1209544" y="18364"/>
                </a:lnTo>
                <a:lnTo>
                  <a:pt x="1113409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4767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4352544" y="2924563"/>
            <a:ext cx="3974592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 err="1" smtClean="0">
                <a:latin typeface="Arial Black" panose="020B0A04020102020204" pitchFamily="34" charset="0"/>
              </a:rPr>
              <a:t>Массивы</a:t>
            </a:r>
            <a:endParaRPr spc="-155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5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1461" y="431920"/>
            <a:ext cx="7035291" cy="566181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spc="-160" dirty="0">
                <a:latin typeface="Arial Black" panose="020B0A04020102020204" pitchFamily="34" charset="0"/>
              </a:rPr>
              <a:t>Целочисленные</a:t>
            </a:r>
            <a:r>
              <a:rPr sz="3600" spc="-190" dirty="0">
                <a:latin typeface="Arial Black" panose="020B0A04020102020204" pitchFamily="34" charset="0"/>
              </a:rPr>
              <a:t> </a:t>
            </a:r>
            <a:r>
              <a:rPr sz="3600" spc="-125" dirty="0">
                <a:latin typeface="Arial Black" panose="020B0A04020102020204" pitchFamily="34" charset="0"/>
              </a:rPr>
              <a:t>типы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22754" y="1626870"/>
            <a:ext cx="9998558" cy="4027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kern="0" dirty="0">
                <a:latin typeface="Arial"/>
                <a:cs typeface="Arial"/>
              </a:rPr>
              <a:t>В составе целочисленных типов находятся следующие представители:  </a:t>
            </a:r>
            <a:r>
              <a:rPr sz="2000" b="1" kern="0" dirty="0">
                <a:latin typeface="Carlito"/>
                <a:cs typeface="Carlito"/>
              </a:rPr>
              <a:t>smallint</a:t>
            </a:r>
            <a:r>
              <a:rPr sz="2000" kern="0" dirty="0">
                <a:latin typeface="Arial"/>
                <a:cs typeface="Arial"/>
              </a:rPr>
              <a:t>, </a:t>
            </a:r>
            <a:r>
              <a:rPr sz="2000" b="1" kern="0" dirty="0">
                <a:latin typeface="Carlito"/>
                <a:cs typeface="Carlito"/>
              </a:rPr>
              <a:t>integer</a:t>
            </a:r>
            <a:r>
              <a:rPr sz="2000" kern="0" dirty="0">
                <a:latin typeface="Arial"/>
                <a:cs typeface="Arial"/>
              </a:rPr>
              <a:t>, </a:t>
            </a:r>
            <a:r>
              <a:rPr sz="2000" b="1" kern="0" dirty="0">
                <a:latin typeface="Carlito"/>
                <a:cs typeface="Carlito"/>
              </a:rPr>
              <a:t>bigint</a:t>
            </a:r>
            <a:r>
              <a:rPr sz="2000" kern="0" dirty="0">
                <a:latin typeface="Arial"/>
                <a:cs typeface="Arial"/>
              </a:rPr>
              <a:t>. Если атрибут таблицы имеет один из этих  типов, то он позволяет хранить </a:t>
            </a:r>
            <a:r>
              <a:rPr sz="2000" i="1" kern="0" dirty="0">
                <a:latin typeface="Times New Roman"/>
                <a:cs typeface="Times New Roman"/>
              </a:rPr>
              <a:t>только целочисленные </a:t>
            </a:r>
            <a:r>
              <a:rPr sz="2000" kern="0" dirty="0">
                <a:latin typeface="Arial"/>
                <a:cs typeface="Arial"/>
              </a:rPr>
              <a:t>данные.</a:t>
            </a:r>
          </a:p>
          <a:p>
            <a:pPr marL="355600" marR="387985" indent="-342900"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kern="0" dirty="0">
                <a:latin typeface="Arial"/>
                <a:cs typeface="Arial"/>
              </a:rPr>
              <a:t>При этом перечисленные типы различаются по количеству байтов,  выделяемых для хранения данных.</a:t>
            </a:r>
          </a:p>
          <a:p>
            <a:pPr marL="355600" marR="82550" indent="-342900"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kern="0" dirty="0">
                <a:latin typeface="Arial"/>
                <a:cs typeface="Arial"/>
              </a:rPr>
              <a:t>В PostgreSQL существуют псевдонимы для этих стандартизированных  имен типов, а именно: </a:t>
            </a:r>
            <a:r>
              <a:rPr sz="2000" b="1" kern="0" dirty="0">
                <a:latin typeface="Carlito"/>
                <a:cs typeface="Carlito"/>
              </a:rPr>
              <a:t>int2</a:t>
            </a:r>
            <a:r>
              <a:rPr sz="2000" kern="0" dirty="0">
                <a:latin typeface="Arial"/>
                <a:cs typeface="Arial"/>
              </a:rPr>
              <a:t>, </a:t>
            </a:r>
            <a:r>
              <a:rPr sz="2000" b="1" kern="0" dirty="0">
                <a:latin typeface="Carlito"/>
                <a:cs typeface="Carlito"/>
              </a:rPr>
              <a:t>int4 </a:t>
            </a:r>
            <a:r>
              <a:rPr sz="2000" kern="0" dirty="0">
                <a:latin typeface="Arial"/>
                <a:cs typeface="Arial"/>
              </a:rPr>
              <a:t>и </a:t>
            </a:r>
            <a:r>
              <a:rPr sz="2000" b="1" kern="0" dirty="0">
                <a:latin typeface="Carlito"/>
                <a:cs typeface="Carlito"/>
              </a:rPr>
              <a:t>int8</a:t>
            </a:r>
            <a:r>
              <a:rPr sz="2000" kern="0" dirty="0">
                <a:latin typeface="Arial"/>
                <a:cs typeface="Arial"/>
              </a:rPr>
              <a:t>.</a:t>
            </a:r>
          </a:p>
          <a:p>
            <a:pPr marL="355600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kern="0" dirty="0">
                <a:latin typeface="Arial"/>
                <a:cs typeface="Arial"/>
              </a:rPr>
              <a:t>Число байтов отражается в имени типа.</a:t>
            </a:r>
          </a:p>
          <a:p>
            <a:pPr marL="355600" marR="923925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kern="0" dirty="0">
                <a:latin typeface="Arial"/>
                <a:cs typeface="Arial"/>
              </a:rPr>
              <a:t>При выборе конкретного целочисленного типа принимают во  внимание диапазон допустимых значений и затраты памяти.</a:t>
            </a:r>
          </a:p>
          <a:p>
            <a:pPr marL="355600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kern="0" dirty="0">
                <a:latin typeface="Arial"/>
                <a:cs typeface="Arial"/>
              </a:rPr>
              <a:t>Зачастую тип integer считается</a:t>
            </a:r>
            <a:r>
              <a:rPr sz="2000" u="heavy" kern="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оптимальным</a:t>
            </a:r>
            <a:r>
              <a:rPr sz="2000" kern="0" dirty="0">
                <a:latin typeface="Arial"/>
                <a:cs typeface="Arial"/>
              </a:rPr>
              <a:t> выбором с точки зрения</a:t>
            </a:r>
          </a:p>
          <a:p>
            <a:pPr marL="355600"/>
            <a:r>
              <a:rPr sz="2000" kern="0" dirty="0">
                <a:latin typeface="Arial"/>
                <a:cs typeface="Arial"/>
              </a:rPr>
              <a:t>достижения компромисса между этими показателями.</a:t>
            </a:r>
          </a:p>
        </p:txBody>
      </p:sp>
    </p:spTree>
    <p:extLst>
      <p:ext uri="{BB962C8B-B14F-4D97-AF65-F5344CB8AC3E}">
        <p14:creationId xmlns:p14="http://schemas.microsoft.com/office/powerpoint/2010/main" val="138201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9510" y="285059"/>
            <a:ext cx="6852412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40" dirty="0">
                <a:latin typeface="Arial Black" panose="020B0A04020102020204" pitchFamily="34" charset="0"/>
              </a:rPr>
              <a:t>Правдоподобная</a:t>
            </a:r>
            <a:r>
              <a:rPr sz="3200" spc="-215" dirty="0">
                <a:latin typeface="Arial Black" panose="020B0A04020102020204" pitchFamily="34" charset="0"/>
              </a:rPr>
              <a:t> </a:t>
            </a:r>
            <a:r>
              <a:rPr sz="3200" spc="-145" dirty="0">
                <a:latin typeface="Arial Black" panose="020B0A04020102020204" pitchFamily="34" charset="0"/>
              </a:rPr>
              <a:t>ситуация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947" y="1258062"/>
            <a:ext cx="8437981" cy="2136482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20"/>
              </a:spcBef>
            </a:pPr>
            <a:r>
              <a:rPr sz="1900" kern="0" dirty="0">
                <a:latin typeface="Arial"/>
                <a:cs typeface="Arial"/>
              </a:rPr>
              <a:t>Предположим, что нам необходимо сформировать и сохранить в базе  данных в удобной форме графики работы пилотов авиакомпании, т. е.  номера дней недели, когда они совершают полеты. Создадим таблицу, в  которой эти графики будут храниться в виде единых списков, т. е. в виде  одномерных массивов.</a:t>
            </a:r>
          </a:p>
          <a:p>
            <a:pPr marL="12700">
              <a:lnSpc>
                <a:spcPts val="1964"/>
              </a:lnSpc>
            </a:pPr>
            <a:r>
              <a:rPr sz="1700" b="1" kern="0" dirty="0">
                <a:latin typeface="Courier New"/>
                <a:cs typeface="Courier New"/>
              </a:rPr>
              <a:t>CREATE TABLE pilots</a:t>
            </a:r>
            <a:endParaRPr sz="1700" kern="0" dirty="0">
              <a:latin typeface="Courier New"/>
              <a:cs typeface="Courier New"/>
            </a:endParaRPr>
          </a:p>
          <a:p>
            <a:pPr marL="271780" marR="4920615" indent="-259079"/>
            <a:r>
              <a:rPr sz="1700" b="1" kern="0" dirty="0">
                <a:latin typeface="Courier New"/>
                <a:cs typeface="Courier New"/>
              </a:rPr>
              <a:t>( pilot_name text,  schedule </a:t>
            </a:r>
            <a:r>
              <a:rPr sz="1700" b="1" kern="0" dirty="0">
                <a:solidFill>
                  <a:srgbClr val="FF0000"/>
                </a:solidFill>
                <a:latin typeface="Courier New"/>
                <a:cs typeface="Courier New"/>
              </a:rPr>
              <a:t>integer[]</a:t>
            </a:r>
            <a:endParaRPr sz="1700" kern="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34946" y="3356864"/>
            <a:ext cx="1587500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700" b="1" spc="-5" dirty="0">
                <a:latin typeface="Courier New"/>
                <a:cs typeface="Courier New"/>
              </a:rPr>
              <a:t>);</a:t>
            </a:r>
            <a:endParaRPr sz="1700">
              <a:latin typeface="Courier New"/>
              <a:cs typeface="Courier New"/>
            </a:endParaRPr>
          </a:p>
          <a:p>
            <a:pPr marL="12700"/>
            <a:r>
              <a:rPr sz="1700" spc="-5" dirty="0">
                <a:latin typeface="Courier New"/>
                <a:cs typeface="Courier New"/>
              </a:rPr>
              <a:t>CREATE</a:t>
            </a:r>
            <a:r>
              <a:rPr sz="1700" spc="-5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TABLE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4946" y="4160266"/>
            <a:ext cx="328041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700" b="1" spc="-5" dirty="0">
                <a:latin typeface="Courier New"/>
                <a:cs typeface="Courier New"/>
              </a:rPr>
              <a:t>INSERT </a:t>
            </a:r>
            <a:r>
              <a:rPr sz="1700" b="1" dirty="0">
                <a:latin typeface="Courier New"/>
                <a:cs typeface="Courier New"/>
              </a:rPr>
              <a:t>INTO </a:t>
            </a:r>
            <a:r>
              <a:rPr sz="1700" b="1" spc="-5" dirty="0">
                <a:latin typeface="Courier New"/>
                <a:cs typeface="Courier New"/>
              </a:rPr>
              <a:t>pilots</a:t>
            </a:r>
            <a:r>
              <a:rPr sz="1700" b="1" spc="15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VALUES</a:t>
            </a:r>
            <a:endParaRPr sz="17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274977" y="4468291"/>
          <a:ext cx="5796278" cy="10227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9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1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09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230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75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2114">
                <a:tc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'Ivan',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ts val="1760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760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1,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760"/>
                        </a:lnSpc>
                      </a:pPr>
                      <a:r>
                        <a:rPr sz="1700" b="1" spc="-5" dirty="0">
                          <a:latin typeface="Courier New"/>
                          <a:cs typeface="Courier New"/>
                        </a:rPr>
                        <a:t>3,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760"/>
                        </a:lnSpc>
                      </a:pPr>
                      <a:r>
                        <a:rPr sz="1700" b="1" spc="-5" dirty="0">
                          <a:latin typeface="Courier New"/>
                          <a:cs typeface="Courier New"/>
                        </a:rPr>
                        <a:t>5,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760"/>
                        </a:lnSpc>
                      </a:pPr>
                      <a:r>
                        <a:rPr sz="1700" b="1" spc="-5" dirty="0">
                          <a:latin typeface="Courier New"/>
                          <a:cs typeface="Courier New"/>
                        </a:rPr>
                        <a:t>6,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1760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7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60"/>
                        </a:lnSpc>
                      </a:pPr>
                      <a:r>
                        <a:rPr sz="1700" b="1" spc="-5" dirty="0">
                          <a:latin typeface="Courier New"/>
                          <a:cs typeface="Courier New"/>
                        </a:rPr>
                        <a:t>}'::integer[]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760"/>
                        </a:lnSpc>
                      </a:pPr>
                      <a:r>
                        <a:rPr sz="1700" b="1" spc="-5" dirty="0">
                          <a:latin typeface="Courier New"/>
                          <a:cs typeface="Courier New"/>
                        </a:rPr>
                        <a:t>),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b="1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'Petr',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ts val="1814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814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1,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814"/>
                        </a:lnSpc>
                      </a:pPr>
                      <a:r>
                        <a:rPr sz="1700" b="1" spc="-5" dirty="0">
                          <a:latin typeface="Courier New"/>
                          <a:cs typeface="Courier New"/>
                        </a:rPr>
                        <a:t>2,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14"/>
                        </a:lnSpc>
                      </a:pPr>
                      <a:r>
                        <a:rPr sz="1700" b="1" spc="-5" dirty="0">
                          <a:latin typeface="Courier New"/>
                          <a:cs typeface="Courier New"/>
                        </a:rPr>
                        <a:t>5,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814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7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}'::integer[]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1814"/>
                        </a:lnSpc>
                      </a:pPr>
                      <a:r>
                        <a:rPr sz="1700" b="1" spc="-5" dirty="0">
                          <a:latin typeface="Courier New"/>
                          <a:cs typeface="Courier New"/>
                        </a:rPr>
                        <a:t>),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70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'Pavel',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ts val="1814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814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2,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814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5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}'::integer[]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ts val="1814"/>
                        </a:lnSpc>
                      </a:pPr>
                      <a:r>
                        <a:rPr sz="1700" b="1" spc="-5" dirty="0">
                          <a:latin typeface="Courier New"/>
                          <a:cs typeface="Courier New"/>
                        </a:rPr>
                        <a:t>),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305">
                <a:tc>
                  <a:txBody>
                    <a:bodyPr/>
                    <a:lstStyle/>
                    <a:p>
                      <a:pPr marL="31750">
                        <a:lnSpc>
                          <a:spcPts val="1814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17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'Boris',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6515" algn="r">
                        <a:lnSpc>
                          <a:spcPts val="1814"/>
                        </a:lnSpc>
                      </a:pPr>
                      <a:r>
                        <a:rPr sz="1700" b="1" spc="5" dirty="0">
                          <a:latin typeface="Courier New"/>
                          <a:cs typeface="Courier New"/>
                        </a:rPr>
                        <a:t>'</a:t>
                      </a:r>
                      <a:r>
                        <a:rPr sz="1700" b="1" dirty="0"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814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3,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814"/>
                        </a:lnSpc>
                      </a:pPr>
                      <a:r>
                        <a:rPr sz="1700" b="1" spc="-5" dirty="0">
                          <a:latin typeface="Courier New"/>
                          <a:cs typeface="Courier New"/>
                        </a:rPr>
                        <a:t>5,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040">
                        <a:lnSpc>
                          <a:spcPts val="1814"/>
                        </a:lnSpc>
                      </a:pPr>
                      <a:r>
                        <a:rPr sz="1700" b="1" dirty="0">
                          <a:latin typeface="Courier New"/>
                          <a:cs typeface="Courier New"/>
                        </a:rPr>
                        <a:t>6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700" b="1" spc="-5" dirty="0">
                          <a:latin typeface="Courier New"/>
                          <a:cs typeface="Courier New"/>
                        </a:rPr>
                        <a:t>}'::integer[]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020" algn="ctr">
                        <a:lnSpc>
                          <a:spcPts val="1814"/>
                        </a:lnSpc>
                      </a:pPr>
                      <a:r>
                        <a:rPr sz="17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2034946" y="5456022"/>
            <a:ext cx="13258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700" spc="-5" dirty="0">
                <a:latin typeface="Courier New"/>
                <a:cs typeface="Courier New"/>
              </a:rPr>
              <a:t>INSERT </a:t>
            </a:r>
            <a:r>
              <a:rPr sz="1700" dirty="0">
                <a:latin typeface="Courier New"/>
                <a:cs typeface="Courier New"/>
              </a:rPr>
              <a:t>0</a:t>
            </a:r>
            <a:r>
              <a:rPr sz="1700" spc="-5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4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15865" y="3419716"/>
            <a:ext cx="2088514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01930">
              <a:spcBef>
                <a:spcPts val="245"/>
              </a:spcBef>
            </a:pPr>
            <a:r>
              <a:rPr spc="-65" dirty="0">
                <a:latin typeface="Arial"/>
                <a:cs typeface="Arial"/>
              </a:rPr>
              <a:t>список</a:t>
            </a:r>
            <a:r>
              <a:rPr spc="310" dirty="0">
                <a:latin typeface="Arial"/>
                <a:cs typeface="Arial"/>
              </a:rPr>
              <a:t> </a:t>
            </a:r>
            <a:r>
              <a:rPr spc="-70" dirty="0">
                <a:latin typeface="Arial"/>
                <a:cs typeface="Arial"/>
              </a:rPr>
              <a:t>значений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2161" y="3419716"/>
            <a:ext cx="2088514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06375">
              <a:spcBef>
                <a:spcPts val="245"/>
              </a:spcBef>
            </a:pPr>
            <a:r>
              <a:rPr spc="-70" dirty="0">
                <a:latin typeface="Arial"/>
                <a:cs typeface="Arial"/>
              </a:rPr>
              <a:t>приведение</a:t>
            </a:r>
            <a:r>
              <a:rPr spc="-110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типа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445506" y="3782822"/>
            <a:ext cx="374015" cy="654685"/>
          </a:xfrm>
          <a:custGeom>
            <a:avLst/>
            <a:gdLst/>
            <a:ahLst/>
            <a:cxnLst/>
            <a:rect l="l" t="t" r="r" b="b"/>
            <a:pathLst>
              <a:path w="374014" h="654685">
                <a:moveTo>
                  <a:pt x="19558" y="531240"/>
                </a:moveTo>
                <a:lnTo>
                  <a:pt x="12573" y="531367"/>
                </a:lnTo>
                <a:lnTo>
                  <a:pt x="5461" y="531621"/>
                </a:lnTo>
                <a:lnTo>
                  <a:pt x="0" y="537336"/>
                </a:lnTo>
                <a:lnTo>
                  <a:pt x="127" y="544321"/>
                </a:lnTo>
                <a:lnTo>
                  <a:pt x="2413" y="654303"/>
                </a:lnTo>
                <a:lnTo>
                  <a:pt x="29164" y="638428"/>
                </a:lnTo>
                <a:lnTo>
                  <a:pt x="25781" y="638428"/>
                </a:lnTo>
                <a:lnTo>
                  <a:pt x="3556" y="626109"/>
                </a:lnTo>
                <a:lnTo>
                  <a:pt x="26358" y="585068"/>
                </a:lnTo>
                <a:lnTo>
                  <a:pt x="25527" y="543813"/>
                </a:lnTo>
                <a:lnTo>
                  <a:pt x="25273" y="536828"/>
                </a:lnTo>
                <a:lnTo>
                  <a:pt x="19558" y="531240"/>
                </a:lnTo>
                <a:close/>
              </a:path>
              <a:path w="374014" h="654685">
                <a:moveTo>
                  <a:pt x="26358" y="585068"/>
                </a:moveTo>
                <a:lnTo>
                  <a:pt x="3556" y="626109"/>
                </a:lnTo>
                <a:lnTo>
                  <a:pt x="25781" y="638428"/>
                </a:lnTo>
                <a:lnTo>
                  <a:pt x="29308" y="632078"/>
                </a:lnTo>
                <a:lnTo>
                  <a:pt x="27305" y="632078"/>
                </a:lnTo>
                <a:lnTo>
                  <a:pt x="8128" y="621410"/>
                </a:lnTo>
                <a:lnTo>
                  <a:pt x="26865" y="610284"/>
                </a:lnTo>
                <a:lnTo>
                  <a:pt x="26358" y="585068"/>
                </a:lnTo>
                <a:close/>
              </a:path>
              <a:path w="374014" h="654685">
                <a:moveTo>
                  <a:pt x="90043" y="572769"/>
                </a:moveTo>
                <a:lnTo>
                  <a:pt x="48575" y="597393"/>
                </a:lnTo>
                <a:lnTo>
                  <a:pt x="25781" y="638428"/>
                </a:lnTo>
                <a:lnTo>
                  <a:pt x="29164" y="638428"/>
                </a:lnTo>
                <a:lnTo>
                  <a:pt x="102997" y="594613"/>
                </a:lnTo>
                <a:lnTo>
                  <a:pt x="105029" y="586866"/>
                </a:lnTo>
                <a:lnTo>
                  <a:pt x="101473" y="580770"/>
                </a:lnTo>
                <a:lnTo>
                  <a:pt x="97790" y="574801"/>
                </a:lnTo>
                <a:lnTo>
                  <a:pt x="90043" y="572769"/>
                </a:lnTo>
                <a:close/>
              </a:path>
              <a:path w="374014" h="654685">
                <a:moveTo>
                  <a:pt x="26865" y="610284"/>
                </a:moveTo>
                <a:lnTo>
                  <a:pt x="8128" y="621410"/>
                </a:lnTo>
                <a:lnTo>
                  <a:pt x="27305" y="632078"/>
                </a:lnTo>
                <a:lnTo>
                  <a:pt x="26865" y="610284"/>
                </a:lnTo>
                <a:close/>
              </a:path>
              <a:path w="374014" h="654685">
                <a:moveTo>
                  <a:pt x="48575" y="597393"/>
                </a:moveTo>
                <a:lnTo>
                  <a:pt x="26865" y="610284"/>
                </a:lnTo>
                <a:lnTo>
                  <a:pt x="27305" y="632078"/>
                </a:lnTo>
                <a:lnTo>
                  <a:pt x="29308" y="632078"/>
                </a:lnTo>
                <a:lnTo>
                  <a:pt x="48575" y="597393"/>
                </a:lnTo>
                <a:close/>
              </a:path>
              <a:path w="374014" h="654685">
                <a:moveTo>
                  <a:pt x="351409" y="0"/>
                </a:moveTo>
                <a:lnTo>
                  <a:pt x="26358" y="585068"/>
                </a:lnTo>
                <a:lnTo>
                  <a:pt x="26865" y="610284"/>
                </a:lnTo>
                <a:lnTo>
                  <a:pt x="48575" y="597393"/>
                </a:lnTo>
                <a:lnTo>
                  <a:pt x="373507" y="12445"/>
                </a:lnTo>
                <a:lnTo>
                  <a:pt x="351409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456046" y="3776980"/>
            <a:ext cx="1984375" cy="685165"/>
          </a:xfrm>
          <a:custGeom>
            <a:avLst/>
            <a:gdLst/>
            <a:ahLst/>
            <a:cxnLst/>
            <a:rect l="l" t="t" r="r" b="b"/>
            <a:pathLst>
              <a:path w="1984375" h="685164">
                <a:moveTo>
                  <a:pt x="85725" y="572262"/>
                </a:moveTo>
                <a:lnTo>
                  <a:pt x="77596" y="572643"/>
                </a:lnTo>
                <a:lnTo>
                  <a:pt x="73025" y="577977"/>
                </a:lnTo>
                <a:lnTo>
                  <a:pt x="0" y="660146"/>
                </a:lnTo>
                <a:lnTo>
                  <a:pt x="114300" y="684784"/>
                </a:lnTo>
                <a:lnTo>
                  <a:pt x="121030" y="680339"/>
                </a:lnTo>
                <a:lnTo>
                  <a:pt x="124078" y="666623"/>
                </a:lnTo>
                <a:lnTo>
                  <a:pt x="122569" y="664337"/>
                </a:lnTo>
                <a:lnTo>
                  <a:pt x="27812" y="664337"/>
                </a:lnTo>
                <a:lnTo>
                  <a:pt x="19938" y="640207"/>
                </a:lnTo>
                <a:lnTo>
                  <a:pt x="64596" y="625592"/>
                </a:lnTo>
                <a:lnTo>
                  <a:pt x="91947" y="594741"/>
                </a:lnTo>
                <a:lnTo>
                  <a:pt x="96646" y="589534"/>
                </a:lnTo>
                <a:lnTo>
                  <a:pt x="96138" y="581533"/>
                </a:lnTo>
                <a:lnTo>
                  <a:pt x="90931" y="576834"/>
                </a:lnTo>
                <a:lnTo>
                  <a:pt x="85725" y="572262"/>
                </a:lnTo>
                <a:close/>
              </a:path>
              <a:path w="1984375" h="685164">
                <a:moveTo>
                  <a:pt x="64596" y="625592"/>
                </a:moveTo>
                <a:lnTo>
                  <a:pt x="19938" y="640207"/>
                </a:lnTo>
                <a:lnTo>
                  <a:pt x="27812" y="664337"/>
                </a:lnTo>
                <a:lnTo>
                  <a:pt x="38679" y="660781"/>
                </a:lnTo>
                <a:lnTo>
                  <a:pt x="33400" y="660781"/>
                </a:lnTo>
                <a:lnTo>
                  <a:pt x="26542" y="639953"/>
                </a:lnTo>
                <a:lnTo>
                  <a:pt x="51865" y="639953"/>
                </a:lnTo>
                <a:lnTo>
                  <a:pt x="64596" y="625592"/>
                </a:lnTo>
                <a:close/>
              </a:path>
              <a:path w="1984375" h="685164">
                <a:moveTo>
                  <a:pt x="72275" y="649786"/>
                </a:moveTo>
                <a:lnTo>
                  <a:pt x="27812" y="664337"/>
                </a:lnTo>
                <a:lnTo>
                  <a:pt x="122569" y="664337"/>
                </a:lnTo>
                <a:lnTo>
                  <a:pt x="119633" y="659892"/>
                </a:lnTo>
                <a:lnTo>
                  <a:pt x="112775" y="658495"/>
                </a:lnTo>
                <a:lnTo>
                  <a:pt x="72275" y="649786"/>
                </a:lnTo>
                <a:close/>
              </a:path>
              <a:path w="1984375" h="685164">
                <a:moveTo>
                  <a:pt x="26542" y="639953"/>
                </a:moveTo>
                <a:lnTo>
                  <a:pt x="33400" y="660781"/>
                </a:lnTo>
                <a:lnTo>
                  <a:pt x="47811" y="644526"/>
                </a:lnTo>
                <a:lnTo>
                  <a:pt x="26542" y="639953"/>
                </a:lnTo>
                <a:close/>
              </a:path>
              <a:path w="1984375" h="685164">
                <a:moveTo>
                  <a:pt x="47811" y="644526"/>
                </a:moveTo>
                <a:lnTo>
                  <a:pt x="33400" y="660781"/>
                </a:lnTo>
                <a:lnTo>
                  <a:pt x="38679" y="660781"/>
                </a:lnTo>
                <a:lnTo>
                  <a:pt x="72275" y="649786"/>
                </a:lnTo>
                <a:lnTo>
                  <a:pt x="47811" y="644526"/>
                </a:lnTo>
                <a:close/>
              </a:path>
              <a:path w="1984375" h="685164">
                <a:moveTo>
                  <a:pt x="1976247" y="0"/>
                </a:moveTo>
                <a:lnTo>
                  <a:pt x="64596" y="625592"/>
                </a:lnTo>
                <a:lnTo>
                  <a:pt x="47811" y="644526"/>
                </a:lnTo>
                <a:lnTo>
                  <a:pt x="72275" y="649786"/>
                </a:lnTo>
                <a:lnTo>
                  <a:pt x="1984121" y="24130"/>
                </a:lnTo>
                <a:lnTo>
                  <a:pt x="1976247" y="0"/>
                </a:lnTo>
                <a:close/>
              </a:path>
              <a:path w="1984375" h="685164">
                <a:moveTo>
                  <a:pt x="51865" y="639953"/>
                </a:moveTo>
                <a:lnTo>
                  <a:pt x="26542" y="639953"/>
                </a:lnTo>
                <a:lnTo>
                  <a:pt x="47811" y="644526"/>
                </a:lnTo>
                <a:lnTo>
                  <a:pt x="51865" y="63995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0811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2990" y="544014"/>
            <a:ext cx="6242812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15" dirty="0">
                <a:latin typeface="Arial Black" panose="020B0A04020102020204" pitchFamily="34" charset="0"/>
              </a:rPr>
              <a:t>Что </a:t>
            </a:r>
            <a:r>
              <a:rPr sz="3200" spc="-145" dirty="0">
                <a:latin typeface="Arial Black" panose="020B0A04020102020204" pitchFamily="34" charset="0"/>
              </a:rPr>
              <a:t>получилось </a:t>
            </a:r>
            <a:r>
              <a:rPr sz="3200" spc="-150" dirty="0">
                <a:latin typeface="Arial Black" panose="020B0A04020102020204" pitchFamily="34" charset="0"/>
              </a:rPr>
              <a:t>в</a:t>
            </a:r>
            <a:r>
              <a:rPr sz="3200" spc="-90" dirty="0">
                <a:latin typeface="Arial Black" panose="020B0A04020102020204" pitchFamily="34" charset="0"/>
              </a:rPr>
              <a:t> </a:t>
            </a:r>
            <a:r>
              <a:rPr sz="3200" spc="-180" dirty="0">
                <a:latin typeface="Arial Black" panose="020B0A04020102020204" pitchFamily="34" charset="0"/>
              </a:rPr>
              <a:t>таблице?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9598" y="3146234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79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25414" y="3146234"/>
            <a:ext cx="1773555" cy="0"/>
          </a:xfrm>
          <a:custGeom>
            <a:avLst/>
            <a:gdLst/>
            <a:ahLst/>
            <a:cxnLst/>
            <a:rect l="l" t="t" r="r" b="b"/>
            <a:pathLst>
              <a:path w="1773554">
                <a:moveTo>
                  <a:pt x="0" y="0"/>
                </a:moveTo>
                <a:lnTo>
                  <a:pt x="1773501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936898" y="2420874"/>
            <a:ext cx="37045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5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pilots;</a:t>
            </a:r>
            <a:endParaRPr dirty="0">
              <a:latin typeface="Courier New"/>
              <a:cs typeface="Courier New"/>
            </a:endParaRPr>
          </a:p>
          <a:p>
            <a:pPr marL="149225">
              <a:tabLst>
                <a:tab pos="2061210" algn="l"/>
              </a:tabLst>
            </a:pPr>
            <a:r>
              <a:rPr spc="-10" dirty="0">
                <a:latin typeface="Courier New"/>
                <a:cs typeface="Courier New"/>
              </a:rPr>
              <a:t>pilot_name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0" dirty="0">
                <a:latin typeface="Courier New"/>
                <a:cs typeface="Courier New"/>
              </a:rPr>
              <a:t>schedule</a:t>
            </a:r>
            <a:endParaRPr dirty="0">
              <a:latin typeface="Courier New"/>
              <a:cs typeface="Courier New"/>
            </a:endParaRPr>
          </a:p>
          <a:p>
            <a:pPr marL="12700">
              <a:tabLst>
                <a:tab pos="1650364" algn="l"/>
                <a:tab pos="3691254" algn="l"/>
              </a:tabLst>
            </a:pPr>
            <a:r>
              <a:rPr dirty="0">
                <a:latin typeface="Courier New"/>
                <a:cs typeface="Courier New"/>
              </a:rPr>
              <a:t> 	+ 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575172" y="3243834"/>
            <a:ext cx="18008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{1,3,5,6,7}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{1,2,5,7}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{2,5}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{3,5,6}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6899" y="3243834"/>
            <a:ext cx="13925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551815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Ivan  Petr  </a:t>
            </a:r>
            <a:r>
              <a:rPr spc="-5" dirty="0">
                <a:latin typeface="Courier New"/>
                <a:cs typeface="Courier New"/>
              </a:rPr>
              <a:t>P</a:t>
            </a:r>
            <a:r>
              <a:rPr spc="-15" dirty="0">
                <a:latin typeface="Courier New"/>
                <a:cs typeface="Courier New"/>
              </a:rPr>
              <a:t>a</a:t>
            </a:r>
            <a:r>
              <a:rPr spc="-5" dirty="0">
                <a:latin typeface="Courier New"/>
                <a:cs typeface="Courier New"/>
              </a:rPr>
              <a:t>v</a:t>
            </a:r>
            <a:r>
              <a:rPr spc="-15" dirty="0">
                <a:latin typeface="Courier New"/>
                <a:cs typeface="Courier New"/>
              </a:rPr>
              <a:t>e</a:t>
            </a:r>
            <a:r>
              <a:rPr dirty="0">
                <a:latin typeface="Courier New"/>
                <a:cs typeface="Courier New"/>
              </a:rPr>
              <a:t>l  </a:t>
            </a:r>
            <a:r>
              <a:rPr spc="-5" dirty="0">
                <a:latin typeface="Courier New"/>
                <a:cs typeface="Courier New"/>
              </a:rPr>
              <a:t>B</a:t>
            </a:r>
            <a:r>
              <a:rPr spc="-15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dirty="0">
                <a:latin typeface="Courier New"/>
                <a:cs typeface="Courier New"/>
              </a:rPr>
              <a:t>s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(4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182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8308" y="474890"/>
            <a:ext cx="7022618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40" dirty="0">
                <a:latin typeface="Arial Black" panose="020B0A04020102020204" pitchFamily="34" charset="0"/>
              </a:rPr>
              <a:t>Операции </a:t>
            </a:r>
            <a:r>
              <a:rPr sz="3200" spc="-114" dirty="0">
                <a:latin typeface="Arial Black" panose="020B0A04020102020204" pitchFamily="34" charset="0"/>
              </a:rPr>
              <a:t>над </a:t>
            </a:r>
            <a:r>
              <a:rPr sz="3200" spc="-135" dirty="0">
                <a:latin typeface="Arial Black" panose="020B0A04020102020204" pitchFamily="34" charset="0"/>
              </a:rPr>
              <a:t>массивами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95" dirty="0">
                <a:latin typeface="Arial Black" panose="020B0A04020102020204" pitchFamily="34" charset="0"/>
              </a:rPr>
              <a:t>(1)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947" y="1287017"/>
            <a:ext cx="7864475" cy="378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38125">
              <a:spcBef>
                <a:spcPts val="100"/>
              </a:spcBef>
            </a:pPr>
            <a:r>
              <a:rPr spc="-70" dirty="0">
                <a:latin typeface="Arial"/>
                <a:cs typeface="Arial"/>
              </a:rPr>
              <a:t>Предположим, </a:t>
            </a:r>
            <a:r>
              <a:rPr spc="-105" dirty="0">
                <a:latin typeface="Arial"/>
                <a:cs typeface="Arial"/>
              </a:rPr>
              <a:t>что </a:t>
            </a:r>
            <a:r>
              <a:rPr spc="-80" dirty="0">
                <a:latin typeface="Arial"/>
                <a:cs typeface="Arial"/>
              </a:rPr>
              <a:t>руководство </a:t>
            </a:r>
            <a:r>
              <a:rPr spc="-45" dirty="0">
                <a:latin typeface="Arial"/>
                <a:cs typeface="Arial"/>
              </a:rPr>
              <a:t>компании </a:t>
            </a:r>
            <a:r>
              <a:rPr spc="-85" dirty="0">
                <a:latin typeface="Arial"/>
                <a:cs typeface="Arial"/>
              </a:rPr>
              <a:t>решило, </a:t>
            </a:r>
            <a:r>
              <a:rPr spc="-105" dirty="0">
                <a:latin typeface="Arial"/>
                <a:cs typeface="Arial"/>
              </a:rPr>
              <a:t>что </a:t>
            </a:r>
            <a:r>
              <a:rPr spc="-45" dirty="0">
                <a:latin typeface="Arial"/>
                <a:cs typeface="Arial"/>
              </a:rPr>
              <a:t>каждый </a:t>
            </a:r>
            <a:r>
              <a:rPr spc="-80" dirty="0">
                <a:latin typeface="Arial"/>
                <a:cs typeface="Arial"/>
              </a:rPr>
              <a:t>пилот </a:t>
            </a:r>
            <a:r>
              <a:rPr spc="-70" dirty="0">
                <a:latin typeface="Arial"/>
                <a:cs typeface="Arial"/>
              </a:rPr>
              <a:t>должен  </a:t>
            </a:r>
            <a:r>
              <a:rPr spc="-125" dirty="0">
                <a:latin typeface="Arial"/>
                <a:cs typeface="Arial"/>
              </a:rPr>
              <a:t>летать </a:t>
            </a:r>
            <a:r>
              <a:rPr spc="-90" dirty="0">
                <a:latin typeface="Arial"/>
                <a:cs typeface="Arial"/>
              </a:rPr>
              <a:t>4 </a:t>
            </a:r>
            <a:r>
              <a:rPr spc="-105" dirty="0">
                <a:latin typeface="Arial"/>
                <a:cs typeface="Arial"/>
              </a:rPr>
              <a:t>раза </a:t>
            </a:r>
            <a:r>
              <a:rPr spc="-95" dirty="0">
                <a:latin typeface="Arial"/>
                <a:cs typeface="Arial"/>
              </a:rPr>
              <a:t>в </a:t>
            </a:r>
            <a:r>
              <a:rPr spc="-85" dirty="0">
                <a:latin typeface="Arial"/>
                <a:cs typeface="Arial"/>
              </a:rPr>
              <a:t>неделю. </a:t>
            </a:r>
            <a:r>
              <a:rPr spc="-114" dirty="0">
                <a:latin typeface="Arial"/>
                <a:cs typeface="Arial"/>
              </a:rPr>
              <a:t>Значит, </a:t>
            </a:r>
            <a:r>
              <a:rPr spc="-65" dirty="0">
                <a:latin typeface="Arial"/>
                <a:cs typeface="Arial"/>
              </a:rPr>
              <a:t>нам </a:t>
            </a:r>
            <a:r>
              <a:rPr spc="-90" dirty="0">
                <a:latin typeface="Arial"/>
                <a:cs typeface="Arial"/>
              </a:rPr>
              <a:t>придется </a:t>
            </a:r>
            <a:r>
              <a:rPr spc="-75" dirty="0">
                <a:latin typeface="Arial"/>
                <a:cs typeface="Arial"/>
              </a:rPr>
              <a:t>обновить </a:t>
            </a:r>
            <a:r>
              <a:rPr spc="-80" dirty="0">
                <a:latin typeface="Arial"/>
                <a:cs typeface="Arial"/>
              </a:rPr>
              <a:t>значения </a:t>
            </a:r>
            <a:r>
              <a:rPr spc="-95" dirty="0">
                <a:latin typeface="Arial"/>
                <a:cs typeface="Arial"/>
              </a:rPr>
              <a:t>в</a:t>
            </a:r>
            <a:r>
              <a:rPr spc="-45" dirty="0">
                <a:latin typeface="Arial"/>
                <a:cs typeface="Arial"/>
              </a:rPr>
              <a:t> </a:t>
            </a:r>
            <a:r>
              <a:rPr spc="-100" dirty="0">
                <a:latin typeface="Arial"/>
                <a:cs typeface="Arial"/>
              </a:rPr>
              <a:t>таблице.</a:t>
            </a:r>
            <a:endParaRPr dirty="0">
              <a:latin typeface="Arial"/>
              <a:cs typeface="Arial"/>
            </a:endParaRPr>
          </a:p>
          <a:p>
            <a:pPr marL="12700"/>
            <a:r>
              <a:rPr spc="-105" dirty="0">
                <a:latin typeface="Arial"/>
                <a:cs typeface="Arial"/>
              </a:rPr>
              <a:t>Пилоту </a:t>
            </a:r>
            <a:r>
              <a:rPr spc="-45" dirty="0">
                <a:latin typeface="Arial"/>
                <a:cs typeface="Arial"/>
              </a:rPr>
              <a:t>по </a:t>
            </a:r>
            <a:r>
              <a:rPr spc="-50" dirty="0">
                <a:latin typeface="Arial"/>
                <a:cs typeface="Arial"/>
              </a:rPr>
              <a:t>имени </a:t>
            </a:r>
            <a:r>
              <a:rPr spc="-90" dirty="0">
                <a:latin typeface="Arial"/>
                <a:cs typeface="Arial"/>
              </a:rPr>
              <a:t>Boris </a:t>
            </a:r>
            <a:r>
              <a:rPr spc="-70" dirty="0">
                <a:latin typeface="Arial"/>
                <a:cs typeface="Arial"/>
              </a:rPr>
              <a:t>добавим </a:t>
            </a:r>
            <a:r>
              <a:rPr spc="-60" dirty="0">
                <a:latin typeface="Arial"/>
                <a:cs typeface="Arial"/>
              </a:rPr>
              <a:t>один </a:t>
            </a:r>
            <a:r>
              <a:rPr spc="-75" dirty="0">
                <a:latin typeface="Arial"/>
                <a:cs typeface="Arial"/>
              </a:rPr>
              <a:t>день </a:t>
            </a:r>
            <a:r>
              <a:rPr spc="-140" dirty="0">
                <a:latin typeface="Arial"/>
                <a:cs typeface="Arial"/>
              </a:rPr>
              <a:t>с </a:t>
            </a:r>
            <a:r>
              <a:rPr spc="-70" dirty="0">
                <a:latin typeface="Arial"/>
                <a:cs typeface="Arial"/>
              </a:rPr>
              <a:t>помощью операции</a:t>
            </a:r>
            <a:r>
              <a:rPr spc="-130" dirty="0">
                <a:latin typeface="Arial"/>
                <a:cs typeface="Arial"/>
              </a:rPr>
              <a:t> </a:t>
            </a:r>
            <a:r>
              <a:rPr spc="-60" dirty="0">
                <a:latin typeface="Arial"/>
                <a:cs typeface="Arial"/>
              </a:rPr>
              <a:t>конкатенации: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500"/>
              </a:spcBef>
            </a:pPr>
            <a:r>
              <a:rPr b="1" spc="-10" dirty="0">
                <a:latin typeface="Courier New"/>
                <a:cs typeface="Courier New"/>
              </a:rPr>
              <a:t>UPDATE pilots</a:t>
            </a:r>
            <a:endParaRPr dirty="0">
              <a:latin typeface="Courier New"/>
              <a:cs typeface="Courier New"/>
            </a:endParaRPr>
          </a:p>
          <a:p>
            <a:pPr marL="12700" marR="4020820">
              <a:spcBef>
                <a:spcPts val="5"/>
              </a:spcBef>
            </a:pPr>
            <a:r>
              <a:rPr b="1" spc="-5" dirty="0">
                <a:latin typeface="Courier New"/>
                <a:cs typeface="Courier New"/>
              </a:rPr>
              <a:t>SET </a:t>
            </a:r>
            <a:r>
              <a:rPr b="1" spc="-10" dirty="0">
                <a:latin typeface="Courier New"/>
                <a:cs typeface="Courier New"/>
              </a:rPr>
              <a:t>schedule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schedule ||</a:t>
            </a:r>
            <a:r>
              <a:rPr b="1" spc="-9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7  </a:t>
            </a:r>
            <a:r>
              <a:rPr b="1" spc="-10" dirty="0">
                <a:latin typeface="Courier New"/>
                <a:cs typeface="Courier New"/>
              </a:rPr>
              <a:t>WHERE pilot_name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'Boris';  </a:t>
            </a:r>
            <a:r>
              <a:rPr spc="-10" dirty="0">
                <a:latin typeface="Courier New"/>
                <a:cs typeface="Courier New"/>
              </a:rPr>
              <a:t>UPDATE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</a:t>
            </a:r>
          </a:p>
          <a:p>
            <a:pPr marL="12700" marR="5080">
              <a:spcBef>
                <a:spcPts val="530"/>
              </a:spcBef>
            </a:pPr>
            <a:r>
              <a:rPr spc="-105" dirty="0">
                <a:latin typeface="Arial"/>
                <a:cs typeface="Arial"/>
              </a:rPr>
              <a:t>Пилоту </a:t>
            </a:r>
            <a:r>
              <a:rPr spc="-45" dirty="0">
                <a:latin typeface="Arial"/>
                <a:cs typeface="Arial"/>
              </a:rPr>
              <a:t>по </a:t>
            </a:r>
            <a:r>
              <a:rPr spc="-50" dirty="0">
                <a:latin typeface="Arial"/>
                <a:cs typeface="Arial"/>
              </a:rPr>
              <a:t>имени </a:t>
            </a:r>
            <a:r>
              <a:rPr spc="-135" dirty="0">
                <a:latin typeface="Arial"/>
                <a:cs typeface="Arial"/>
              </a:rPr>
              <a:t>Pavel </a:t>
            </a:r>
            <a:r>
              <a:rPr spc="-70" dirty="0">
                <a:latin typeface="Arial"/>
                <a:cs typeface="Arial"/>
              </a:rPr>
              <a:t>добавим </a:t>
            </a:r>
            <a:r>
              <a:rPr spc="-60" dirty="0">
                <a:latin typeface="Arial"/>
                <a:cs typeface="Arial"/>
              </a:rPr>
              <a:t>один </a:t>
            </a:r>
            <a:r>
              <a:rPr spc="-75" dirty="0">
                <a:latin typeface="Arial"/>
                <a:cs typeface="Arial"/>
              </a:rPr>
              <a:t>день </a:t>
            </a:r>
            <a:r>
              <a:rPr spc="-95" dirty="0">
                <a:latin typeface="Arial"/>
                <a:cs typeface="Arial"/>
              </a:rPr>
              <a:t>в </a:t>
            </a:r>
            <a:r>
              <a:rPr spc="-50" dirty="0">
                <a:latin typeface="Arial"/>
                <a:cs typeface="Arial"/>
              </a:rPr>
              <a:t>конец </a:t>
            </a:r>
            <a:r>
              <a:rPr spc="-80" dirty="0">
                <a:latin typeface="Arial"/>
                <a:cs typeface="Arial"/>
              </a:rPr>
              <a:t>списка </a:t>
            </a:r>
            <a:r>
              <a:rPr spc="-100" dirty="0">
                <a:latin typeface="Arial"/>
                <a:cs typeface="Arial"/>
              </a:rPr>
              <a:t>(массива) </a:t>
            </a:r>
            <a:r>
              <a:rPr spc="-140" dirty="0">
                <a:latin typeface="Arial"/>
                <a:cs typeface="Arial"/>
              </a:rPr>
              <a:t>с </a:t>
            </a:r>
            <a:r>
              <a:rPr spc="-70" dirty="0">
                <a:latin typeface="Arial"/>
                <a:cs typeface="Arial"/>
              </a:rPr>
              <a:t>помощью  </a:t>
            </a:r>
            <a:r>
              <a:rPr spc="-80" dirty="0">
                <a:latin typeface="Arial"/>
                <a:cs typeface="Arial"/>
              </a:rPr>
              <a:t>функции</a:t>
            </a:r>
            <a:r>
              <a:rPr spc="-95" dirty="0">
                <a:latin typeface="Arial"/>
                <a:cs typeface="Arial"/>
              </a:rPr>
              <a:t> </a:t>
            </a:r>
            <a:r>
              <a:rPr b="1" spc="-10" dirty="0">
                <a:latin typeface="Carlito"/>
                <a:cs typeface="Carlito"/>
              </a:rPr>
              <a:t>array_append</a:t>
            </a:r>
            <a:r>
              <a:rPr spc="-10" dirty="0">
                <a:latin typeface="Arial"/>
                <a:cs typeface="Arial"/>
              </a:rPr>
              <a:t>:</a:t>
            </a:r>
            <a:endParaRPr dirty="0">
              <a:latin typeface="Arial"/>
              <a:cs typeface="Arial"/>
            </a:endParaRPr>
          </a:p>
          <a:p>
            <a:pPr marL="12700">
              <a:spcBef>
                <a:spcPts val="505"/>
              </a:spcBef>
            </a:pPr>
            <a:r>
              <a:rPr b="1" spc="-10" dirty="0">
                <a:latin typeface="Courier New"/>
                <a:cs typeface="Courier New"/>
              </a:rPr>
              <a:t>UPDATE pilots</a:t>
            </a:r>
            <a:endParaRPr dirty="0">
              <a:latin typeface="Courier New"/>
              <a:cs typeface="Courier New"/>
            </a:endParaRPr>
          </a:p>
          <a:p>
            <a:pPr marL="12700" marR="2109470"/>
            <a:r>
              <a:rPr b="1" spc="-5" dirty="0">
                <a:latin typeface="Courier New"/>
                <a:cs typeface="Courier New"/>
              </a:rPr>
              <a:t>SET </a:t>
            </a:r>
            <a:r>
              <a:rPr b="1" spc="-10" dirty="0">
                <a:latin typeface="Courier New"/>
                <a:cs typeface="Courier New"/>
              </a:rPr>
              <a:t>schedule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array_append( schedule, </a:t>
            </a:r>
            <a:r>
              <a:rPr b="1" dirty="0">
                <a:latin typeface="Courier New"/>
                <a:cs typeface="Courier New"/>
              </a:rPr>
              <a:t>6 )  </a:t>
            </a:r>
            <a:r>
              <a:rPr b="1" spc="-10" dirty="0">
                <a:latin typeface="Courier New"/>
                <a:cs typeface="Courier New"/>
              </a:rPr>
              <a:t>WHERE pilot_name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'Pavel';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UPDATE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3061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0084" y="279818"/>
            <a:ext cx="7632700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40" dirty="0">
                <a:latin typeface="Arial Black" panose="020B0A04020102020204" pitchFamily="34" charset="0"/>
              </a:rPr>
              <a:t>Операции </a:t>
            </a:r>
            <a:r>
              <a:rPr sz="3200" spc="-114" dirty="0">
                <a:latin typeface="Arial Black" panose="020B0A04020102020204" pitchFamily="34" charset="0"/>
              </a:rPr>
              <a:t>над </a:t>
            </a:r>
            <a:r>
              <a:rPr sz="3200" spc="-135" dirty="0">
                <a:latin typeface="Arial Black" panose="020B0A04020102020204" pitchFamily="34" charset="0"/>
              </a:rPr>
              <a:t>массивами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95" dirty="0">
                <a:latin typeface="Arial Black" panose="020B0A04020102020204" pitchFamily="34" charset="0"/>
              </a:rPr>
              <a:t>(2)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743" y="1287018"/>
            <a:ext cx="7805420" cy="47192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5" dirty="0">
                <a:latin typeface="Arial"/>
                <a:cs typeface="Arial"/>
              </a:rPr>
              <a:t>Ему </a:t>
            </a:r>
            <a:r>
              <a:rPr spc="-50" dirty="0">
                <a:latin typeface="Arial"/>
                <a:cs typeface="Arial"/>
              </a:rPr>
              <a:t>же </a:t>
            </a:r>
            <a:r>
              <a:rPr spc="-70" dirty="0">
                <a:latin typeface="Arial"/>
                <a:cs typeface="Arial"/>
              </a:rPr>
              <a:t>добавим </a:t>
            </a:r>
            <a:r>
              <a:rPr spc="-60" dirty="0">
                <a:latin typeface="Arial"/>
                <a:cs typeface="Arial"/>
              </a:rPr>
              <a:t>один </a:t>
            </a:r>
            <a:r>
              <a:rPr spc="-75" dirty="0">
                <a:latin typeface="Arial"/>
                <a:cs typeface="Arial"/>
              </a:rPr>
              <a:t>день </a:t>
            </a:r>
            <a:r>
              <a:rPr spc="-95" dirty="0">
                <a:latin typeface="Arial"/>
                <a:cs typeface="Arial"/>
              </a:rPr>
              <a:t>в </a:t>
            </a:r>
            <a:r>
              <a:rPr spc="-100" dirty="0">
                <a:latin typeface="Arial"/>
                <a:cs typeface="Arial"/>
              </a:rPr>
              <a:t>начало </a:t>
            </a:r>
            <a:r>
              <a:rPr spc="-80" dirty="0">
                <a:latin typeface="Arial"/>
                <a:cs typeface="Arial"/>
              </a:rPr>
              <a:t>списка </a:t>
            </a:r>
            <a:r>
              <a:rPr spc="-140" dirty="0">
                <a:latin typeface="Arial"/>
                <a:cs typeface="Arial"/>
              </a:rPr>
              <a:t>с </a:t>
            </a:r>
            <a:r>
              <a:rPr spc="-70" dirty="0">
                <a:latin typeface="Arial"/>
                <a:cs typeface="Arial"/>
              </a:rPr>
              <a:t>помощью </a:t>
            </a:r>
            <a:r>
              <a:rPr spc="-80" dirty="0">
                <a:latin typeface="Arial"/>
                <a:cs typeface="Arial"/>
              </a:rPr>
              <a:t>функции</a:t>
            </a:r>
            <a:r>
              <a:rPr spc="-75" dirty="0">
                <a:latin typeface="Arial"/>
                <a:cs typeface="Arial"/>
              </a:rPr>
              <a:t> </a:t>
            </a:r>
            <a:r>
              <a:rPr b="1" spc="-10" dirty="0">
                <a:latin typeface="Carlito"/>
                <a:cs typeface="Carlito"/>
              </a:rPr>
              <a:t>array_prepend</a:t>
            </a:r>
            <a:endParaRPr>
              <a:latin typeface="Carlito"/>
              <a:cs typeface="Carlito"/>
            </a:endParaRPr>
          </a:p>
          <a:p>
            <a:pPr marL="12700"/>
            <a:r>
              <a:rPr spc="-95" dirty="0">
                <a:latin typeface="Arial"/>
                <a:cs typeface="Arial"/>
              </a:rPr>
              <a:t>(обратите </a:t>
            </a:r>
            <a:r>
              <a:rPr spc="-65" dirty="0">
                <a:latin typeface="Arial"/>
                <a:cs typeface="Arial"/>
              </a:rPr>
              <a:t>внимание, </a:t>
            </a:r>
            <a:r>
              <a:rPr spc="-105" dirty="0">
                <a:latin typeface="Arial"/>
                <a:cs typeface="Arial"/>
              </a:rPr>
              <a:t>что </a:t>
            </a:r>
            <a:r>
              <a:rPr spc="-90" dirty="0">
                <a:latin typeface="Arial"/>
                <a:cs typeface="Arial"/>
              </a:rPr>
              <a:t>параметры </a:t>
            </a:r>
            <a:r>
              <a:rPr spc="-80" dirty="0">
                <a:latin typeface="Arial"/>
                <a:cs typeface="Arial"/>
              </a:rPr>
              <a:t>функции поменялись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80" dirty="0">
                <a:latin typeface="Arial"/>
                <a:cs typeface="Arial"/>
              </a:rPr>
              <a:t>местами):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500"/>
              </a:spcBef>
            </a:pPr>
            <a:r>
              <a:rPr b="1" spc="-10" dirty="0">
                <a:latin typeface="Courier New"/>
                <a:cs typeface="Courier New"/>
              </a:rPr>
              <a:t>UPDATE pilots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5" dirty="0">
                <a:latin typeface="Courier New"/>
                <a:cs typeface="Courier New"/>
              </a:rPr>
              <a:t>SET </a:t>
            </a:r>
            <a:r>
              <a:rPr b="1" spc="-10" dirty="0">
                <a:latin typeface="Courier New"/>
                <a:cs typeface="Courier New"/>
              </a:rPr>
              <a:t>schedule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array_prepend( </a:t>
            </a:r>
            <a:r>
              <a:rPr b="1" spc="-5" dirty="0">
                <a:latin typeface="Courier New"/>
                <a:cs typeface="Courier New"/>
              </a:rPr>
              <a:t>1, </a:t>
            </a:r>
            <a:r>
              <a:rPr b="1" spc="-10" dirty="0">
                <a:latin typeface="Courier New"/>
                <a:cs typeface="Courier New"/>
              </a:rPr>
              <a:t>schedule</a:t>
            </a:r>
            <a:r>
              <a:rPr b="1" spc="-75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b="1" spc="-10" dirty="0">
                <a:latin typeface="Courier New"/>
                <a:cs typeface="Courier New"/>
              </a:rPr>
              <a:t>WHERE pilot_name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'Pavel';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UPDATE </a:t>
            </a:r>
            <a:r>
              <a:rPr dirty="0">
                <a:latin typeface="Courier New"/>
                <a:cs typeface="Courier New"/>
              </a:rPr>
              <a:t>1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2750">
              <a:latin typeface="Courier New"/>
              <a:cs typeface="Courier New"/>
            </a:endParaRPr>
          </a:p>
          <a:p>
            <a:pPr marL="12700"/>
            <a:r>
              <a:rPr spc="-195" dirty="0">
                <a:latin typeface="Arial"/>
                <a:cs typeface="Arial"/>
              </a:rPr>
              <a:t>У </a:t>
            </a:r>
            <a:r>
              <a:rPr spc="-90" dirty="0">
                <a:latin typeface="Arial"/>
                <a:cs typeface="Arial"/>
              </a:rPr>
              <a:t>пилота </a:t>
            </a:r>
            <a:r>
              <a:rPr spc="-45" dirty="0">
                <a:latin typeface="Arial"/>
                <a:cs typeface="Arial"/>
              </a:rPr>
              <a:t>по </a:t>
            </a:r>
            <a:r>
              <a:rPr spc="-50" dirty="0">
                <a:latin typeface="Arial"/>
                <a:cs typeface="Arial"/>
              </a:rPr>
              <a:t>имени </a:t>
            </a:r>
            <a:r>
              <a:rPr spc="-90" dirty="0">
                <a:latin typeface="Arial"/>
                <a:cs typeface="Arial"/>
              </a:rPr>
              <a:t>Ivan </a:t>
            </a:r>
            <a:r>
              <a:rPr spc="-100" dirty="0">
                <a:latin typeface="Arial"/>
                <a:cs typeface="Arial"/>
              </a:rPr>
              <a:t>имеется </a:t>
            </a:r>
            <a:r>
              <a:rPr spc="-70" dirty="0">
                <a:latin typeface="Arial"/>
                <a:cs typeface="Arial"/>
              </a:rPr>
              <a:t>лишний </a:t>
            </a:r>
            <a:r>
              <a:rPr spc="-75" dirty="0">
                <a:latin typeface="Arial"/>
                <a:cs typeface="Arial"/>
              </a:rPr>
              <a:t>день </a:t>
            </a:r>
            <a:r>
              <a:rPr spc="-95" dirty="0">
                <a:latin typeface="Arial"/>
                <a:cs typeface="Arial"/>
              </a:rPr>
              <a:t>в графике. </a:t>
            </a:r>
            <a:r>
              <a:rPr spc="-345" dirty="0">
                <a:latin typeface="Arial"/>
                <a:cs typeface="Arial"/>
              </a:rPr>
              <a:t>С </a:t>
            </a:r>
            <a:r>
              <a:rPr spc="-65" dirty="0">
                <a:latin typeface="Arial"/>
                <a:cs typeface="Arial"/>
              </a:rPr>
              <a:t>помощью</a:t>
            </a:r>
            <a:r>
              <a:rPr spc="-100" dirty="0">
                <a:latin typeface="Arial"/>
                <a:cs typeface="Arial"/>
              </a:rPr>
              <a:t> </a:t>
            </a:r>
            <a:r>
              <a:rPr spc="-80" dirty="0">
                <a:latin typeface="Arial"/>
                <a:cs typeface="Arial"/>
              </a:rPr>
              <a:t>функции</a:t>
            </a:r>
            <a:endParaRPr>
              <a:latin typeface="Arial"/>
              <a:cs typeface="Arial"/>
            </a:endParaRPr>
          </a:p>
          <a:p>
            <a:pPr marL="12700"/>
            <a:r>
              <a:rPr b="1" spc="-15" dirty="0">
                <a:latin typeface="Carlito"/>
                <a:cs typeface="Carlito"/>
              </a:rPr>
              <a:t>array_remove </a:t>
            </a:r>
            <a:r>
              <a:rPr spc="-90" dirty="0">
                <a:latin typeface="Arial"/>
                <a:cs typeface="Arial"/>
              </a:rPr>
              <a:t>удалим </a:t>
            </a:r>
            <a:r>
              <a:rPr spc="-50" dirty="0">
                <a:latin typeface="Arial"/>
                <a:cs typeface="Arial"/>
              </a:rPr>
              <a:t>из </a:t>
            </a:r>
            <a:r>
              <a:rPr spc="-105" dirty="0">
                <a:latin typeface="Arial"/>
                <a:cs typeface="Arial"/>
              </a:rPr>
              <a:t>графика </a:t>
            </a:r>
            <a:r>
              <a:rPr spc="-75" dirty="0">
                <a:latin typeface="Arial"/>
                <a:cs typeface="Arial"/>
              </a:rPr>
              <a:t>пятницу (второй </a:t>
            </a:r>
            <a:r>
              <a:rPr spc="-90" dirty="0">
                <a:latin typeface="Arial"/>
                <a:cs typeface="Arial"/>
              </a:rPr>
              <a:t>параметр </a:t>
            </a:r>
            <a:r>
              <a:rPr spc="-80" dirty="0">
                <a:latin typeface="Arial"/>
                <a:cs typeface="Arial"/>
              </a:rPr>
              <a:t>функции</a:t>
            </a:r>
            <a:r>
              <a:rPr spc="-140" dirty="0">
                <a:latin typeface="Arial"/>
                <a:cs typeface="Arial"/>
              </a:rPr>
              <a:t> </a:t>
            </a:r>
            <a:r>
              <a:rPr spc="-95" dirty="0">
                <a:latin typeface="Arial"/>
                <a:cs typeface="Arial"/>
              </a:rPr>
              <a:t>указывает</a:t>
            </a:r>
            <a:endParaRPr>
              <a:latin typeface="Arial"/>
              <a:cs typeface="Arial"/>
            </a:endParaRPr>
          </a:p>
          <a:p>
            <a:pPr marL="12700"/>
            <a:r>
              <a:rPr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значение</a:t>
            </a:r>
            <a:r>
              <a:rPr spc="-80" dirty="0">
                <a:latin typeface="Arial"/>
                <a:cs typeface="Arial"/>
              </a:rPr>
              <a:t> </a:t>
            </a:r>
            <a:r>
              <a:rPr spc="-110" dirty="0">
                <a:latin typeface="Arial"/>
                <a:cs typeface="Arial"/>
              </a:rPr>
              <a:t>элемента </a:t>
            </a:r>
            <a:r>
              <a:rPr spc="-100" dirty="0">
                <a:latin typeface="Arial"/>
                <a:cs typeface="Arial"/>
              </a:rPr>
              <a:t>массива, </a:t>
            </a:r>
            <a:r>
              <a:rPr spc="-140" dirty="0">
                <a:latin typeface="Arial"/>
                <a:cs typeface="Arial"/>
              </a:rPr>
              <a:t>а </a:t>
            </a:r>
            <a:r>
              <a:rPr spc="-70" dirty="0">
                <a:latin typeface="Arial"/>
                <a:cs typeface="Arial"/>
              </a:rPr>
              <a:t>не</a:t>
            </a:r>
            <a:r>
              <a:rPr spc="10" dirty="0">
                <a:latin typeface="Arial"/>
                <a:cs typeface="Arial"/>
              </a:rPr>
              <a:t> </a:t>
            </a:r>
            <a:r>
              <a:rPr spc="-55" dirty="0">
                <a:latin typeface="Arial"/>
                <a:cs typeface="Arial"/>
              </a:rPr>
              <a:t>индекс):</a:t>
            </a:r>
            <a:endParaRPr>
              <a:latin typeface="Arial"/>
              <a:cs typeface="Arial"/>
            </a:endParaRPr>
          </a:p>
          <a:p>
            <a:pPr marL="12700">
              <a:spcBef>
                <a:spcPts val="505"/>
              </a:spcBef>
            </a:pPr>
            <a:r>
              <a:rPr b="1" spc="-10" dirty="0">
                <a:latin typeface="Courier New"/>
                <a:cs typeface="Courier New"/>
              </a:rPr>
              <a:t>UPDATE pilots</a:t>
            </a:r>
            <a:endParaRPr>
              <a:latin typeface="Courier New"/>
              <a:cs typeface="Courier New"/>
            </a:endParaRPr>
          </a:p>
          <a:p>
            <a:pPr marL="12700" marR="2051050"/>
            <a:r>
              <a:rPr b="1" spc="-5" dirty="0">
                <a:latin typeface="Courier New"/>
                <a:cs typeface="Courier New"/>
              </a:rPr>
              <a:t>SET </a:t>
            </a:r>
            <a:r>
              <a:rPr b="1" spc="-10" dirty="0">
                <a:latin typeface="Courier New"/>
                <a:cs typeface="Courier New"/>
              </a:rPr>
              <a:t>schedule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array_remove( schedule, </a:t>
            </a:r>
            <a:r>
              <a:rPr b="1" dirty="0">
                <a:latin typeface="Courier New"/>
                <a:cs typeface="Courier New"/>
              </a:rPr>
              <a:t>5 )  </a:t>
            </a:r>
            <a:r>
              <a:rPr b="1" spc="-10" dirty="0">
                <a:latin typeface="Courier New"/>
                <a:cs typeface="Courier New"/>
              </a:rPr>
              <a:t>WHERE pilot_name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'Ivan';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spc="-10" dirty="0">
                <a:latin typeface="Courier New"/>
                <a:cs typeface="Courier New"/>
              </a:rPr>
              <a:t>UPDATE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030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6014" y="352970"/>
            <a:ext cx="8729979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40" dirty="0">
                <a:latin typeface="Arial Black" panose="020B0A04020102020204" pitchFamily="34" charset="0"/>
              </a:rPr>
              <a:t>Операции </a:t>
            </a:r>
            <a:r>
              <a:rPr sz="3200" spc="-114" dirty="0">
                <a:latin typeface="Arial Black" panose="020B0A04020102020204" pitchFamily="34" charset="0"/>
              </a:rPr>
              <a:t>над </a:t>
            </a:r>
            <a:r>
              <a:rPr sz="3200" spc="-135" dirty="0">
                <a:latin typeface="Arial Black" panose="020B0A04020102020204" pitchFamily="34" charset="0"/>
              </a:rPr>
              <a:t>массивами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10" dirty="0">
                <a:latin typeface="Arial Black" panose="020B0A04020102020204" pitchFamily="34" charset="0"/>
              </a:rPr>
              <a:t>(3)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4259" y="1735073"/>
            <a:ext cx="10120477" cy="31547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spcBef>
                <a:spcPts val="700"/>
              </a:spcBef>
            </a:pPr>
            <a:r>
              <a:rPr kern="0" dirty="0">
                <a:latin typeface="Arial"/>
                <a:cs typeface="Arial"/>
              </a:rPr>
              <a:t>У пилота по имени Petr изменим дни полетов, не изменяя их общего количества.</a:t>
            </a:r>
          </a:p>
          <a:p>
            <a:pPr marL="355600" marR="714375" indent="-342900"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kern="0" dirty="0">
                <a:latin typeface="Arial"/>
                <a:cs typeface="Arial"/>
              </a:rPr>
              <a:t>Воспользуемся индексами для работы на уровне отдельных элементов  массива.</a:t>
            </a:r>
          </a:p>
          <a:p>
            <a:pPr marL="355600" marR="253365" indent="-342900"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kern="0" dirty="0">
                <a:latin typeface="Arial"/>
                <a:cs typeface="Arial"/>
              </a:rPr>
              <a:t>По умолчанию нумерация индексов начинается с единицы, а не с нуля. При  необходимости ее можно изменить.</a:t>
            </a:r>
          </a:p>
          <a:p>
            <a:pPr marL="355600" marR="5080" indent="-342900"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kern="0" dirty="0">
                <a:latin typeface="Arial"/>
                <a:cs typeface="Arial"/>
              </a:rPr>
              <a:t>К элементам одного и того же массива можно обращаться в предложении SET  по отдельности, как будто это разные столбцы.</a:t>
            </a:r>
          </a:p>
          <a:p>
            <a:pPr marL="12700">
              <a:spcBef>
                <a:spcPts val="505"/>
              </a:spcBef>
            </a:pPr>
            <a:r>
              <a:rPr b="1" kern="0" dirty="0">
                <a:latin typeface="Courier New"/>
                <a:cs typeface="Courier New"/>
              </a:rPr>
              <a:t>UPDATE pilots</a:t>
            </a:r>
            <a:endParaRPr kern="0" dirty="0">
              <a:latin typeface="Courier New"/>
              <a:cs typeface="Courier New"/>
            </a:endParaRPr>
          </a:p>
          <a:p>
            <a:pPr marL="12700"/>
            <a:r>
              <a:rPr b="1" kern="0" dirty="0">
                <a:latin typeface="Courier New"/>
                <a:cs typeface="Courier New"/>
              </a:rPr>
              <a:t>SET schedule[ 1 ] = 2, schedule[ 2 ] = 3</a:t>
            </a:r>
            <a:endParaRPr kern="0" dirty="0">
              <a:latin typeface="Courier New"/>
              <a:cs typeface="Courier New"/>
            </a:endParaRPr>
          </a:p>
          <a:p>
            <a:pPr marL="12700"/>
            <a:r>
              <a:rPr b="1" kern="0" dirty="0">
                <a:latin typeface="Courier New"/>
                <a:cs typeface="Courier New"/>
              </a:rPr>
              <a:t>WHERE pilot_name = 'Petr';</a:t>
            </a:r>
            <a:endParaRPr kern="0" dirty="0">
              <a:latin typeface="Courier New"/>
              <a:cs typeface="Courier New"/>
            </a:endParaRPr>
          </a:p>
          <a:p>
            <a:pPr marL="12700"/>
            <a:r>
              <a:rPr kern="0" dirty="0">
                <a:latin typeface="Courier New"/>
                <a:cs typeface="Courier New"/>
              </a:rPr>
              <a:t>UPDATE 1</a:t>
            </a:r>
          </a:p>
        </p:txBody>
      </p:sp>
    </p:spTree>
    <p:extLst>
      <p:ext uri="{BB962C8B-B14F-4D97-AF65-F5344CB8AC3E}">
        <p14:creationId xmlns:p14="http://schemas.microsoft.com/office/powerpoint/2010/main" val="213383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7204" y="365162"/>
            <a:ext cx="8105926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40" dirty="0">
                <a:latin typeface="Arial Black" panose="020B0A04020102020204" pitchFamily="34" charset="0"/>
              </a:rPr>
              <a:t>Операции </a:t>
            </a:r>
            <a:r>
              <a:rPr sz="3200" spc="-114" dirty="0">
                <a:latin typeface="Arial Black" panose="020B0A04020102020204" pitchFamily="34" charset="0"/>
              </a:rPr>
              <a:t>над </a:t>
            </a:r>
            <a:r>
              <a:rPr sz="3200" spc="-135" dirty="0">
                <a:latin typeface="Arial Black" panose="020B0A04020102020204" pitchFamily="34" charset="0"/>
              </a:rPr>
              <a:t>массивами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95" dirty="0">
                <a:latin typeface="Arial Black" panose="020B0A04020102020204" pitchFamily="34" charset="0"/>
              </a:rPr>
              <a:t>(4)</a:t>
            </a:r>
            <a:endParaRPr sz="320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2080" y="1285494"/>
            <a:ext cx="10789920" cy="3819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55"/>
              </a:lnSpc>
              <a:spcBef>
                <a:spcPts val="105"/>
              </a:spcBef>
            </a:pPr>
            <a:r>
              <a:rPr sz="2000" kern="0" dirty="0">
                <a:latin typeface="Arial"/>
                <a:cs typeface="Arial"/>
              </a:rPr>
              <a:t>А можно было бы, используя срез (slice) массива, сделать и так:</a:t>
            </a:r>
          </a:p>
          <a:p>
            <a:pPr marL="12700">
              <a:lnSpc>
                <a:spcPts val="2115"/>
              </a:lnSpc>
            </a:pPr>
            <a:r>
              <a:rPr b="1" kern="0" dirty="0">
                <a:latin typeface="Courier New"/>
                <a:cs typeface="Courier New"/>
              </a:rPr>
              <a:t>UPDATE pilots</a:t>
            </a:r>
            <a:endParaRPr kern="0" dirty="0">
              <a:latin typeface="Courier New"/>
              <a:cs typeface="Courier New"/>
            </a:endParaRPr>
          </a:p>
          <a:p>
            <a:pPr marL="12700"/>
            <a:r>
              <a:rPr b="1" kern="0" dirty="0">
                <a:latin typeface="Courier New"/>
                <a:cs typeface="Courier New"/>
              </a:rPr>
              <a:t>SET schedule[ 1:2 ] = </a:t>
            </a:r>
            <a:r>
              <a:rPr b="1" kern="0" dirty="0">
                <a:solidFill>
                  <a:srgbClr val="FF0000"/>
                </a:solidFill>
                <a:latin typeface="Courier New"/>
                <a:cs typeface="Courier New"/>
              </a:rPr>
              <a:t>ARRAY</a:t>
            </a:r>
            <a:r>
              <a:rPr b="1" kern="0" dirty="0">
                <a:latin typeface="Courier New"/>
                <a:cs typeface="Courier New"/>
              </a:rPr>
              <a:t>[ 2, 3 ]</a:t>
            </a:r>
            <a:endParaRPr kern="0" dirty="0">
              <a:latin typeface="Courier New"/>
              <a:cs typeface="Courier New"/>
            </a:endParaRPr>
          </a:p>
          <a:p>
            <a:pPr marL="12700"/>
            <a:r>
              <a:rPr b="1" kern="0" dirty="0">
                <a:latin typeface="Courier New"/>
                <a:cs typeface="Courier New"/>
              </a:rPr>
              <a:t>WHERE pilot_name = 'Petr';</a:t>
            </a:r>
            <a:endParaRPr kern="0" dirty="0">
              <a:latin typeface="Courier New"/>
              <a:cs typeface="Courier New"/>
            </a:endParaRPr>
          </a:p>
          <a:p>
            <a:pPr marL="12700"/>
            <a:r>
              <a:rPr kern="0" dirty="0">
                <a:latin typeface="Courier New"/>
                <a:cs typeface="Courier New"/>
              </a:rPr>
              <a:t>UPDATE 1</a:t>
            </a:r>
          </a:p>
          <a:p>
            <a:pPr>
              <a:spcBef>
                <a:spcPts val="45"/>
              </a:spcBef>
            </a:pPr>
            <a:endParaRPr sz="2750" kern="0" dirty="0">
              <a:latin typeface="Courier New"/>
              <a:cs typeface="Courier New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2000" kern="0" dirty="0">
                <a:latin typeface="Arial"/>
                <a:cs typeface="Arial"/>
              </a:rPr>
              <a:t>Нотация с использованием ключевого слова ARRAY — </a:t>
            </a:r>
            <a:r>
              <a:rPr sz="2000" kern="0" dirty="0" err="1" smtClean="0">
                <a:latin typeface="Arial"/>
                <a:cs typeface="Arial"/>
              </a:rPr>
              <a:t>это</a:t>
            </a:r>
            <a:r>
              <a:rPr lang="en-US" sz="2000" kern="0" dirty="0" smtClean="0">
                <a:latin typeface="Arial"/>
                <a:cs typeface="Arial"/>
              </a:rPr>
              <a:t> </a:t>
            </a:r>
            <a:r>
              <a:rPr sz="2000" kern="0" dirty="0" err="1" smtClean="0">
                <a:latin typeface="Arial"/>
                <a:cs typeface="Arial"/>
              </a:rPr>
              <a:t>альтернативный</a:t>
            </a:r>
            <a:r>
              <a:rPr sz="2000" kern="0" dirty="0" smtClean="0">
                <a:latin typeface="Arial"/>
                <a:cs typeface="Arial"/>
              </a:rPr>
              <a:t> </a:t>
            </a:r>
            <a:r>
              <a:rPr sz="2000" kern="0" dirty="0">
                <a:latin typeface="Arial"/>
                <a:cs typeface="Arial"/>
              </a:rPr>
              <a:t>способ создания массива (он </a:t>
            </a:r>
            <a:r>
              <a:rPr sz="2000" kern="0" dirty="0" err="1">
                <a:latin typeface="Arial"/>
                <a:cs typeface="Arial"/>
              </a:rPr>
              <a:t>соответствует</a:t>
            </a:r>
            <a:r>
              <a:rPr sz="2000" kern="0" dirty="0">
                <a:latin typeface="Arial"/>
                <a:cs typeface="Arial"/>
              </a:rPr>
              <a:t> </a:t>
            </a:r>
            <a:r>
              <a:rPr sz="2000" kern="0" dirty="0" err="1" smtClean="0">
                <a:latin typeface="Arial"/>
                <a:cs typeface="Arial"/>
              </a:rPr>
              <a:t>стандарту</a:t>
            </a:r>
            <a:r>
              <a:rPr lang="en-US" sz="2000" kern="0" dirty="0" smtClean="0">
                <a:latin typeface="Arial"/>
                <a:cs typeface="Arial"/>
              </a:rPr>
              <a:t> </a:t>
            </a:r>
            <a:r>
              <a:rPr sz="2000" kern="0" dirty="0" smtClean="0">
                <a:latin typeface="Arial"/>
                <a:cs typeface="Arial"/>
              </a:rPr>
              <a:t>SQL</a:t>
            </a:r>
            <a:r>
              <a:rPr sz="2000" kern="0" dirty="0">
                <a:latin typeface="Arial"/>
                <a:cs typeface="Arial"/>
              </a:rPr>
              <a:t>).</a:t>
            </a:r>
          </a:p>
          <a:p>
            <a:pPr marL="355600" marR="119380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kern="0" dirty="0">
                <a:latin typeface="Arial"/>
                <a:cs typeface="Arial"/>
              </a:rPr>
              <a:t>В вышеприведенной команде запись 1:2 означает индексы первого и  последнего элементов диапазона массива.</a:t>
            </a:r>
          </a:p>
          <a:p>
            <a:pPr marL="355600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kern="0" dirty="0">
                <a:latin typeface="Arial"/>
                <a:cs typeface="Arial"/>
              </a:rPr>
              <a:t>Таким образом, присваивание новых значений производится сразу</a:t>
            </a:r>
          </a:p>
          <a:p>
            <a:pPr marL="355600">
              <a:spcBef>
                <a:spcPts val="5"/>
              </a:spcBef>
            </a:pPr>
            <a:r>
              <a:rPr sz="2000" kern="0" dirty="0">
                <a:latin typeface="Arial"/>
                <a:cs typeface="Arial"/>
              </a:rPr>
              <a:t>целому диапазону элементов массива.</a:t>
            </a:r>
          </a:p>
        </p:txBody>
      </p:sp>
    </p:spTree>
    <p:extLst>
      <p:ext uri="{BB962C8B-B14F-4D97-AF65-F5344CB8AC3E}">
        <p14:creationId xmlns:p14="http://schemas.microsoft.com/office/powerpoint/2010/main" val="29182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8529" y="611034"/>
            <a:ext cx="8485632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15" dirty="0">
                <a:latin typeface="Arial Black" panose="020B0A04020102020204" pitchFamily="34" charset="0"/>
              </a:rPr>
              <a:t>Что </a:t>
            </a:r>
            <a:r>
              <a:rPr sz="3200" spc="-145" dirty="0">
                <a:latin typeface="Arial Black" panose="020B0A04020102020204" pitchFamily="34" charset="0"/>
              </a:rPr>
              <a:t>теперь получилось </a:t>
            </a:r>
            <a:r>
              <a:rPr sz="3200" spc="-150" dirty="0">
                <a:latin typeface="Arial Black" panose="020B0A04020102020204" pitchFamily="34" charset="0"/>
              </a:rPr>
              <a:t>в</a:t>
            </a:r>
            <a:r>
              <a:rPr sz="3200" spc="-70" dirty="0">
                <a:latin typeface="Arial Black" panose="020B0A04020102020204" pitchFamily="34" charset="0"/>
              </a:rPr>
              <a:t> </a:t>
            </a:r>
            <a:r>
              <a:rPr sz="3200" spc="-180" dirty="0">
                <a:latin typeface="Arial Black" panose="020B0A04020102020204" pitchFamily="34" charset="0"/>
              </a:rPr>
              <a:t>таблице?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10430" y="299993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79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86245" y="2999930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39">
                <a:moveTo>
                  <a:pt x="0" y="0"/>
                </a:moveTo>
                <a:lnTo>
                  <a:pt x="1500759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97730" y="2274570"/>
            <a:ext cx="343154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5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pilots;</a:t>
            </a:r>
            <a:endParaRPr dirty="0">
              <a:latin typeface="Courier New"/>
              <a:cs typeface="Courier New"/>
            </a:endParaRPr>
          </a:p>
          <a:p>
            <a:pPr marL="149225"/>
            <a:r>
              <a:rPr spc="-10" dirty="0">
                <a:latin typeface="Courier New"/>
                <a:cs typeface="Courier New"/>
              </a:rPr>
              <a:t>pilot_name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schedule</a:t>
            </a:r>
            <a:endParaRPr dirty="0">
              <a:latin typeface="Courier New"/>
              <a:cs typeface="Courier New"/>
            </a:endParaRPr>
          </a:p>
          <a:p>
            <a:pPr marL="12700">
              <a:tabLst>
                <a:tab pos="1650364" algn="l"/>
                <a:tab pos="3418204" algn="l"/>
              </a:tabLst>
            </a:pPr>
            <a:r>
              <a:rPr dirty="0">
                <a:latin typeface="Courier New"/>
                <a:cs typeface="Courier New"/>
              </a:rPr>
              <a:t> 	+ 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136005" y="3097530"/>
            <a:ext cx="152717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{3,5,6,7}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{1,2,5,6}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{1,3,6,7}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{2,3,5,7}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7731" y="3097530"/>
            <a:ext cx="1392555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55118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B</a:t>
            </a:r>
            <a:r>
              <a:rPr spc="-15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dirty="0">
                <a:latin typeface="Courier New"/>
                <a:cs typeface="Courier New"/>
              </a:rPr>
              <a:t>s  </a:t>
            </a:r>
            <a:r>
              <a:rPr spc="-5" dirty="0">
                <a:latin typeface="Courier New"/>
                <a:cs typeface="Courier New"/>
              </a:rPr>
              <a:t>P</a:t>
            </a:r>
            <a:r>
              <a:rPr spc="-15" dirty="0">
                <a:latin typeface="Courier New"/>
                <a:cs typeface="Courier New"/>
              </a:rPr>
              <a:t>a</a:t>
            </a:r>
            <a:r>
              <a:rPr spc="-5" dirty="0">
                <a:latin typeface="Courier New"/>
                <a:cs typeface="Courier New"/>
              </a:rPr>
              <a:t>v</a:t>
            </a:r>
            <a:r>
              <a:rPr spc="-15" dirty="0">
                <a:latin typeface="Courier New"/>
                <a:cs typeface="Courier New"/>
              </a:rPr>
              <a:t>e</a:t>
            </a:r>
            <a:r>
              <a:rPr dirty="0">
                <a:latin typeface="Courier New"/>
                <a:cs typeface="Courier New"/>
              </a:rPr>
              <a:t>l  </a:t>
            </a:r>
            <a:r>
              <a:rPr spc="-10" dirty="0">
                <a:latin typeface="Courier New"/>
                <a:cs typeface="Courier New"/>
              </a:rPr>
              <a:t>Ivan  Petr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(4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555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92553" y="407477"/>
            <a:ext cx="8255991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10" dirty="0">
                <a:latin typeface="Arial Black" panose="020B0A04020102020204" pitchFamily="34" charset="0"/>
              </a:rPr>
              <a:t>Выборки </a:t>
            </a:r>
            <a:r>
              <a:rPr sz="3200" spc="-80" dirty="0">
                <a:latin typeface="Arial Black" panose="020B0A04020102020204" pitchFamily="34" charset="0"/>
              </a:rPr>
              <a:t>из </a:t>
            </a:r>
            <a:r>
              <a:rPr sz="3200" spc="-160" dirty="0">
                <a:latin typeface="Arial Black" panose="020B0A04020102020204" pitchFamily="34" charset="0"/>
              </a:rPr>
              <a:t>таблиц </a:t>
            </a:r>
            <a:r>
              <a:rPr sz="3200" spc="-220" dirty="0">
                <a:latin typeface="Arial Black" panose="020B0A04020102020204" pitchFamily="34" charset="0"/>
              </a:rPr>
              <a:t>с </a:t>
            </a:r>
            <a:r>
              <a:rPr sz="3200" spc="-135" dirty="0">
                <a:latin typeface="Arial Black" panose="020B0A04020102020204" pitchFamily="34" charset="0"/>
              </a:rPr>
              <a:t>массивами</a:t>
            </a:r>
            <a:r>
              <a:rPr sz="3200" spc="-220" dirty="0">
                <a:latin typeface="Arial Black" panose="020B0A04020102020204" pitchFamily="34" charset="0"/>
              </a:rPr>
              <a:t> </a:t>
            </a:r>
            <a:r>
              <a:rPr sz="3200" spc="-110" dirty="0">
                <a:latin typeface="Arial Black" panose="020B0A04020102020204" pitchFamily="34" charset="0"/>
              </a:rPr>
              <a:t>(1)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57246" y="3021520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79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33061" y="3021520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39">
                <a:moveTo>
                  <a:pt x="0" y="0"/>
                </a:moveTo>
                <a:lnTo>
                  <a:pt x="1500759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644546" y="1578973"/>
            <a:ext cx="6577330" cy="156591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spcBef>
                <a:spcPts val="670"/>
              </a:spcBef>
            </a:pPr>
            <a:r>
              <a:rPr sz="2000" spc="-100" dirty="0">
                <a:latin typeface="Arial"/>
                <a:cs typeface="Arial"/>
              </a:rPr>
              <a:t>Получим </a:t>
            </a:r>
            <a:r>
              <a:rPr sz="2000" spc="-65" dirty="0">
                <a:latin typeface="Arial"/>
                <a:cs typeface="Arial"/>
              </a:rPr>
              <a:t>список </a:t>
            </a:r>
            <a:r>
              <a:rPr sz="2000" spc="-90" dirty="0">
                <a:latin typeface="Arial"/>
                <a:cs typeface="Arial"/>
              </a:rPr>
              <a:t>пилотов, </a:t>
            </a:r>
            <a:r>
              <a:rPr sz="2000" spc="-80" dirty="0">
                <a:latin typeface="Arial"/>
                <a:cs typeface="Arial"/>
              </a:rPr>
              <a:t>которые </a:t>
            </a:r>
            <a:r>
              <a:rPr sz="2000" spc="-135" dirty="0">
                <a:latin typeface="Arial"/>
                <a:cs typeface="Arial"/>
              </a:rPr>
              <a:t>летают </a:t>
            </a:r>
            <a:r>
              <a:rPr sz="2000" spc="-50" dirty="0">
                <a:latin typeface="Arial"/>
                <a:cs typeface="Arial"/>
              </a:rPr>
              <a:t>каждую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среду:</a:t>
            </a:r>
            <a:endParaRPr sz="2000">
              <a:latin typeface="Arial"/>
              <a:cs typeface="Arial"/>
            </a:endParaRPr>
          </a:p>
          <a:p>
            <a:pPr marL="12700">
              <a:spcBef>
                <a:spcPts val="515"/>
              </a:spcBef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pilots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WHERE array_position( schedule, </a:t>
            </a:r>
            <a:r>
              <a:rPr b="1" dirty="0">
                <a:latin typeface="Courier New"/>
                <a:cs typeface="Courier New"/>
              </a:rPr>
              <a:t>3 ) </a:t>
            </a:r>
            <a:r>
              <a:rPr b="1" spc="-5" dirty="0">
                <a:latin typeface="Courier New"/>
                <a:cs typeface="Courier New"/>
              </a:rPr>
              <a:t>IS </a:t>
            </a:r>
            <a:r>
              <a:rPr b="1" spc="-10" dirty="0">
                <a:latin typeface="Courier New"/>
                <a:cs typeface="Courier New"/>
              </a:rPr>
              <a:t>NOT</a:t>
            </a:r>
            <a:r>
              <a:rPr b="1" spc="-8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NULL;</a:t>
            </a:r>
            <a:endParaRPr>
              <a:latin typeface="Courier New"/>
              <a:cs typeface="Courier New"/>
            </a:endParaRPr>
          </a:p>
          <a:p>
            <a:pPr marL="149225"/>
            <a:r>
              <a:rPr spc="-10" dirty="0">
                <a:latin typeface="Courier New"/>
                <a:cs typeface="Courier New"/>
              </a:rPr>
              <a:t>pilot_name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schedule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1650364" algn="l"/>
                <a:tab pos="3418204" algn="l"/>
              </a:tabLst>
            </a:pPr>
            <a:r>
              <a:rPr dirty="0">
                <a:latin typeface="Courier New"/>
                <a:cs typeface="Courier New"/>
              </a:rPr>
              <a:t> 	+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82821" y="3119119"/>
            <a:ext cx="1527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{3,5,6,7}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{1,3,6,7}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{2,3,5,7}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44547" y="3119119"/>
            <a:ext cx="13925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551815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B</a:t>
            </a:r>
            <a:r>
              <a:rPr spc="-15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dirty="0">
                <a:latin typeface="Courier New"/>
                <a:cs typeface="Courier New"/>
              </a:rPr>
              <a:t>s  </a:t>
            </a:r>
            <a:r>
              <a:rPr spc="-10" dirty="0">
                <a:latin typeface="Courier New"/>
                <a:cs typeface="Courier New"/>
              </a:rPr>
              <a:t>Ivan  Petr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(3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4547" y="4283710"/>
            <a:ext cx="932799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60" dirty="0">
                <a:latin typeface="Arial"/>
                <a:cs typeface="Arial"/>
              </a:rPr>
              <a:t>Функция </a:t>
            </a:r>
            <a:r>
              <a:rPr b="1" spc="-10" dirty="0">
                <a:latin typeface="Carlito"/>
                <a:cs typeface="Carlito"/>
              </a:rPr>
              <a:t>array_position </a:t>
            </a:r>
            <a:r>
              <a:rPr spc="-105" dirty="0">
                <a:latin typeface="Arial"/>
                <a:cs typeface="Arial"/>
              </a:rPr>
              <a:t>возвращает </a:t>
            </a:r>
            <a:r>
              <a:rPr spc="-60" dirty="0">
                <a:latin typeface="Arial"/>
                <a:cs typeface="Arial"/>
              </a:rPr>
              <a:t>индекс </a:t>
            </a:r>
            <a:r>
              <a:rPr spc="-70" dirty="0">
                <a:latin typeface="Arial"/>
                <a:cs typeface="Arial"/>
              </a:rPr>
              <a:t>первого </a:t>
            </a:r>
            <a:r>
              <a:rPr spc="-75" dirty="0">
                <a:latin typeface="Arial"/>
                <a:cs typeface="Arial"/>
              </a:rPr>
              <a:t>вхождения </a:t>
            </a:r>
            <a:r>
              <a:rPr spc="-110" dirty="0">
                <a:latin typeface="Arial"/>
                <a:cs typeface="Arial"/>
              </a:rPr>
              <a:t>элемента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140" dirty="0">
                <a:latin typeface="Arial"/>
                <a:cs typeface="Arial"/>
              </a:rPr>
              <a:t>с</a:t>
            </a:r>
            <a:endParaRPr dirty="0">
              <a:latin typeface="Arial"/>
              <a:cs typeface="Arial"/>
            </a:endParaRPr>
          </a:p>
          <a:p>
            <a:pPr marL="12700" marR="5080"/>
            <a:r>
              <a:rPr spc="-70" dirty="0">
                <a:latin typeface="Arial"/>
                <a:cs typeface="Arial"/>
              </a:rPr>
              <a:t>указанным </a:t>
            </a:r>
            <a:r>
              <a:rPr spc="-75" dirty="0">
                <a:latin typeface="Arial"/>
                <a:cs typeface="Arial"/>
              </a:rPr>
              <a:t>значением </a:t>
            </a:r>
            <a:r>
              <a:rPr spc="-95" dirty="0">
                <a:latin typeface="Arial"/>
                <a:cs typeface="Arial"/>
              </a:rPr>
              <a:t>в массив. </a:t>
            </a:r>
            <a:r>
              <a:rPr spc="-170" dirty="0">
                <a:latin typeface="Arial"/>
                <a:cs typeface="Arial"/>
              </a:rPr>
              <a:t>Если </a:t>
            </a:r>
            <a:r>
              <a:rPr spc="-50" dirty="0">
                <a:latin typeface="Arial"/>
                <a:cs typeface="Arial"/>
              </a:rPr>
              <a:t>же </a:t>
            </a:r>
            <a:r>
              <a:rPr spc="-70" dirty="0">
                <a:latin typeface="Arial"/>
                <a:cs typeface="Arial"/>
              </a:rPr>
              <a:t>такого </a:t>
            </a:r>
            <a:r>
              <a:rPr spc="-110" dirty="0">
                <a:latin typeface="Arial"/>
                <a:cs typeface="Arial"/>
              </a:rPr>
              <a:t>элемента </a:t>
            </a:r>
            <a:r>
              <a:rPr spc="-105" dirty="0">
                <a:latin typeface="Arial"/>
                <a:cs typeface="Arial"/>
              </a:rPr>
              <a:t>нет, </a:t>
            </a:r>
            <a:r>
              <a:rPr spc="-80" dirty="0">
                <a:latin typeface="Arial"/>
                <a:cs typeface="Arial"/>
              </a:rPr>
              <a:t>она </a:t>
            </a:r>
            <a:r>
              <a:rPr spc="-90" dirty="0">
                <a:latin typeface="Arial"/>
                <a:cs typeface="Arial"/>
              </a:rPr>
              <a:t>возвратит  </a:t>
            </a:r>
            <a:r>
              <a:rPr spc="-165" dirty="0">
                <a:latin typeface="Arial"/>
                <a:cs typeface="Arial"/>
              </a:rPr>
              <a:t>NULL.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2981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405" y="84745"/>
            <a:ext cx="8693403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10" dirty="0">
                <a:latin typeface="Arial Black" panose="020B0A04020102020204" pitchFamily="34" charset="0"/>
              </a:rPr>
              <a:t>Выборки </a:t>
            </a:r>
            <a:r>
              <a:rPr sz="3200" spc="-80" dirty="0">
                <a:latin typeface="Arial Black" panose="020B0A04020102020204" pitchFamily="34" charset="0"/>
              </a:rPr>
              <a:t>из </a:t>
            </a:r>
            <a:r>
              <a:rPr sz="3200" spc="-160" dirty="0">
                <a:latin typeface="Arial Black" panose="020B0A04020102020204" pitchFamily="34" charset="0"/>
              </a:rPr>
              <a:t>таблиц </a:t>
            </a:r>
            <a:r>
              <a:rPr sz="3200" spc="-220" dirty="0">
                <a:latin typeface="Arial Black" panose="020B0A04020102020204" pitchFamily="34" charset="0"/>
              </a:rPr>
              <a:t>с </a:t>
            </a:r>
            <a:r>
              <a:rPr sz="3200" spc="-135" dirty="0">
                <a:latin typeface="Arial Black" panose="020B0A04020102020204" pitchFamily="34" charset="0"/>
              </a:rPr>
              <a:t>массивами</a:t>
            </a:r>
            <a:r>
              <a:rPr sz="3200" spc="-220" dirty="0">
                <a:latin typeface="Arial Black" panose="020B0A04020102020204" pitchFamily="34" charset="0"/>
              </a:rPr>
              <a:t> </a:t>
            </a:r>
            <a:r>
              <a:rPr sz="3200" spc="-110" dirty="0">
                <a:latin typeface="Arial Black" panose="020B0A04020102020204" pitchFamily="34" charset="0"/>
              </a:rPr>
              <a:t>(2)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63193" y="2966656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79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39008" y="2966656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39">
                <a:moveTo>
                  <a:pt x="0" y="0"/>
                </a:moveTo>
                <a:lnTo>
                  <a:pt x="1500759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62405" y="1286365"/>
            <a:ext cx="7779003" cy="3291927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 algn="just">
              <a:spcBef>
                <a:spcPts val="670"/>
              </a:spcBef>
            </a:pPr>
            <a:r>
              <a:rPr sz="2000" spc="-110" dirty="0">
                <a:latin typeface="Arial"/>
                <a:cs typeface="Arial"/>
              </a:rPr>
              <a:t>Выберем </a:t>
            </a:r>
            <a:r>
              <a:rPr sz="2000" spc="-90" dirty="0">
                <a:latin typeface="Arial"/>
                <a:cs typeface="Arial"/>
              </a:rPr>
              <a:t>пилотов, </a:t>
            </a:r>
            <a:r>
              <a:rPr sz="2000" spc="-120" dirty="0">
                <a:latin typeface="Arial"/>
                <a:cs typeface="Arial"/>
              </a:rPr>
              <a:t>летающих </a:t>
            </a:r>
            <a:r>
              <a:rPr sz="2000" spc="-50" dirty="0">
                <a:latin typeface="Arial"/>
                <a:cs typeface="Arial"/>
              </a:rPr>
              <a:t>по </a:t>
            </a:r>
            <a:r>
              <a:rPr sz="2000" spc="-80" dirty="0">
                <a:latin typeface="Arial"/>
                <a:cs typeface="Arial"/>
              </a:rPr>
              <a:t>понедельникам </a:t>
            </a:r>
            <a:r>
              <a:rPr sz="2000" spc="-35" dirty="0">
                <a:latin typeface="Arial"/>
                <a:cs typeface="Arial"/>
              </a:rPr>
              <a:t>и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воскресеньям:</a:t>
            </a:r>
            <a:endParaRPr sz="2000" dirty="0">
              <a:latin typeface="Arial"/>
              <a:cs typeface="Arial"/>
            </a:endParaRPr>
          </a:p>
          <a:p>
            <a:pPr marL="12700">
              <a:spcBef>
                <a:spcPts val="515"/>
              </a:spcBef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pilots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WHERE schedule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@&gt; </a:t>
            </a:r>
            <a:r>
              <a:rPr b="1" spc="-10" dirty="0">
                <a:latin typeface="Courier New"/>
                <a:cs typeface="Courier New"/>
              </a:rPr>
              <a:t>'{ 1, </a:t>
            </a:r>
            <a:r>
              <a:rPr b="1" dirty="0">
                <a:latin typeface="Courier New"/>
                <a:cs typeface="Courier New"/>
              </a:rPr>
              <a:t>7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}'::integer[];</a:t>
            </a:r>
            <a:endParaRPr dirty="0">
              <a:latin typeface="Courier New"/>
              <a:cs typeface="Courier New"/>
            </a:endParaRPr>
          </a:p>
          <a:p>
            <a:pPr marL="149225"/>
            <a:r>
              <a:rPr spc="-10" dirty="0">
                <a:latin typeface="Courier New"/>
                <a:cs typeface="Courier New"/>
              </a:rPr>
              <a:t>pilot_name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schedule</a:t>
            </a:r>
            <a:endParaRPr dirty="0">
              <a:latin typeface="Courier New"/>
              <a:cs typeface="Courier New"/>
            </a:endParaRPr>
          </a:p>
          <a:p>
            <a:pPr marL="149225" marR="4590415" indent="-137160">
              <a:tabLst>
                <a:tab pos="1650364" algn="l"/>
                <a:tab pos="3418204" algn="l"/>
              </a:tabLst>
            </a:pPr>
            <a:r>
              <a:rPr dirty="0">
                <a:latin typeface="Courier New"/>
                <a:cs typeface="Courier New"/>
              </a:rPr>
              <a:t> 	+ 	 </a:t>
            </a:r>
            <a:r>
              <a:rPr spc="-10" dirty="0">
                <a:latin typeface="Courier New"/>
                <a:cs typeface="Courier New"/>
              </a:rPr>
              <a:t>Ivan	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lang="ru-RU" spc="-10" dirty="0">
                <a:latin typeface="Courier New"/>
                <a:cs typeface="Courier New"/>
              </a:rPr>
              <a:t>{1,3,6,7}</a:t>
            </a:r>
            <a:endParaRPr lang="ru-RU" dirty="0">
              <a:latin typeface="Courier New"/>
              <a:cs typeface="Courier New"/>
            </a:endParaRPr>
          </a:p>
          <a:p>
            <a:pPr marL="149225" marR="4590415" indent="-137160">
              <a:tabLst>
                <a:tab pos="1650364" algn="l"/>
                <a:tab pos="3418204" algn="l"/>
              </a:tabLst>
            </a:pPr>
            <a:r>
              <a:rPr spc="-5" dirty="0" smtClean="0">
                <a:latin typeface="Courier New"/>
                <a:cs typeface="Courier New"/>
              </a:rPr>
              <a:t>(1</a:t>
            </a:r>
            <a:r>
              <a:rPr spc="-20" dirty="0" smtClean="0">
                <a:latin typeface="Courier New"/>
                <a:cs typeface="Courier New"/>
              </a:rPr>
              <a:t> </a:t>
            </a:r>
            <a:r>
              <a:rPr spc="-10" dirty="0" err="1" smtClean="0">
                <a:latin typeface="Courier New"/>
                <a:cs typeface="Courier New"/>
              </a:rPr>
              <a:t>строка</a:t>
            </a:r>
            <a:r>
              <a:rPr spc="-10" dirty="0" smtClean="0">
                <a:latin typeface="Courier New"/>
                <a:cs typeface="Courier New"/>
              </a:rPr>
              <a:t>)</a:t>
            </a:r>
            <a:endParaRPr dirty="0" smtClean="0">
              <a:latin typeface="Courier New"/>
              <a:cs typeface="Courier New"/>
            </a:endParaRPr>
          </a:p>
          <a:p>
            <a:pPr marL="12700" marR="5080" algn="just">
              <a:spcBef>
                <a:spcPts val="530"/>
              </a:spcBef>
            </a:pPr>
            <a:r>
              <a:rPr spc="-105" dirty="0" err="1" smtClean="0">
                <a:latin typeface="Arial"/>
                <a:cs typeface="Arial"/>
              </a:rPr>
              <a:t>Оператор</a:t>
            </a:r>
            <a:r>
              <a:rPr spc="-105" dirty="0" smtClean="0">
                <a:latin typeface="Arial"/>
                <a:cs typeface="Arial"/>
              </a:rPr>
              <a:t> </a:t>
            </a:r>
            <a:r>
              <a:rPr b="1" dirty="0">
                <a:latin typeface="Carlito"/>
                <a:cs typeface="Carlito"/>
              </a:rPr>
              <a:t>@&gt; </a:t>
            </a:r>
            <a:r>
              <a:rPr spc="-100" dirty="0">
                <a:latin typeface="Arial"/>
                <a:cs typeface="Arial"/>
              </a:rPr>
              <a:t>означает </a:t>
            </a:r>
            <a:r>
              <a:rPr spc="-60" dirty="0">
                <a:latin typeface="Arial"/>
                <a:cs typeface="Arial"/>
              </a:rPr>
              <a:t>проверку </a:t>
            </a:r>
            <a:r>
              <a:rPr spc="-85" dirty="0">
                <a:latin typeface="Arial"/>
                <a:cs typeface="Arial"/>
              </a:rPr>
              <a:t>того </a:t>
            </a:r>
            <a:r>
              <a:rPr spc="-130" dirty="0">
                <a:latin typeface="Arial"/>
                <a:cs typeface="Arial"/>
              </a:rPr>
              <a:t>факта, </a:t>
            </a:r>
            <a:r>
              <a:rPr spc="-105" dirty="0">
                <a:latin typeface="Arial"/>
                <a:cs typeface="Arial"/>
              </a:rPr>
              <a:t>что </a:t>
            </a:r>
            <a:r>
              <a:rPr spc="-95" dirty="0">
                <a:latin typeface="Arial"/>
                <a:cs typeface="Arial"/>
              </a:rPr>
              <a:t>в </a:t>
            </a:r>
            <a:r>
              <a:rPr spc="-85" dirty="0">
                <a:latin typeface="Arial"/>
                <a:cs typeface="Arial"/>
              </a:rPr>
              <a:t>левом </a:t>
            </a:r>
            <a:r>
              <a:rPr spc="-105" dirty="0">
                <a:latin typeface="Arial"/>
                <a:cs typeface="Arial"/>
              </a:rPr>
              <a:t>массиве содержатся </a:t>
            </a:r>
            <a:r>
              <a:rPr spc="-114" dirty="0">
                <a:latin typeface="Arial"/>
                <a:cs typeface="Arial"/>
              </a:rPr>
              <a:t>все  </a:t>
            </a:r>
            <a:r>
              <a:rPr spc="-105" dirty="0">
                <a:latin typeface="Arial"/>
                <a:cs typeface="Arial"/>
              </a:rPr>
              <a:t>элементы </a:t>
            </a:r>
            <a:r>
              <a:rPr spc="-70" dirty="0">
                <a:latin typeface="Arial"/>
                <a:cs typeface="Arial"/>
              </a:rPr>
              <a:t>правого </a:t>
            </a:r>
            <a:r>
              <a:rPr spc="-100" dirty="0">
                <a:latin typeface="Arial"/>
                <a:cs typeface="Arial"/>
              </a:rPr>
              <a:t>массива. </a:t>
            </a:r>
            <a:r>
              <a:rPr spc="-70" dirty="0">
                <a:latin typeface="Arial"/>
                <a:cs typeface="Arial"/>
              </a:rPr>
              <a:t>Конечно, </a:t>
            </a:r>
            <a:r>
              <a:rPr spc="-45" dirty="0">
                <a:latin typeface="Arial"/>
                <a:cs typeface="Arial"/>
              </a:rPr>
              <a:t>при </a:t>
            </a:r>
            <a:r>
              <a:rPr spc="-95" dirty="0">
                <a:latin typeface="Arial"/>
                <a:cs typeface="Arial"/>
              </a:rPr>
              <a:t>этом в </a:t>
            </a:r>
            <a:r>
              <a:rPr spc="-85" dirty="0">
                <a:latin typeface="Arial"/>
                <a:cs typeface="Arial"/>
              </a:rPr>
              <a:t>левом </a:t>
            </a:r>
            <a:r>
              <a:rPr spc="-105" dirty="0">
                <a:latin typeface="Arial"/>
                <a:cs typeface="Arial"/>
              </a:rPr>
              <a:t>массиве </a:t>
            </a:r>
            <a:r>
              <a:rPr spc="-70" dirty="0">
                <a:latin typeface="Arial"/>
                <a:cs typeface="Arial"/>
              </a:rPr>
              <a:t>могут </a:t>
            </a:r>
            <a:r>
              <a:rPr spc="-105" dirty="0">
                <a:latin typeface="Arial"/>
                <a:cs typeface="Arial"/>
              </a:rPr>
              <a:t>находиться  </a:t>
            </a:r>
            <a:r>
              <a:rPr spc="-35" dirty="0">
                <a:latin typeface="Arial"/>
                <a:cs typeface="Arial"/>
              </a:rPr>
              <a:t>и </a:t>
            </a:r>
            <a:r>
              <a:rPr spc="-65" dirty="0">
                <a:latin typeface="Arial"/>
                <a:cs typeface="Arial"/>
              </a:rPr>
              <a:t>другие </a:t>
            </a:r>
            <a:r>
              <a:rPr spc="-100" dirty="0">
                <a:latin typeface="Arial"/>
                <a:cs typeface="Arial"/>
              </a:rPr>
              <a:t>элементы, </a:t>
            </a:r>
            <a:r>
              <a:rPr spc="-105" dirty="0">
                <a:latin typeface="Arial"/>
                <a:cs typeface="Arial"/>
              </a:rPr>
              <a:t>что </a:t>
            </a:r>
            <a:r>
              <a:rPr spc="-65" dirty="0">
                <a:latin typeface="Arial"/>
                <a:cs typeface="Arial"/>
              </a:rPr>
              <a:t>мы </a:t>
            </a:r>
            <a:r>
              <a:rPr spc="-35" dirty="0">
                <a:latin typeface="Arial"/>
                <a:cs typeface="Arial"/>
              </a:rPr>
              <a:t>и </a:t>
            </a:r>
            <a:r>
              <a:rPr spc="-45" dirty="0">
                <a:latin typeface="Arial"/>
                <a:cs typeface="Arial"/>
              </a:rPr>
              <a:t>видим </a:t>
            </a:r>
            <a:r>
              <a:rPr spc="-95" dirty="0">
                <a:latin typeface="Arial"/>
                <a:cs typeface="Arial"/>
              </a:rPr>
              <a:t>в </a:t>
            </a:r>
            <a:r>
              <a:rPr spc="-100" dirty="0">
                <a:latin typeface="Arial"/>
                <a:cs typeface="Arial"/>
              </a:rPr>
              <a:t>графике </a:t>
            </a:r>
            <a:r>
              <a:rPr spc="-95" dirty="0">
                <a:latin typeface="Arial"/>
                <a:cs typeface="Arial"/>
              </a:rPr>
              <a:t>этого</a:t>
            </a:r>
            <a:r>
              <a:rPr spc="-229" dirty="0">
                <a:latin typeface="Arial"/>
                <a:cs typeface="Arial"/>
              </a:rPr>
              <a:t> </a:t>
            </a:r>
            <a:r>
              <a:rPr spc="-85" dirty="0">
                <a:latin typeface="Arial"/>
                <a:cs typeface="Arial"/>
              </a:rPr>
              <a:t>пилота.</a:t>
            </a:r>
            <a:endParaRPr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423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4733" y="340778"/>
            <a:ext cx="8400795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10" dirty="0">
                <a:latin typeface="Arial Black" panose="020B0A04020102020204" pitchFamily="34" charset="0"/>
              </a:rPr>
              <a:t>Выборки </a:t>
            </a:r>
            <a:r>
              <a:rPr sz="3200" spc="-80" dirty="0">
                <a:latin typeface="Arial Black" panose="020B0A04020102020204" pitchFamily="34" charset="0"/>
              </a:rPr>
              <a:t>из </a:t>
            </a:r>
            <a:r>
              <a:rPr sz="3200" spc="-160" dirty="0">
                <a:latin typeface="Arial Black" panose="020B0A04020102020204" pitchFamily="34" charset="0"/>
              </a:rPr>
              <a:t>таблиц </a:t>
            </a:r>
            <a:r>
              <a:rPr sz="3200" spc="-220" dirty="0">
                <a:latin typeface="Arial Black" panose="020B0A04020102020204" pitchFamily="34" charset="0"/>
              </a:rPr>
              <a:t>с </a:t>
            </a:r>
            <a:r>
              <a:rPr sz="3200" spc="-135" dirty="0">
                <a:latin typeface="Arial Black" panose="020B0A04020102020204" pitchFamily="34" charset="0"/>
              </a:rPr>
              <a:t>массивами</a:t>
            </a:r>
            <a:r>
              <a:rPr sz="3200" spc="-215" dirty="0">
                <a:latin typeface="Arial Black" panose="020B0A04020102020204" pitchFamily="34" charset="0"/>
              </a:rPr>
              <a:t> </a:t>
            </a:r>
            <a:r>
              <a:rPr sz="3200" spc="-100" dirty="0">
                <a:latin typeface="Arial Black" panose="020B0A04020102020204" pitchFamily="34" charset="0"/>
              </a:rPr>
              <a:t>(3)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47646" y="4469574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79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23461" y="4469574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39">
                <a:moveTo>
                  <a:pt x="0" y="0"/>
                </a:moveTo>
                <a:lnTo>
                  <a:pt x="1500759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34946" y="1255014"/>
            <a:ext cx="8040370" cy="3396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spc="-215" dirty="0">
                <a:latin typeface="Arial"/>
                <a:cs typeface="Arial"/>
              </a:rPr>
              <a:t>Еще </a:t>
            </a:r>
            <a:r>
              <a:rPr sz="2000" spc="-85" dirty="0">
                <a:latin typeface="Arial"/>
                <a:cs typeface="Arial"/>
              </a:rPr>
              <a:t>аналогичный </a:t>
            </a:r>
            <a:r>
              <a:rPr sz="2000" spc="-75" dirty="0">
                <a:latin typeface="Arial"/>
                <a:cs typeface="Arial"/>
              </a:rPr>
              <a:t>вопрос: </a:t>
            </a:r>
            <a:r>
              <a:rPr sz="2000" spc="-60" dirty="0">
                <a:latin typeface="Arial"/>
                <a:cs typeface="Arial"/>
              </a:rPr>
              <a:t>кто </a:t>
            </a:r>
            <a:r>
              <a:rPr sz="2000" spc="-145" dirty="0">
                <a:latin typeface="Arial"/>
                <a:cs typeface="Arial"/>
              </a:rPr>
              <a:t>летает </a:t>
            </a:r>
            <a:r>
              <a:rPr sz="2000" spc="-50" dirty="0">
                <a:latin typeface="Arial"/>
                <a:cs typeface="Arial"/>
              </a:rPr>
              <a:t>по </a:t>
            </a:r>
            <a:r>
              <a:rPr sz="2000" spc="-70" dirty="0">
                <a:latin typeface="Arial"/>
                <a:cs typeface="Arial"/>
              </a:rPr>
              <a:t>вторникам </a:t>
            </a:r>
            <a:r>
              <a:rPr sz="2000" spc="-10" dirty="0">
                <a:latin typeface="Arial"/>
                <a:cs typeface="Arial"/>
              </a:rPr>
              <a:t>и/или </a:t>
            </a:r>
            <a:r>
              <a:rPr sz="2000" spc="-50" dirty="0">
                <a:latin typeface="Arial"/>
                <a:cs typeface="Arial"/>
              </a:rPr>
              <a:t>по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пятницам?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160"/>
              </a:lnSpc>
            </a:pPr>
            <a:r>
              <a:rPr sz="2000" spc="-120" dirty="0">
                <a:latin typeface="Arial"/>
                <a:cs typeface="Arial"/>
              </a:rPr>
              <a:t>Для </a:t>
            </a:r>
            <a:r>
              <a:rPr sz="2000" spc="-95" dirty="0">
                <a:latin typeface="Arial"/>
                <a:cs typeface="Arial"/>
              </a:rPr>
              <a:t>получения </a:t>
            </a:r>
            <a:r>
              <a:rPr sz="2000" spc="-130" dirty="0">
                <a:latin typeface="Arial"/>
                <a:cs typeface="Arial"/>
              </a:rPr>
              <a:t>ответа </a:t>
            </a:r>
            <a:r>
              <a:rPr sz="2000" spc="-105" dirty="0">
                <a:latin typeface="Arial"/>
                <a:cs typeface="Arial"/>
              </a:rPr>
              <a:t>воспользуемся </a:t>
            </a:r>
            <a:r>
              <a:rPr sz="2000" spc="-85" dirty="0">
                <a:latin typeface="Arial"/>
                <a:cs typeface="Arial"/>
              </a:rPr>
              <a:t>оператором </a:t>
            </a:r>
            <a:r>
              <a:rPr sz="2000" b="1" spc="-20" dirty="0">
                <a:latin typeface="Carlito"/>
                <a:cs typeface="Carlito"/>
              </a:rPr>
              <a:t>&amp;&amp;</a:t>
            </a:r>
            <a:r>
              <a:rPr sz="2000" spc="-20" dirty="0">
                <a:latin typeface="Arial"/>
                <a:cs typeface="Arial"/>
              </a:rPr>
              <a:t>,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который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160"/>
              </a:lnSpc>
              <a:spcBef>
                <a:spcPts val="150"/>
              </a:spcBef>
            </a:pPr>
            <a:r>
              <a:rPr sz="2000" spc="-95" dirty="0">
                <a:latin typeface="Arial"/>
                <a:cs typeface="Arial"/>
              </a:rPr>
              <a:t>проверяет наличие общих </a:t>
            </a:r>
            <a:r>
              <a:rPr sz="2000" spc="-110" dirty="0">
                <a:latin typeface="Arial"/>
                <a:cs typeface="Arial"/>
              </a:rPr>
              <a:t>элементов </a:t>
            </a:r>
            <a:r>
              <a:rPr sz="2000" spc="-95" dirty="0">
                <a:latin typeface="Arial"/>
                <a:cs typeface="Arial"/>
              </a:rPr>
              <a:t>у массивов, </a:t>
            </a:r>
            <a:r>
              <a:rPr sz="2000" spc="-140" dirty="0">
                <a:latin typeface="Arial"/>
                <a:cs typeface="Arial"/>
              </a:rPr>
              <a:t>т. </a:t>
            </a:r>
            <a:r>
              <a:rPr sz="2000" spc="-85" dirty="0">
                <a:latin typeface="Arial"/>
                <a:cs typeface="Arial"/>
              </a:rPr>
              <a:t>е. </a:t>
            </a:r>
            <a:r>
              <a:rPr sz="2000" spc="-105" dirty="0">
                <a:latin typeface="Arial"/>
                <a:cs typeface="Arial"/>
              </a:rPr>
              <a:t>пересекаются </a:t>
            </a:r>
            <a:r>
              <a:rPr sz="2000" spc="-95" dirty="0">
                <a:latin typeface="Arial"/>
                <a:cs typeface="Arial"/>
              </a:rPr>
              <a:t>ли </a:t>
            </a:r>
            <a:r>
              <a:rPr sz="2000" spc="-85" dirty="0">
                <a:latin typeface="Arial"/>
                <a:cs typeface="Arial"/>
              </a:rPr>
              <a:t>их  </a:t>
            </a:r>
            <a:r>
              <a:rPr sz="2000" spc="-90" dirty="0">
                <a:latin typeface="Arial"/>
                <a:cs typeface="Arial"/>
              </a:rPr>
              <a:t>множества </a:t>
            </a:r>
            <a:r>
              <a:rPr sz="2000" spc="-75" dirty="0">
                <a:latin typeface="Arial"/>
                <a:cs typeface="Arial"/>
              </a:rPr>
              <a:t>значений. </a:t>
            </a:r>
            <a:r>
              <a:rPr sz="2000" spc="-245" dirty="0">
                <a:latin typeface="Arial"/>
                <a:cs typeface="Arial"/>
              </a:rPr>
              <a:t>В </a:t>
            </a:r>
            <a:r>
              <a:rPr sz="2000" spc="-100" dirty="0">
                <a:latin typeface="Arial"/>
                <a:cs typeface="Arial"/>
              </a:rPr>
              <a:t>нашем </a:t>
            </a:r>
            <a:r>
              <a:rPr sz="2000" spc="-65" dirty="0">
                <a:latin typeface="Arial"/>
                <a:cs typeface="Arial"/>
              </a:rPr>
              <a:t>примере </a:t>
            </a:r>
            <a:r>
              <a:rPr sz="2000" spc="-100" dirty="0">
                <a:latin typeface="Arial"/>
                <a:cs typeface="Arial"/>
              </a:rPr>
              <a:t>число </a:t>
            </a:r>
            <a:r>
              <a:rPr sz="2000" spc="-95" dirty="0">
                <a:latin typeface="Arial"/>
                <a:cs typeface="Arial"/>
              </a:rPr>
              <a:t>общих </a:t>
            </a:r>
            <a:r>
              <a:rPr sz="2000" spc="-105" dirty="0">
                <a:latin typeface="Arial"/>
                <a:cs typeface="Arial"/>
              </a:rPr>
              <a:t>элементов, </a:t>
            </a:r>
            <a:r>
              <a:rPr sz="2000" spc="-114" dirty="0">
                <a:latin typeface="Arial"/>
                <a:cs typeface="Arial"/>
              </a:rPr>
              <a:t>если  </a:t>
            </a:r>
            <a:r>
              <a:rPr sz="2000" spc="-45" dirty="0">
                <a:latin typeface="Arial"/>
                <a:cs typeface="Arial"/>
              </a:rPr>
              <a:t>они </a:t>
            </a:r>
            <a:r>
              <a:rPr sz="2000" spc="-114" dirty="0">
                <a:latin typeface="Arial"/>
                <a:cs typeface="Arial"/>
              </a:rPr>
              <a:t>есть, </a:t>
            </a:r>
            <a:r>
              <a:rPr sz="2000" spc="-75" dirty="0">
                <a:latin typeface="Arial"/>
                <a:cs typeface="Arial"/>
              </a:rPr>
              <a:t>может </a:t>
            </a:r>
            <a:r>
              <a:rPr sz="2000" spc="-110" dirty="0">
                <a:latin typeface="Arial"/>
                <a:cs typeface="Arial"/>
              </a:rPr>
              <a:t>быть </a:t>
            </a:r>
            <a:r>
              <a:rPr sz="2000" spc="-85" dirty="0">
                <a:latin typeface="Arial"/>
                <a:cs typeface="Arial"/>
              </a:rPr>
              <a:t>равно </a:t>
            </a:r>
            <a:r>
              <a:rPr sz="2000" spc="-70" dirty="0">
                <a:latin typeface="Arial"/>
                <a:cs typeface="Arial"/>
              </a:rPr>
              <a:t>одному </a:t>
            </a:r>
            <a:r>
              <a:rPr sz="2000" spc="-75" dirty="0">
                <a:latin typeface="Arial"/>
                <a:cs typeface="Arial"/>
              </a:rPr>
              <a:t>или </a:t>
            </a:r>
            <a:r>
              <a:rPr sz="2000" spc="-70" dirty="0">
                <a:latin typeface="Arial"/>
                <a:cs typeface="Arial"/>
              </a:rPr>
              <a:t>двум. </a:t>
            </a:r>
            <a:r>
              <a:rPr sz="2000" spc="-140" dirty="0">
                <a:latin typeface="Arial"/>
                <a:cs typeface="Arial"/>
              </a:rPr>
              <a:t>Здесь </a:t>
            </a:r>
            <a:r>
              <a:rPr sz="2000" spc="-65" dirty="0">
                <a:latin typeface="Arial"/>
                <a:cs typeface="Arial"/>
              </a:rPr>
              <a:t>мы</a:t>
            </a:r>
            <a:r>
              <a:rPr sz="2000" spc="-38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также</a:t>
            </a:r>
            <a:endParaRPr sz="2000">
              <a:latin typeface="Arial"/>
              <a:cs typeface="Arial"/>
            </a:endParaRPr>
          </a:p>
          <a:p>
            <a:pPr marL="12700" marR="114300">
              <a:lnSpc>
                <a:spcPts val="2160"/>
              </a:lnSpc>
            </a:pPr>
            <a:r>
              <a:rPr sz="2000" spc="-95" dirty="0">
                <a:latin typeface="Arial"/>
                <a:cs typeface="Arial"/>
              </a:rPr>
              <a:t>использовали </a:t>
            </a:r>
            <a:r>
              <a:rPr sz="2000" spc="-85" dirty="0">
                <a:latin typeface="Arial"/>
                <a:cs typeface="Arial"/>
              </a:rPr>
              <a:t>нотацию </a:t>
            </a:r>
            <a:r>
              <a:rPr sz="2000" spc="-155" dirty="0">
                <a:latin typeface="Arial"/>
                <a:cs typeface="Arial"/>
              </a:rPr>
              <a:t>с </a:t>
            </a:r>
            <a:r>
              <a:rPr sz="2000" spc="-75" dirty="0">
                <a:latin typeface="Arial"/>
                <a:cs typeface="Arial"/>
              </a:rPr>
              <a:t>ключевым </a:t>
            </a:r>
            <a:r>
              <a:rPr sz="2000" spc="-90" dirty="0">
                <a:latin typeface="Arial"/>
                <a:cs typeface="Arial"/>
              </a:rPr>
              <a:t>словом </a:t>
            </a:r>
            <a:r>
              <a:rPr sz="2000" spc="-310" dirty="0">
                <a:latin typeface="Arial"/>
                <a:cs typeface="Arial"/>
              </a:rPr>
              <a:t>ARRAY, </a:t>
            </a:r>
            <a:r>
              <a:rPr sz="2000" spc="-155" dirty="0">
                <a:latin typeface="Arial"/>
                <a:cs typeface="Arial"/>
              </a:rPr>
              <a:t>а </a:t>
            </a:r>
            <a:r>
              <a:rPr sz="2000" spc="-75" dirty="0">
                <a:latin typeface="Arial"/>
                <a:cs typeface="Arial"/>
              </a:rPr>
              <a:t>не </a:t>
            </a:r>
            <a:r>
              <a:rPr sz="2000" spc="10" dirty="0">
                <a:latin typeface="Arial"/>
                <a:cs typeface="Arial"/>
              </a:rPr>
              <a:t>'{ </a:t>
            </a:r>
            <a:r>
              <a:rPr sz="2000" spc="-80" dirty="0">
                <a:latin typeface="Arial"/>
                <a:cs typeface="Arial"/>
              </a:rPr>
              <a:t>2, </a:t>
            </a:r>
            <a:r>
              <a:rPr sz="2000" spc="-100" dirty="0">
                <a:latin typeface="Arial"/>
                <a:cs typeface="Arial"/>
              </a:rPr>
              <a:t>5 </a:t>
            </a:r>
            <a:r>
              <a:rPr sz="2000" spc="-25" dirty="0">
                <a:latin typeface="Arial"/>
                <a:cs typeface="Arial"/>
              </a:rPr>
              <a:t>}'::integer[].  </a:t>
            </a:r>
            <a:r>
              <a:rPr sz="2000" spc="-175" dirty="0">
                <a:latin typeface="Arial"/>
                <a:cs typeface="Arial"/>
              </a:rPr>
              <a:t>Вы </a:t>
            </a:r>
            <a:r>
              <a:rPr sz="2000" spc="-85" dirty="0">
                <a:latin typeface="Arial"/>
                <a:cs typeface="Arial"/>
              </a:rPr>
              <a:t>можете </a:t>
            </a:r>
            <a:r>
              <a:rPr sz="2000" spc="-80" dirty="0">
                <a:latin typeface="Arial"/>
                <a:cs typeface="Arial"/>
              </a:rPr>
              <a:t>применять </a:t>
            </a:r>
            <a:r>
              <a:rPr sz="2000" spc="-114" dirty="0">
                <a:latin typeface="Arial"/>
                <a:cs typeface="Arial"/>
              </a:rPr>
              <a:t>ту, </a:t>
            </a:r>
            <a:r>
              <a:rPr sz="2000" spc="-90" dirty="0">
                <a:latin typeface="Arial"/>
                <a:cs typeface="Arial"/>
              </a:rPr>
              <a:t>которая принята </a:t>
            </a:r>
            <a:r>
              <a:rPr sz="2000" spc="-105" dirty="0">
                <a:latin typeface="Arial"/>
                <a:cs typeface="Arial"/>
              </a:rPr>
              <a:t>в </a:t>
            </a:r>
            <a:r>
              <a:rPr sz="2000" spc="-85" dirty="0">
                <a:latin typeface="Arial"/>
                <a:cs typeface="Arial"/>
              </a:rPr>
              <a:t>рамках </a:t>
            </a:r>
            <a:r>
              <a:rPr sz="2000" spc="-90" dirty="0">
                <a:latin typeface="Arial"/>
                <a:cs typeface="Arial"/>
              </a:rPr>
              <a:t>выполнения </a:t>
            </a:r>
            <a:r>
              <a:rPr sz="2000" spc="-110" dirty="0">
                <a:latin typeface="Arial"/>
                <a:cs typeface="Arial"/>
              </a:rPr>
              <a:t>вашего  </a:t>
            </a:r>
            <a:r>
              <a:rPr sz="2000" spc="-70" dirty="0">
                <a:latin typeface="Arial"/>
                <a:cs typeface="Arial"/>
              </a:rPr>
              <a:t>проекта.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039"/>
              </a:lnSpc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dirty="0">
                <a:latin typeface="Courier New"/>
                <a:cs typeface="Courier New"/>
              </a:rPr>
              <a:t>*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pilots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b="1" spc="-10" dirty="0">
                <a:latin typeface="Courier New"/>
                <a:cs typeface="Courier New"/>
              </a:rPr>
              <a:t>WHERE schedule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&amp;&amp; </a:t>
            </a:r>
            <a:r>
              <a:rPr b="1" spc="-10" dirty="0">
                <a:latin typeface="Courier New"/>
                <a:cs typeface="Courier New"/>
              </a:rPr>
              <a:t>ARRAY[ </a:t>
            </a:r>
            <a:r>
              <a:rPr b="1" spc="-5" dirty="0">
                <a:latin typeface="Courier New"/>
                <a:cs typeface="Courier New"/>
              </a:rPr>
              <a:t>2, </a:t>
            </a:r>
            <a:r>
              <a:rPr b="1" dirty="0">
                <a:latin typeface="Courier New"/>
                <a:cs typeface="Courier New"/>
              </a:rPr>
              <a:t>5</a:t>
            </a:r>
            <a:r>
              <a:rPr b="1" spc="-60" dirty="0">
                <a:latin typeface="Courier New"/>
                <a:cs typeface="Courier New"/>
              </a:rPr>
              <a:t> </a:t>
            </a:r>
            <a:r>
              <a:rPr b="1" spc="-5" dirty="0">
                <a:latin typeface="Courier New"/>
                <a:cs typeface="Courier New"/>
              </a:rPr>
              <a:t>];</a:t>
            </a:r>
            <a:endParaRPr>
              <a:latin typeface="Courier New"/>
              <a:cs typeface="Courier New"/>
            </a:endParaRPr>
          </a:p>
          <a:p>
            <a:pPr marL="149225"/>
            <a:r>
              <a:rPr spc="-10" dirty="0">
                <a:latin typeface="Courier New"/>
                <a:cs typeface="Courier New"/>
              </a:rPr>
              <a:t>pilot_name </a:t>
            </a:r>
            <a:r>
              <a:rPr dirty="0">
                <a:latin typeface="Courier New"/>
                <a:cs typeface="Courier New"/>
              </a:rPr>
              <a:t>|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schedule</a:t>
            </a:r>
            <a:endParaRPr>
              <a:latin typeface="Courier New"/>
              <a:cs typeface="Courier New"/>
            </a:endParaRPr>
          </a:p>
          <a:p>
            <a:pPr marL="12700">
              <a:tabLst>
                <a:tab pos="1650364" algn="l"/>
                <a:tab pos="3418204" algn="l"/>
              </a:tabLst>
            </a:pPr>
            <a:r>
              <a:rPr dirty="0">
                <a:latin typeface="Courier New"/>
                <a:cs typeface="Courier New"/>
              </a:rPr>
              <a:t> 	+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73221" y="4567173"/>
            <a:ext cx="152717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{3,5,6,7}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{1,2,5,6}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{2,3,5,7}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34947" y="4567174"/>
            <a:ext cx="139255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551815" algn="just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B</a:t>
            </a:r>
            <a:r>
              <a:rPr spc="-15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dirty="0">
                <a:latin typeface="Courier New"/>
                <a:cs typeface="Courier New"/>
              </a:rPr>
              <a:t>s  </a:t>
            </a:r>
            <a:r>
              <a:rPr spc="-5" dirty="0">
                <a:latin typeface="Courier New"/>
                <a:cs typeface="Courier New"/>
              </a:rPr>
              <a:t>P</a:t>
            </a:r>
            <a:r>
              <a:rPr spc="-15" dirty="0">
                <a:latin typeface="Courier New"/>
                <a:cs typeface="Courier New"/>
              </a:rPr>
              <a:t>a</a:t>
            </a:r>
            <a:r>
              <a:rPr spc="-5" dirty="0">
                <a:latin typeface="Courier New"/>
                <a:cs typeface="Courier New"/>
              </a:rPr>
              <a:t>v</a:t>
            </a:r>
            <a:r>
              <a:rPr spc="-15" dirty="0">
                <a:latin typeface="Courier New"/>
                <a:cs typeface="Courier New"/>
              </a:rPr>
              <a:t>e</a:t>
            </a:r>
            <a:r>
              <a:rPr dirty="0">
                <a:latin typeface="Courier New"/>
                <a:cs typeface="Courier New"/>
              </a:rPr>
              <a:t>l  </a:t>
            </a:r>
            <a:r>
              <a:rPr spc="-10" dirty="0">
                <a:latin typeface="Courier New"/>
                <a:cs typeface="Courier New"/>
              </a:rPr>
              <a:t>Petr</a:t>
            </a:r>
            <a:endParaRPr>
              <a:latin typeface="Courier New"/>
              <a:cs typeface="Courier New"/>
            </a:endParaRPr>
          </a:p>
          <a:p>
            <a:pPr marL="12700" algn="just"/>
            <a:r>
              <a:rPr spc="-5" dirty="0">
                <a:latin typeface="Courier New"/>
                <a:cs typeface="Courier New"/>
              </a:rPr>
              <a:t>(3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8329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7846" y="286854"/>
            <a:ext cx="8117269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4" dirty="0">
                <a:latin typeface="Arial Black" panose="020B0A04020102020204" pitchFamily="34" charset="0"/>
              </a:rPr>
              <a:t>Числа </a:t>
            </a:r>
            <a:r>
              <a:rPr sz="3200" spc="-125" dirty="0">
                <a:latin typeface="Arial Black" panose="020B0A04020102020204" pitchFamily="34" charset="0"/>
              </a:rPr>
              <a:t>фиксированной </a:t>
            </a:r>
            <a:r>
              <a:rPr sz="3200" spc="-140" dirty="0">
                <a:latin typeface="Arial Black" panose="020B0A04020102020204" pitchFamily="34" charset="0"/>
              </a:rPr>
              <a:t>точности</a:t>
            </a:r>
            <a:r>
              <a:rPr sz="3200" spc="-95" dirty="0">
                <a:latin typeface="Arial Black" panose="020B0A04020102020204" pitchFamily="34" charset="0"/>
              </a:rPr>
              <a:t> </a:t>
            </a:r>
            <a:r>
              <a:rPr sz="3200" spc="-110" dirty="0">
                <a:latin typeface="Arial Black" panose="020B0A04020102020204" pitchFamily="34" charset="0"/>
              </a:rPr>
              <a:t>(1)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28075" y="1162051"/>
            <a:ext cx="8067040" cy="2110105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marR="213995" indent="-342900">
              <a:lnSpc>
                <a:spcPts val="1820"/>
              </a:lnSpc>
              <a:spcBef>
                <a:spcPts val="540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spc="-120" dirty="0">
                <a:latin typeface="Arial"/>
                <a:cs typeface="Arial"/>
              </a:rPr>
              <a:t>Представлены </a:t>
            </a:r>
            <a:r>
              <a:rPr sz="1900" spc="-90" dirty="0">
                <a:latin typeface="Arial"/>
                <a:cs typeface="Arial"/>
              </a:rPr>
              <a:t>двумя </a:t>
            </a:r>
            <a:r>
              <a:rPr sz="1900" spc="-75" dirty="0">
                <a:latin typeface="Arial"/>
                <a:cs typeface="Arial"/>
              </a:rPr>
              <a:t>типами </a:t>
            </a:r>
            <a:r>
              <a:rPr sz="1900" spc="-185" dirty="0">
                <a:latin typeface="Arial"/>
                <a:cs typeface="Arial"/>
              </a:rPr>
              <a:t>— </a:t>
            </a:r>
            <a:r>
              <a:rPr sz="1900" b="1" spc="-5" dirty="0">
                <a:latin typeface="Carlito"/>
                <a:cs typeface="Carlito"/>
              </a:rPr>
              <a:t>numeric </a:t>
            </a:r>
            <a:r>
              <a:rPr sz="1900" spc="-40" dirty="0">
                <a:latin typeface="Arial"/>
                <a:cs typeface="Arial"/>
              </a:rPr>
              <a:t>и </a:t>
            </a:r>
            <a:r>
              <a:rPr sz="1900" b="1" spc="-10" dirty="0">
                <a:latin typeface="Carlito"/>
                <a:cs typeface="Carlito"/>
              </a:rPr>
              <a:t>decimal</a:t>
            </a:r>
            <a:r>
              <a:rPr sz="1900" spc="-10" dirty="0">
                <a:latin typeface="Arial"/>
                <a:cs typeface="Arial"/>
              </a:rPr>
              <a:t>. </a:t>
            </a:r>
            <a:r>
              <a:rPr sz="1900" spc="-95" dirty="0">
                <a:latin typeface="Arial"/>
                <a:cs typeface="Arial"/>
              </a:rPr>
              <a:t>Однако </a:t>
            </a:r>
            <a:r>
              <a:rPr sz="1900" spc="-50" dirty="0">
                <a:latin typeface="Arial"/>
                <a:cs typeface="Arial"/>
              </a:rPr>
              <a:t>они </a:t>
            </a:r>
            <a:r>
              <a:rPr sz="1900" spc="-130" dirty="0">
                <a:latin typeface="Arial"/>
                <a:cs typeface="Arial"/>
              </a:rPr>
              <a:t>являются  </a:t>
            </a:r>
            <a:r>
              <a:rPr sz="1900" spc="-70" dirty="0">
                <a:latin typeface="Arial"/>
                <a:cs typeface="Arial"/>
              </a:rPr>
              <a:t>идентичными </a:t>
            </a:r>
            <a:r>
              <a:rPr sz="1900" spc="-50" dirty="0">
                <a:latin typeface="Arial"/>
                <a:cs typeface="Arial"/>
              </a:rPr>
              <a:t>по </a:t>
            </a:r>
            <a:r>
              <a:rPr sz="1900" spc="-80" dirty="0">
                <a:latin typeface="Arial"/>
                <a:cs typeface="Arial"/>
              </a:rPr>
              <a:t>своим </a:t>
            </a:r>
            <a:r>
              <a:rPr sz="1900" spc="-70" dirty="0">
                <a:latin typeface="Arial"/>
                <a:cs typeface="Arial"/>
              </a:rPr>
              <a:t>возможностям. </a:t>
            </a:r>
            <a:r>
              <a:rPr sz="1900" spc="-110" dirty="0">
                <a:latin typeface="Arial"/>
                <a:cs typeface="Arial"/>
              </a:rPr>
              <a:t>Поэтому </a:t>
            </a:r>
            <a:r>
              <a:rPr sz="1900" spc="-70" dirty="0">
                <a:latin typeface="Arial"/>
                <a:cs typeface="Arial"/>
              </a:rPr>
              <a:t>мы </a:t>
            </a:r>
            <a:r>
              <a:rPr sz="1900" spc="-95" dirty="0">
                <a:latin typeface="Arial"/>
                <a:cs typeface="Arial"/>
              </a:rPr>
              <a:t>будем </a:t>
            </a:r>
            <a:r>
              <a:rPr sz="1900" spc="-80" dirty="0">
                <a:latin typeface="Arial"/>
                <a:cs typeface="Arial"/>
              </a:rPr>
              <a:t>проводить  </a:t>
            </a:r>
            <a:r>
              <a:rPr sz="1900" spc="-75" dirty="0">
                <a:latin typeface="Arial"/>
                <a:cs typeface="Arial"/>
              </a:rPr>
              <a:t>изложение </a:t>
            </a:r>
            <a:r>
              <a:rPr sz="1900" spc="-100" dirty="0" err="1">
                <a:latin typeface="Arial"/>
                <a:cs typeface="Arial"/>
              </a:rPr>
              <a:t>на</a:t>
            </a:r>
            <a:r>
              <a:rPr sz="1900" spc="-100" dirty="0">
                <a:latin typeface="Arial"/>
                <a:cs typeface="Arial"/>
              </a:rPr>
              <a:t> </a:t>
            </a:r>
            <a:r>
              <a:rPr sz="1900" spc="-70" dirty="0" err="1" smtClean="0">
                <a:latin typeface="Arial"/>
                <a:cs typeface="Arial"/>
              </a:rPr>
              <a:t>примере</a:t>
            </a:r>
            <a:r>
              <a:rPr sz="1900" spc="-70" dirty="0" smtClean="0">
                <a:latin typeface="Arial"/>
                <a:cs typeface="Arial"/>
              </a:rPr>
              <a:t> </a:t>
            </a:r>
            <a:r>
              <a:rPr sz="1900" spc="-95" dirty="0">
                <a:latin typeface="Arial"/>
                <a:cs typeface="Arial"/>
              </a:rPr>
              <a:t>типа</a:t>
            </a:r>
            <a:r>
              <a:rPr sz="1900" spc="-100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numeric.</a:t>
            </a:r>
            <a:endParaRPr sz="1900" dirty="0">
              <a:latin typeface="Arial"/>
              <a:cs typeface="Arial"/>
            </a:endParaRPr>
          </a:p>
          <a:p>
            <a:pPr marL="355600" indent="-342900">
              <a:lnSpc>
                <a:spcPts val="2050"/>
              </a:lnSpc>
              <a:spcBef>
                <a:spcPts val="20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spc="-114" dirty="0">
                <a:latin typeface="Arial"/>
                <a:cs typeface="Arial"/>
              </a:rPr>
              <a:t>Для </a:t>
            </a:r>
            <a:r>
              <a:rPr sz="1900" spc="-95" dirty="0">
                <a:latin typeface="Arial"/>
                <a:cs typeface="Arial"/>
              </a:rPr>
              <a:t>задания </a:t>
            </a:r>
            <a:r>
              <a:rPr sz="1900" spc="-90" dirty="0">
                <a:latin typeface="Arial"/>
                <a:cs typeface="Arial"/>
              </a:rPr>
              <a:t>значения </a:t>
            </a:r>
            <a:r>
              <a:rPr sz="1900" spc="-100" dirty="0">
                <a:latin typeface="Arial"/>
                <a:cs typeface="Arial"/>
              </a:rPr>
              <a:t>этого </a:t>
            </a:r>
            <a:r>
              <a:rPr sz="1900" spc="-95" dirty="0">
                <a:latin typeface="Arial"/>
                <a:cs typeface="Arial"/>
              </a:rPr>
              <a:t>типа </a:t>
            </a:r>
            <a:r>
              <a:rPr sz="1900" spc="-105" dirty="0">
                <a:latin typeface="Arial"/>
                <a:cs typeface="Arial"/>
              </a:rPr>
              <a:t>используются два </a:t>
            </a:r>
            <a:r>
              <a:rPr sz="1900" spc="-100" dirty="0">
                <a:latin typeface="Arial"/>
                <a:cs typeface="Arial"/>
              </a:rPr>
              <a:t>базовых</a:t>
            </a:r>
            <a:r>
              <a:rPr sz="1900" spc="-35" dirty="0">
                <a:latin typeface="Arial"/>
                <a:cs typeface="Arial"/>
              </a:rPr>
              <a:t> </a:t>
            </a:r>
            <a:r>
              <a:rPr sz="1900" spc="-80" dirty="0">
                <a:latin typeface="Arial"/>
                <a:cs typeface="Arial"/>
              </a:rPr>
              <a:t>понятия:</a:t>
            </a:r>
            <a:endParaRPr sz="1900" dirty="0">
              <a:latin typeface="Arial"/>
              <a:cs typeface="Arial"/>
            </a:endParaRPr>
          </a:p>
          <a:p>
            <a:pPr marL="355600">
              <a:lnSpc>
                <a:spcPts val="2050"/>
              </a:lnSpc>
            </a:pPr>
            <a:r>
              <a:rPr sz="1900" b="1" spc="-5" dirty="0">
                <a:latin typeface="Carlito"/>
                <a:cs typeface="Carlito"/>
              </a:rPr>
              <a:t>масштаб (scale) </a:t>
            </a:r>
            <a:r>
              <a:rPr sz="1900" spc="-40" dirty="0">
                <a:latin typeface="Arial"/>
                <a:cs typeface="Arial"/>
              </a:rPr>
              <a:t>и </a:t>
            </a:r>
            <a:r>
              <a:rPr sz="1900" b="1" spc="-5" dirty="0">
                <a:latin typeface="Carlito"/>
                <a:cs typeface="Carlito"/>
              </a:rPr>
              <a:t>точность</a:t>
            </a:r>
            <a:r>
              <a:rPr sz="1900" b="1" spc="-50" dirty="0">
                <a:latin typeface="Carlito"/>
                <a:cs typeface="Carlito"/>
              </a:rPr>
              <a:t> </a:t>
            </a:r>
            <a:r>
              <a:rPr sz="1900" b="1" spc="-15" dirty="0">
                <a:latin typeface="Carlito"/>
                <a:cs typeface="Carlito"/>
              </a:rPr>
              <a:t>(precision)</a:t>
            </a:r>
            <a:r>
              <a:rPr sz="1900" spc="-15" dirty="0">
                <a:latin typeface="Arial"/>
                <a:cs typeface="Arial"/>
              </a:rPr>
              <a:t>.</a:t>
            </a:r>
            <a:endParaRPr sz="1900" dirty="0">
              <a:latin typeface="Arial"/>
              <a:cs typeface="Arial"/>
            </a:endParaRPr>
          </a:p>
          <a:p>
            <a:pPr marL="355600" marR="5080" indent="-342900">
              <a:lnSpc>
                <a:spcPct val="80000"/>
              </a:lnSpc>
              <a:spcBef>
                <a:spcPts val="459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spc="-110" dirty="0">
                <a:latin typeface="Arial"/>
                <a:cs typeface="Arial"/>
              </a:rPr>
              <a:t>Масштаб </a:t>
            </a:r>
            <a:r>
              <a:rPr sz="1900" spc="-95" dirty="0">
                <a:latin typeface="Arial"/>
                <a:cs typeface="Arial"/>
              </a:rPr>
              <a:t>показывает </a:t>
            </a:r>
            <a:r>
              <a:rPr sz="1900" spc="-100" dirty="0">
                <a:latin typeface="Arial"/>
                <a:cs typeface="Arial"/>
              </a:rPr>
              <a:t>число </a:t>
            </a:r>
            <a:r>
              <a:rPr sz="1900" spc="-105" dirty="0">
                <a:latin typeface="Arial"/>
                <a:cs typeface="Arial"/>
              </a:rPr>
              <a:t>значащих </a:t>
            </a:r>
            <a:r>
              <a:rPr sz="1900" spc="-120" dirty="0">
                <a:latin typeface="Arial"/>
                <a:cs typeface="Arial"/>
              </a:rPr>
              <a:t>цифр, стоящих </a:t>
            </a:r>
            <a:r>
              <a:rPr sz="1900" spc="-110" dirty="0">
                <a:latin typeface="Arial"/>
                <a:cs typeface="Arial"/>
              </a:rPr>
              <a:t>справа от </a:t>
            </a:r>
            <a:r>
              <a:rPr sz="1900" spc="-90" dirty="0">
                <a:latin typeface="Arial"/>
                <a:cs typeface="Arial"/>
              </a:rPr>
              <a:t>десятичной  </a:t>
            </a:r>
            <a:r>
              <a:rPr sz="1900" spc="-70" dirty="0">
                <a:latin typeface="Arial"/>
                <a:cs typeface="Arial"/>
              </a:rPr>
              <a:t>точки</a:t>
            </a:r>
            <a:r>
              <a:rPr sz="1900" spc="-85" dirty="0">
                <a:latin typeface="Arial"/>
                <a:cs typeface="Arial"/>
              </a:rPr>
              <a:t> (запятой).</a:t>
            </a:r>
            <a:endParaRPr sz="1900" dirty="0">
              <a:latin typeface="Arial"/>
              <a:cs typeface="Arial"/>
            </a:endParaRPr>
          </a:p>
          <a:p>
            <a:pPr marL="355600" indent="-342900">
              <a:buChar char="•"/>
              <a:tabLst>
                <a:tab pos="354965" algn="l"/>
                <a:tab pos="355600" algn="l"/>
              </a:tabLst>
            </a:pPr>
            <a:r>
              <a:rPr sz="1900" spc="-140" dirty="0">
                <a:latin typeface="Arial"/>
                <a:cs typeface="Arial"/>
              </a:rPr>
              <a:t>Точность </a:t>
            </a:r>
            <a:r>
              <a:rPr sz="1900" spc="-105" dirty="0">
                <a:latin typeface="Arial"/>
                <a:cs typeface="Arial"/>
              </a:rPr>
              <a:t>указывает </a:t>
            </a:r>
            <a:r>
              <a:rPr sz="1900" spc="-110" dirty="0">
                <a:latin typeface="Arial"/>
                <a:cs typeface="Arial"/>
              </a:rPr>
              <a:t>общее </a:t>
            </a:r>
            <a:r>
              <a:rPr sz="1900" spc="-100" dirty="0">
                <a:latin typeface="Arial"/>
                <a:cs typeface="Arial"/>
              </a:rPr>
              <a:t>число </a:t>
            </a:r>
            <a:r>
              <a:rPr sz="1900" spc="-135" dirty="0">
                <a:latin typeface="Arial"/>
                <a:cs typeface="Arial"/>
              </a:rPr>
              <a:t>цифр </a:t>
            </a:r>
            <a:r>
              <a:rPr sz="1900" spc="-30" dirty="0">
                <a:latin typeface="Arial"/>
                <a:cs typeface="Arial"/>
              </a:rPr>
              <a:t>как </a:t>
            </a:r>
            <a:r>
              <a:rPr sz="1900" spc="-70" dirty="0">
                <a:latin typeface="Arial"/>
                <a:cs typeface="Arial"/>
              </a:rPr>
              <a:t>до </a:t>
            </a:r>
            <a:r>
              <a:rPr sz="1900" spc="-90" dirty="0">
                <a:latin typeface="Arial"/>
                <a:cs typeface="Arial"/>
              </a:rPr>
              <a:t>десятичной </a:t>
            </a:r>
            <a:r>
              <a:rPr sz="1900" spc="-70" dirty="0">
                <a:latin typeface="Arial"/>
                <a:cs typeface="Arial"/>
              </a:rPr>
              <a:t>точки, </a:t>
            </a:r>
            <a:r>
              <a:rPr sz="1900" spc="-85" dirty="0">
                <a:latin typeface="Arial"/>
                <a:cs typeface="Arial"/>
              </a:rPr>
              <a:t>так</a:t>
            </a:r>
            <a:r>
              <a:rPr sz="1900" spc="-40" dirty="0">
                <a:latin typeface="Arial"/>
                <a:cs typeface="Arial"/>
              </a:rPr>
              <a:t> и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70975" y="3189224"/>
            <a:ext cx="110744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00" spc="-105" dirty="0">
                <a:latin typeface="Arial"/>
                <a:cs typeface="Arial"/>
              </a:rPr>
              <a:t>после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80" dirty="0">
                <a:latin typeface="Arial"/>
                <a:cs typeface="Arial"/>
              </a:rPr>
              <a:t>нее.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1632" y="3461969"/>
            <a:ext cx="21177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5000" spc="-204" dirty="0">
                <a:latin typeface="Arial"/>
                <a:cs typeface="Arial"/>
              </a:rPr>
              <a:t>12.</a:t>
            </a:r>
            <a:r>
              <a:rPr sz="5000" spc="-265" dirty="0">
                <a:latin typeface="Arial"/>
                <a:cs typeface="Arial"/>
              </a:rPr>
              <a:t>3</a:t>
            </a:r>
            <a:r>
              <a:rPr sz="5000" spc="-245" dirty="0">
                <a:latin typeface="Arial"/>
                <a:cs typeface="Arial"/>
              </a:rPr>
              <a:t>456</a:t>
            </a:r>
            <a:endParaRPr sz="50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8075" y="4820157"/>
            <a:ext cx="7644130" cy="1082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055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spc="-90" dirty="0">
                <a:latin typeface="Arial"/>
                <a:cs typeface="Arial"/>
              </a:rPr>
              <a:t>Например, </a:t>
            </a:r>
            <a:r>
              <a:rPr sz="1900" spc="-95" dirty="0">
                <a:latin typeface="Arial"/>
                <a:cs typeface="Arial"/>
              </a:rPr>
              <a:t>у </a:t>
            </a:r>
            <a:r>
              <a:rPr sz="1900" spc="-120" dirty="0">
                <a:latin typeface="Arial"/>
                <a:cs typeface="Arial"/>
              </a:rPr>
              <a:t>числа </a:t>
            </a:r>
            <a:r>
              <a:rPr sz="1900" spc="-90" dirty="0">
                <a:latin typeface="Arial"/>
                <a:cs typeface="Arial"/>
              </a:rPr>
              <a:t>12.3456 </a:t>
            </a:r>
            <a:r>
              <a:rPr sz="1900" spc="-105" dirty="0">
                <a:latin typeface="Arial"/>
                <a:cs typeface="Arial"/>
              </a:rPr>
              <a:t>точность </a:t>
            </a:r>
            <a:r>
              <a:rPr sz="1900" spc="-130" dirty="0">
                <a:latin typeface="Arial"/>
                <a:cs typeface="Arial"/>
              </a:rPr>
              <a:t>составляет </a:t>
            </a:r>
            <a:r>
              <a:rPr sz="1900" spc="-100" dirty="0">
                <a:latin typeface="Arial"/>
                <a:cs typeface="Arial"/>
              </a:rPr>
              <a:t>6 </a:t>
            </a:r>
            <a:r>
              <a:rPr sz="1900" spc="-120" dirty="0">
                <a:latin typeface="Arial"/>
                <a:cs typeface="Arial"/>
              </a:rPr>
              <a:t>цифр, </a:t>
            </a:r>
            <a:r>
              <a:rPr sz="1900" spc="-150" dirty="0">
                <a:latin typeface="Arial"/>
                <a:cs typeface="Arial"/>
              </a:rPr>
              <a:t>а </a:t>
            </a:r>
            <a:r>
              <a:rPr sz="1900" spc="-125" dirty="0">
                <a:latin typeface="Arial"/>
                <a:cs typeface="Arial"/>
              </a:rPr>
              <a:t>масштаб </a:t>
            </a:r>
            <a:r>
              <a:rPr sz="1900" spc="-185" dirty="0">
                <a:latin typeface="Arial"/>
                <a:cs typeface="Arial"/>
              </a:rPr>
              <a:t>—</a:t>
            </a:r>
            <a:r>
              <a:rPr sz="1900" spc="145" dirty="0">
                <a:latin typeface="Arial"/>
                <a:cs typeface="Arial"/>
              </a:rPr>
              <a:t> </a:t>
            </a:r>
            <a:r>
              <a:rPr sz="1900" spc="-100" dirty="0">
                <a:latin typeface="Arial"/>
                <a:cs typeface="Arial"/>
              </a:rPr>
              <a:t>4</a:t>
            </a:r>
            <a:endParaRPr sz="1900">
              <a:latin typeface="Arial"/>
              <a:cs typeface="Arial"/>
            </a:endParaRPr>
          </a:p>
          <a:p>
            <a:pPr marL="355600">
              <a:lnSpc>
                <a:spcPts val="2055"/>
              </a:lnSpc>
            </a:pPr>
            <a:r>
              <a:rPr sz="1900" spc="-120" dirty="0">
                <a:latin typeface="Arial"/>
                <a:cs typeface="Arial"/>
              </a:rPr>
              <a:t>цифры.</a:t>
            </a:r>
            <a:endParaRPr sz="1900">
              <a:latin typeface="Arial"/>
              <a:cs typeface="Arial"/>
            </a:endParaRPr>
          </a:p>
          <a:p>
            <a:pPr marL="355600" marR="1543050" indent="-342900">
              <a:lnSpc>
                <a:spcPct val="80000"/>
              </a:lnSpc>
              <a:spcBef>
                <a:spcPts val="455"/>
              </a:spcBef>
              <a:buChar char="•"/>
              <a:tabLst>
                <a:tab pos="354965" algn="l"/>
                <a:tab pos="355600" algn="l"/>
              </a:tabLst>
            </a:pPr>
            <a:r>
              <a:rPr sz="1900" spc="-114" dirty="0">
                <a:latin typeface="Arial"/>
                <a:cs typeface="Arial"/>
              </a:rPr>
              <a:t>Параметры </a:t>
            </a:r>
            <a:r>
              <a:rPr sz="1900" spc="-100" dirty="0">
                <a:latin typeface="Arial"/>
                <a:cs typeface="Arial"/>
              </a:rPr>
              <a:t>этого </a:t>
            </a:r>
            <a:r>
              <a:rPr sz="1900" spc="-95" dirty="0">
                <a:latin typeface="Arial"/>
                <a:cs typeface="Arial"/>
              </a:rPr>
              <a:t>типа </a:t>
            </a:r>
            <a:r>
              <a:rPr sz="1900" spc="-90" dirty="0">
                <a:latin typeface="Arial"/>
                <a:cs typeface="Arial"/>
              </a:rPr>
              <a:t>данных </a:t>
            </a:r>
            <a:r>
              <a:rPr sz="1900" spc="-105" dirty="0">
                <a:latin typeface="Arial"/>
                <a:cs typeface="Arial"/>
              </a:rPr>
              <a:t>указываются в </a:t>
            </a:r>
            <a:r>
              <a:rPr sz="1900" spc="-75" dirty="0">
                <a:latin typeface="Arial"/>
                <a:cs typeface="Arial"/>
              </a:rPr>
              <a:t>скобках:  </a:t>
            </a:r>
            <a:r>
              <a:rPr sz="1900" spc="-65" dirty="0">
                <a:latin typeface="Arial"/>
                <a:cs typeface="Arial"/>
              </a:rPr>
              <a:t>numeric( </a:t>
            </a:r>
            <a:r>
              <a:rPr sz="1900" spc="-100" dirty="0">
                <a:latin typeface="Arial"/>
                <a:cs typeface="Arial"/>
              </a:rPr>
              <a:t>точность, </a:t>
            </a:r>
            <a:r>
              <a:rPr sz="1900" spc="-120" dirty="0">
                <a:latin typeface="Arial"/>
                <a:cs typeface="Arial"/>
              </a:rPr>
              <a:t>масштаб </a:t>
            </a:r>
            <a:r>
              <a:rPr sz="1900" spc="-60" dirty="0">
                <a:latin typeface="Arial"/>
                <a:cs typeface="Arial"/>
              </a:rPr>
              <a:t>). </a:t>
            </a:r>
            <a:r>
              <a:rPr sz="1900" spc="-85" dirty="0">
                <a:latin typeface="Arial"/>
                <a:cs typeface="Arial"/>
              </a:rPr>
              <a:t>Например, </a:t>
            </a:r>
            <a:r>
              <a:rPr sz="1900" spc="-65" dirty="0">
                <a:latin typeface="Arial"/>
                <a:cs typeface="Arial"/>
              </a:rPr>
              <a:t>numeric( </a:t>
            </a:r>
            <a:r>
              <a:rPr sz="1900" spc="-80" dirty="0">
                <a:latin typeface="Arial"/>
                <a:cs typeface="Arial"/>
              </a:rPr>
              <a:t>6, </a:t>
            </a:r>
            <a:r>
              <a:rPr sz="1900" spc="-100" dirty="0">
                <a:latin typeface="Arial"/>
                <a:cs typeface="Arial"/>
              </a:rPr>
              <a:t>2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60" dirty="0">
                <a:latin typeface="Arial"/>
                <a:cs typeface="Arial"/>
              </a:rPr>
              <a:t>).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20958" y="4193158"/>
            <a:ext cx="2160270" cy="432434"/>
          </a:xfrm>
          <a:custGeom>
            <a:avLst/>
            <a:gdLst/>
            <a:ahLst/>
            <a:cxnLst/>
            <a:rect l="l" t="t" r="r" b="b"/>
            <a:pathLst>
              <a:path w="2160270" h="432435">
                <a:moveTo>
                  <a:pt x="2160270" y="0"/>
                </a:moveTo>
                <a:lnTo>
                  <a:pt x="2158433" y="68259"/>
                </a:lnTo>
                <a:lnTo>
                  <a:pt x="2153316" y="127558"/>
                </a:lnTo>
                <a:lnTo>
                  <a:pt x="2145511" y="174330"/>
                </a:lnTo>
                <a:lnTo>
                  <a:pt x="2124201" y="216026"/>
                </a:lnTo>
                <a:lnTo>
                  <a:pt x="1116203" y="216026"/>
                </a:lnTo>
                <a:lnTo>
                  <a:pt x="1104795" y="227045"/>
                </a:lnTo>
                <a:lnTo>
                  <a:pt x="1094893" y="257723"/>
                </a:lnTo>
                <a:lnTo>
                  <a:pt x="1087088" y="304495"/>
                </a:lnTo>
                <a:lnTo>
                  <a:pt x="1081971" y="363794"/>
                </a:lnTo>
                <a:lnTo>
                  <a:pt x="1080134" y="432053"/>
                </a:lnTo>
                <a:lnTo>
                  <a:pt x="1078299" y="363794"/>
                </a:lnTo>
                <a:lnTo>
                  <a:pt x="1073189" y="304495"/>
                </a:lnTo>
                <a:lnTo>
                  <a:pt x="1065404" y="257723"/>
                </a:lnTo>
                <a:lnTo>
                  <a:pt x="1055539" y="227045"/>
                </a:lnTo>
                <a:lnTo>
                  <a:pt x="1044194" y="216026"/>
                </a:lnTo>
                <a:lnTo>
                  <a:pt x="36068" y="216026"/>
                </a:lnTo>
                <a:lnTo>
                  <a:pt x="24660" y="205008"/>
                </a:lnTo>
                <a:lnTo>
                  <a:pt x="14758" y="174330"/>
                </a:lnTo>
                <a:lnTo>
                  <a:pt x="6953" y="127558"/>
                </a:lnTo>
                <a:lnTo>
                  <a:pt x="1836" y="68259"/>
                </a:lnTo>
                <a:lnTo>
                  <a:pt x="0" y="0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85065" y="3283838"/>
            <a:ext cx="1296670" cy="432434"/>
          </a:xfrm>
          <a:custGeom>
            <a:avLst/>
            <a:gdLst/>
            <a:ahLst/>
            <a:cxnLst/>
            <a:rect l="l" t="t" r="r" b="b"/>
            <a:pathLst>
              <a:path w="1296670" h="432435">
                <a:moveTo>
                  <a:pt x="0" y="432054"/>
                </a:moveTo>
                <a:lnTo>
                  <a:pt x="1836" y="363794"/>
                </a:lnTo>
                <a:lnTo>
                  <a:pt x="6953" y="304495"/>
                </a:lnTo>
                <a:lnTo>
                  <a:pt x="14758" y="257723"/>
                </a:lnTo>
                <a:lnTo>
                  <a:pt x="36067" y="216026"/>
                </a:lnTo>
                <a:lnTo>
                  <a:pt x="612013" y="216026"/>
                </a:lnTo>
                <a:lnTo>
                  <a:pt x="623420" y="205008"/>
                </a:lnTo>
                <a:lnTo>
                  <a:pt x="633322" y="174330"/>
                </a:lnTo>
                <a:lnTo>
                  <a:pt x="641127" y="127558"/>
                </a:lnTo>
                <a:lnTo>
                  <a:pt x="646244" y="68259"/>
                </a:lnTo>
                <a:lnTo>
                  <a:pt x="648080" y="0"/>
                </a:lnTo>
                <a:lnTo>
                  <a:pt x="649916" y="68259"/>
                </a:lnTo>
                <a:lnTo>
                  <a:pt x="655026" y="127558"/>
                </a:lnTo>
                <a:lnTo>
                  <a:pt x="662811" y="174330"/>
                </a:lnTo>
                <a:lnTo>
                  <a:pt x="672676" y="205008"/>
                </a:lnTo>
                <a:lnTo>
                  <a:pt x="684022" y="216026"/>
                </a:lnTo>
                <a:lnTo>
                  <a:pt x="1260093" y="216026"/>
                </a:lnTo>
                <a:lnTo>
                  <a:pt x="1271501" y="227045"/>
                </a:lnTo>
                <a:lnTo>
                  <a:pt x="1281403" y="257723"/>
                </a:lnTo>
                <a:lnTo>
                  <a:pt x="1289208" y="304495"/>
                </a:lnTo>
                <a:lnTo>
                  <a:pt x="1294325" y="363794"/>
                </a:lnTo>
                <a:lnTo>
                  <a:pt x="1296162" y="432054"/>
                </a:lnTo>
              </a:path>
            </a:pathLst>
          </a:custGeom>
          <a:ln w="25400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104756" y="3715880"/>
            <a:ext cx="1224280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89230">
              <a:spcBef>
                <a:spcPts val="245"/>
              </a:spcBef>
            </a:pPr>
            <a:r>
              <a:rPr spc="-100" dirty="0">
                <a:latin typeface="Arial"/>
                <a:cs typeface="Arial"/>
              </a:rPr>
              <a:t>точность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13799" y="4072890"/>
            <a:ext cx="1335405" cy="370205"/>
          </a:xfrm>
          <a:custGeom>
            <a:avLst/>
            <a:gdLst/>
            <a:ahLst/>
            <a:cxnLst/>
            <a:rect l="l" t="t" r="r" b="b"/>
            <a:pathLst>
              <a:path w="1335405" h="370204">
                <a:moveTo>
                  <a:pt x="1262143" y="331563"/>
                </a:moveTo>
                <a:lnTo>
                  <a:pt x="1222502" y="343407"/>
                </a:lnTo>
                <a:lnTo>
                  <a:pt x="1215898" y="345312"/>
                </a:lnTo>
                <a:lnTo>
                  <a:pt x="1211961" y="352424"/>
                </a:lnTo>
                <a:lnTo>
                  <a:pt x="1216025" y="365886"/>
                </a:lnTo>
                <a:lnTo>
                  <a:pt x="1223137" y="369696"/>
                </a:lnTo>
                <a:lnTo>
                  <a:pt x="1313939" y="342645"/>
                </a:lnTo>
                <a:lnTo>
                  <a:pt x="1307719" y="342645"/>
                </a:lnTo>
                <a:lnTo>
                  <a:pt x="1262143" y="331563"/>
                </a:lnTo>
                <a:close/>
              </a:path>
              <a:path w="1335405" h="370204">
                <a:moveTo>
                  <a:pt x="1286213" y="324371"/>
                </a:moveTo>
                <a:lnTo>
                  <a:pt x="1262143" y="331563"/>
                </a:lnTo>
                <a:lnTo>
                  <a:pt x="1307719" y="342645"/>
                </a:lnTo>
                <a:lnTo>
                  <a:pt x="1308488" y="339470"/>
                </a:lnTo>
                <a:lnTo>
                  <a:pt x="1301877" y="339470"/>
                </a:lnTo>
                <a:lnTo>
                  <a:pt x="1286213" y="324371"/>
                </a:lnTo>
                <a:close/>
              </a:path>
              <a:path w="1335405" h="370204">
                <a:moveTo>
                  <a:pt x="1250950" y="255142"/>
                </a:moveTo>
                <a:lnTo>
                  <a:pt x="1242949" y="255269"/>
                </a:lnTo>
                <a:lnTo>
                  <a:pt x="1237995" y="260349"/>
                </a:lnTo>
                <a:lnTo>
                  <a:pt x="1233170" y="265429"/>
                </a:lnTo>
                <a:lnTo>
                  <a:pt x="1233297" y="273430"/>
                </a:lnTo>
                <a:lnTo>
                  <a:pt x="1238377" y="278256"/>
                </a:lnTo>
                <a:lnTo>
                  <a:pt x="1268116" y="306926"/>
                </a:lnTo>
                <a:lnTo>
                  <a:pt x="1313688" y="318007"/>
                </a:lnTo>
                <a:lnTo>
                  <a:pt x="1307719" y="342645"/>
                </a:lnTo>
                <a:lnTo>
                  <a:pt x="1313939" y="342645"/>
                </a:lnTo>
                <a:lnTo>
                  <a:pt x="1335278" y="336295"/>
                </a:lnTo>
                <a:lnTo>
                  <a:pt x="1256030" y="259968"/>
                </a:lnTo>
                <a:lnTo>
                  <a:pt x="1250950" y="255142"/>
                </a:lnTo>
                <a:close/>
              </a:path>
              <a:path w="1335405" h="370204">
                <a:moveTo>
                  <a:pt x="1307083" y="318134"/>
                </a:moveTo>
                <a:lnTo>
                  <a:pt x="1286213" y="324371"/>
                </a:lnTo>
                <a:lnTo>
                  <a:pt x="1301877" y="339470"/>
                </a:lnTo>
                <a:lnTo>
                  <a:pt x="1307083" y="318134"/>
                </a:lnTo>
                <a:close/>
              </a:path>
              <a:path w="1335405" h="370204">
                <a:moveTo>
                  <a:pt x="1313657" y="318134"/>
                </a:moveTo>
                <a:lnTo>
                  <a:pt x="1307083" y="318134"/>
                </a:lnTo>
                <a:lnTo>
                  <a:pt x="1301877" y="339470"/>
                </a:lnTo>
                <a:lnTo>
                  <a:pt x="1308488" y="339470"/>
                </a:lnTo>
                <a:lnTo>
                  <a:pt x="1313657" y="318134"/>
                </a:lnTo>
                <a:close/>
              </a:path>
              <a:path w="1335405" h="370204">
                <a:moveTo>
                  <a:pt x="5968" y="0"/>
                </a:moveTo>
                <a:lnTo>
                  <a:pt x="0" y="24637"/>
                </a:lnTo>
                <a:lnTo>
                  <a:pt x="1262143" y="331563"/>
                </a:lnTo>
                <a:lnTo>
                  <a:pt x="1286213" y="324371"/>
                </a:lnTo>
                <a:lnTo>
                  <a:pt x="1268116" y="306926"/>
                </a:lnTo>
                <a:lnTo>
                  <a:pt x="5968" y="0"/>
                </a:lnTo>
                <a:close/>
              </a:path>
              <a:path w="1335405" h="370204">
                <a:moveTo>
                  <a:pt x="1268116" y="306926"/>
                </a:moveTo>
                <a:lnTo>
                  <a:pt x="1286213" y="324371"/>
                </a:lnTo>
                <a:lnTo>
                  <a:pt x="1307083" y="318134"/>
                </a:lnTo>
                <a:lnTo>
                  <a:pt x="1313657" y="318134"/>
                </a:lnTo>
                <a:lnTo>
                  <a:pt x="1268116" y="30692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433372" y="3355835"/>
            <a:ext cx="1224280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190500">
              <a:spcBef>
                <a:spcPts val="245"/>
              </a:spcBef>
            </a:pPr>
            <a:r>
              <a:rPr spc="-114" dirty="0">
                <a:latin typeface="Arial"/>
                <a:cs typeface="Arial"/>
              </a:rPr>
              <a:t>масштаб</a:t>
            </a:r>
            <a:endParaRPr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97128" y="3481577"/>
            <a:ext cx="936625" cy="118110"/>
          </a:xfrm>
          <a:custGeom>
            <a:avLst/>
            <a:gdLst/>
            <a:ahLst/>
            <a:cxnLst/>
            <a:rect l="l" t="t" r="r" b="b"/>
            <a:pathLst>
              <a:path w="936625" h="118110">
                <a:moveTo>
                  <a:pt x="101091" y="0"/>
                </a:moveTo>
                <a:lnTo>
                  <a:pt x="0" y="58928"/>
                </a:lnTo>
                <a:lnTo>
                  <a:pt x="101091" y="117856"/>
                </a:lnTo>
                <a:lnTo>
                  <a:pt x="108838" y="115824"/>
                </a:lnTo>
                <a:lnTo>
                  <a:pt x="112395" y="109728"/>
                </a:lnTo>
                <a:lnTo>
                  <a:pt x="115950" y="103759"/>
                </a:lnTo>
                <a:lnTo>
                  <a:pt x="113918" y="96012"/>
                </a:lnTo>
                <a:lnTo>
                  <a:pt x="72117" y="71628"/>
                </a:lnTo>
                <a:lnTo>
                  <a:pt x="25273" y="71628"/>
                </a:lnTo>
                <a:lnTo>
                  <a:pt x="25273" y="46228"/>
                </a:lnTo>
                <a:lnTo>
                  <a:pt x="72117" y="46228"/>
                </a:lnTo>
                <a:lnTo>
                  <a:pt x="107823" y="25400"/>
                </a:lnTo>
                <a:lnTo>
                  <a:pt x="113918" y="21971"/>
                </a:lnTo>
                <a:lnTo>
                  <a:pt x="115950" y="14097"/>
                </a:lnTo>
                <a:lnTo>
                  <a:pt x="112395" y="8128"/>
                </a:lnTo>
                <a:lnTo>
                  <a:pt x="108838" y="2032"/>
                </a:lnTo>
                <a:lnTo>
                  <a:pt x="101091" y="0"/>
                </a:lnTo>
                <a:close/>
              </a:path>
              <a:path w="936625" h="118110">
                <a:moveTo>
                  <a:pt x="72117" y="46228"/>
                </a:moveTo>
                <a:lnTo>
                  <a:pt x="25273" y="46228"/>
                </a:lnTo>
                <a:lnTo>
                  <a:pt x="25273" y="71628"/>
                </a:lnTo>
                <a:lnTo>
                  <a:pt x="72117" y="71628"/>
                </a:lnTo>
                <a:lnTo>
                  <a:pt x="69069" y="69850"/>
                </a:lnTo>
                <a:lnTo>
                  <a:pt x="31623" y="69850"/>
                </a:lnTo>
                <a:lnTo>
                  <a:pt x="31623" y="48006"/>
                </a:lnTo>
                <a:lnTo>
                  <a:pt x="69069" y="48006"/>
                </a:lnTo>
                <a:lnTo>
                  <a:pt x="72117" y="46228"/>
                </a:lnTo>
                <a:close/>
              </a:path>
              <a:path w="936625" h="118110">
                <a:moveTo>
                  <a:pt x="936244" y="46228"/>
                </a:moveTo>
                <a:lnTo>
                  <a:pt x="72117" y="46228"/>
                </a:lnTo>
                <a:lnTo>
                  <a:pt x="50346" y="58928"/>
                </a:lnTo>
                <a:lnTo>
                  <a:pt x="72117" y="71628"/>
                </a:lnTo>
                <a:lnTo>
                  <a:pt x="936244" y="71628"/>
                </a:lnTo>
                <a:lnTo>
                  <a:pt x="936244" y="46228"/>
                </a:lnTo>
                <a:close/>
              </a:path>
              <a:path w="936625" h="118110">
                <a:moveTo>
                  <a:pt x="31623" y="48006"/>
                </a:moveTo>
                <a:lnTo>
                  <a:pt x="31623" y="69850"/>
                </a:lnTo>
                <a:lnTo>
                  <a:pt x="50346" y="58928"/>
                </a:lnTo>
                <a:lnTo>
                  <a:pt x="31623" y="48006"/>
                </a:lnTo>
                <a:close/>
              </a:path>
              <a:path w="936625" h="118110">
                <a:moveTo>
                  <a:pt x="50346" y="58928"/>
                </a:moveTo>
                <a:lnTo>
                  <a:pt x="31623" y="69850"/>
                </a:lnTo>
                <a:lnTo>
                  <a:pt x="69069" y="69850"/>
                </a:lnTo>
                <a:lnTo>
                  <a:pt x="50346" y="58928"/>
                </a:lnTo>
                <a:close/>
              </a:path>
              <a:path w="936625" h="118110">
                <a:moveTo>
                  <a:pt x="69069" y="48006"/>
                </a:moveTo>
                <a:lnTo>
                  <a:pt x="31623" y="48006"/>
                </a:lnTo>
                <a:lnTo>
                  <a:pt x="50346" y="58928"/>
                </a:lnTo>
                <a:lnTo>
                  <a:pt x="69069" y="4800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8826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677" y="360653"/>
            <a:ext cx="9010395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10" dirty="0">
                <a:latin typeface="Arial Black" panose="020B0A04020102020204" pitchFamily="34" charset="0"/>
              </a:rPr>
              <a:t>Выборки </a:t>
            </a:r>
            <a:r>
              <a:rPr sz="3200" spc="-80" dirty="0">
                <a:latin typeface="Arial Black" panose="020B0A04020102020204" pitchFamily="34" charset="0"/>
              </a:rPr>
              <a:t>из </a:t>
            </a:r>
            <a:r>
              <a:rPr sz="3200" spc="-160" dirty="0">
                <a:latin typeface="Arial Black" panose="020B0A04020102020204" pitchFamily="34" charset="0"/>
              </a:rPr>
              <a:t>таблиц </a:t>
            </a:r>
            <a:r>
              <a:rPr sz="3200" spc="-220" dirty="0">
                <a:latin typeface="Arial Black" panose="020B0A04020102020204" pitchFamily="34" charset="0"/>
              </a:rPr>
              <a:t>с </a:t>
            </a:r>
            <a:r>
              <a:rPr sz="3200" spc="-135" dirty="0">
                <a:latin typeface="Arial Black" panose="020B0A04020102020204" pitchFamily="34" charset="0"/>
              </a:rPr>
              <a:t>массивами</a:t>
            </a:r>
            <a:r>
              <a:rPr sz="3200" spc="-215" dirty="0">
                <a:latin typeface="Arial Black" panose="020B0A04020102020204" pitchFamily="34" charset="0"/>
              </a:rPr>
              <a:t> </a:t>
            </a:r>
            <a:r>
              <a:rPr sz="3200" spc="-100" dirty="0">
                <a:latin typeface="Arial Black" panose="020B0A04020102020204" pitchFamily="34" charset="0"/>
              </a:rPr>
              <a:t>(4)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32990" y="4158424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79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08805" y="4158424"/>
            <a:ext cx="1501140" cy="0"/>
          </a:xfrm>
          <a:custGeom>
            <a:avLst/>
            <a:gdLst/>
            <a:ahLst/>
            <a:cxnLst/>
            <a:rect l="l" t="t" r="r" b="b"/>
            <a:pathLst>
              <a:path w="1501139">
                <a:moveTo>
                  <a:pt x="0" y="0"/>
                </a:moveTo>
                <a:lnTo>
                  <a:pt x="1500759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2990" y="2260855"/>
            <a:ext cx="8937346" cy="2462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kern="0" dirty="0">
                <a:latin typeface="Arial"/>
                <a:cs typeface="Arial"/>
              </a:rPr>
              <a:t>Сформулируем вопрос в форме отрицания: кто не летает ни во вторник,  ни в пятницу? Для получения ответа добавим в предыдущую SQL-  команду отрицание </a:t>
            </a:r>
            <a:r>
              <a:rPr sz="2000" b="1" kern="0" dirty="0">
                <a:latin typeface="Carlito"/>
                <a:cs typeface="Carlito"/>
              </a:rPr>
              <a:t>NOT</a:t>
            </a:r>
            <a:r>
              <a:rPr sz="2000" kern="0" dirty="0">
                <a:latin typeface="Arial"/>
                <a:cs typeface="Arial"/>
              </a:rPr>
              <a:t>:</a:t>
            </a:r>
          </a:p>
          <a:p>
            <a:pPr marL="12700">
              <a:spcBef>
                <a:spcPts val="1110"/>
              </a:spcBef>
            </a:pPr>
            <a:r>
              <a:rPr b="1" kern="0" dirty="0">
                <a:latin typeface="Courier New"/>
                <a:cs typeface="Courier New"/>
              </a:rPr>
              <a:t>SELECT * FROM pilots</a:t>
            </a:r>
            <a:endParaRPr kern="0" dirty="0">
              <a:latin typeface="Courier New"/>
              <a:cs typeface="Courier New"/>
            </a:endParaRPr>
          </a:p>
          <a:p>
            <a:pPr marL="12700"/>
            <a:r>
              <a:rPr b="1" kern="0" dirty="0">
                <a:latin typeface="Courier New"/>
                <a:cs typeface="Courier New"/>
              </a:rPr>
              <a:t>WHERE </a:t>
            </a:r>
            <a:r>
              <a:rPr b="1" kern="0" dirty="0">
                <a:solidFill>
                  <a:srgbClr val="FF0000"/>
                </a:solidFill>
                <a:latin typeface="Courier New"/>
                <a:cs typeface="Courier New"/>
              </a:rPr>
              <a:t>NOT </a:t>
            </a:r>
            <a:r>
              <a:rPr b="1" kern="0" dirty="0">
                <a:latin typeface="Courier New"/>
                <a:cs typeface="Courier New"/>
              </a:rPr>
              <a:t>( schedule &amp;&amp; ARRAY[ 2, 5 ] );</a:t>
            </a:r>
            <a:endParaRPr kern="0" dirty="0">
              <a:latin typeface="Courier New"/>
              <a:cs typeface="Courier New"/>
            </a:endParaRPr>
          </a:p>
          <a:p>
            <a:pPr marL="149225"/>
            <a:r>
              <a:rPr kern="0" dirty="0">
                <a:latin typeface="Courier New"/>
                <a:cs typeface="Courier New"/>
              </a:rPr>
              <a:t>pilot_name | schedule</a:t>
            </a:r>
          </a:p>
          <a:p>
            <a:pPr marL="149225" marR="4422140" indent="-137160">
              <a:tabLst>
                <a:tab pos="1650364" algn="l"/>
                <a:tab pos="3418204" algn="l"/>
              </a:tabLst>
            </a:pPr>
            <a:r>
              <a:rPr kern="0" dirty="0">
                <a:latin typeface="Courier New"/>
                <a:cs typeface="Courier New"/>
              </a:rPr>
              <a:t> 	</a:t>
            </a:r>
            <a:r>
              <a:rPr kern="0" dirty="0" smtClean="0">
                <a:latin typeface="Courier New"/>
                <a:cs typeface="Courier New"/>
              </a:rPr>
              <a:t> </a:t>
            </a:r>
            <a:r>
              <a:rPr kern="0" dirty="0">
                <a:latin typeface="Courier New"/>
                <a:cs typeface="Courier New"/>
              </a:rPr>
              <a:t>Ivan	| {1,3,6,7}</a:t>
            </a:r>
          </a:p>
          <a:p>
            <a:pPr marL="12700">
              <a:spcBef>
                <a:spcPts val="5"/>
              </a:spcBef>
            </a:pPr>
            <a:r>
              <a:rPr kern="0" dirty="0">
                <a:latin typeface="Courier New"/>
                <a:cs typeface="Courier New"/>
              </a:rPr>
              <a:t>(1 строка)</a:t>
            </a:r>
          </a:p>
        </p:txBody>
      </p:sp>
    </p:spTree>
    <p:extLst>
      <p:ext uri="{BB962C8B-B14F-4D97-AF65-F5344CB8AC3E}">
        <p14:creationId xmlns:p14="http://schemas.microsoft.com/office/powerpoint/2010/main" val="291046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4946" y="216145"/>
            <a:ext cx="9644380" cy="99706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kern="0" dirty="0">
                <a:latin typeface="Arial Black" panose="020B0A04020102020204" pitchFamily="34" charset="0"/>
              </a:rPr>
              <a:t>Как развернуть массив в виде  столбца таблицы?</a:t>
            </a:r>
          </a:p>
        </p:txBody>
      </p:sp>
      <p:sp>
        <p:nvSpPr>
          <p:cNvPr id="4" name="object 4"/>
          <p:cNvSpPr/>
          <p:nvPr/>
        </p:nvSpPr>
        <p:spPr>
          <a:xfrm>
            <a:off x="3400958" y="3722560"/>
            <a:ext cx="1912620" cy="0"/>
          </a:xfrm>
          <a:custGeom>
            <a:avLst/>
            <a:gdLst/>
            <a:ahLst/>
            <a:cxnLst/>
            <a:rect l="l" t="t" r="r" b="b"/>
            <a:pathLst>
              <a:path w="1912620">
                <a:moveTo>
                  <a:pt x="0" y="0"/>
                </a:moveTo>
                <a:lnTo>
                  <a:pt x="191223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88258" y="2005693"/>
            <a:ext cx="5623560" cy="321183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spcBef>
                <a:spcPts val="670"/>
              </a:spcBef>
            </a:pPr>
            <a:r>
              <a:rPr sz="2000" spc="-245" dirty="0">
                <a:latin typeface="Arial"/>
                <a:cs typeface="Arial"/>
              </a:rPr>
              <a:t>В </a:t>
            </a:r>
            <a:r>
              <a:rPr sz="2000" spc="-75" dirty="0">
                <a:latin typeface="Arial"/>
                <a:cs typeface="Arial"/>
              </a:rPr>
              <a:t>таком </a:t>
            </a:r>
            <a:r>
              <a:rPr sz="2000" spc="-130" dirty="0">
                <a:latin typeface="Arial"/>
                <a:cs typeface="Arial"/>
              </a:rPr>
              <a:t>случае </a:t>
            </a:r>
            <a:r>
              <a:rPr sz="2000" spc="-65" dirty="0">
                <a:latin typeface="Arial"/>
                <a:cs typeface="Arial"/>
              </a:rPr>
              <a:t>поможет </a:t>
            </a:r>
            <a:r>
              <a:rPr sz="2000" spc="-105" dirty="0">
                <a:latin typeface="Arial"/>
                <a:cs typeface="Arial"/>
              </a:rPr>
              <a:t>функция</a:t>
            </a:r>
            <a:r>
              <a:rPr sz="2000" spc="-395" dirty="0">
                <a:latin typeface="Arial"/>
                <a:cs typeface="Arial"/>
              </a:rPr>
              <a:t> </a:t>
            </a:r>
            <a:r>
              <a:rPr sz="2000" b="1" spc="-5" dirty="0">
                <a:latin typeface="Carlito"/>
                <a:cs typeface="Carlito"/>
              </a:rPr>
              <a:t>unnest</a:t>
            </a:r>
            <a:r>
              <a:rPr sz="2000" spc="-5" dirty="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12700" marR="5080">
              <a:spcBef>
                <a:spcPts val="515"/>
              </a:spcBef>
            </a:pPr>
            <a:r>
              <a:rPr b="1" spc="-10" dirty="0">
                <a:latin typeface="Courier New"/>
                <a:cs typeface="Courier New"/>
              </a:rPr>
              <a:t>SELECT </a:t>
            </a:r>
            <a:r>
              <a:rPr b="1" spc="-10" dirty="0">
                <a:solidFill>
                  <a:srgbClr val="FF0000"/>
                </a:solidFill>
                <a:latin typeface="Courier New"/>
                <a:cs typeface="Courier New"/>
              </a:rPr>
              <a:t>unnest</a:t>
            </a:r>
            <a:r>
              <a:rPr b="1" spc="-10" dirty="0">
                <a:latin typeface="Courier New"/>
                <a:cs typeface="Courier New"/>
              </a:rPr>
              <a:t>( schedule </a:t>
            </a:r>
            <a:r>
              <a:rPr b="1" dirty="0">
                <a:latin typeface="Courier New"/>
                <a:cs typeface="Courier New"/>
              </a:rPr>
              <a:t>) </a:t>
            </a:r>
            <a:r>
              <a:rPr b="1" spc="-10" dirty="0">
                <a:latin typeface="Courier New"/>
                <a:cs typeface="Courier New"/>
              </a:rPr>
              <a:t>AS days_of_week  FROM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pilots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WHERE pilot_name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'Ivan';</a:t>
            </a:r>
            <a:endParaRPr>
              <a:latin typeface="Courier New"/>
              <a:cs typeface="Courier New"/>
            </a:endParaRPr>
          </a:p>
          <a:p>
            <a:pPr marL="149225"/>
            <a:r>
              <a:rPr spc="-10" dirty="0">
                <a:latin typeface="Courier New"/>
                <a:cs typeface="Courier New"/>
              </a:rPr>
              <a:t>days_of_week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1650364">
              <a:spcBef>
                <a:spcPts val="5"/>
              </a:spcBef>
            </a:pPr>
            <a:r>
              <a:rPr dirty="0">
                <a:latin typeface="Courier New"/>
                <a:cs typeface="Courier New"/>
              </a:rPr>
              <a:t>1</a:t>
            </a:r>
            <a:endParaRPr>
              <a:latin typeface="Courier New"/>
              <a:cs typeface="Courier New"/>
            </a:endParaRPr>
          </a:p>
          <a:p>
            <a:pPr marL="1650364"/>
            <a:r>
              <a:rPr dirty="0">
                <a:latin typeface="Courier New"/>
                <a:cs typeface="Courier New"/>
              </a:rPr>
              <a:t>3</a:t>
            </a:r>
            <a:endParaRPr>
              <a:latin typeface="Courier New"/>
              <a:cs typeface="Courier New"/>
            </a:endParaRPr>
          </a:p>
          <a:p>
            <a:pPr marL="1650364"/>
            <a:r>
              <a:rPr dirty="0">
                <a:latin typeface="Courier New"/>
                <a:cs typeface="Courier New"/>
              </a:rPr>
              <a:t>6</a:t>
            </a:r>
            <a:endParaRPr>
              <a:latin typeface="Courier New"/>
              <a:cs typeface="Courier New"/>
            </a:endParaRPr>
          </a:p>
          <a:p>
            <a:pPr marL="1650364"/>
            <a:r>
              <a:rPr dirty="0">
                <a:latin typeface="Courier New"/>
                <a:cs typeface="Courier New"/>
              </a:rPr>
              <a:t>7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(4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22031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176528" y="2761908"/>
            <a:ext cx="10515600" cy="629018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 err="1" smtClean="0">
                <a:latin typeface="Arial Black" panose="020B0A04020102020204" pitchFamily="34" charset="0"/>
              </a:rPr>
              <a:t>Типы</a:t>
            </a:r>
            <a:r>
              <a:rPr spc="-260" dirty="0" smtClean="0">
                <a:latin typeface="Arial Black" panose="020B0A04020102020204" pitchFamily="34" charset="0"/>
              </a:rPr>
              <a:t> </a:t>
            </a:r>
            <a:r>
              <a:rPr spc="-465" dirty="0">
                <a:latin typeface="Arial Black" panose="020B0A04020102020204" pitchFamily="34" charset="0"/>
              </a:rPr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36829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3221" y="267626"/>
            <a:ext cx="9303003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80" dirty="0">
                <a:latin typeface="Arial Black" panose="020B0A04020102020204" pitchFamily="34" charset="0"/>
              </a:rPr>
              <a:t>Общие </a:t>
            </a:r>
            <a:r>
              <a:rPr sz="3200" spc="-145" dirty="0">
                <a:latin typeface="Arial Black" panose="020B0A04020102020204" pitchFamily="34" charset="0"/>
              </a:rPr>
              <a:t>сведения</a:t>
            </a:r>
            <a:r>
              <a:rPr sz="3200" spc="-170" dirty="0">
                <a:latin typeface="Arial Black" panose="020B0A04020102020204" pitchFamily="34" charset="0"/>
              </a:rPr>
              <a:t> </a:t>
            </a:r>
            <a:r>
              <a:rPr sz="3200" spc="-110" dirty="0">
                <a:latin typeface="Arial Black" panose="020B0A04020102020204" pitchFamily="34" charset="0"/>
              </a:rPr>
              <a:t>(1)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2979" y="1541526"/>
            <a:ext cx="10504221" cy="383502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4625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kern="0" dirty="0">
                <a:cs typeface="Arial"/>
              </a:rPr>
              <a:t>Типы JSON предназначены для сохранения в столбцах таблиц базы  данных таких значений, которые представлены в формате JSON  (JavaScript Object Notation).</a:t>
            </a:r>
          </a:p>
          <a:p>
            <a:pPr marL="355600" marR="164465" indent="-342900">
              <a:spcBef>
                <a:spcPts val="47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kern="0" dirty="0">
                <a:cs typeface="Arial"/>
              </a:rPr>
              <a:t>Существует два типа: </a:t>
            </a:r>
            <a:r>
              <a:rPr sz="2400" b="1" kern="0" dirty="0">
                <a:cs typeface="Carlito"/>
              </a:rPr>
              <a:t>json </a:t>
            </a:r>
            <a:r>
              <a:rPr sz="2400" kern="0" dirty="0">
                <a:cs typeface="Arial"/>
              </a:rPr>
              <a:t>и </a:t>
            </a:r>
            <a:r>
              <a:rPr sz="2400" b="1" kern="0" dirty="0">
                <a:cs typeface="Carlito"/>
              </a:rPr>
              <a:t>jsonb</a:t>
            </a:r>
            <a:r>
              <a:rPr sz="2400" kern="0" dirty="0">
                <a:cs typeface="Arial"/>
              </a:rPr>
              <a:t>. Основное различие между ними  заключается в </a:t>
            </a:r>
            <a:r>
              <a:rPr sz="2400" i="1" kern="0" dirty="0">
                <a:cs typeface="Times New Roman"/>
              </a:rPr>
              <a:t>быстродействии</a:t>
            </a:r>
            <a:r>
              <a:rPr sz="2400" kern="0" dirty="0">
                <a:cs typeface="Arial"/>
              </a:rPr>
              <a:t>.</a:t>
            </a:r>
          </a:p>
          <a:p>
            <a:pPr marL="355600" marR="5080" indent="-342900">
              <a:spcBef>
                <a:spcPts val="484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kern="0" dirty="0">
                <a:cs typeface="Arial"/>
              </a:rPr>
              <a:t>Если столбец имеет тип json, тогда сохранение значений происходит  быстрее, потому что они записываются в том виде, в котором были  введены. Но при последующем использовании этих значений в  качестве операндов или параметров функций будет</a:t>
            </a:r>
            <a:r>
              <a:rPr sz="2400" u="heavy" kern="0" dirty="0">
                <a:uFill>
                  <a:solidFill>
                    <a:srgbClr val="000000"/>
                  </a:solidFill>
                </a:uFill>
                <a:cs typeface="Arial"/>
              </a:rPr>
              <a:t> каждый раз</a:t>
            </a:r>
            <a:endParaRPr sz="2400" kern="0" dirty="0">
              <a:cs typeface="Arial"/>
            </a:endParaRPr>
          </a:p>
          <a:p>
            <a:pPr marL="354965"/>
            <a:r>
              <a:rPr sz="2400" u="heavy" kern="0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sz="2400" u="heavy" kern="0" dirty="0">
                <a:uFill>
                  <a:solidFill>
                    <a:srgbClr val="000000"/>
                  </a:solidFill>
                </a:uFill>
                <a:cs typeface="Arial"/>
              </a:rPr>
              <a:t>выполняться их разбор</a:t>
            </a:r>
            <a:r>
              <a:rPr sz="2400" kern="0" dirty="0">
                <a:cs typeface="Arial"/>
              </a:rPr>
              <a:t>, что замедляет работу.</a:t>
            </a:r>
          </a:p>
        </p:txBody>
      </p:sp>
    </p:spTree>
    <p:extLst>
      <p:ext uri="{BB962C8B-B14F-4D97-AF65-F5344CB8AC3E}">
        <p14:creationId xmlns:p14="http://schemas.microsoft.com/office/powerpoint/2010/main" val="38360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946" y="304202"/>
            <a:ext cx="7987181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80" dirty="0">
                <a:latin typeface="Arial Black" panose="020B0A04020102020204" pitchFamily="34" charset="0"/>
              </a:rPr>
              <a:t>Общие </a:t>
            </a:r>
            <a:r>
              <a:rPr sz="3200" spc="-145" dirty="0">
                <a:latin typeface="Arial Black" panose="020B0A04020102020204" pitchFamily="34" charset="0"/>
              </a:rPr>
              <a:t>сведения</a:t>
            </a:r>
            <a:r>
              <a:rPr sz="3200" spc="-170" dirty="0">
                <a:latin typeface="Arial Black" panose="020B0A04020102020204" pitchFamily="34" charset="0"/>
              </a:rPr>
              <a:t> </a:t>
            </a:r>
            <a:r>
              <a:rPr sz="3200" spc="-110" dirty="0">
                <a:latin typeface="Arial Black" panose="020B0A04020102020204" pitchFamily="34" charset="0"/>
              </a:rPr>
              <a:t>(2)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61922" y="1858519"/>
            <a:ext cx="10157054" cy="3450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8415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00" dirty="0">
                <a:cs typeface="Arial"/>
              </a:rPr>
              <a:t>При </a:t>
            </a:r>
            <a:r>
              <a:rPr sz="2400" spc="-85" dirty="0">
                <a:cs typeface="Arial"/>
              </a:rPr>
              <a:t>использовании </a:t>
            </a:r>
            <a:r>
              <a:rPr sz="2400" spc="-100" dirty="0">
                <a:cs typeface="Arial"/>
              </a:rPr>
              <a:t>типа </a:t>
            </a:r>
            <a:r>
              <a:rPr sz="2400" spc="-80" dirty="0">
                <a:cs typeface="Arial"/>
              </a:rPr>
              <a:t>jsonb</a:t>
            </a:r>
            <a:r>
              <a:rPr sz="2400" u="heavy" spc="-80" dirty="0">
                <a:uFill>
                  <a:solidFill>
                    <a:srgbClr val="000000"/>
                  </a:solidFill>
                </a:uFill>
                <a:cs typeface="Arial"/>
              </a:rPr>
              <a:t> разбор </a:t>
            </a:r>
            <a:r>
              <a:rPr sz="2400" u="heavy" spc="-90" dirty="0">
                <a:uFill>
                  <a:solidFill>
                    <a:srgbClr val="000000"/>
                  </a:solidFill>
                </a:uFill>
                <a:cs typeface="Arial"/>
              </a:rPr>
              <a:t>производится </a:t>
            </a:r>
            <a:r>
              <a:rPr sz="2400" u="heavy" spc="-70" dirty="0">
                <a:uFill>
                  <a:solidFill>
                    <a:srgbClr val="000000"/>
                  </a:solidFill>
                </a:uFill>
                <a:cs typeface="Arial"/>
              </a:rPr>
              <a:t>однократно</a:t>
            </a:r>
            <a:r>
              <a:rPr sz="2400" spc="-70" dirty="0">
                <a:cs typeface="Arial"/>
              </a:rPr>
              <a:t>,</a:t>
            </a:r>
            <a:r>
              <a:rPr sz="2400" spc="-275" dirty="0">
                <a:cs typeface="Arial"/>
              </a:rPr>
              <a:t> </a:t>
            </a:r>
            <a:r>
              <a:rPr sz="2400" spc="-45" dirty="0">
                <a:cs typeface="Arial"/>
              </a:rPr>
              <a:t>при  </a:t>
            </a:r>
            <a:r>
              <a:rPr sz="2400" spc="-85" dirty="0">
                <a:cs typeface="Arial"/>
              </a:rPr>
              <a:t>записи </a:t>
            </a:r>
            <a:r>
              <a:rPr sz="2400" spc="-90" dirty="0">
                <a:cs typeface="Arial"/>
              </a:rPr>
              <a:t>значения </a:t>
            </a:r>
            <a:r>
              <a:rPr sz="2400" spc="-105" dirty="0">
                <a:cs typeface="Arial"/>
              </a:rPr>
              <a:t>в </a:t>
            </a:r>
            <a:r>
              <a:rPr sz="2400" spc="-110" dirty="0">
                <a:cs typeface="Arial"/>
              </a:rPr>
              <a:t>таблицу. </a:t>
            </a:r>
            <a:r>
              <a:rPr sz="2400" spc="-195" dirty="0">
                <a:cs typeface="Arial"/>
              </a:rPr>
              <a:t>Это </a:t>
            </a:r>
            <a:r>
              <a:rPr sz="2400" spc="-75" dirty="0">
                <a:cs typeface="Arial"/>
              </a:rPr>
              <a:t>несколько </a:t>
            </a:r>
            <a:r>
              <a:rPr sz="2400" spc="-114" dirty="0">
                <a:cs typeface="Arial"/>
              </a:rPr>
              <a:t>замедляет </a:t>
            </a:r>
            <a:r>
              <a:rPr sz="2400" spc="-75" dirty="0">
                <a:cs typeface="Arial"/>
              </a:rPr>
              <a:t>операции  </a:t>
            </a:r>
            <a:r>
              <a:rPr sz="2400" spc="-90" dirty="0">
                <a:cs typeface="Arial"/>
              </a:rPr>
              <a:t>вставки </a:t>
            </a:r>
            <a:r>
              <a:rPr sz="2400" spc="-70" dirty="0">
                <a:cs typeface="Arial"/>
              </a:rPr>
              <a:t>строк, </a:t>
            </a:r>
            <a:r>
              <a:rPr sz="2400" spc="-105" dirty="0">
                <a:cs typeface="Arial"/>
              </a:rPr>
              <a:t>в </a:t>
            </a:r>
            <a:r>
              <a:rPr sz="2400" spc="-85" dirty="0">
                <a:cs typeface="Arial"/>
              </a:rPr>
              <a:t>которых </a:t>
            </a:r>
            <a:r>
              <a:rPr sz="2400" spc="-114" dirty="0">
                <a:cs typeface="Arial"/>
              </a:rPr>
              <a:t>содержатся </a:t>
            </a:r>
            <a:r>
              <a:rPr sz="2400" spc="-90" dirty="0">
                <a:cs typeface="Arial"/>
              </a:rPr>
              <a:t>значения </a:t>
            </a:r>
            <a:r>
              <a:rPr sz="2400" spc="-70" dirty="0">
                <a:cs typeface="Arial"/>
              </a:rPr>
              <a:t>данного </a:t>
            </a:r>
            <a:r>
              <a:rPr sz="2400" spc="-90" dirty="0">
                <a:cs typeface="Arial"/>
              </a:rPr>
              <a:t>типа. </a:t>
            </a:r>
            <a:r>
              <a:rPr sz="2400" spc="-130" dirty="0">
                <a:cs typeface="Arial"/>
              </a:rPr>
              <a:t>Но </a:t>
            </a:r>
            <a:r>
              <a:rPr sz="2400" spc="-125" dirty="0">
                <a:cs typeface="Arial"/>
              </a:rPr>
              <a:t>все  </a:t>
            </a:r>
            <a:r>
              <a:rPr sz="2400" spc="-100" dirty="0">
                <a:cs typeface="Arial"/>
              </a:rPr>
              <a:t>последующие обращения </a:t>
            </a:r>
            <a:r>
              <a:rPr sz="2400" spc="50" dirty="0">
                <a:cs typeface="Arial"/>
              </a:rPr>
              <a:t>к </a:t>
            </a:r>
            <a:r>
              <a:rPr sz="2400" spc="-90" dirty="0">
                <a:cs typeface="Arial"/>
              </a:rPr>
              <a:t>сохраненным </a:t>
            </a:r>
            <a:r>
              <a:rPr sz="2400" spc="-80" dirty="0">
                <a:cs typeface="Arial"/>
              </a:rPr>
              <a:t>значениям</a:t>
            </a:r>
            <a:r>
              <a:rPr sz="2400" spc="-295" dirty="0">
                <a:cs typeface="Arial"/>
              </a:rPr>
              <a:t> </a:t>
            </a:r>
            <a:r>
              <a:rPr sz="2400" spc="-110" dirty="0">
                <a:cs typeface="Arial"/>
              </a:rPr>
              <a:t>выполняются</a:t>
            </a:r>
            <a:endParaRPr sz="2400" dirty="0">
              <a:cs typeface="Arial"/>
            </a:endParaRPr>
          </a:p>
          <a:p>
            <a:pPr marL="355600"/>
            <a:r>
              <a:rPr sz="2400" spc="-105" dirty="0">
                <a:cs typeface="Arial"/>
              </a:rPr>
              <a:t>быстрее, </a:t>
            </a:r>
            <a:r>
              <a:rPr sz="2400" spc="-140" dirty="0">
                <a:cs typeface="Arial"/>
              </a:rPr>
              <a:t>т. </a:t>
            </a:r>
            <a:r>
              <a:rPr sz="2400" dirty="0">
                <a:cs typeface="Arial"/>
              </a:rPr>
              <a:t>к. </a:t>
            </a:r>
            <a:r>
              <a:rPr sz="2400" spc="-105" dirty="0">
                <a:cs typeface="Arial"/>
              </a:rPr>
              <a:t>выполнять </a:t>
            </a:r>
            <a:r>
              <a:rPr sz="2400" spc="-85" dirty="0">
                <a:cs typeface="Arial"/>
              </a:rPr>
              <a:t>их </a:t>
            </a:r>
            <a:r>
              <a:rPr sz="2400" spc="-80" dirty="0">
                <a:cs typeface="Arial"/>
              </a:rPr>
              <a:t>разбор </a:t>
            </a:r>
            <a:r>
              <a:rPr sz="2400" spc="-65" dirty="0">
                <a:cs typeface="Arial"/>
              </a:rPr>
              <a:t>уже </a:t>
            </a:r>
            <a:r>
              <a:rPr sz="2400" spc="-75" dirty="0">
                <a:cs typeface="Arial"/>
              </a:rPr>
              <a:t>не</a:t>
            </a:r>
            <a:r>
              <a:rPr sz="2400" spc="-355" dirty="0">
                <a:cs typeface="Arial"/>
              </a:rPr>
              <a:t> </a:t>
            </a:r>
            <a:r>
              <a:rPr sz="2400" spc="-120" dirty="0">
                <a:cs typeface="Arial"/>
              </a:rPr>
              <a:t>требуется.</a:t>
            </a:r>
            <a:endParaRPr sz="2400" dirty="0">
              <a:cs typeface="Arial"/>
            </a:endParaRPr>
          </a:p>
          <a:p>
            <a:pPr marL="355600" marR="814705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60" dirty="0">
                <a:cs typeface="Arial"/>
              </a:rPr>
              <a:t>Тип </a:t>
            </a:r>
            <a:r>
              <a:rPr sz="2400" spc="-80" dirty="0">
                <a:cs typeface="Arial"/>
              </a:rPr>
              <a:t>json </a:t>
            </a:r>
            <a:r>
              <a:rPr sz="2400" spc="-120" dirty="0">
                <a:cs typeface="Arial"/>
              </a:rPr>
              <a:t>сохраняет </a:t>
            </a:r>
            <a:r>
              <a:rPr sz="2400" spc="-55" dirty="0">
                <a:cs typeface="Arial"/>
              </a:rPr>
              <a:t>порядок </a:t>
            </a:r>
            <a:r>
              <a:rPr sz="2400" spc="-110" dirty="0">
                <a:cs typeface="Arial"/>
              </a:rPr>
              <a:t>следования </a:t>
            </a:r>
            <a:r>
              <a:rPr sz="2400" spc="-70" dirty="0">
                <a:cs typeface="Arial"/>
              </a:rPr>
              <a:t>ключей </a:t>
            </a:r>
            <a:r>
              <a:rPr sz="2400" spc="-105" dirty="0">
                <a:cs typeface="Arial"/>
              </a:rPr>
              <a:t>в объектах </a:t>
            </a:r>
            <a:r>
              <a:rPr sz="2400" spc="-35" dirty="0">
                <a:cs typeface="Arial"/>
              </a:rPr>
              <a:t>и  </a:t>
            </a:r>
            <a:r>
              <a:rPr sz="2400" spc="-100" dirty="0">
                <a:cs typeface="Arial"/>
              </a:rPr>
              <a:t>повторяющиеся </a:t>
            </a:r>
            <a:r>
              <a:rPr sz="2400" spc="-90" dirty="0">
                <a:cs typeface="Arial"/>
              </a:rPr>
              <a:t>значения </a:t>
            </a:r>
            <a:r>
              <a:rPr sz="2400" spc="-70" dirty="0">
                <a:cs typeface="Arial"/>
              </a:rPr>
              <a:t>ключей, </a:t>
            </a:r>
            <a:r>
              <a:rPr sz="2400" spc="-155" dirty="0">
                <a:cs typeface="Arial"/>
              </a:rPr>
              <a:t>а </a:t>
            </a:r>
            <a:r>
              <a:rPr sz="2400" spc="-75" dirty="0">
                <a:cs typeface="Arial"/>
              </a:rPr>
              <a:t>тип </a:t>
            </a:r>
            <a:r>
              <a:rPr sz="2400" spc="-80" dirty="0">
                <a:cs typeface="Arial"/>
              </a:rPr>
              <a:t>jsonb </a:t>
            </a:r>
            <a:r>
              <a:rPr sz="2400" spc="-100" dirty="0">
                <a:cs typeface="Arial"/>
              </a:rPr>
              <a:t>этого </a:t>
            </a:r>
            <a:r>
              <a:rPr sz="2400" spc="-75" dirty="0">
                <a:cs typeface="Arial"/>
              </a:rPr>
              <a:t>не</a:t>
            </a:r>
            <a:r>
              <a:rPr sz="2400" spc="-200" dirty="0">
                <a:cs typeface="Arial"/>
              </a:rPr>
              <a:t> </a:t>
            </a:r>
            <a:r>
              <a:rPr sz="2400" spc="-140" dirty="0">
                <a:cs typeface="Arial"/>
              </a:rPr>
              <a:t>делает.</a:t>
            </a:r>
            <a:endParaRPr sz="2400" dirty="0">
              <a:cs typeface="Arial"/>
            </a:endParaRPr>
          </a:p>
          <a:p>
            <a:pPr marL="355600" marR="5080" indent="-342900">
              <a:lnSpc>
                <a:spcPct val="98300"/>
              </a:lnSpc>
              <a:spcBef>
                <a:spcPts val="5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u="heavy" spc="-500" dirty="0">
                <a:uFill>
                  <a:solidFill>
                    <a:srgbClr val="000000"/>
                  </a:solidFill>
                </a:uFill>
                <a:cs typeface="Times New Roman"/>
              </a:rPr>
              <a:t> </a:t>
            </a:r>
            <a:r>
              <a:rPr sz="2400" u="heavy" spc="-80" dirty="0">
                <a:uFill>
                  <a:solidFill>
                    <a:srgbClr val="000000"/>
                  </a:solidFill>
                </a:uFill>
                <a:cs typeface="Arial"/>
              </a:rPr>
              <a:t>Практический </a:t>
            </a:r>
            <a:r>
              <a:rPr sz="2400" u="heavy" spc="-120" dirty="0">
                <a:uFill>
                  <a:solidFill>
                    <a:srgbClr val="000000"/>
                  </a:solidFill>
                </a:uFill>
                <a:cs typeface="Arial"/>
              </a:rPr>
              <a:t>совет.</a:t>
            </a:r>
            <a:r>
              <a:rPr sz="2400" spc="-120" dirty="0">
                <a:cs typeface="Arial"/>
              </a:rPr>
              <a:t> </a:t>
            </a:r>
            <a:r>
              <a:rPr sz="2400" spc="-114" dirty="0">
                <a:cs typeface="Arial"/>
              </a:rPr>
              <a:t>Рекомендуется </a:t>
            </a:r>
            <a:r>
              <a:rPr sz="2400" spc="-105" dirty="0">
                <a:cs typeface="Arial"/>
              </a:rPr>
              <a:t>в </a:t>
            </a:r>
            <a:r>
              <a:rPr sz="2400" spc="-75" dirty="0">
                <a:cs typeface="Arial"/>
              </a:rPr>
              <a:t>приложениях </a:t>
            </a:r>
            <a:r>
              <a:rPr sz="2400" spc="-100" dirty="0">
                <a:cs typeface="Arial"/>
              </a:rPr>
              <a:t>использовать </a:t>
            </a:r>
            <a:r>
              <a:rPr sz="2400" spc="-80" dirty="0">
                <a:cs typeface="Arial"/>
              </a:rPr>
              <a:t>тип  </a:t>
            </a:r>
            <a:r>
              <a:rPr sz="2400" spc="-75" dirty="0">
                <a:cs typeface="Arial"/>
              </a:rPr>
              <a:t>jsonb, </a:t>
            </a:r>
            <a:r>
              <a:rPr sz="2400" spc="-114" dirty="0">
                <a:cs typeface="Arial"/>
              </a:rPr>
              <a:t>если </a:t>
            </a:r>
            <a:r>
              <a:rPr sz="2400" spc="-95" dirty="0">
                <a:cs typeface="Arial"/>
              </a:rPr>
              <a:t>только </a:t>
            </a:r>
            <a:r>
              <a:rPr sz="2400" spc="-105" dirty="0">
                <a:cs typeface="Arial"/>
              </a:rPr>
              <a:t>нет </a:t>
            </a:r>
            <a:r>
              <a:rPr sz="2400" spc="-70" dirty="0">
                <a:cs typeface="Arial"/>
              </a:rPr>
              <a:t>каких-то </a:t>
            </a:r>
            <a:r>
              <a:rPr sz="2400" spc="-105" dirty="0">
                <a:cs typeface="Arial"/>
              </a:rPr>
              <a:t>особых </a:t>
            </a:r>
            <a:r>
              <a:rPr sz="2400" spc="-90" dirty="0">
                <a:cs typeface="Arial"/>
              </a:rPr>
              <a:t>аргументов </a:t>
            </a:r>
            <a:r>
              <a:rPr sz="2400" spc="-105" dirty="0">
                <a:cs typeface="Arial"/>
              </a:rPr>
              <a:t>в </a:t>
            </a:r>
            <a:r>
              <a:rPr sz="2400" spc="-95" dirty="0">
                <a:cs typeface="Arial"/>
              </a:rPr>
              <a:t>пользу выбора  </a:t>
            </a:r>
            <a:r>
              <a:rPr sz="2400" spc="-100" dirty="0">
                <a:cs typeface="Arial"/>
              </a:rPr>
              <a:t>типа</a:t>
            </a:r>
            <a:r>
              <a:rPr sz="2400" spc="-125" dirty="0">
                <a:cs typeface="Arial"/>
              </a:rPr>
              <a:t> </a:t>
            </a:r>
            <a:r>
              <a:rPr sz="2400" spc="-75" dirty="0">
                <a:cs typeface="Arial"/>
              </a:rPr>
              <a:t>json.</a:t>
            </a:r>
            <a:endParaRPr sz="2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5009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4310" y="316394"/>
            <a:ext cx="6852412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40" dirty="0">
                <a:latin typeface="Arial Black" panose="020B0A04020102020204" pitchFamily="34" charset="0"/>
              </a:rPr>
              <a:t>Правдоподобная</a:t>
            </a:r>
            <a:r>
              <a:rPr sz="3200" spc="-215" dirty="0">
                <a:latin typeface="Arial Black" panose="020B0A04020102020204" pitchFamily="34" charset="0"/>
              </a:rPr>
              <a:t> </a:t>
            </a:r>
            <a:r>
              <a:rPr sz="3200" spc="-145" dirty="0">
                <a:latin typeface="Arial Black" panose="020B0A04020102020204" pitchFamily="34" charset="0"/>
              </a:rPr>
              <a:t>ситуация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946" y="1285494"/>
            <a:ext cx="10157054" cy="51841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400" kern="0" dirty="0">
                <a:cs typeface="Arial"/>
              </a:rPr>
              <a:t>Предположим, что руководство авиакомпании всемерно поддерживает  стремление пилотов улучшать свое здоровье, повышать уровень</a:t>
            </a:r>
          </a:p>
          <a:p>
            <a:pPr marL="12700" marR="380365"/>
            <a:r>
              <a:rPr sz="2400" kern="0" dirty="0">
                <a:cs typeface="Arial"/>
              </a:rPr>
              <a:t>культуры и расширять кругозор. Поэтому разработчики базы данных  авиакомпании получили задание создать специальную таблицу, в  которую будут заноситься сведения о тех видах спорта, которыми</a:t>
            </a:r>
          </a:p>
          <a:p>
            <a:pPr marL="12700"/>
            <a:r>
              <a:rPr sz="2400" kern="0" dirty="0">
                <a:cs typeface="Arial"/>
              </a:rPr>
              <a:t>занимается пилот, будет отмечаться наличие у него домашней</a:t>
            </a:r>
          </a:p>
          <a:p>
            <a:pPr marL="12700" marR="666750"/>
            <a:r>
              <a:rPr sz="2400" kern="0" dirty="0">
                <a:cs typeface="Arial"/>
              </a:rPr>
              <a:t>библиотеки, а также фиксироваться количество стран, которые он  посетил в ходе туристических поездок.</a:t>
            </a:r>
          </a:p>
          <a:p>
            <a:pPr>
              <a:spcBef>
                <a:spcPts val="30"/>
              </a:spcBef>
            </a:pPr>
            <a:endParaRPr sz="2400" kern="0" dirty="0">
              <a:cs typeface="Arial"/>
            </a:endParaRPr>
          </a:p>
          <a:p>
            <a:pPr marL="12700" marR="4281170">
              <a:spcBef>
                <a:spcPts val="5"/>
              </a:spcBef>
            </a:pPr>
            <a:r>
              <a:rPr sz="2400" b="1" kern="0" dirty="0">
                <a:cs typeface="Courier New"/>
              </a:rPr>
              <a:t>CREATE TABLE pilot_hobbies  ( pilot_name text,</a:t>
            </a:r>
            <a:endParaRPr sz="2400" kern="0" dirty="0">
              <a:cs typeface="Courier New"/>
            </a:endParaRPr>
          </a:p>
          <a:p>
            <a:pPr marL="287020"/>
            <a:r>
              <a:rPr sz="2400" b="1" kern="0" dirty="0">
                <a:cs typeface="Courier New"/>
              </a:rPr>
              <a:t>hobbies jsonb</a:t>
            </a:r>
            <a:endParaRPr sz="2400" kern="0" dirty="0">
              <a:cs typeface="Courier New"/>
            </a:endParaRPr>
          </a:p>
          <a:p>
            <a:pPr marL="12700"/>
            <a:r>
              <a:rPr sz="2400" b="1" kern="0" dirty="0">
                <a:cs typeface="Courier New"/>
              </a:rPr>
              <a:t>);</a:t>
            </a:r>
            <a:endParaRPr sz="2400" kern="0" dirty="0">
              <a:cs typeface="Courier New"/>
            </a:endParaRPr>
          </a:p>
          <a:p>
            <a:pPr marL="12700"/>
            <a:r>
              <a:rPr sz="2400" kern="0" dirty="0">
                <a:cs typeface="Courier New"/>
              </a:rPr>
              <a:t>CREATE TABLE</a:t>
            </a:r>
          </a:p>
        </p:txBody>
      </p:sp>
    </p:spTree>
    <p:extLst>
      <p:ext uri="{BB962C8B-B14F-4D97-AF65-F5344CB8AC3E}">
        <p14:creationId xmlns:p14="http://schemas.microsoft.com/office/powerpoint/2010/main" val="418879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252" y="352970"/>
            <a:ext cx="8095996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70" dirty="0">
                <a:latin typeface="Arial Black" panose="020B0A04020102020204" pitchFamily="34" charset="0"/>
              </a:rPr>
              <a:t>Введем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20" dirty="0">
                <a:latin typeface="Arial Black" panose="020B0A04020102020204" pitchFamily="34" charset="0"/>
              </a:rPr>
              <a:t>данные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34947" y="1236727"/>
            <a:ext cx="7446009" cy="4690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171315">
              <a:spcBef>
                <a:spcPts val="105"/>
              </a:spcBef>
            </a:pPr>
            <a:r>
              <a:rPr sz="1700" b="1" spc="-5" dirty="0">
                <a:latin typeface="Courier New"/>
                <a:cs typeface="Courier New"/>
              </a:rPr>
              <a:t>INSERT </a:t>
            </a:r>
            <a:r>
              <a:rPr sz="1700" b="1" dirty="0">
                <a:latin typeface="Courier New"/>
                <a:cs typeface="Courier New"/>
              </a:rPr>
              <a:t>INTO pilot_hobbies  </a:t>
            </a:r>
            <a:r>
              <a:rPr sz="1700" b="1" spc="-5" dirty="0">
                <a:latin typeface="Courier New"/>
                <a:cs typeface="Courier New"/>
              </a:rPr>
              <a:t>VALUES </a:t>
            </a:r>
            <a:r>
              <a:rPr sz="1700" b="1" dirty="0">
                <a:latin typeface="Courier New"/>
                <a:cs typeface="Courier New"/>
              </a:rPr>
              <a:t>(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'Ivan',</a:t>
            </a:r>
            <a:endParaRPr sz="1700">
              <a:latin typeface="Courier New"/>
              <a:cs typeface="Courier New"/>
            </a:endParaRPr>
          </a:p>
          <a:p>
            <a:pPr marL="1574165" marR="1306830" indent="-391795"/>
            <a:r>
              <a:rPr sz="1700" b="1" dirty="0">
                <a:latin typeface="Courier New"/>
                <a:cs typeface="Courier New"/>
              </a:rPr>
              <a:t>'{ "sports": [ "футбол", </a:t>
            </a:r>
            <a:r>
              <a:rPr sz="1700" b="1" spc="-5" dirty="0">
                <a:latin typeface="Courier New"/>
                <a:cs typeface="Courier New"/>
              </a:rPr>
              <a:t>"плавание" ],  </a:t>
            </a:r>
            <a:r>
              <a:rPr sz="1700" b="1" dirty="0">
                <a:latin typeface="Courier New"/>
                <a:cs typeface="Courier New"/>
              </a:rPr>
              <a:t>"home_lib": true, </a:t>
            </a:r>
            <a:r>
              <a:rPr sz="1700" b="1" spc="-5" dirty="0">
                <a:latin typeface="Courier New"/>
                <a:cs typeface="Courier New"/>
              </a:rPr>
              <a:t>"trips":</a:t>
            </a:r>
            <a:r>
              <a:rPr sz="1700" b="1" spc="1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3</a:t>
            </a:r>
            <a:endParaRPr sz="1700">
              <a:latin typeface="Courier New"/>
              <a:cs typeface="Courier New"/>
            </a:endParaRPr>
          </a:p>
          <a:p>
            <a:pPr marL="922019" marR="4559935" indent="391160"/>
            <a:r>
              <a:rPr sz="1700" b="1" dirty="0">
                <a:latin typeface="Courier New"/>
                <a:cs typeface="Courier New"/>
              </a:rPr>
              <a:t>}'::jsonb</a:t>
            </a:r>
            <a:r>
              <a:rPr sz="1700" b="1" spc="-80" dirty="0">
                <a:latin typeface="Courier New"/>
                <a:cs typeface="Courier New"/>
              </a:rPr>
              <a:t> </a:t>
            </a:r>
            <a:r>
              <a:rPr sz="1700" b="1" spc="5" dirty="0">
                <a:latin typeface="Courier New"/>
                <a:cs typeface="Courier New"/>
              </a:rPr>
              <a:t>),  </a:t>
            </a:r>
            <a:r>
              <a:rPr sz="1700" b="1" dirty="0">
                <a:latin typeface="Courier New"/>
                <a:cs typeface="Courier New"/>
              </a:rPr>
              <a:t> (</a:t>
            </a:r>
            <a:r>
              <a:rPr sz="1700" b="1" spc="-1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'Petr',</a:t>
            </a:r>
            <a:endParaRPr sz="1700">
              <a:latin typeface="Courier New"/>
              <a:cs typeface="Courier New"/>
            </a:endParaRPr>
          </a:p>
          <a:p>
            <a:pPr marL="1574165" marR="1306830" indent="-391795"/>
            <a:r>
              <a:rPr sz="1700" b="1" dirty="0">
                <a:latin typeface="Courier New"/>
                <a:cs typeface="Courier New"/>
              </a:rPr>
              <a:t>'{ "sports": [ "теннис", </a:t>
            </a:r>
            <a:r>
              <a:rPr sz="1700" b="1" spc="-5" dirty="0">
                <a:latin typeface="Courier New"/>
                <a:cs typeface="Courier New"/>
              </a:rPr>
              <a:t>"плавание" ],  </a:t>
            </a:r>
            <a:r>
              <a:rPr sz="1700" b="1" dirty="0">
                <a:latin typeface="Courier New"/>
                <a:cs typeface="Courier New"/>
              </a:rPr>
              <a:t>"home_lib": true, </a:t>
            </a:r>
            <a:r>
              <a:rPr sz="1700" b="1" spc="-5" dirty="0">
                <a:latin typeface="Courier New"/>
                <a:cs typeface="Courier New"/>
              </a:rPr>
              <a:t>"trips":</a:t>
            </a:r>
            <a:r>
              <a:rPr sz="1700" b="1" spc="1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2</a:t>
            </a:r>
            <a:endParaRPr sz="1700">
              <a:latin typeface="Courier New"/>
              <a:cs typeface="Courier New"/>
            </a:endParaRPr>
          </a:p>
          <a:p>
            <a:pPr marL="922019" marR="4559935" indent="391160"/>
            <a:r>
              <a:rPr sz="1700" b="1" dirty="0">
                <a:latin typeface="Courier New"/>
                <a:cs typeface="Courier New"/>
              </a:rPr>
              <a:t>}'::jsonb</a:t>
            </a:r>
            <a:r>
              <a:rPr sz="1700" b="1" spc="-80" dirty="0">
                <a:latin typeface="Courier New"/>
                <a:cs typeface="Courier New"/>
              </a:rPr>
              <a:t> </a:t>
            </a:r>
            <a:r>
              <a:rPr sz="1700" b="1" spc="5" dirty="0">
                <a:latin typeface="Courier New"/>
                <a:cs typeface="Courier New"/>
              </a:rPr>
              <a:t>),  </a:t>
            </a:r>
            <a:r>
              <a:rPr sz="1700" b="1" dirty="0">
                <a:latin typeface="Courier New"/>
                <a:cs typeface="Courier New"/>
              </a:rPr>
              <a:t> (</a:t>
            </a:r>
            <a:r>
              <a:rPr sz="1700" b="1" spc="-5" dirty="0">
                <a:latin typeface="Courier New"/>
                <a:cs typeface="Courier New"/>
              </a:rPr>
              <a:t> 'Pavel',</a:t>
            </a:r>
            <a:endParaRPr sz="1700">
              <a:latin typeface="Courier New"/>
              <a:cs typeface="Courier New"/>
            </a:endParaRPr>
          </a:p>
          <a:p>
            <a:pPr marL="1183005"/>
            <a:r>
              <a:rPr sz="1700" b="1" spc="5" dirty="0">
                <a:latin typeface="Courier New"/>
                <a:cs typeface="Courier New"/>
              </a:rPr>
              <a:t>'{ </a:t>
            </a:r>
            <a:r>
              <a:rPr sz="1700" b="1" dirty="0">
                <a:latin typeface="Courier New"/>
                <a:cs typeface="Courier New"/>
              </a:rPr>
              <a:t>"sports": [ "плавание"</a:t>
            </a:r>
            <a:r>
              <a:rPr sz="1700" b="1" spc="-5" dirty="0">
                <a:latin typeface="Courier New"/>
                <a:cs typeface="Courier New"/>
              </a:rPr>
              <a:t> </a:t>
            </a:r>
            <a:r>
              <a:rPr sz="1700" b="1" spc="5" dirty="0">
                <a:latin typeface="Courier New"/>
                <a:cs typeface="Courier New"/>
              </a:rPr>
              <a:t>],</a:t>
            </a:r>
            <a:endParaRPr sz="1700">
              <a:latin typeface="Courier New"/>
              <a:cs typeface="Courier New"/>
            </a:endParaRPr>
          </a:p>
          <a:p>
            <a:pPr marL="1574165"/>
            <a:r>
              <a:rPr sz="1700" b="1" dirty="0">
                <a:latin typeface="Courier New"/>
                <a:cs typeface="Courier New"/>
              </a:rPr>
              <a:t>"home_lib": </a:t>
            </a:r>
            <a:r>
              <a:rPr sz="1700" b="1" spc="-5" dirty="0">
                <a:latin typeface="Courier New"/>
                <a:cs typeface="Courier New"/>
              </a:rPr>
              <a:t>false, "trips":</a:t>
            </a:r>
            <a:r>
              <a:rPr sz="1700" b="1" spc="2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4</a:t>
            </a:r>
            <a:endParaRPr sz="1700">
              <a:latin typeface="Courier New"/>
              <a:cs typeface="Courier New"/>
            </a:endParaRPr>
          </a:p>
          <a:p>
            <a:pPr marL="922019" marR="4559935" indent="391160"/>
            <a:r>
              <a:rPr sz="1700" b="1" dirty="0">
                <a:latin typeface="Courier New"/>
                <a:cs typeface="Courier New"/>
              </a:rPr>
              <a:t>}'::jsonb</a:t>
            </a:r>
            <a:r>
              <a:rPr sz="1700" b="1" spc="-80" dirty="0">
                <a:latin typeface="Courier New"/>
                <a:cs typeface="Courier New"/>
              </a:rPr>
              <a:t> </a:t>
            </a:r>
            <a:r>
              <a:rPr sz="1700" b="1" spc="5" dirty="0">
                <a:latin typeface="Courier New"/>
                <a:cs typeface="Courier New"/>
              </a:rPr>
              <a:t>),  </a:t>
            </a:r>
            <a:r>
              <a:rPr sz="1700" b="1" dirty="0">
                <a:latin typeface="Courier New"/>
                <a:cs typeface="Courier New"/>
              </a:rPr>
              <a:t> (</a:t>
            </a:r>
            <a:r>
              <a:rPr sz="1700" b="1" spc="-5" dirty="0">
                <a:latin typeface="Courier New"/>
                <a:cs typeface="Courier New"/>
              </a:rPr>
              <a:t> 'Boris',</a:t>
            </a:r>
            <a:endParaRPr sz="1700">
              <a:latin typeface="Courier New"/>
              <a:cs typeface="Courier New"/>
            </a:endParaRPr>
          </a:p>
          <a:p>
            <a:pPr marL="1183005"/>
            <a:r>
              <a:rPr sz="1700" b="1" dirty="0">
                <a:latin typeface="Courier New"/>
                <a:cs typeface="Courier New"/>
              </a:rPr>
              <a:t>'{ "sports": [ "футбол", "плавание", </a:t>
            </a:r>
            <a:r>
              <a:rPr sz="1700" b="1" spc="-5" dirty="0">
                <a:latin typeface="Courier New"/>
                <a:cs typeface="Courier New"/>
              </a:rPr>
              <a:t>"теннис"</a:t>
            </a:r>
            <a:r>
              <a:rPr sz="1700" b="1" spc="25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],</a:t>
            </a:r>
            <a:endParaRPr sz="1700">
              <a:latin typeface="Courier New"/>
              <a:cs typeface="Courier New"/>
            </a:endParaRPr>
          </a:p>
          <a:p>
            <a:pPr marL="1574165">
              <a:spcBef>
                <a:spcPts val="5"/>
              </a:spcBef>
            </a:pPr>
            <a:r>
              <a:rPr sz="1700" b="1" dirty="0">
                <a:latin typeface="Courier New"/>
                <a:cs typeface="Courier New"/>
              </a:rPr>
              <a:t>"home_lib": true, "trips":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0</a:t>
            </a:r>
            <a:endParaRPr sz="1700">
              <a:latin typeface="Courier New"/>
              <a:cs typeface="Courier New"/>
            </a:endParaRPr>
          </a:p>
          <a:p>
            <a:pPr marL="1313815"/>
            <a:r>
              <a:rPr sz="1700" b="1" dirty="0">
                <a:latin typeface="Courier New"/>
                <a:cs typeface="Courier New"/>
              </a:rPr>
              <a:t>}'::jsonb</a:t>
            </a:r>
            <a:r>
              <a:rPr sz="1700" b="1" spc="5" dirty="0">
                <a:latin typeface="Courier New"/>
                <a:cs typeface="Courier New"/>
              </a:rPr>
              <a:t> );</a:t>
            </a:r>
            <a:endParaRPr sz="1700">
              <a:latin typeface="Courier New"/>
              <a:cs typeface="Courier New"/>
            </a:endParaRPr>
          </a:p>
          <a:p>
            <a:pPr marL="12700"/>
            <a:r>
              <a:rPr sz="1700" spc="-5" dirty="0">
                <a:latin typeface="Courier New"/>
                <a:cs typeface="Courier New"/>
              </a:rPr>
              <a:t>INSERT </a:t>
            </a:r>
            <a:r>
              <a:rPr sz="1700" dirty="0">
                <a:latin typeface="Courier New"/>
                <a:cs typeface="Courier New"/>
              </a:rPr>
              <a:t>0</a:t>
            </a:r>
            <a:r>
              <a:rPr sz="1700" spc="1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4</a:t>
            </a:r>
            <a:endParaRPr sz="17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7713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59101" y="300033"/>
            <a:ext cx="8486140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15" dirty="0">
                <a:latin typeface="Arial Black" panose="020B0A04020102020204" pitchFamily="34" charset="0"/>
              </a:rPr>
              <a:t>Что </a:t>
            </a:r>
            <a:r>
              <a:rPr sz="3200" spc="-145" dirty="0">
                <a:latin typeface="Arial Black" panose="020B0A04020102020204" pitchFamily="34" charset="0"/>
              </a:rPr>
              <a:t>получилось </a:t>
            </a:r>
            <a:r>
              <a:rPr sz="3200" spc="-150" dirty="0">
                <a:latin typeface="Arial Black" panose="020B0A04020102020204" pitchFamily="34" charset="0"/>
              </a:rPr>
              <a:t>в</a:t>
            </a:r>
            <a:r>
              <a:rPr sz="3200" spc="-90" dirty="0">
                <a:latin typeface="Arial Black" panose="020B0A04020102020204" pitchFamily="34" charset="0"/>
              </a:rPr>
              <a:t> </a:t>
            </a:r>
            <a:r>
              <a:rPr sz="3200" spc="-180" dirty="0">
                <a:latin typeface="Arial Black" panose="020B0A04020102020204" pitchFamily="34" charset="0"/>
              </a:rPr>
              <a:t>таблице?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02171" y="1587246"/>
            <a:ext cx="9359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700" spc="-5" dirty="0">
                <a:latin typeface="Courier New"/>
                <a:cs typeface="Courier New"/>
              </a:rPr>
              <a:t>hobbies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7646" y="2066114"/>
            <a:ext cx="1562100" cy="0"/>
          </a:xfrm>
          <a:custGeom>
            <a:avLst/>
            <a:gdLst/>
            <a:ahLst/>
            <a:cxnLst/>
            <a:rect l="l" t="t" r="r" b="b"/>
            <a:pathLst>
              <a:path w="1562100">
                <a:moveTo>
                  <a:pt x="0" y="0"/>
                </a:moveTo>
                <a:lnTo>
                  <a:pt x="1561621" y="0"/>
                </a:lnTo>
              </a:path>
            </a:pathLst>
          </a:custGeom>
          <a:ln w="12768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739642" y="2059731"/>
            <a:ext cx="6247130" cy="13335"/>
            <a:chOff x="2215642" y="2059730"/>
            <a:chExt cx="6247130" cy="13335"/>
          </a:xfrm>
        </p:grpSpPr>
        <p:sp>
          <p:nvSpPr>
            <p:cNvPr id="6" name="object 6"/>
            <p:cNvSpPr/>
            <p:nvPr/>
          </p:nvSpPr>
          <p:spPr>
            <a:xfrm>
              <a:off x="2215642" y="2066114"/>
              <a:ext cx="780415" cy="0"/>
            </a:xfrm>
            <a:custGeom>
              <a:avLst/>
              <a:gdLst/>
              <a:ahLst/>
              <a:cxnLst/>
              <a:rect l="l" t="t" r="r" b="b"/>
              <a:pathLst>
                <a:path w="780414">
                  <a:moveTo>
                    <a:pt x="0" y="0"/>
                  </a:moveTo>
                  <a:lnTo>
                    <a:pt x="780150" y="0"/>
                  </a:lnTo>
                </a:path>
              </a:pathLst>
            </a:custGeom>
            <a:ln w="127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97091" y="2066114"/>
              <a:ext cx="5466080" cy="0"/>
            </a:xfrm>
            <a:custGeom>
              <a:avLst/>
              <a:gdLst/>
              <a:ahLst/>
              <a:cxnLst/>
              <a:rect l="l" t="t" r="r" b="b"/>
              <a:pathLst>
                <a:path w="5466080">
                  <a:moveTo>
                    <a:pt x="0" y="0"/>
                  </a:moveTo>
                  <a:lnTo>
                    <a:pt x="5465600" y="0"/>
                  </a:lnTo>
                </a:path>
              </a:pathLst>
            </a:custGeom>
            <a:ln w="1276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034946" y="1225144"/>
            <a:ext cx="3670300" cy="95821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700" b="1" spc="-5" dirty="0">
                <a:latin typeface="Courier New"/>
                <a:cs typeface="Courier New"/>
              </a:rPr>
              <a:t>SELECT </a:t>
            </a:r>
            <a:r>
              <a:rPr sz="1700" b="1" dirty="0">
                <a:latin typeface="Courier New"/>
                <a:cs typeface="Courier New"/>
              </a:rPr>
              <a:t>* FROM</a:t>
            </a:r>
            <a:r>
              <a:rPr sz="1700" b="1" spc="-30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pilot_hobbies;</a:t>
            </a:r>
            <a:endParaRPr sz="1700">
              <a:latin typeface="Courier New"/>
              <a:cs typeface="Courier New"/>
            </a:endParaRPr>
          </a:p>
          <a:p>
            <a:pPr marL="142240">
              <a:spcBef>
                <a:spcPts val="409"/>
              </a:spcBef>
            </a:pPr>
            <a:r>
              <a:rPr sz="1700" dirty="0">
                <a:latin typeface="Courier New"/>
                <a:cs typeface="Courier New"/>
              </a:rPr>
              <a:t>pilot_name</a:t>
            </a:r>
            <a:r>
              <a:rPr sz="1700" spc="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|</a:t>
            </a:r>
            <a:endParaRPr sz="1700">
              <a:latin typeface="Courier New"/>
              <a:cs typeface="Courier New"/>
            </a:endParaRPr>
          </a:p>
          <a:p>
            <a:pPr marL="12700">
              <a:spcBef>
                <a:spcPts val="405"/>
              </a:spcBef>
              <a:tabLst>
                <a:tab pos="1574165" algn="l"/>
                <a:tab pos="2606675" algn="l"/>
              </a:tabLst>
            </a:pPr>
            <a:r>
              <a:rPr sz="1700" dirty="0">
                <a:latin typeface="Courier New"/>
                <a:cs typeface="Courier New"/>
              </a:rPr>
              <a:t> 	+ 	</a:t>
            </a:r>
            <a:endParaRPr sz="17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145436" y="2257983"/>
          <a:ext cx="7748267" cy="21110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3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1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4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89218">
                <a:tc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Ivan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76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|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176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{"trips":</a:t>
                      </a:r>
                      <a:r>
                        <a:rPr sz="17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3,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R="55880" algn="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ome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_l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ib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: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176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"sports":</a:t>
                      </a:r>
                      <a:endParaRPr sz="1700">
                        <a:latin typeface="Courier New"/>
                        <a:cs typeface="Courier New"/>
                      </a:endParaRPr>
                    </a:p>
                    <a:p>
                      <a:pPr marL="64769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true}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176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["футбол",</a:t>
                      </a:r>
                      <a:r>
                        <a:rPr sz="17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"плавание"],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50">
                <a:tc>
                  <a:txBody>
                    <a:bodyPr/>
                    <a:lstStyle/>
                    <a:p>
                      <a:pPr marL="31750">
                        <a:lnSpc>
                          <a:spcPts val="2014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Petr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2014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|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2014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{"trips":</a:t>
                      </a:r>
                      <a:r>
                        <a:rPr sz="17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2,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014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"sports":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014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["теннис",</a:t>
                      </a:r>
                      <a:r>
                        <a:rPr sz="17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"плавание"],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2014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m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_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: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ts val="2014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true}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31750">
                        <a:lnSpc>
                          <a:spcPts val="2014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Pavel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2014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|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2014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{"trips":</a:t>
                      </a:r>
                      <a:r>
                        <a:rPr sz="17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4,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014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"sports":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014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["плавание"],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r">
                        <a:lnSpc>
                          <a:spcPts val="2020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h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ome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_l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ib</a:t>
                      </a:r>
                      <a:r>
                        <a:rPr sz="1700" spc="5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: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2020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false}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7977">
                <a:tc>
                  <a:txBody>
                    <a:bodyPr/>
                    <a:lstStyle/>
                    <a:p>
                      <a:pPr marL="31750">
                        <a:lnSpc>
                          <a:spcPts val="2014"/>
                        </a:lnSpc>
                      </a:pPr>
                      <a:r>
                        <a:rPr sz="1700" spc="-5" dirty="0">
                          <a:latin typeface="Courier New"/>
                          <a:cs typeface="Courier New"/>
                        </a:rPr>
                        <a:t>Boris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2014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|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2014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{"trips":</a:t>
                      </a:r>
                      <a:r>
                        <a:rPr sz="17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5" dirty="0">
                          <a:latin typeface="Courier New"/>
                          <a:cs typeface="Courier New"/>
                        </a:rPr>
                        <a:t>0,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ts val="2014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"sports":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ts val="2014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["футбол",</a:t>
                      </a:r>
                      <a:r>
                        <a:rPr sz="17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"плавание",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034947" y="4334612"/>
            <a:ext cx="7130415" cy="13277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46405" algn="ctr">
              <a:spcBef>
                <a:spcPts val="505"/>
              </a:spcBef>
            </a:pPr>
            <a:r>
              <a:rPr sz="1700" dirty="0">
                <a:latin typeface="Courier New"/>
                <a:cs typeface="Courier New"/>
              </a:rPr>
              <a:t>"теннис"], "home_lib":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true}</a:t>
            </a:r>
            <a:endParaRPr sz="1700">
              <a:latin typeface="Courier New"/>
              <a:cs typeface="Courier New"/>
            </a:endParaRPr>
          </a:p>
          <a:p>
            <a:pPr marL="12700">
              <a:spcBef>
                <a:spcPts val="409"/>
              </a:spcBef>
            </a:pPr>
            <a:r>
              <a:rPr sz="1700" spc="-5" dirty="0">
                <a:latin typeface="Courier New"/>
                <a:cs typeface="Courier New"/>
              </a:rPr>
              <a:t>(4</a:t>
            </a:r>
            <a:r>
              <a:rPr sz="1700" dirty="0">
                <a:latin typeface="Courier New"/>
                <a:cs typeface="Courier New"/>
              </a:rPr>
              <a:t> </a:t>
            </a:r>
            <a:r>
              <a:rPr sz="1700" spc="-5" dirty="0">
                <a:latin typeface="Courier New"/>
                <a:cs typeface="Courier New"/>
              </a:rPr>
              <a:t>строки)</a:t>
            </a:r>
            <a:endParaRPr sz="1700">
              <a:latin typeface="Courier New"/>
              <a:cs typeface="Courier New"/>
            </a:endParaRPr>
          </a:p>
          <a:p>
            <a:pPr marL="12700">
              <a:spcBef>
                <a:spcPts val="555"/>
              </a:spcBef>
            </a:pPr>
            <a:r>
              <a:rPr sz="2000" spc="-65" dirty="0">
                <a:latin typeface="Arial"/>
                <a:cs typeface="Arial"/>
              </a:rPr>
              <a:t>Как </a:t>
            </a:r>
            <a:r>
              <a:rPr sz="2000" spc="-60" dirty="0">
                <a:latin typeface="Arial"/>
                <a:cs typeface="Arial"/>
              </a:rPr>
              <a:t>видно, </a:t>
            </a:r>
            <a:r>
              <a:rPr sz="2000" spc="-45" dirty="0">
                <a:latin typeface="Arial"/>
                <a:cs typeface="Arial"/>
              </a:rPr>
              <a:t>при </a:t>
            </a:r>
            <a:r>
              <a:rPr sz="2000" spc="-105" dirty="0">
                <a:latin typeface="Arial"/>
                <a:cs typeface="Arial"/>
              </a:rPr>
              <a:t>выводе </a:t>
            </a:r>
            <a:r>
              <a:rPr sz="2000" spc="-75" dirty="0">
                <a:latin typeface="Arial"/>
                <a:cs typeface="Arial"/>
              </a:rPr>
              <a:t>строк </a:t>
            </a:r>
            <a:r>
              <a:rPr sz="2000" spc="-55" dirty="0">
                <a:latin typeface="Arial"/>
                <a:cs typeface="Arial"/>
              </a:rPr>
              <a:t>из </a:t>
            </a:r>
            <a:r>
              <a:rPr sz="2000" spc="-114" dirty="0">
                <a:latin typeface="Arial"/>
                <a:cs typeface="Arial"/>
              </a:rPr>
              <a:t>таблицы </a:t>
            </a:r>
            <a:r>
              <a:rPr sz="2000" spc="-55" dirty="0">
                <a:latin typeface="Arial"/>
                <a:cs typeface="Arial"/>
              </a:rPr>
              <a:t>порядок</a:t>
            </a:r>
            <a:r>
              <a:rPr sz="2000" spc="-409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ключей </a:t>
            </a:r>
            <a:r>
              <a:rPr sz="2000" spc="-105" dirty="0">
                <a:latin typeface="Arial"/>
                <a:cs typeface="Arial"/>
              </a:rPr>
              <a:t>в </a:t>
            </a:r>
            <a:r>
              <a:rPr sz="2000" spc="-245" dirty="0">
                <a:latin typeface="Arial"/>
                <a:cs typeface="Arial"/>
              </a:rPr>
              <a:t>JSON-</a:t>
            </a:r>
            <a:endParaRPr sz="2000">
              <a:latin typeface="Arial"/>
              <a:cs typeface="Arial"/>
            </a:endParaRPr>
          </a:p>
          <a:p>
            <a:pPr marL="12700"/>
            <a:r>
              <a:rPr sz="2000" spc="-105" dirty="0">
                <a:latin typeface="Arial"/>
                <a:cs typeface="Arial"/>
              </a:rPr>
              <a:t>объектах </a:t>
            </a:r>
            <a:r>
              <a:rPr sz="2000" spc="-75" dirty="0">
                <a:latin typeface="Arial"/>
                <a:cs typeface="Arial"/>
              </a:rPr>
              <a:t>не </a:t>
            </a:r>
            <a:r>
              <a:rPr sz="2000" spc="-110" dirty="0">
                <a:latin typeface="Arial"/>
                <a:cs typeface="Arial"/>
              </a:rPr>
              <a:t>был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сохранен.</a:t>
            </a:r>
            <a:endParaRPr sz="2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801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4252" y="378180"/>
            <a:ext cx="9193275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kern="0" dirty="0">
                <a:latin typeface="Arial Black" panose="020B0A04020102020204" pitchFamily="34" charset="0"/>
              </a:rPr>
              <a:t>Выборки с участием JSON (1)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1676400" y="1494660"/>
            <a:ext cx="10515600" cy="28629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76225">
              <a:lnSpc>
                <a:spcPct val="100000"/>
              </a:lnSpc>
              <a:spcBef>
                <a:spcPts val="105"/>
              </a:spcBef>
            </a:pPr>
            <a:r>
              <a:rPr kern="0" dirty="0"/>
              <a:t>Предположим, что нужно сформировать футбольную сборную команду  нашей авиакомпании для участия в турнире. Мы можем выбрать всех  футболистов таким способом:</a:t>
            </a:r>
          </a:p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800" b="1" kern="0" dirty="0">
                <a:cs typeface="Courier New"/>
              </a:rPr>
              <a:t>SELECT * FROM pilot_hobbies</a:t>
            </a:r>
            <a:endParaRPr sz="1800" kern="0" dirty="0"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00" b="1" kern="0" dirty="0">
                <a:cs typeface="Courier New"/>
              </a:rPr>
              <a:t>WHERE hobbies @&gt; '{ "sports": [ "футбол" ] }'::jsonb;</a:t>
            </a:r>
            <a:endParaRPr sz="1800" kern="0" dirty="0">
              <a:cs typeface="Courier New"/>
            </a:endParaRPr>
          </a:p>
          <a:p>
            <a:pPr marL="0" indent="0">
              <a:lnSpc>
                <a:spcPct val="100000"/>
              </a:lnSpc>
              <a:buNone/>
              <a:tabLst>
                <a:tab pos="4244975" algn="l"/>
              </a:tabLst>
            </a:pPr>
            <a:r>
              <a:rPr lang="ru-RU" sz="1800" kern="0" dirty="0" smtClean="0">
                <a:cs typeface="Courier New"/>
              </a:rPr>
              <a:t>      </a:t>
            </a:r>
            <a:r>
              <a:rPr sz="1800" kern="0" dirty="0" err="1" smtClean="0">
                <a:cs typeface="Courier New"/>
              </a:rPr>
              <a:t>pilot_name</a:t>
            </a:r>
            <a:r>
              <a:rPr sz="1800" kern="0" dirty="0" smtClean="0">
                <a:cs typeface="Courier New"/>
              </a:rPr>
              <a:t> </a:t>
            </a:r>
            <a:r>
              <a:rPr lang="ru-RU" sz="1800" kern="0" dirty="0" smtClean="0">
                <a:cs typeface="Courier New"/>
              </a:rPr>
              <a:t>        </a:t>
            </a:r>
            <a:r>
              <a:rPr sz="1800" kern="0" dirty="0" smtClean="0">
                <a:cs typeface="Courier New"/>
              </a:rPr>
              <a:t>|</a:t>
            </a:r>
            <a:r>
              <a:rPr sz="1800" kern="0" dirty="0">
                <a:cs typeface="Courier New"/>
              </a:rPr>
              <a:t>	hobbies</a:t>
            </a:r>
          </a:p>
          <a:p>
            <a:pPr marL="0" indent="0">
              <a:lnSpc>
                <a:spcPct val="100000"/>
              </a:lnSpc>
              <a:buNone/>
              <a:tabLst>
                <a:tab pos="1650364" algn="l"/>
                <a:tab pos="8058150" algn="l"/>
              </a:tabLst>
            </a:pPr>
            <a:r>
              <a:rPr sz="1800" kern="0" dirty="0">
                <a:cs typeface="Courier New"/>
              </a:rPr>
              <a:t> 	</a:t>
            </a:r>
            <a:r>
              <a:rPr sz="1800" kern="0" dirty="0" smtClean="0">
                <a:cs typeface="Courier New"/>
              </a:rPr>
              <a:t> </a:t>
            </a:r>
            <a:r>
              <a:rPr sz="1800" kern="0" dirty="0">
                <a:cs typeface="Courier New"/>
              </a:rPr>
              <a:t>	</a:t>
            </a:r>
          </a:p>
        </p:txBody>
      </p:sp>
      <p:sp>
        <p:nvSpPr>
          <p:cNvPr id="3" name="object 3"/>
          <p:cNvSpPr/>
          <p:nvPr/>
        </p:nvSpPr>
        <p:spPr>
          <a:xfrm>
            <a:off x="1800758" y="3960304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79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76573" y="3960304"/>
            <a:ext cx="6140450" cy="0"/>
          </a:xfrm>
          <a:custGeom>
            <a:avLst/>
            <a:gdLst/>
            <a:ahLst/>
            <a:cxnLst/>
            <a:rect l="l" t="t" r="r" b="b"/>
            <a:pathLst>
              <a:path w="6140450">
                <a:moveTo>
                  <a:pt x="0" y="0"/>
                </a:moveTo>
                <a:lnTo>
                  <a:pt x="6140196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25218" y="4057903"/>
            <a:ext cx="572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I</a:t>
            </a:r>
            <a:r>
              <a:rPr spc="-15" dirty="0">
                <a:latin typeface="Courier New"/>
                <a:cs typeface="Courier New"/>
              </a:rPr>
              <a:t>v</a:t>
            </a:r>
            <a:r>
              <a:rPr spc="-5" dirty="0">
                <a:latin typeface="Courier New"/>
                <a:cs typeface="Courier New"/>
              </a:rPr>
              <a:t>an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6332" y="4057904"/>
            <a:ext cx="58953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909" marR="1096010" indent="-410845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{"trips": 3, "sports": ["футбол",  "плавание"],"home_lib":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true}</a:t>
            </a:r>
            <a:endParaRPr dirty="0">
              <a:latin typeface="Courier New"/>
              <a:cs typeface="Courier New"/>
            </a:endParaRPr>
          </a:p>
          <a:p>
            <a:pPr marL="422909" marR="5080" indent="-410845"/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{"trips": 0, "sports": ["футбол",  "плавание", "теннис"], "home_lib":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true}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5219" y="4606798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B</a:t>
            </a:r>
            <a:r>
              <a:rPr spc="-15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dirty="0">
                <a:latin typeface="Courier New"/>
                <a:cs typeface="Courier New"/>
              </a:rPr>
              <a:t>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88059" y="5155438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(2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3539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946" y="348705"/>
            <a:ext cx="9181084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10" dirty="0">
                <a:latin typeface="Arial Black" panose="020B0A04020102020204" pitchFamily="34" charset="0"/>
              </a:rPr>
              <a:t>Выборки </a:t>
            </a:r>
            <a:r>
              <a:rPr sz="3200" spc="-220" dirty="0">
                <a:latin typeface="Arial Black" panose="020B0A04020102020204" pitchFamily="34" charset="0"/>
              </a:rPr>
              <a:t>с </a:t>
            </a:r>
            <a:r>
              <a:rPr sz="3200" spc="-155" dirty="0">
                <a:latin typeface="Arial Black" panose="020B0A04020102020204" pitchFamily="34" charset="0"/>
              </a:rPr>
              <a:t>участием </a:t>
            </a:r>
            <a:r>
              <a:rPr sz="3200" spc="-409" dirty="0">
                <a:latin typeface="Arial Black" panose="020B0A04020102020204" pitchFamily="34" charset="0"/>
              </a:rPr>
              <a:t>JSON</a:t>
            </a:r>
            <a:r>
              <a:rPr sz="3200" spc="-100" dirty="0">
                <a:latin typeface="Arial Black" panose="020B0A04020102020204" pitchFamily="34" charset="0"/>
              </a:rPr>
              <a:t> </a:t>
            </a:r>
            <a:r>
              <a:rPr sz="3200" spc="-105" dirty="0">
                <a:latin typeface="Arial Black" panose="020B0A04020102020204" pitchFamily="34" charset="0"/>
              </a:rPr>
              <a:t>(2)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23134" y="3247072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79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298950" y="3247072"/>
            <a:ext cx="4639945" cy="0"/>
          </a:xfrm>
          <a:custGeom>
            <a:avLst/>
            <a:gdLst/>
            <a:ahLst/>
            <a:cxnLst/>
            <a:rect l="l" t="t" r="r" b="b"/>
            <a:pathLst>
              <a:path w="4639945">
                <a:moveTo>
                  <a:pt x="0" y="0"/>
                </a:moveTo>
                <a:lnTo>
                  <a:pt x="4639437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10435" y="1530205"/>
            <a:ext cx="6715125" cy="184023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spcBef>
                <a:spcPts val="670"/>
              </a:spcBef>
            </a:pPr>
            <a:r>
              <a:rPr sz="2000" spc="-20" dirty="0">
                <a:latin typeface="Arial"/>
                <a:cs typeface="Arial"/>
              </a:rPr>
              <a:t>Можно </a:t>
            </a:r>
            <a:r>
              <a:rPr sz="2000" spc="-100" dirty="0">
                <a:latin typeface="Arial"/>
                <a:cs typeface="Arial"/>
              </a:rPr>
              <a:t>было </a:t>
            </a:r>
            <a:r>
              <a:rPr sz="2000" spc="-130" dirty="0">
                <a:latin typeface="Arial"/>
                <a:cs typeface="Arial"/>
              </a:rPr>
              <a:t>эту </a:t>
            </a:r>
            <a:r>
              <a:rPr sz="2000" spc="-105" dirty="0">
                <a:latin typeface="Arial"/>
                <a:cs typeface="Arial"/>
              </a:rPr>
              <a:t>задачу решить </a:t>
            </a:r>
            <a:r>
              <a:rPr sz="2000" spc="-35" dirty="0">
                <a:latin typeface="Arial"/>
                <a:cs typeface="Arial"/>
              </a:rPr>
              <a:t>и </a:t>
            </a:r>
            <a:r>
              <a:rPr sz="2000" spc="-65" dirty="0">
                <a:latin typeface="Arial"/>
                <a:cs typeface="Arial"/>
              </a:rPr>
              <a:t>таким</a:t>
            </a:r>
            <a:r>
              <a:rPr sz="2000" spc="-32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способом:</a:t>
            </a:r>
            <a:endParaRPr sz="2000" dirty="0">
              <a:latin typeface="Arial"/>
              <a:cs typeface="Arial"/>
            </a:endParaRPr>
          </a:p>
          <a:p>
            <a:pPr marL="12700" marR="415925">
              <a:spcBef>
                <a:spcPts val="515"/>
              </a:spcBef>
            </a:pPr>
            <a:r>
              <a:rPr b="1" spc="-10" dirty="0">
                <a:latin typeface="Courier New"/>
                <a:cs typeface="Courier New"/>
              </a:rPr>
              <a:t>SELECT pilot_name, hobbies-&gt;'sports' AS sports  FROM</a:t>
            </a:r>
            <a:r>
              <a:rPr b="1" spc="-2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pilot_hobbies</a:t>
            </a:r>
            <a:endParaRPr dirty="0"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WHERE hobbies-&gt;'sports' @&gt; </a:t>
            </a:r>
            <a:r>
              <a:rPr b="1" spc="-5" dirty="0">
                <a:latin typeface="Courier New"/>
                <a:cs typeface="Courier New"/>
              </a:rPr>
              <a:t>'[ </a:t>
            </a:r>
            <a:r>
              <a:rPr b="1" spc="-10" dirty="0">
                <a:latin typeface="Courier New"/>
                <a:cs typeface="Courier New"/>
              </a:rPr>
              <a:t>"футбол"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]'::jsonb;</a:t>
            </a:r>
            <a:endParaRPr dirty="0">
              <a:latin typeface="Courier New"/>
              <a:cs typeface="Courier New"/>
            </a:endParaRPr>
          </a:p>
          <a:p>
            <a:pPr marL="149225">
              <a:tabLst>
                <a:tab pos="3562350" algn="l"/>
              </a:tabLst>
            </a:pPr>
            <a:r>
              <a:rPr spc="-10" dirty="0">
                <a:latin typeface="Courier New"/>
                <a:cs typeface="Courier New"/>
              </a:rPr>
              <a:t>pilot_name </a:t>
            </a:r>
            <a:r>
              <a:rPr dirty="0">
                <a:latin typeface="Courier New"/>
                <a:cs typeface="Courier New"/>
              </a:rPr>
              <a:t>|	</a:t>
            </a:r>
            <a:r>
              <a:rPr spc="-10" dirty="0">
                <a:latin typeface="Courier New"/>
                <a:cs typeface="Courier New"/>
              </a:rPr>
              <a:t>sports</a:t>
            </a:r>
            <a:endParaRPr dirty="0">
              <a:latin typeface="Courier New"/>
              <a:cs typeface="Courier New"/>
            </a:endParaRPr>
          </a:p>
          <a:p>
            <a:pPr marL="12700">
              <a:tabLst>
                <a:tab pos="1650364" algn="l"/>
                <a:tab pos="6557009" algn="l"/>
              </a:tabLst>
            </a:pPr>
            <a:r>
              <a:rPr dirty="0">
                <a:latin typeface="Courier New"/>
                <a:cs typeface="Courier New"/>
              </a:rPr>
              <a:t> 	+ 	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148709" y="3344671"/>
            <a:ext cx="4665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["футбол",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"плавание"]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["футбол", "плавание",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"теннис"]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10435" y="3344671"/>
            <a:ext cx="139255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9225" marR="551815"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Ivan  </a:t>
            </a:r>
            <a:r>
              <a:rPr spc="-5" dirty="0">
                <a:latin typeface="Courier New"/>
                <a:cs typeface="Courier New"/>
              </a:rPr>
              <a:t>B</a:t>
            </a:r>
            <a:r>
              <a:rPr spc="-15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dirty="0">
                <a:latin typeface="Courier New"/>
                <a:cs typeface="Courier New"/>
              </a:rPr>
              <a:t>s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(2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строки)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0434" y="4234943"/>
            <a:ext cx="7853680" cy="1232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74115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pc="-225" dirty="0">
                <a:latin typeface="Arial"/>
                <a:cs typeface="Arial"/>
              </a:rPr>
              <a:t>В </a:t>
            </a:r>
            <a:r>
              <a:rPr spc="-95" dirty="0">
                <a:latin typeface="Arial"/>
                <a:cs typeface="Arial"/>
              </a:rPr>
              <a:t>этом </a:t>
            </a:r>
            <a:r>
              <a:rPr spc="-75" dirty="0">
                <a:latin typeface="Arial"/>
                <a:cs typeface="Arial"/>
              </a:rPr>
              <a:t>решении </a:t>
            </a:r>
            <a:r>
              <a:rPr spc="-65" dirty="0">
                <a:latin typeface="Arial"/>
                <a:cs typeface="Arial"/>
              </a:rPr>
              <a:t>мы </a:t>
            </a:r>
            <a:r>
              <a:rPr spc="-70" dirty="0">
                <a:latin typeface="Arial"/>
                <a:cs typeface="Arial"/>
              </a:rPr>
              <a:t>выводим </a:t>
            </a:r>
            <a:r>
              <a:rPr spc="-85" dirty="0">
                <a:latin typeface="Arial"/>
                <a:cs typeface="Arial"/>
              </a:rPr>
              <a:t>только информацию </a:t>
            </a:r>
            <a:r>
              <a:rPr spc="-55" dirty="0">
                <a:latin typeface="Arial"/>
                <a:cs typeface="Arial"/>
              </a:rPr>
              <a:t>о </a:t>
            </a:r>
            <a:r>
              <a:rPr spc="-80" dirty="0">
                <a:latin typeface="Arial"/>
                <a:cs typeface="Arial"/>
              </a:rPr>
              <a:t>спортивных  предпочтениях</a:t>
            </a:r>
            <a:r>
              <a:rPr spc="-90" dirty="0">
                <a:latin typeface="Arial"/>
                <a:cs typeface="Arial"/>
              </a:rPr>
              <a:t> </a:t>
            </a:r>
            <a:r>
              <a:rPr spc="-80" dirty="0">
                <a:latin typeface="Arial"/>
                <a:cs typeface="Arial"/>
              </a:rPr>
              <a:t>пилотов.</a:t>
            </a:r>
            <a:endParaRPr>
              <a:latin typeface="Arial"/>
              <a:cs typeface="Arial"/>
            </a:endParaRPr>
          </a:p>
          <a:p>
            <a:pPr marL="355600" indent="-342900"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pc="-95" dirty="0">
                <a:latin typeface="Arial"/>
                <a:cs typeface="Arial"/>
              </a:rPr>
              <a:t>Внимательно </a:t>
            </a:r>
            <a:r>
              <a:rPr spc="-80" dirty="0">
                <a:latin typeface="Arial"/>
                <a:cs typeface="Arial"/>
              </a:rPr>
              <a:t>посмотрите, </a:t>
            </a:r>
            <a:r>
              <a:rPr spc="-25" dirty="0">
                <a:latin typeface="Arial"/>
                <a:cs typeface="Arial"/>
              </a:rPr>
              <a:t>как </a:t>
            </a:r>
            <a:r>
              <a:rPr spc="-100" dirty="0">
                <a:latin typeface="Arial"/>
                <a:cs typeface="Arial"/>
              </a:rPr>
              <a:t>используются </a:t>
            </a:r>
            <a:r>
              <a:rPr spc="-75" dirty="0">
                <a:latin typeface="Arial"/>
                <a:cs typeface="Arial"/>
              </a:rPr>
              <a:t>одинарные </a:t>
            </a:r>
            <a:r>
              <a:rPr spc="-35" dirty="0">
                <a:latin typeface="Arial"/>
                <a:cs typeface="Arial"/>
              </a:rPr>
              <a:t>и </a:t>
            </a:r>
            <a:r>
              <a:rPr spc="-70" dirty="0">
                <a:latin typeface="Arial"/>
                <a:cs typeface="Arial"/>
              </a:rPr>
              <a:t>двойные</a:t>
            </a:r>
            <a:r>
              <a:rPr spc="-204" dirty="0">
                <a:latin typeface="Arial"/>
                <a:cs typeface="Arial"/>
              </a:rPr>
              <a:t> </a:t>
            </a:r>
            <a:r>
              <a:rPr spc="-55" dirty="0">
                <a:latin typeface="Arial"/>
                <a:cs typeface="Arial"/>
              </a:rPr>
              <a:t>кавычки.</a:t>
            </a:r>
            <a:endParaRPr>
              <a:latin typeface="Arial"/>
              <a:cs typeface="Arial"/>
            </a:endParaRPr>
          </a:p>
          <a:p>
            <a:pPr marL="355600" indent="-342900"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pc="-100" dirty="0">
                <a:latin typeface="Arial"/>
                <a:cs typeface="Arial"/>
              </a:rPr>
              <a:t>Операция </a:t>
            </a:r>
            <a:r>
              <a:rPr spc="-120" dirty="0">
                <a:latin typeface="Arial"/>
                <a:cs typeface="Arial"/>
              </a:rPr>
              <a:t>«−&gt;» </a:t>
            </a:r>
            <a:r>
              <a:rPr spc="-80" dirty="0">
                <a:latin typeface="Arial"/>
                <a:cs typeface="Arial"/>
              </a:rPr>
              <a:t>служит </a:t>
            </a:r>
            <a:r>
              <a:rPr spc="-100" dirty="0">
                <a:latin typeface="Arial"/>
                <a:cs typeface="Arial"/>
              </a:rPr>
              <a:t>для </a:t>
            </a:r>
            <a:r>
              <a:rPr spc="-90" dirty="0">
                <a:latin typeface="Arial"/>
                <a:cs typeface="Arial"/>
              </a:rPr>
              <a:t>обращения </a:t>
            </a:r>
            <a:r>
              <a:rPr spc="45" dirty="0">
                <a:latin typeface="Arial"/>
                <a:cs typeface="Arial"/>
              </a:rPr>
              <a:t>к </a:t>
            </a:r>
            <a:r>
              <a:rPr spc="-55" dirty="0">
                <a:latin typeface="Arial"/>
                <a:cs typeface="Arial"/>
              </a:rPr>
              <a:t>конкретному </a:t>
            </a:r>
            <a:r>
              <a:rPr spc="-65" dirty="0">
                <a:latin typeface="Arial"/>
                <a:cs typeface="Arial"/>
              </a:rPr>
              <a:t>ключу</a:t>
            </a:r>
            <a:r>
              <a:rPr spc="-175" dirty="0">
                <a:latin typeface="Arial"/>
                <a:cs typeface="Arial"/>
              </a:rPr>
              <a:t> </a:t>
            </a:r>
            <a:r>
              <a:rPr spc="-140" dirty="0">
                <a:latin typeface="Arial"/>
                <a:cs typeface="Arial"/>
              </a:rPr>
              <a:t>JSON-объекта.</a:t>
            </a:r>
            <a:endParaRPr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872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2677" y="328586"/>
            <a:ext cx="9229851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4" dirty="0">
                <a:latin typeface="Arial Black" panose="020B0A04020102020204" pitchFamily="34" charset="0"/>
              </a:rPr>
              <a:t>Числа </a:t>
            </a:r>
            <a:r>
              <a:rPr sz="3200" spc="-125" dirty="0">
                <a:latin typeface="Arial Black" panose="020B0A04020102020204" pitchFamily="34" charset="0"/>
              </a:rPr>
              <a:t>фиксированной </a:t>
            </a:r>
            <a:r>
              <a:rPr sz="3200" spc="-140" dirty="0">
                <a:latin typeface="Arial Black" panose="020B0A04020102020204" pitchFamily="34" charset="0"/>
              </a:rPr>
              <a:t>точности</a:t>
            </a:r>
            <a:r>
              <a:rPr sz="3200" spc="-95" dirty="0">
                <a:latin typeface="Arial Black" panose="020B0A04020102020204" pitchFamily="34" charset="0"/>
              </a:rPr>
              <a:t> </a:t>
            </a:r>
            <a:r>
              <a:rPr sz="3200" spc="-110" dirty="0">
                <a:latin typeface="Arial Black" panose="020B0A04020102020204" pitchFamily="34" charset="0"/>
              </a:rPr>
              <a:t>(2)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2676" y="1102614"/>
            <a:ext cx="10339324" cy="5066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1755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50" dirty="0">
                <a:latin typeface="Arial"/>
                <a:cs typeface="Arial"/>
              </a:rPr>
              <a:t>Главное </a:t>
            </a:r>
            <a:r>
              <a:rPr sz="2400" spc="-95" dirty="0">
                <a:latin typeface="Arial"/>
                <a:cs typeface="Arial"/>
              </a:rPr>
              <a:t>достоинство </a:t>
            </a:r>
            <a:r>
              <a:rPr sz="2400" spc="-190" dirty="0">
                <a:latin typeface="Arial"/>
                <a:cs typeface="Arial"/>
              </a:rPr>
              <a:t>— </a:t>
            </a:r>
            <a:r>
              <a:rPr sz="2400" spc="-125" dirty="0">
                <a:latin typeface="Arial"/>
                <a:cs typeface="Arial"/>
              </a:rPr>
              <a:t>это </a:t>
            </a:r>
            <a:r>
              <a:rPr sz="2400" spc="-95" dirty="0">
                <a:latin typeface="Arial"/>
                <a:cs typeface="Arial"/>
              </a:rPr>
              <a:t>обеспечение </a:t>
            </a:r>
            <a:r>
              <a:rPr sz="2400" spc="-105" dirty="0">
                <a:latin typeface="Arial"/>
                <a:cs typeface="Arial"/>
              </a:rPr>
              <a:t>точных </a:t>
            </a:r>
            <a:r>
              <a:rPr sz="2400" spc="-125" dirty="0">
                <a:latin typeface="Arial"/>
                <a:cs typeface="Arial"/>
              </a:rPr>
              <a:t>результатов </a:t>
            </a:r>
            <a:r>
              <a:rPr sz="2400" spc="-45" dirty="0">
                <a:latin typeface="Arial"/>
                <a:cs typeface="Arial"/>
              </a:rPr>
              <a:t>при  </a:t>
            </a:r>
            <a:r>
              <a:rPr sz="2400" spc="-80" dirty="0">
                <a:latin typeface="Arial"/>
                <a:cs typeface="Arial"/>
              </a:rPr>
              <a:t>выполнении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вычислений, </a:t>
            </a:r>
            <a:r>
              <a:rPr sz="2400" i="1" spc="20" dirty="0">
                <a:latin typeface="Times New Roman"/>
                <a:cs typeface="Times New Roman"/>
              </a:rPr>
              <a:t>когда</a:t>
            </a:r>
            <a:r>
              <a:rPr sz="2400" i="1" spc="-60" dirty="0">
                <a:latin typeface="Times New Roman"/>
                <a:cs typeface="Times New Roman"/>
              </a:rPr>
              <a:t> </a:t>
            </a:r>
            <a:r>
              <a:rPr sz="2400" i="1" spc="40" dirty="0">
                <a:latin typeface="Times New Roman"/>
                <a:cs typeface="Times New Roman"/>
              </a:rPr>
              <a:t>это,</a:t>
            </a:r>
            <a:r>
              <a:rPr sz="2400" i="1" spc="-55" dirty="0">
                <a:latin typeface="Times New Roman"/>
                <a:cs typeface="Times New Roman"/>
              </a:rPr>
              <a:t> </a:t>
            </a:r>
            <a:r>
              <a:rPr sz="2400" i="1" spc="20" dirty="0">
                <a:latin typeface="Times New Roman"/>
                <a:cs typeface="Times New Roman"/>
              </a:rPr>
              <a:t>конечно,</a:t>
            </a:r>
            <a:r>
              <a:rPr sz="2400" i="1" spc="-70" dirty="0">
                <a:latin typeface="Times New Roman"/>
                <a:cs typeface="Times New Roman"/>
              </a:rPr>
              <a:t> </a:t>
            </a:r>
            <a:r>
              <a:rPr sz="2400" i="1" spc="10" dirty="0">
                <a:latin typeface="Times New Roman"/>
                <a:cs typeface="Times New Roman"/>
              </a:rPr>
              <a:t>возможно</a:t>
            </a:r>
            <a:r>
              <a:rPr sz="2400" i="1" spc="-90" dirty="0">
                <a:latin typeface="Times New Roman"/>
                <a:cs typeface="Times New Roman"/>
              </a:rPr>
              <a:t> </a:t>
            </a:r>
            <a:r>
              <a:rPr sz="2400" i="1" spc="90" dirty="0">
                <a:latin typeface="Times New Roman"/>
                <a:cs typeface="Times New Roman"/>
              </a:rPr>
              <a:t>в</a:t>
            </a:r>
            <a:r>
              <a:rPr sz="2400" i="1" spc="-40" dirty="0">
                <a:latin typeface="Times New Roman"/>
                <a:cs typeface="Times New Roman"/>
              </a:rPr>
              <a:t> </a:t>
            </a:r>
            <a:r>
              <a:rPr sz="2400" i="1" spc="35" dirty="0">
                <a:latin typeface="Times New Roman"/>
                <a:cs typeface="Times New Roman"/>
              </a:rPr>
              <a:t>принципе</a:t>
            </a:r>
            <a:r>
              <a:rPr sz="2400" spc="35" dirty="0">
                <a:latin typeface="Arial"/>
                <a:cs typeface="Arial"/>
              </a:rPr>
              <a:t>.  </a:t>
            </a:r>
            <a:r>
              <a:rPr sz="2400" spc="-195" dirty="0">
                <a:latin typeface="Arial"/>
                <a:cs typeface="Arial"/>
              </a:rPr>
              <a:t>Это </a:t>
            </a:r>
            <a:r>
              <a:rPr sz="2400" spc="-110" dirty="0">
                <a:latin typeface="Arial"/>
                <a:cs typeface="Arial"/>
              </a:rPr>
              <a:t>оказывается </a:t>
            </a:r>
            <a:r>
              <a:rPr sz="2400" spc="-50" dirty="0">
                <a:latin typeface="Arial"/>
                <a:cs typeface="Arial"/>
              </a:rPr>
              <a:t>возможным </a:t>
            </a:r>
            <a:r>
              <a:rPr sz="2400" spc="-45" dirty="0">
                <a:latin typeface="Arial"/>
                <a:cs typeface="Arial"/>
              </a:rPr>
              <a:t>при </a:t>
            </a:r>
            <a:r>
              <a:rPr sz="2400" spc="-80" dirty="0">
                <a:latin typeface="Arial"/>
                <a:cs typeface="Arial"/>
              </a:rPr>
              <a:t>выполнении </a:t>
            </a:r>
            <a:r>
              <a:rPr sz="2400" spc="-85" dirty="0">
                <a:latin typeface="Arial"/>
                <a:cs typeface="Arial"/>
              </a:rPr>
              <a:t>сложения, </a:t>
            </a:r>
            <a:r>
              <a:rPr sz="2400" spc="-95" dirty="0">
                <a:latin typeface="Arial"/>
                <a:cs typeface="Arial"/>
              </a:rPr>
              <a:t>вычитания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и  </a:t>
            </a:r>
            <a:r>
              <a:rPr sz="2400" spc="-65" dirty="0">
                <a:latin typeface="Arial"/>
                <a:cs typeface="Arial"/>
              </a:rPr>
              <a:t>умножения.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45" dirty="0">
                <a:latin typeface="Arial"/>
                <a:cs typeface="Arial"/>
              </a:rPr>
              <a:t>Числа </a:t>
            </a:r>
            <a:r>
              <a:rPr sz="2400" spc="-100" dirty="0">
                <a:latin typeface="Arial"/>
                <a:cs typeface="Arial"/>
              </a:rPr>
              <a:t>типа </a:t>
            </a:r>
            <a:r>
              <a:rPr sz="2400" spc="-65" dirty="0">
                <a:latin typeface="Arial"/>
                <a:cs typeface="Arial"/>
              </a:rPr>
              <a:t>numeric </a:t>
            </a:r>
            <a:r>
              <a:rPr sz="2400" spc="-75" dirty="0">
                <a:latin typeface="Arial"/>
                <a:cs typeface="Arial"/>
              </a:rPr>
              <a:t>могут </a:t>
            </a:r>
            <a:r>
              <a:rPr sz="2400" spc="-100" dirty="0">
                <a:latin typeface="Arial"/>
                <a:cs typeface="Arial"/>
              </a:rPr>
              <a:t>хранить </a:t>
            </a:r>
            <a:r>
              <a:rPr sz="2400" spc="-90" dirty="0">
                <a:latin typeface="Arial"/>
                <a:cs typeface="Arial"/>
              </a:rPr>
              <a:t>очень </a:t>
            </a:r>
            <a:r>
              <a:rPr sz="2400" spc="-110" dirty="0">
                <a:latin typeface="Arial"/>
                <a:cs typeface="Arial"/>
              </a:rPr>
              <a:t>большое </a:t>
            </a:r>
            <a:r>
              <a:rPr sz="2400" spc="-95" dirty="0">
                <a:latin typeface="Arial"/>
                <a:cs typeface="Arial"/>
              </a:rPr>
              <a:t>количество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цифр:</a:t>
            </a:r>
            <a:endParaRPr sz="2400" dirty="0">
              <a:latin typeface="Arial"/>
              <a:cs typeface="Arial"/>
            </a:endParaRPr>
          </a:p>
          <a:p>
            <a:pPr marL="355600"/>
            <a:r>
              <a:rPr sz="2400" spc="-95" dirty="0">
                <a:latin typeface="Arial"/>
                <a:cs typeface="Arial"/>
              </a:rPr>
              <a:t>131072 </a:t>
            </a:r>
            <a:r>
              <a:rPr sz="2400" spc="-135" dirty="0">
                <a:latin typeface="Arial"/>
                <a:cs typeface="Arial"/>
              </a:rPr>
              <a:t>цифры </a:t>
            </a:r>
            <a:r>
              <a:rPr sz="2400" spc="-190" dirty="0">
                <a:latin typeface="Arial"/>
                <a:cs typeface="Arial"/>
              </a:rPr>
              <a:t>— </a:t>
            </a:r>
            <a:r>
              <a:rPr sz="2400" spc="-70" dirty="0">
                <a:latin typeface="Arial"/>
                <a:cs typeface="Arial"/>
              </a:rPr>
              <a:t>до </a:t>
            </a:r>
            <a:r>
              <a:rPr sz="2400" spc="-90" dirty="0">
                <a:latin typeface="Arial"/>
                <a:cs typeface="Arial"/>
              </a:rPr>
              <a:t>десятичной </a:t>
            </a:r>
            <a:r>
              <a:rPr sz="2400" spc="-70" dirty="0">
                <a:latin typeface="Arial"/>
                <a:cs typeface="Arial"/>
              </a:rPr>
              <a:t>точки </a:t>
            </a:r>
            <a:r>
              <a:rPr sz="2400" spc="-85" dirty="0">
                <a:latin typeface="Arial"/>
                <a:cs typeface="Arial"/>
              </a:rPr>
              <a:t>(запятой), </a:t>
            </a:r>
            <a:r>
              <a:rPr sz="2400" spc="-95" dirty="0">
                <a:latin typeface="Arial"/>
                <a:cs typeface="Arial"/>
              </a:rPr>
              <a:t>16383 </a:t>
            </a:r>
            <a:r>
              <a:rPr sz="2400" spc="-190" dirty="0">
                <a:latin typeface="Arial"/>
                <a:cs typeface="Arial"/>
              </a:rPr>
              <a:t>— </a:t>
            </a:r>
            <a:r>
              <a:rPr sz="2400" spc="-105" dirty="0">
                <a:latin typeface="Arial"/>
                <a:cs typeface="Arial"/>
              </a:rPr>
              <a:t>после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точки.</a:t>
            </a:r>
            <a:endParaRPr sz="2400" dirty="0">
              <a:latin typeface="Arial"/>
              <a:cs typeface="Arial"/>
            </a:endParaRPr>
          </a:p>
          <a:p>
            <a:pPr marL="355600" indent="-342900"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95" dirty="0">
                <a:latin typeface="Arial"/>
                <a:cs typeface="Arial"/>
              </a:rPr>
              <a:t>Однако </a:t>
            </a:r>
            <a:r>
              <a:rPr sz="2400" spc="-35" dirty="0">
                <a:latin typeface="Arial"/>
                <a:cs typeface="Arial"/>
              </a:rPr>
              <a:t>нужно </a:t>
            </a:r>
            <a:r>
              <a:rPr sz="2400" spc="-105" dirty="0">
                <a:latin typeface="Arial"/>
                <a:cs typeface="Arial"/>
              </a:rPr>
              <a:t>учитывать, </a:t>
            </a:r>
            <a:r>
              <a:rPr sz="2400" spc="-110" dirty="0">
                <a:latin typeface="Arial"/>
                <a:cs typeface="Arial"/>
              </a:rPr>
              <a:t>что </a:t>
            </a:r>
            <a:r>
              <a:rPr sz="2400" spc="-114" dirty="0">
                <a:latin typeface="Arial"/>
                <a:cs typeface="Arial"/>
              </a:rPr>
              <a:t>такая </a:t>
            </a:r>
            <a:r>
              <a:rPr sz="2400" spc="-105" dirty="0">
                <a:latin typeface="Arial"/>
                <a:cs typeface="Arial"/>
              </a:rPr>
              <a:t>точность </a:t>
            </a:r>
            <a:r>
              <a:rPr sz="2400" spc="-114" dirty="0">
                <a:latin typeface="Arial"/>
                <a:cs typeface="Arial"/>
              </a:rPr>
              <a:t>достигается за</a:t>
            </a:r>
            <a:r>
              <a:rPr sz="2400" spc="-265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счет</a:t>
            </a:r>
            <a:endParaRPr sz="2400" dirty="0">
              <a:latin typeface="Arial"/>
              <a:cs typeface="Arial"/>
            </a:endParaRPr>
          </a:p>
          <a:p>
            <a:pPr marL="355600" marR="288290"/>
            <a:r>
              <a:rPr sz="2400" i="1" spc="55" dirty="0">
                <a:latin typeface="Times New Roman"/>
                <a:cs typeface="Times New Roman"/>
              </a:rPr>
              <a:t>замедления </a:t>
            </a:r>
            <a:r>
              <a:rPr sz="2400" i="1" spc="30" dirty="0">
                <a:latin typeface="Times New Roman"/>
                <a:cs typeface="Times New Roman"/>
              </a:rPr>
              <a:t>вычислений </a:t>
            </a:r>
            <a:r>
              <a:rPr sz="2400" spc="-50" dirty="0">
                <a:latin typeface="Arial"/>
                <a:cs typeface="Arial"/>
              </a:rPr>
              <a:t>по </a:t>
            </a:r>
            <a:r>
              <a:rPr sz="2400" spc="-85" dirty="0">
                <a:latin typeface="Arial"/>
                <a:cs typeface="Arial"/>
              </a:rPr>
              <a:t>сравнению </a:t>
            </a:r>
            <a:r>
              <a:rPr sz="2400" spc="-155" dirty="0">
                <a:latin typeface="Arial"/>
                <a:cs typeface="Arial"/>
              </a:rPr>
              <a:t>с </a:t>
            </a:r>
            <a:r>
              <a:rPr sz="2400" spc="-95" dirty="0">
                <a:latin typeface="Arial"/>
                <a:cs typeface="Arial"/>
              </a:rPr>
              <a:t>целочисленными </a:t>
            </a:r>
            <a:r>
              <a:rPr sz="2400" spc="-75" dirty="0">
                <a:latin typeface="Arial"/>
                <a:cs typeface="Arial"/>
              </a:rPr>
              <a:t>типами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и  </a:t>
            </a:r>
            <a:r>
              <a:rPr sz="2400" spc="-75" dirty="0">
                <a:latin typeface="Arial"/>
                <a:cs typeface="Arial"/>
              </a:rPr>
              <a:t>типами </a:t>
            </a:r>
            <a:r>
              <a:rPr sz="2400" spc="-155" dirty="0">
                <a:latin typeface="Arial"/>
                <a:cs typeface="Arial"/>
              </a:rPr>
              <a:t>с </a:t>
            </a:r>
            <a:r>
              <a:rPr sz="2400" spc="-110" dirty="0">
                <a:latin typeface="Arial"/>
                <a:cs typeface="Arial"/>
              </a:rPr>
              <a:t>плавающей </a:t>
            </a:r>
            <a:r>
              <a:rPr sz="2400" spc="-90" dirty="0">
                <a:latin typeface="Arial"/>
                <a:cs typeface="Arial"/>
              </a:rPr>
              <a:t>запятой. </a:t>
            </a:r>
            <a:r>
              <a:rPr sz="2400" spc="-100" dirty="0">
                <a:latin typeface="Arial"/>
                <a:cs typeface="Arial"/>
              </a:rPr>
              <a:t>При этом </a:t>
            </a:r>
            <a:r>
              <a:rPr sz="2400" spc="-114" dirty="0">
                <a:latin typeface="Arial"/>
                <a:cs typeface="Arial"/>
              </a:rPr>
              <a:t>для </a:t>
            </a:r>
            <a:r>
              <a:rPr sz="2400" spc="-95" dirty="0">
                <a:latin typeface="Arial"/>
                <a:cs typeface="Arial"/>
              </a:rPr>
              <a:t>хранения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числа</a:t>
            </a:r>
            <a:endParaRPr sz="2400" dirty="0">
              <a:latin typeface="Arial"/>
              <a:cs typeface="Arial"/>
            </a:endParaRPr>
          </a:p>
          <a:p>
            <a:pPr marL="355600"/>
            <a:r>
              <a:rPr sz="2400" spc="-125" dirty="0">
                <a:latin typeface="Arial"/>
                <a:cs typeface="Arial"/>
              </a:rPr>
              <a:t>затрачивается </a:t>
            </a:r>
            <a:r>
              <a:rPr sz="2400" i="1" spc="55" dirty="0">
                <a:latin typeface="Times New Roman"/>
                <a:cs typeface="Times New Roman"/>
              </a:rPr>
              <a:t>больше </a:t>
            </a:r>
            <a:r>
              <a:rPr sz="2400" i="1" spc="40" dirty="0">
                <a:latin typeface="Times New Roman"/>
                <a:cs typeface="Times New Roman"/>
              </a:rPr>
              <a:t>памяти</a:t>
            </a:r>
            <a:r>
              <a:rPr sz="2400" spc="40" dirty="0">
                <a:latin typeface="Arial"/>
                <a:cs typeface="Arial"/>
              </a:rPr>
              <a:t>, </a:t>
            </a:r>
            <a:r>
              <a:rPr sz="2400" spc="-90" dirty="0">
                <a:latin typeface="Arial"/>
                <a:cs typeface="Arial"/>
              </a:rPr>
              <a:t>чем </a:t>
            </a:r>
            <a:r>
              <a:rPr sz="2400" spc="-105" dirty="0">
                <a:latin typeface="Arial"/>
                <a:cs typeface="Arial"/>
              </a:rPr>
              <a:t>в </a:t>
            </a:r>
            <a:r>
              <a:rPr sz="2400" spc="-130" dirty="0">
                <a:latin typeface="Arial"/>
                <a:cs typeface="Arial"/>
              </a:rPr>
              <a:t>случае целых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чисел.</a:t>
            </a:r>
            <a:endParaRPr sz="2400" dirty="0">
              <a:latin typeface="Arial"/>
              <a:cs typeface="Arial"/>
            </a:endParaRPr>
          </a:p>
          <a:p>
            <a:pPr>
              <a:spcBef>
                <a:spcPts val="25"/>
              </a:spcBef>
            </a:pPr>
            <a:endParaRPr sz="3200" dirty="0">
              <a:latin typeface="Arial"/>
              <a:cs typeface="Arial"/>
            </a:endParaRPr>
          </a:p>
          <a:p>
            <a:pPr marL="355600" marR="19685" indent="-342900">
              <a:buChar char="•"/>
              <a:tabLst>
                <a:tab pos="354965" algn="l"/>
                <a:tab pos="355600" algn="l"/>
              </a:tabLst>
            </a:pPr>
            <a:r>
              <a:rPr sz="2400" spc="-75" dirty="0">
                <a:latin typeface="Arial"/>
                <a:cs typeface="Arial"/>
              </a:rPr>
              <a:t>Данный </a:t>
            </a:r>
            <a:r>
              <a:rPr sz="2400" spc="-70" dirty="0">
                <a:latin typeface="Arial"/>
                <a:cs typeface="Arial"/>
              </a:rPr>
              <a:t>тип </a:t>
            </a:r>
            <a:r>
              <a:rPr sz="2400" spc="-130" dirty="0">
                <a:latin typeface="Arial"/>
                <a:cs typeface="Arial"/>
              </a:rPr>
              <a:t>следует </a:t>
            </a:r>
            <a:r>
              <a:rPr sz="2400" spc="-100" dirty="0">
                <a:latin typeface="Arial"/>
                <a:cs typeface="Arial"/>
              </a:rPr>
              <a:t>выбирать </a:t>
            </a:r>
            <a:r>
              <a:rPr sz="2400" spc="-114" dirty="0">
                <a:latin typeface="Arial"/>
                <a:cs typeface="Arial"/>
              </a:rPr>
              <a:t>для </a:t>
            </a:r>
            <a:r>
              <a:rPr sz="2400" spc="-95" dirty="0">
                <a:latin typeface="Arial"/>
                <a:cs typeface="Arial"/>
              </a:rPr>
              <a:t>хранения </a:t>
            </a:r>
            <a:r>
              <a:rPr sz="2400" i="1" spc="-10" dirty="0">
                <a:latin typeface="Times New Roman"/>
                <a:cs typeface="Times New Roman"/>
              </a:rPr>
              <a:t>денежных </a:t>
            </a:r>
            <a:r>
              <a:rPr sz="2400" i="1" spc="10" dirty="0">
                <a:latin typeface="Times New Roman"/>
                <a:cs typeface="Times New Roman"/>
              </a:rPr>
              <a:t>сумм</a:t>
            </a:r>
            <a:r>
              <a:rPr sz="2400" spc="10" dirty="0">
                <a:latin typeface="Arial"/>
                <a:cs typeface="Arial"/>
              </a:rPr>
              <a:t>, </a:t>
            </a:r>
            <a:r>
              <a:rPr sz="2400" spc="-155" dirty="0">
                <a:latin typeface="Arial"/>
                <a:cs typeface="Arial"/>
              </a:rPr>
              <a:t>а </a:t>
            </a:r>
            <a:r>
              <a:rPr sz="2400" spc="-75" dirty="0">
                <a:latin typeface="Arial"/>
                <a:cs typeface="Arial"/>
              </a:rPr>
              <a:t>также  </a:t>
            </a:r>
            <a:r>
              <a:rPr sz="2400" spc="-105" dirty="0">
                <a:latin typeface="Arial"/>
                <a:cs typeface="Arial"/>
              </a:rPr>
              <a:t>в </a:t>
            </a:r>
            <a:r>
              <a:rPr sz="2400" spc="-70" dirty="0">
                <a:latin typeface="Arial"/>
                <a:cs typeface="Arial"/>
              </a:rPr>
              <a:t>других </a:t>
            </a:r>
            <a:r>
              <a:rPr sz="2400" spc="-125" dirty="0">
                <a:latin typeface="Arial"/>
                <a:cs typeface="Arial"/>
              </a:rPr>
              <a:t>случаях, </a:t>
            </a:r>
            <a:r>
              <a:rPr sz="2400" spc="-80" dirty="0">
                <a:latin typeface="Arial"/>
                <a:cs typeface="Arial"/>
              </a:rPr>
              <a:t>когда </a:t>
            </a:r>
            <a:r>
              <a:rPr sz="2400" spc="-125" dirty="0">
                <a:latin typeface="Arial"/>
                <a:cs typeface="Arial"/>
              </a:rPr>
              <a:t>требуется </a:t>
            </a:r>
            <a:r>
              <a:rPr sz="2400" spc="-95" dirty="0">
                <a:latin typeface="Arial"/>
                <a:cs typeface="Arial"/>
              </a:rPr>
              <a:t>гарантировать </a:t>
            </a:r>
            <a:r>
              <a:rPr sz="2400" spc="-105" dirty="0">
                <a:latin typeface="Arial"/>
                <a:cs typeface="Arial"/>
              </a:rPr>
              <a:t>точность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вычислений.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746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2404" y="110998"/>
            <a:ext cx="6363970" cy="452120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90" dirty="0"/>
              <a:t>Как </a:t>
            </a:r>
            <a:r>
              <a:rPr sz="2800" spc="-45" dirty="0"/>
              <a:t>можно </a:t>
            </a:r>
            <a:r>
              <a:rPr sz="2800" spc="-120" dirty="0"/>
              <a:t>проверить </a:t>
            </a:r>
            <a:r>
              <a:rPr sz="2800" spc="-135" dirty="0"/>
              <a:t>наличие </a:t>
            </a:r>
            <a:r>
              <a:rPr sz="2800" spc="-145" dirty="0"/>
              <a:t>ключа?</a:t>
            </a:r>
            <a:r>
              <a:rPr sz="2800" spc="-300" dirty="0"/>
              <a:t> </a:t>
            </a:r>
            <a:r>
              <a:rPr sz="2800" spc="-110" dirty="0"/>
              <a:t>(1)</a:t>
            </a:r>
            <a:endParaRPr sz="280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524000" y="0"/>
            <a:ext cx="0" cy="9233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</a:pPr>
            <a:fld id="{81D60167-4931-47E6-BA6A-407CBD079E47}" type="slidenum">
              <a:rPr spc="-120" dirty="0"/>
              <a:pPr marL="38100">
                <a:lnSpc>
                  <a:spcPts val="2380"/>
                </a:lnSpc>
              </a:pPr>
              <a:t>60</a:t>
            </a:fld>
            <a:endParaRPr spc="-120" dirty="0"/>
          </a:p>
        </p:txBody>
      </p:sp>
      <p:sp>
        <p:nvSpPr>
          <p:cNvPr id="3" name="object 3"/>
          <p:cNvSpPr txBox="1"/>
          <p:nvPr/>
        </p:nvSpPr>
        <p:spPr>
          <a:xfrm>
            <a:off x="2034946" y="1287017"/>
            <a:ext cx="8039734" cy="3436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829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pc="-90" dirty="0">
                <a:latin typeface="Arial"/>
                <a:cs typeface="Arial"/>
              </a:rPr>
              <a:t>При </a:t>
            </a:r>
            <a:r>
              <a:rPr spc="-75" dirty="0">
                <a:latin typeface="Arial"/>
                <a:cs typeface="Arial"/>
              </a:rPr>
              <a:t>создании </a:t>
            </a:r>
            <a:r>
              <a:rPr spc="-114" dirty="0">
                <a:latin typeface="Arial"/>
                <a:cs typeface="Arial"/>
              </a:rPr>
              <a:t>столбца </a:t>
            </a:r>
            <a:r>
              <a:rPr spc="-140" dirty="0">
                <a:latin typeface="Arial"/>
                <a:cs typeface="Arial"/>
              </a:rPr>
              <a:t>с </a:t>
            </a:r>
            <a:r>
              <a:rPr spc="-60" dirty="0">
                <a:latin typeface="Arial"/>
                <a:cs typeface="Arial"/>
              </a:rPr>
              <a:t>типом </a:t>
            </a:r>
            <a:r>
              <a:rPr spc="-85" dirty="0">
                <a:latin typeface="Arial"/>
                <a:cs typeface="Arial"/>
              </a:rPr>
              <a:t>данных </a:t>
            </a:r>
            <a:r>
              <a:rPr spc="-75" dirty="0">
                <a:latin typeface="Arial"/>
                <a:cs typeface="Arial"/>
              </a:rPr>
              <a:t>json </a:t>
            </a:r>
            <a:r>
              <a:rPr spc="-70" dirty="0">
                <a:latin typeface="Arial"/>
                <a:cs typeface="Arial"/>
              </a:rPr>
              <a:t>или jsonb не </a:t>
            </a:r>
            <a:r>
              <a:rPr spc="-114" dirty="0">
                <a:latin typeface="Arial"/>
                <a:cs typeface="Arial"/>
              </a:rPr>
              <a:t>требуется </a:t>
            </a:r>
            <a:r>
              <a:rPr spc="-110" dirty="0">
                <a:latin typeface="Arial"/>
                <a:cs typeface="Arial"/>
              </a:rPr>
              <a:t>задавать  </a:t>
            </a:r>
            <a:r>
              <a:rPr spc="-85" dirty="0">
                <a:latin typeface="Arial"/>
                <a:cs typeface="Arial"/>
              </a:rPr>
              <a:t>структуру объектов, </a:t>
            </a:r>
            <a:r>
              <a:rPr spc="-125" dirty="0">
                <a:latin typeface="Arial"/>
                <a:cs typeface="Arial"/>
              </a:rPr>
              <a:t>т. </a:t>
            </a:r>
            <a:r>
              <a:rPr spc="-75" dirty="0">
                <a:latin typeface="Arial"/>
                <a:cs typeface="Arial"/>
              </a:rPr>
              <a:t>е. </a:t>
            </a:r>
            <a:r>
              <a:rPr spc="-60" dirty="0">
                <a:latin typeface="Arial"/>
                <a:cs typeface="Arial"/>
              </a:rPr>
              <a:t>конкретные </a:t>
            </a:r>
            <a:r>
              <a:rPr spc="-70" dirty="0">
                <a:latin typeface="Arial"/>
                <a:cs typeface="Arial"/>
              </a:rPr>
              <a:t>имена </a:t>
            </a:r>
            <a:r>
              <a:rPr spc="-60" dirty="0">
                <a:latin typeface="Arial"/>
                <a:cs typeface="Arial"/>
              </a:rPr>
              <a:t>ключей. </a:t>
            </a:r>
            <a:r>
              <a:rPr spc="-105" dirty="0">
                <a:latin typeface="Arial"/>
                <a:cs typeface="Arial"/>
              </a:rPr>
              <a:t>Поэтому </a:t>
            </a:r>
            <a:r>
              <a:rPr spc="-95" dirty="0">
                <a:latin typeface="Arial"/>
                <a:cs typeface="Arial"/>
              </a:rPr>
              <a:t>в </a:t>
            </a:r>
            <a:r>
              <a:rPr spc="-50" dirty="0">
                <a:latin typeface="Arial"/>
                <a:cs typeface="Arial"/>
              </a:rPr>
              <a:t>принципе  </a:t>
            </a:r>
            <a:r>
              <a:rPr spc="-60" dirty="0">
                <a:latin typeface="Arial"/>
                <a:cs typeface="Arial"/>
              </a:rPr>
              <a:t>возможна </a:t>
            </a:r>
            <a:r>
              <a:rPr spc="-90" dirty="0">
                <a:latin typeface="Arial"/>
                <a:cs typeface="Arial"/>
              </a:rPr>
              <a:t>ситуация, </a:t>
            </a:r>
            <a:r>
              <a:rPr spc="-70" dirty="0">
                <a:latin typeface="Arial"/>
                <a:cs typeface="Arial"/>
              </a:rPr>
              <a:t>когда </a:t>
            </a:r>
            <a:r>
              <a:rPr spc="-95" dirty="0">
                <a:latin typeface="Arial"/>
                <a:cs typeface="Arial"/>
              </a:rPr>
              <a:t>в </a:t>
            </a:r>
            <a:r>
              <a:rPr spc="-90" dirty="0">
                <a:latin typeface="Arial"/>
                <a:cs typeface="Arial"/>
              </a:rPr>
              <a:t>разных строках </a:t>
            </a:r>
            <a:r>
              <a:rPr spc="-95" dirty="0">
                <a:latin typeface="Arial"/>
                <a:cs typeface="Arial"/>
              </a:rPr>
              <a:t>в </a:t>
            </a:r>
            <a:r>
              <a:rPr spc="-145" dirty="0">
                <a:latin typeface="Arial"/>
                <a:cs typeface="Arial"/>
              </a:rPr>
              <a:t>JSON-объектах</a:t>
            </a:r>
            <a:r>
              <a:rPr spc="-120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будут</a:t>
            </a:r>
            <a:endParaRPr>
              <a:latin typeface="Arial"/>
              <a:cs typeface="Arial"/>
            </a:endParaRPr>
          </a:p>
          <a:p>
            <a:pPr marL="355600"/>
            <a:r>
              <a:rPr spc="-105" dirty="0">
                <a:latin typeface="Arial"/>
                <a:cs typeface="Arial"/>
              </a:rPr>
              <a:t>использоваться</a:t>
            </a:r>
            <a:r>
              <a:rPr u="heavy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u="heavy" spc="-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различные </a:t>
            </a:r>
            <a:r>
              <a:rPr u="heavy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наборы</a:t>
            </a:r>
            <a:r>
              <a:rPr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ключей</a:t>
            </a:r>
            <a:r>
              <a:rPr spc="-60"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  <a:p>
            <a:pPr marL="355600" indent="-342900"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pc="-225" dirty="0">
                <a:latin typeface="Arial"/>
                <a:cs typeface="Arial"/>
              </a:rPr>
              <a:t>В </a:t>
            </a:r>
            <a:r>
              <a:rPr spc="-90" dirty="0">
                <a:latin typeface="Arial"/>
                <a:cs typeface="Arial"/>
              </a:rPr>
              <a:t>нашем </a:t>
            </a:r>
            <a:r>
              <a:rPr spc="-60" dirty="0">
                <a:latin typeface="Arial"/>
                <a:cs typeface="Arial"/>
              </a:rPr>
              <a:t>примере </a:t>
            </a:r>
            <a:r>
              <a:rPr spc="-85" dirty="0">
                <a:latin typeface="Arial"/>
                <a:cs typeface="Arial"/>
              </a:rPr>
              <a:t>структуры </a:t>
            </a:r>
            <a:r>
              <a:rPr spc="-135" dirty="0">
                <a:latin typeface="Arial"/>
                <a:cs typeface="Arial"/>
              </a:rPr>
              <a:t>JSON-объектов </a:t>
            </a:r>
            <a:r>
              <a:rPr spc="-75" dirty="0">
                <a:latin typeface="Arial"/>
                <a:cs typeface="Arial"/>
              </a:rPr>
              <a:t>во </a:t>
            </a:r>
            <a:r>
              <a:rPr spc="-120" dirty="0">
                <a:latin typeface="Arial"/>
                <a:cs typeface="Arial"/>
              </a:rPr>
              <a:t>всех </a:t>
            </a:r>
            <a:r>
              <a:rPr spc="-90" dirty="0">
                <a:latin typeface="Arial"/>
                <a:cs typeface="Arial"/>
              </a:rPr>
              <a:t>строках </a:t>
            </a:r>
            <a:r>
              <a:rPr spc="-100" dirty="0">
                <a:latin typeface="Arial"/>
                <a:cs typeface="Arial"/>
              </a:rPr>
              <a:t>совпадают. </a:t>
            </a:r>
            <a:r>
              <a:rPr spc="-160" dirty="0">
                <a:latin typeface="Arial"/>
                <a:cs typeface="Arial"/>
              </a:rPr>
              <a:t>А</a:t>
            </a:r>
            <a:r>
              <a:rPr spc="-185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если</a:t>
            </a:r>
            <a:endParaRPr>
              <a:latin typeface="Arial"/>
              <a:cs typeface="Arial"/>
            </a:endParaRPr>
          </a:p>
          <a:p>
            <a:pPr marL="355600" marR="596265"/>
            <a:r>
              <a:rPr spc="-85" dirty="0">
                <a:latin typeface="Arial"/>
                <a:cs typeface="Arial"/>
              </a:rPr>
              <a:t>бы </a:t>
            </a:r>
            <a:r>
              <a:rPr spc="-45" dirty="0">
                <a:latin typeface="Arial"/>
                <a:cs typeface="Arial"/>
              </a:rPr>
              <a:t>они </a:t>
            </a:r>
            <a:r>
              <a:rPr spc="-70" dirty="0">
                <a:latin typeface="Arial"/>
                <a:cs typeface="Arial"/>
              </a:rPr>
              <a:t>не </a:t>
            </a:r>
            <a:r>
              <a:rPr spc="-90" dirty="0">
                <a:latin typeface="Arial"/>
                <a:cs typeface="Arial"/>
              </a:rPr>
              <a:t>совпадали, </a:t>
            </a:r>
            <a:r>
              <a:rPr spc="-105" dirty="0">
                <a:latin typeface="Arial"/>
                <a:cs typeface="Arial"/>
              </a:rPr>
              <a:t>то </a:t>
            </a:r>
            <a:r>
              <a:rPr spc="-25" dirty="0">
                <a:latin typeface="Arial"/>
                <a:cs typeface="Arial"/>
              </a:rPr>
              <a:t>как </a:t>
            </a:r>
            <a:r>
              <a:rPr spc="-35" dirty="0">
                <a:latin typeface="Arial"/>
                <a:cs typeface="Arial"/>
              </a:rPr>
              <a:t>можно </a:t>
            </a:r>
            <a:r>
              <a:rPr spc="-90" dirty="0">
                <a:latin typeface="Arial"/>
                <a:cs typeface="Arial"/>
              </a:rPr>
              <a:t>было </a:t>
            </a:r>
            <a:r>
              <a:rPr spc="-85" dirty="0">
                <a:latin typeface="Arial"/>
                <a:cs typeface="Arial"/>
              </a:rPr>
              <a:t>бы </a:t>
            </a:r>
            <a:r>
              <a:rPr spc="-75" dirty="0">
                <a:latin typeface="Arial"/>
                <a:cs typeface="Arial"/>
              </a:rPr>
              <a:t>проверить </a:t>
            </a:r>
            <a:r>
              <a:rPr spc="-85" dirty="0">
                <a:latin typeface="Arial"/>
                <a:cs typeface="Arial"/>
              </a:rPr>
              <a:t>наличие</a:t>
            </a:r>
            <a:r>
              <a:rPr spc="-225" dirty="0">
                <a:latin typeface="Arial"/>
                <a:cs typeface="Arial"/>
              </a:rPr>
              <a:t> </a:t>
            </a:r>
            <a:r>
              <a:rPr spc="-90" dirty="0">
                <a:latin typeface="Arial"/>
                <a:cs typeface="Arial"/>
              </a:rPr>
              <a:t>ключа?  </a:t>
            </a:r>
            <a:r>
              <a:rPr spc="-85" dirty="0">
                <a:latin typeface="Arial"/>
                <a:cs typeface="Arial"/>
              </a:rPr>
              <a:t>Продемонстрируем</a:t>
            </a:r>
            <a:r>
              <a:rPr spc="-65" dirty="0">
                <a:latin typeface="Arial"/>
                <a:cs typeface="Arial"/>
              </a:rPr>
              <a:t> </a:t>
            </a:r>
            <a:r>
              <a:rPr spc="-105" dirty="0">
                <a:latin typeface="Arial"/>
                <a:cs typeface="Arial"/>
              </a:rPr>
              <a:t>это.</a:t>
            </a:r>
            <a:endParaRPr>
              <a:latin typeface="Arial"/>
              <a:cs typeface="Arial"/>
            </a:endParaRPr>
          </a:p>
          <a:p>
            <a:pPr marL="355600" indent="-342900"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pc="-100" dirty="0">
                <a:latin typeface="Arial"/>
                <a:cs typeface="Arial"/>
              </a:rPr>
              <a:t>Ключа </a:t>
            </a:r>
            <a:r>
              <a:rPr spc="-55" dirty="0">
                <a:latin typeface="Arial"/>
                <a:cs typeface="Arial"/>
              </a:rPr>
              <a:t>«sport» </a:t>
            </a:r>
            <a:r>
              <a:rPr spc="-95" dirty="0">
                <a:latin typeface="Arial"/>
                <a:cs typeface="Arial"/>
              </a:rPr>
              <a:t>в наших </a:t>
            </a:r>
            <a:r>
              <a:rPr spc="-100" dirty="0">
                <a:latin typeface="Arial"/>
                <a:cs typeface="Arial"/>
              </a:rPr>
              <a:t>объектах </a:t>
            </a:r>
            <a:r>
              <a:rPr spc="-105" dirty="0">
                <a:latin typeface="Arial"/>
                <a:cs typeface="Arial"/>
              </a:rPr>
              <a:t>нет. </a:t>
            </a:r>
            <a:r>
              <a:rPr spc="-140" dirty="0">
                <a:latin typeface="Arial"/>
                <a:cs typeface="Arial"/>
              </a:rPr>
              <a:t>Что </a:t>
            </a:r>
            <a:r>
              <a:rPr spc="-65" dirty="0">
                <a:latin typeface="Arial"/>
                <a:cs typeface="Arial"/>
              </a:rPr>
              <a:t>покажет </a:t>
            </a:r>
            <a:r>
              <a:rPr spc="-80" dirty="0">
                <a:latin typeface="Arial"/>
                <a:cs typeface="Arial"/>
              </a:rPr>
              <a:t>вызов функции</a:t>
            </a:r>
            <a:r>
              <a:rPr spc="-20" dirty="0">
                <a:latin typeface="Arial"/>
                <a:cs typeface="Arial"/>
              </a:rPr>
              <a:t> </a:t>
            </a:r>
            <a:r>
              <a:rPr spc="-70" dirty="0">
                <a:latin typeface="Arial"/>
                <a:cs typeface="Arial"/>
              </a:rPr>
              <a:t>count?</a:t>
            </a:r>
            <a:endParaRPr>
              <a:latin typeface="Arial"/>
              <a:cs typeface="Arial"/>
            </a:endParaRPr>
          </a:p>
          <a:p>
            <a:pPr marL="12700" marR="5560695">
              <a:spcBef>
                <a:spcPts val="500"/>
              </a:spcBef>
            </a:pPr>
            <a:r>
              <a:rPr b="1" spc="-10" dirty="0">
                <a:latin typeface="Courier New"/>
                <a:cs typeface="Courier New"/>
              </a:rPr>
              <a:t>SELECT count( </a:t>
            </a:r>
            <a:r>
              <a:rPr b="1" dirty="0">
                <a:latin typeface="Courier New"/>
                <a:cs typeface="Courier New"/>
              </a:rPr>
              <a:t>* ) 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8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pilot_hobbies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5"/>
              </a:spcBef>
            </a:pPr>
            <a:r>
              <a:rPr b="1" spc="-10" dirty="0">
                <a:latin typeface="Courier New"/>
                <a:cs typeface="Courier New"/>
              </a:rPr>
              <a:t>WHERE hobbies </a:t>
            </a: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'sport';</a:t>
            </a:r>
            <a:endParaRPr>
              <a:latin typeface="Courier New"/>
              <a:cs typeface="Courier New"/>
            </a:endParaRPr>
          </a:p>
          <a:p>
            <a:pPr marL="149225"/>
            <a:r>
              <a:rPr spc="-10" dirty="0">
                <a:latin typeface="Courier New"/>
                <a:cs typeface="Courier New"/>
              </a:rPr>
              <a:t>count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7646" y="4874958"/>
            <a:ext cx="956944" cy="0"/>
          </a:xfrm>
          <a:custGeom>
            <a:avLst/>
            <a:gdLst/>
            <a:ahLst/>
            <a:cxnLst/>
            <a:rect l="l" t="t" r="r" b="b"/>
            <a:pathLst>
              <a:path w="956944">
                <a:moveTo>
                  <a:pt x="0" y="0"/>
                </a:moveTo>
                <a:lnTo>
                  <a:pt x="95691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34947" y="4972558"/>
            <a:ext cx="1392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255" algn="ctr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0</a:t>
            </a:r>
            <a:endParaRPr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(1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3811" y="5013185"/>
            <a:ext cx="3096895" cy="308418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329565">
              <a:spcBef>
                <a:spcPts val="245"/>
              </a:spcBef>
            </a:pPr>
            <a:r>
              <a:rPr spc="-65" dirty="0">
                <a:latin typeface="Arial"/>
                <a:cs typeface="Arial"/>
              </a:rPr>
              <a:t>проверка </a:t>
            </a:r>
            <a:r>
              <a:rPr spc="-85" dirty="0">
                <a:latin typeface="Arial"/>
                <a:cs typeface="Arial"/>
              </a:rPr>
              <a:t>наличия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ключа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79748" y="4407662"/>
            <a:ext cx="2056130" cy="617855"/>
          </a:xfrm>
          <a:custGeom>
            <a:avLst/>
            <a:gdLst/>
            <a:ahLst/>
            <a:cxnLst/>
            <a:rect l="l" t="t" r="r" b="b"/>
            <a:pathLst>
              <a:path w="2056129" h="617854">
                <a:moveTo>
                  <a:pt x="72865" y="36686"/>
                </a:moveTo>
                <a:lnTo>
                  <a:pt x="48498" y="43029"/>
                </a:lnTo>
                <a:lnTo>
                  <a:pt x="66109" y="61223"/>
                </a:lnTo>
                <a:lnTo>
                  <a:pt x="2048764" y="617727"/>
                </a:lnTo>
                <a:lnTo>
                  <a:pt x="2055749" y="593344"/>
                </a:lnTo>
                <a:lnTo>
                  <a:pt x="72865" y="36686"/>
                </a:lnTo>
                <a:close/>
              </a:path>
              <a:path w="2056129" h="617854">
                <a:moveTo>
                  <a:pt x="113156" y="0"/>
                </a:moveTo>
                <a:lnTo>
                  <a:pt x="0" y="29463"/>
                </a:lnTo>
                <a:lnTo>
                  <a:pt x="76453" y="108457"/>
                </a:lnTo>
                <a:lnTo>
                  <a:pt x="81279" y="113537"/>
                </a:lnTo>
                <a:lnTo>
                  <a:pt x="89407" y="113664"/>
                </a:lnTo>
                <a:lnTo>
                  <a:pt x="94360" y="108712"/>
                </a:lnTo>
                <a:lnTo>
                  <a:pt x="99440" y="103886"/>
                </a:lnTo>
                <a:lnTo>
                  <a:pt x="99568" y="95885"/>
                </a:lnTo>
                <a:lnTo>
                  <a:pt x="94741" y="90805"/>
                </a:lnTo>
                <a:lnTo>
                  <a:pt x="66109" y="61223"/>
                </a:lnTo>
                <a:lnTo>
                  <a:pt x="20827" y="48513"/>
                </a:lnTo>
                <a:lnTo>
                  <a:pt x="27685" y="24002"/>
                </a:lnTo>
                <a:lnTo>
                  <a:pt x="119935" y="24002"/>
                </a:lnTo>
                <a:lnTo>
                  <a:pt x="123697" y="17652"/>
                </a:lnTo>
                <a:lnTo>
                  <a:pt x="121919" y="10794"/>
                </a:lnTo>
                <a:lnTo>
                  <a:pt x="120141" y="4063"/>
                </a:lnTo>
                <a:lnTo>
                  <a:pt x="113156" y="0"/>
                </a:lnTo>
                <a:close/>
              </a:path>
              <a:path w="2056129" h="617854">
                <a:moveTo>
                  <a:pt x="27685" y="24002"/>
                </a:moveTo>
                <a:lnTo>
                  <a:pt x="20827" y="48513"/>
                </a:lnTo>
                <a:lnTo>
                  <a:pt x="66109" y="61223"/>
                </a:lnTo>
                <a:lnTo>
                  <a:pt x="53807" y="48513"/>
                </a:lnTo>
                <a:lnTo>
                  <a:pt x="27431" y="48513"/>
                </a:lnTo>
                <a:lnTo>
                  <a:pt x="33400" y="27431"/>
                </a:lnTo>
                <a:lnTo>
                  <a:pt x="39900" y="27431"/>
                </a:lnTo>
                <a:lnTo>
                  <a:pt x="27685" y="24002"/>
                </a:lnTo>
                <a:close/>
              </a:path>
              <a:path w="2056129" h="617854">
                <a:moveTo>
                  <a:pt x="33400" y="27431"/>
                </a:moveTo>
                <a:lnTo>
                  <a:pt x="27431" y="48513"/>
                </a:lnTo>
                <a:lnTo>
                  <a:pt x="48498" y="43029"/>
                </a:lnTo>
                <a:lnTo>
                  <a:pt x="33400" y="27431"/>
                </a:lnTo>
                <a:close/>
              </a:path>
              <a:path w="2056129" h="617854">
                <a:moveTo>
                  <a:pt x="48498" y="43029"/>
                </a:moveTo>
                <a:lnTo>
                  <a:pt x="27431" y="48513"/>
                </a:lnTo>
                <a:lnTo>
                  <a:pt x="53807" y="48513"/>
                </a:lnTo>
                <a:lnTo>
                  <a:pt x="48498" y="43029"/>
                </a:lnTo>
                <a:close/>
              </a:path>
              <a:path w="2056129" h="617854">
                <a:moveTo>
                  <a:pt x="39900" y="27431"/>
                </a:moveTo>
                <a:lnTo>
                  <a:pt x="33400" y="27431"/>
                </a:lnTo>
                <a:lnTo>
                  <a:pt x="48498" y="43029"/>
                </a:lnTo>
                <a:lnTo>
                  <a:pt x="72865" y="36686"/>
                </a:lnTo>
                <a:lnTo>
                  <a:pt x="39900" y="27431"/>
                </a:lnTo>
                <a:close/>
              </a:path>
              <a:path w="2056129" h="617854">
                <a:moveTo>
                  <a:pt x="119935" y="24002"/>
                </a:moveTo>
                <a:lnTo>
                  <a:pt x="27685" y="24002"/>
                </a:lnTo>
                <a:lnTo>
                  <a:pt x="72865" y="36686"/>
                </a:lnTo>
                <a:lnTo>
                  <a:pt x="119633" y="24511"/>
                </a:lnTo>
                <a:lnTo>
                  <a:pt x="119935" y="2400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29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7333" y="386435"/>
            <a:ext cx="9327387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90" dirty="0">
                <a:latin typeface="Arial Black" panose="020B0A04020102020204" pitchFamily="34" charset="0"/>
              </a:rPr>
              <a:t>Как </a:t>
            </a:r>
            <a:r>
              <a:rPr sz="3200" spc="-45" dirty="0">
                <a:latin typeface="Arial Black" panose="020B0A04020102020204" pitchFamily="34" charset="0"/>
              </a:rPr>
              <a:t>можно </a:t>
            </a:r>
            <a:r>
              <a:rPr sz="3200" spc="-120" dirty="0">
                <a:latin typeface="Arial Black" panose="020B0A04020102020204" pitchFamily="34" charset="0"/>
              </a:rPr>
              <a:t>проверить </a:t>
            </a:r>
            <a:r>
              <a:rPr sz="3200" spc="-135" dirty="0">
                <a:latin typeface="Arial Black" panose="020B0A04020102020204" pitchFamily="34" charset="0"/>
              </a:rPr>
              <a:t>наличие </a:t>
            </a:r>
            <a:r>
              <a:rPr sz="3200" spc="-145" dirty="0">
                <a:latin typeface="Arial Black" panose="020B0A04020102020204" pitchFamily="34" charset="0"/>
              </a:rPr>
              <a:t>ключа?</a:t>
            </a:r>
            <a:r>
              <a:rPr sz="3200" spc="-300" dirty="0">
                <a:latin typeface="Arial Black" panose="020B0A04020102020204" pitchFamily="34" charset="0"/>
              </a:rPr>
              <a:t> </a:t>
            </a:r>
            <a:r>
              <a:rPr sz="3200" spc="-105" dirty="0">
                <a:latin typeface="Arial Black" panose="020B0A04020102020204" pitchFamily="34" charset="0"/>
              </a:rPr>
              <a:t>(2)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3550" y="3996880"/>
            <a:ext cx="956944" cy="0"/>
          </a:xfrm>
          <a:custGeom>
            <a:avLst/>
            <a:gdLst/>
            <a:ahLst/>
            <a:cxnLst/>
            <a:rect l="l" t="t" r="r" b="b"/>
            <a:pathLst>
              <a:path w="956944">
                <a:moveTo>
                  <a:pt x="0" y="0"/>
                </a:moveTo>
                <a:lnTo>
                  <a:pt x="956919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790850" y="1822813"/>
            <a:ext cx="6610350" cy="284607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spcBef>
                <a:spcPts val="670"/>
              </a:spcBef>
            </a:pPr>
            <a:r>
              <a:rPr sz="2000" spc="-175" dirty="0">
                <a:latin typeface="Arial"/>
                <a:cs typeface="Arial"/>
              </a:rPr>
              <a:t>А </a:t>
            </a:r>
            <a:r>
              <a:rPr sz="2000" spc="-105" dirty="0">
                <a:latin typeface="Arial"/>
                <a:cs typeface="Arial"/>
              </a:rPr>
              <a:t>вот </a:t>
            </a:r>
            <a:r>
              <a:rPr sz="2000" spc="-70" dirty="0">
                <a:latin typeface="Arial"/>
                <a:cs typeface="Arial"/>
              </a:rPr>
              <a:t>ключ </a:t>
            </a:r>
            <a:r>
              <a:rPr sz="2000" spc="-75" dirty="0">
                <a:latin typeface="Arial"/>
                <a:cs typeface="Arial"/>
              </a:rPr>
              <a:t>«sports» </a:t>
            </a:r>
            <a:r>
              <a:rPr sz="2000" spc="-114" dirty="0">
                <a:latin typeface="Arial"/>
                <a:cs typeface="Arial"/>
              </a:rPr>
              <a:t>присутствует. </a:t>
            </a:r>
            <a:r>
              <a:rPr sz="2000" spc="-95" dirty="0">
                <a:latin typeface="Arial"/>
                <a:cs typeface="Arial"/>
              </a:rPr>
              <a:t>Выполним </a:t>
            </a:r>
            <a:r>
              <a:rPr sz="2000" spc="-120" dirty="0">
                <a:latin typeface="Arial"/>
                <a:cs typeface="Arial"/>
              </a:rPr>
              <a:t>ту </a:t>
            </a:r>
            <a:r>
              <a:rPr sz="2000" spc="-50" dirty="0">
                <a:latin typeface="Arial"/>
                <a:cs typeface="Arial"/>
              </a:rPr>
              <a:t>же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проверку:</a:t>
            </a:r>
            <a:endParaRPr sz="2000">
              <a:latin typeface="Arial"/>
              <a:cs typeface="Arial"/>
            </a:endParaRPr>
          </a:p>
          <a:p>
            <a:pPr marL="12700" marR="4131310">
              <a:spcBef>
                <a:spcPts val="515"/>
              </a:spcBef>
            </a:pPr>
            <a:r>
              <a:rPr b="1" spc="-10" dirty="0">
                <a:latin typeface="Courier New"/>
                <a:cs typeface="Courier New"/>
              </a:rPr>
              <a:t>SELECT count( </a:t>
            </a:r>
            <a:r>
              <a:rPr b="1" dirty="0">
                <a:latin typeface="Courier New"/>
                <a:cs typeface="Courier New"/>
              </a:rPr>
              <a:t>* )  </a:t>
            </a:r>
            <a:r>
              <a:rPr b="1" spc="-10" dirty="0">
                <a:latin typeface="Courier New"/>
                <a:cs typeface="Courier New"/>
              </a:rPr>
              <a:t>FROM</a:t>
            </a:r>
            <a:r>
              <a:rPr b="1" spc="-8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pilot_hobbies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WHERE hobbies </a:t>
            </a:r>
            <a:r>
              <a:rPr b="1" dirty="0">
                <a:latin typeface="Courier New"/>
                <a:cs typeface="Courier New"/>
              </a:rPr>
              <a:t>?</a:t>
            </a:r>
            <a:r>
              <a:rPr b="1" spc="-3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'sports';</a:t>
            </a:r>
            <a:endParaRPr>
              <a:latin typeface="Courier New"/>
              <a:cs typeface="Courier New"/>
            </a:endParaRPr>
          </a:p>
          <a:p>
            <a:pPr marL="12700">
              <a:spcBef>
                <a:spcPts val="690"/>
              </a:spcBef>
            </a:pPr>
            <a:r>
              <a:rPr sz="2000" spc="-95" dirty="0">
                <a:latin typeface="Arial"/>
                <a:cs typeface="Arial"/>
              </a:rPr>
              <a:t>Да, </a:t>
            </a:r>
            <a:r>
              <a:rPr sz="2000" spc="-85" dirty="0">
                <a:latin typeface="Arial"/>
                <a:cs typeface="Arial"/>
              </a:rPr>
              <a:t>так </a:t>
            </a:r>
            <a:r>
              <a:rPr sz="2000" spc="-35" dirty="0">
                <a:latin typeface="Arial"/>
                <a:cs typeface="Arial"/>
              </a:rPr>
              <a:t>и </a:t>
            </a:r>
            <a:r>
              <a:rPr sz="2000" spc="-114" dirty="0">
                <a:latin typeface="Arial"/>
                <a:cs typeface="Arial"/>
              </a:rPr>
              <a:t>есть. </a:t>
            </a:r>
            <a:r>
              <a:rPr sz="2000" spc="-135" dirty="0">
                <a:latin typeface="Arial"/>
                <a:cs typeface="Arial"/>
              </a:rPr>
              <a:t>Такие </a:t>
            </a:r>
            <a:r>
              <a:rPr sz="2000" spc="-85" dirty="0">
                <a:latin typeface="Arial"/>
                <a:cs typeface="Arial"/>
              </a:rPr>
              <a:t>записи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найдены.</a:t>
            </a:r>
            <a:endParaRPr sz="2000">
              <a:latin typeface="Arial"/>
              <a:cs typeface="Arial"/>
            </a:endParaRPr>
          </a:p>
          <a:p>
            <a:pPr marL="149225">
              <a:spcBef>
                <a:spcPts val="509"/>
              </a:spcBef>
            </a:pPr>
            <a:r>
              <a:rPr spc="-10" dirty="0">
                <a:latin typeface="Courier New"/>
                <a:cs typeface="Courier New"/>
              </a:rPr>
              <a:t>count</a:t>
            </a:r>
            <a:endParaRPr>
              <a:latin typeface="Courier New"/>
              <a:cs typeface="Courier New"/>
            </a:endParaRPr>
          </a:p>
          <a:p>
            <a:pPr>
              <a:spcBef>
                <a:spcPts val="5"/>
              </a:spcBef>
            </a:pPr>
            <a:endParaRPr sz="1900">
              <a:latin typeface="Courier New"/>
              <a:cs typeface="Courier New"/>
            </a:endParaRPr>
          </a:p>
          <a:p>
            <a:pPr marL="695325">
              <a:spcBef>
                <a:spcPts val="5"/>
              </a:spcBef>
            </a:pPr>
            <a:r>
              <a:rPr dirty="0">
                <a:latin typeface="Courier New"/>
                <a:cs typeface="Courier New"/>
              </a:rPr>
              <a:t>4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5" dirty="0">
                <a:latin typeface="Courier New"/>
                <a:cs typeface="Courier New"/>
              </a:rPr>
              <a:t>(1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5330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34946" y="205386"/>
            <a:ext cx="9400540" cy="99706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spc="-145" dirty="0">
                <a:latin typeface="Arial Black" panose="020B0A04020102020204" pitchFamily="34" charset="0"/>
              </a:rPr>
              <a:t>Обновление </a:t>
            </a:r>
            <a:r>
              <a:rPr sz="3200" spc="-215" dirty="0">
                <a:latin typeface="Arial Black" panose="020B0A04020102020204" pitchFamily="34" charset="0"/>
              </a:rPr>
              <a:t>JSON-объектов  </a:t>
            </a:r>
            <a:r>
              <a:rPr sz="3200" spc="-150" dirty="0">
                <a:latin typeface="Arial Black" panose="020B0A04020102020204" pitchFamily="34" charset="0"/>
              </a:rPr>
              <a:t>в </a:t>
            </a:r>
            <a:r>
              <a:rPr sz="3200" spc="-140" dirty="0">
                <a:latin typeface="Arial Black" panose="020B0A04020102020204" pitchFamily="34" charset="0"/>
              </a:rPr>
              <a:t>строках </a:t>
            </a:r>
            <a:r>
              <a:rPr sz="3200" spc="-160" dirty="0">
                <a:latin typeface="Arial Black" panose="020B0A04020102020204" pitchFamily="34" charset="0"/>
              </a:rPr>
              <a:t>таблицы</a:t>
            </a:r>
            <a:endParaRPr sz="3200">
              <a:latin typeface="Arial Black" panose="020B0A04020102020204" pitchFamily="34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idx="1"/>
          </p:nvPr>
        </p:nvSpPr>
        <p:spPr>
          <a:xfrm>
            <a:off x="2034946" y="1202454"/>
            <a:ext cx="10515600" cy="47250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45212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spc="-80" dirty="0"/>
              <a:t>Предположим, </a:t>
            </a:r>
            <a:r>
              <a:rPr spc="-110" dirty="0"/>
              <a:t>что </a:t>
            </a:r>
            <a:r>
              <a:rPr spc="-90" dirty="0"/>
              <a:t>пилот </a:t>
            </a:r>
            <a:r>
              <a:rPr spc="-50" dirty="0"/>
              <a:t>по имени </a:t>
            </a:r>
            <a:r>
              <a:rPr spc="-100" dirty="0"/>
              <a:t>Boris </a:t>
            </a:r>
            <a:r>
              <a:rPr spc="-105" dirty="0"/>
              <a:t>решил посвятить </a:t>
            </a:r>
            <a:r>
              <a:rPr spc="-120" dirty="0"/>
              <a:t>себя</a:t>
            </a:r>
            <a:r>
              <a:rPr spc="-340" dirty="0"/>
              <a:t> </a:t>
            </a:r>
            <a:r>
              <a:rPr spc="-95" dirty="0"/>
              <a:t>только  </a:t>
            </a:r>
            <a:r>
              <a:rPr spc="-60" dirty="0"/>
              <a:t>хоккею. </a:t>
            </a:r>
            <a:r>
              <a:rPr spc="-170" dirty="0"/>
              <a:t>Тогда </a:t>
            </a:r>
            <a:r>
              <a:rPr spc="-105" dirty="0"/>
              <a:t>в базе </a:t>
            </a:r>
            <a:r>
              <a:rPr spc="-90" dirty="0"/>
              <a:t>данных </a:t>
            </a:r>
            <a:r>
              <a:rPr spc="-65" dirty="0"/>
              <a:t>мы </a:t>
            </a:r>
            <a:r>
              <a:rPr spc="-75" dirty="0"/>
              <a:t>выполним </a:t>
            </a:r>
            <a:r>
              <a:rPr spc="-85" dirty="0"/>
              <a:t>такую</a:t>
            </a:r>
            <a:r>
              <a:rPr spc="-240" dirty="0"/>
              <a:t> </a:t>
            </a:r>
            <a:r>
              <a:rPr spc="-70" dirty="0"/>
              <a:t>операцию:</a:t>
            </a:r>
          </a:p>
          <a:p>
            <a:pPr marL="0" indent="0">
              <a:lnSpc>
                <a:spcPct val="100000"/>
              </a:lnSpc>
              <a:spcBef>
                <a:spcPts val="509"/>
              </a:spcBef>
              <a:buNone/>
            </a:pPr>
            <a:r>
              <a:rPr sz="1800" b="1" spc="-10" dirty="0">
                <a:latin typeface="Courier New"/>
                <a:cs typeface="Courier New"/>
              </a:rPr>
              <a:t>UPDATE</a:t>
            </a:r>
            <a:r>
              <a:rPr sz="1800" b="1" spc="-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pilot_hobbies</a:t>
            </a:r>
            <a:endParaRPr sz="1800" dirty="0">
              <a:latin typeface="Courier New"/>
              <a:cs typeface="Courier New"/>
            </a:endParaRPr>
          </a:p>
          <a:p>
            <a:pPr marL="0" marR="815340" indent="0">
              <a:lnSpc>
                <a:spcPct val="100000"/>
              </a:lnSpc>
              <a:buNone/>
            </a:pPr>
            <a:r>
              <a:rPr sz="1800" b="1" spc="-5" dirty="0">
                <a:latin typeface="Courier New"/>
                <a:cs typeface="Courier New"/>
              </a:rPr>
              <a:t>SET </a:t>
            </a:r>
            <a:r>
              <a:rPr sz="1800" b="1" spc="-10" dirty="0">
                <a:latin typeface="Courier New"/>
                <a:cs typeface="Courier New"/>
              </a:rPr>
              <a:t>hobbies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hobbies </a:t>
            </a:r>
            <a:r>
              <a:rPr sz="1800" b="1" spc="-5" dirty="0">
                <a:latin typeface="Courier New"/>
                <a:cs typeface="Courier New"/>
              </a:rPr>
              <a:t>|| '{ </a:t>
            </a:r>
            <a:r>
              <a:rPr sz="1800" b="1" spc="-10" dirty="0">
                <a:latin typeface="Courier New"/>
                <a:cs typeface="Courier New"/>
              </a:rPr>
              <a:t>"sports": </a:t>
            </a:r>
            <a:r>
              <a:rPr sz="1800" b="1" dirty="0">
                <a:latin typeface="Courier New"/>
                <a:cs typeface="Courier New"/>
              </a:rPr>
              <a:t>[ </a:t>
            </a:r>
            <a:r>
              <a:rPr sz="1800" b="1" spc="-10" dirty="0">
                <a:latin typeface="Courier New"/>
                <a:cs typeface="Courier New"/>
              </a:rPr>
              <a:t>"хоккей" </a:t>
            </a:r>
            <a:r>
              <a:rPr sz="1800" b="1" dirty="0">
                <a:latin typeface="Courier New"/>
                <a:cs typeface="Courier New"/>
              </a:rPr>
              <a:t>] </a:t>
            </a:r>
            <a:r>
              <a:rPr sz="1800" b="1" spc="-10" dirty="0">
                <a:latin typeface="Courier New"/>
                <a:cs typeface="Courier New"/>
              </a:rPr>
              <a:t>}'  WHERE pilot_name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'Boris';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800" spc="-10" dirty="0">
                <a:latin typeface="Courier New"/>
                <a:cs typeface="Courier New"/>
              </a:rPr>
              <a:t>UPDATE </a:t>
            </a:r>
            <a:r>
              <a:rPr sz="1800" dirty="0">
                <a:latin typeface="Courier New"/>
                <a:cs typeface="Courier New"/>
              </a:rPr>
              <a:t>1</a:t>
            </a:r>
          </a:p>
          <a:p>
            <a:pPr marL="0" indent="0">
              <a:lnSpc>
                <a:spcPct val="100000"/>
              </a:lnSpc>
              <a:spcBef>
                <a:spcPts val="90"/>
              </a:spcBef>
              <a:buNone/>
            </a:pPr>
            <a:r>
              <a:rPr spc="-80" dirty="0"/>
              <a:t>Проверим, </a:t>
            </a:r>
            <a:r>
              <a:rPr spc="-110" dirty="0"/>
              <a:t>что</a:t>
            </a:r>
            <a:r>
              <a:rPr spc="-185" dirty="0"/>
              <a:t> </a:t>
            </a:r>
            <a:r>
              <a:rPr spc="-95" dirty="0"/>
              <a:t>получилось:</a:t>
            </a:r>
          </a:p>
          <a:p>
            <a:pPr marL="0" indent="0">
              <a:lnSpc>
                <a:spcPct val="100000"/>
              </a:lnSpc>
              <a:spcBef>
                <a:spcPts val="509"/>
              </a:spcBef>
              <a:buNone/>
            </a:pPr>
            <a:r>
              <a:rPr sz="1800" b="1" spc="-10" dirty="0">
                <a:latin typeface="Courier New"/>
                <a:cs typeface="Courier New"/>
              </a:rPr>
              <a:t>SELECT pilot_name, hobbies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r>
              <a:rPr sz="1800" b="1" spc="-10" dirty="0">
                <a:latin typeface="Courier New"/>
                <a:cs typeface="Courier New"/>
              </a:rPr>
              <a:t>FROM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pilot_hobbies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sz="1800" b="1" spc="-10" dirty="0">
                <a:latin typeface="Courier New"/>
                <a:cs typeface="Courier New"/>
              </a:rPr>
              <a:t>WHERE pilot_name </a:t>
            </a:r>
            <a:r>
              <a:rPr sz="1800" b="1" dirty="0">
                <a:latin typeface="Courier New"/>
                <a:cs typeface="Courier New"/>
              </a:rPr>
              <a:t>=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'Boris';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  <a:tabLst>
                <a:tab pos="4790440" algn="l"/>
              </a:tabLst>
            </a:pPr>
            <a:r>
              <a:rPr lang="ru-RU" sz="1800" spc="-10" dirty="0" smtClean="0">
                <a:latin typeface="Courier New"/>
                <a:cs typeface="Courier New"/>
              </a:rPr>
              <a:t>  </a:t>
            </a:r>
            <a:r>
              <a:rPr sz="1800" spc="-10" dirty="0" err="1" smtClean="0">
                <a:latin typeface="Courier New"/>
                <a:cs typeface="Courier New"/>
              </a:rPr>
              <a:t>pilot_name</a:t>
            </a:r>
            <a:r>
              <a:rPr sz="1800" spc="-10" dirty="0" smtClean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|	</a:t>
            </a:r>
            <a:r>
              <a:rPr sz="1800" spc="-10" dirty="0">
                <a:latin typeface="Courier New"/>
                <a:cs typeface="Courier New"/>
              </a:rPr>
              <a:t>hobbies</a:t>
            </a:r>
            <a:endParaRPr sz="1800" dirty="0"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  <a:tabLst>
                <a:tab pos="1650364" algn="l"/>
                <a:tab pos="8058150" algn="l"/>
              </a:tabLst>
            </a:pPr>
            <a:r>
              <a:rPr sz="1800" dirty="0">
                <a:latin typeface="Courier New"/>
                <a:cs typeface="Courier New"/>
              </a:rPr>
              <a:t>	</a:t>
            </a:r>
          </a:p>
        </p:txBody>
      </p:sp>
      <p:sp>
        <p:nvSpPr>
          <p:cNvPr id="4" name="object 4"/>
          <p:cNvSpPr/>
          <p:nvPr/>
        </p:nvSpPr>
        <p:spPr>
          <a:xfrm>
            <a:off x="2183688" y="5532352"/>
            <a:ext cx="1638300" cy="0"/>
          </a:xfrm>
          <a:custGeom>
            <a:avLst/>
            <a:gdLst/>
            <a:ahLst/>
            <a:cxnLst/>
            <a:rect l="l" t="t" r="r" b="b"/>
            <a:pathLst>
              <a:path w="1638300">
                <a:moveTo>
                  <a:pt x="0" y="0"/>
                </a:moveTo>
                <a:lnTo>
                  <a:pt x="1637941" y="0"/>
                </a:lnTo>
              </a:path>
            </a:pathLst>
          </a:custGeom>
          <a:ln w="13487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59503" y="5532352"/>
            <a:ext cx="6140450" cy="0"/>
          </a:xfrm>
          <a:custGeom>
            <a:avLst/>
            <a:gdLst/>
            <a:ahLst/>
            <a:cxnLst/>
            <a:rect l="l" t="t" r="r" b="b"/>
            <a:pathLst>
              <a:path w="6140450">
                <a:moveTo>
                  <a:pt x="0" y="0"/>
                </a:moveTo>
                <a:lnTo>
                  <a:pt x="6140196" y="0"/>
                </a:lnTo>
              </a:path>
            </a:pathLst>
          </a:custGeom>
          <a:ln w="1348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170988" y="5629952"/>
            <a:ext cx="709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Bo</a:t>
            </a:r>
            <a:r>
              <a:rPr spc="-15" dirty="0">
                <a:latin typeface="Courier New"/>
                <a:cs typeface="Courier New"/>
              </a:rPr>
              <a:t>r</a:t>
            </a:r>
            <a:r>
              <a:rPr spc="-5" dirty="0">
                <a:latin typeface="Courier New"/>
                <a:cs typeface="Courier New"/>
              </a:rPr>
              <a:t>is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9263" y="5629953"/>
            <a:ext cx="49396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{"trips": 0, "sports":</a:t>
            </a:r>
            <a:r>
              <a:rPr spc="-7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["хоккей"],</a:t>
            </a:r>
            <a:endParaRPr dirty="0">
              <a:latin typeface="Courier New"/>
              <a:cs typeface="Courier New"/>
            </a:endParaRPr>
          </a:p>
          <a:p>
            <a:pPr marL="422909"/>
            <a:r>
              <a:rPr spc="-10" dirty="0">
                <a:latin typeface="Courier New"/>
                <a:cs typeface="Courier New"/>
              </a:rPr>
              <a:t>"home_lib":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true}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0989" y="6178947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(1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558530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99108" y="60647"/>
            <a:ext cx="10327132" cy="997068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3200" kern="0" dirty="0">
                <a:latin typeface="Arial Black" panose="020B0A04020102020204" pitchFamily="34" charset="0"/>
              </a:rPr>
              <a:t>Еще один способ обновления  JSON-объектов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34947" y="1285494"/>
            <a:ext cx="7621905" cy="14782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spcBef>
                <a:spcPts val="105"/>
              </a:spcBef>
            </a:pPr>
            <a:r>
              <a:rPr sz="2000" spc="-185" dirty="0">
                <a:latin typeface="Arial"/>
                <a:cs typeface="Arial"/>
              </a:rPr>
              <a:t>Если </a:t>
            </a:r>
            <a:r>
              <a:rPr sz="2000" spc="-100" dirty="0">
                <a:latin typeface="Arial"/>
                <a:cs typeface="Arial"/>
              </a:rPr>
              <a:t>впоследствии Boris </a:t>
            </a:r>
            <a:r>
              <a:rPr sz="2000" spc="-125" dirty="0">
                <a:latin typeface="Arial"/>
                <a:cs typeface="Arial"/>
              </a:rPr>
              <a:t>захочет </a:t>
            </a:r>
            <a:r>
              <a:rPr sz="2000" spc="-80" dirty="0">
                <a:latin typeface="Arial"/>
                <a:cs typeface="Arial"/>
              </a:rPr>
              <a:t>возобновить </a:t>
            </a:r>
            <a:r>
              <a:rPr sz="2000" spc="-100" dirty="0">
                <a:latin typeface="Arial"/>
                <a:cs typeface="Arial"/>
              </a:rPr>
              <a:t>занятия </a:t>
            </a:r>
            <a:r>
              <a:rPr sz="2000" spc="-125" dirty="0">
                <a:latin typeface="Arial"/>
                <a:cs typeface="Arial"/>
              </a:rPr>
              <a:t>футболом, </a:t>
            </a:r>
            <a:r>
              <a:rPr sz="2000" spc="-114" dirty="0">
                <a:latin typeface="Arial"/>
                <a:cs typeface="Arial"/>
              </a:rPr>
              <a:t>то </a:t>
            </a:r>
            <a:r>
              <a:rPr sz="2000" spc="-155" dirty="0">
                <a:latin typeface="Arial"/>
                <a:cs typeface="Arial"/>
              </a:rPr>
              <a:t>с  </a:t>
            </a:r>
            <a:r>
              <a:rPr sz="2000" spc="-70" dirty="0">
                <a:latin typeface="Arial"/>
                <a:cs typeface="Arial"/>
              </a:rPr>
              <a:t>помощью </a:t>
            </a:r>
            <a:r>
              <a:rPr sz="2000" spc="-90" dirty="0">
                <a:latin typeface="Arial"/>
                <a:cs typeface="Arial"/>
              </a:rPr>
              <a:t>функции </a:t>
            </a:r>
            <a:r>
              <a:rPr sz="2000" b="1" spc="-5" dirty="0">
                <a:latin typeface="Carlito"/>
                <a:cs typeface="Carlito"/>
              </a:rPr>
              <a:t>jsonb_set </a:t>
            </a:r>
            <a:r>
              <a:rPr sz="2000" spc="-35" dirty="0">
                <a:latin typeface="Arial"/>
                <a:cs typeface="Arial"/>
              </a:rPr>
              <a:t>можно </a:t>
            </a:r>
            <a:r>
              <a:rPr sz="2000" spc="-125" dirty="0">
                <a:latin typeface="Arial"/>
                <a:cs typeface="Arial"/>
              </a:rPr>
              <a:t>будет </a:t>
            </a:r>
            <a:r>
              <a:rPr sz="2000" spc="-80" dirty="0">
                <a:latin typeface="Arial"/>
                <a:cs typeface="Arial"/>
              </a:rPr>
              <a:t>обновить </a:t>
            </a:r>
            <a:r>
              <a:rPr sz="2000" spc="-100" dirty="0">
                <a:latin typeface="Arial"/>
                <a:cs typeface="Arial"/>
              </a:rPr>
              <a:t>сведения </a:t>
            </a:r>
            <a:r>
              <a:rPr sz="2000" spc="-60" dirty="0">
                <a:latin typeface="Arial"/>
                <a:cs typeface="Arial"/>
              </a:rPr>
              <a:t>о </a:t>
            </a:r>
            <a:r>
              <a:rPr sz="2000" spc="-65" dirty="0">
                <a:latin typeface="Arial"/>
                <a:cs typeface="Arial"/>
              </a:rPr>
              <a:t>нем</a:t>
            </a:r>
            <a:r>
              <a:rPr sz="2000" spc="-405" dirty="0">
                <a:latin typeface="Arial"/>
                <a:cs typeface="Arial"/>
              </a:rPr>
              <a:t> </a:t>
            </a:r>
            <a:r>
              <a:rPr sz="2000" spc="-105" dirty="0">
                <a:latin typeface="Arial"/>
                <a:cs typeface="Arial"/>
              </a:rPr>
              <a:t>в  таблице: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070"/>
              </a:lnSpc>
            </a:pPr>
            <a:r>
              <a:rPr b="1" spc="-10" dirty="0">
                <a:latin typeface="Courier New"/>
                <a:cs typeface="Courier New"/>
              </a:rPr>
              <a:t>UPDATE</a:t>
            </a:r>
            <a:r>
              <a:rPr b="1" spc="-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pilot_hobbies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5" dirty="0">
                <a:latin typeface="Courier New"/>
                <a:cs typeface="Courier New"/>
              </a:rPr>
              <a:t>SET </a:t>
            </a:r>
            <a:r>
              <a:rPr b="1" spc="-10" dirty="0">
                <a:latin typeface="Courier New"/>
                <a:cs typeface="Courier New"/>
              </a:rPr>
              <a:t>hobbies </a:t>
            </a:r>
            <a:r>
              <a:rPr b="1" dirty="0">
                <a:latin typeface="Courier New"/>
                <a:cs typeface="Courier New"/>
              </a:rPr>
              <a:t>= </a:t>
            </a:r>
            <a:r>
              <a:rPr b="1" spc="-10" dirty="0">
                <a:latin typeface="Courier New"/>
                <a:cs typeface="Courier New"/>
              </a:rPr>
              <a:t>jsonb_set( hobbies, </a:t>
            </a:r>
            <a:r>
              <a:rPr b="1" spc="-5" dirty="0">
                <a:latin typeface="Courier New"/>
                <a:cs typeface="Courier New"/>
              </a:rPr>
              <a:t>'{ </a:t>
            </a:r>
            <a:r>
              <a:rPr b="1" spc="-10" dirty="0">
                <a:latin typeface="Courier New"/>
                <a:cs typeface="Courier New"/>
              </a:rPr>
              <a:t>sports, </a:t>
            </a:r>
            <a:r>
              <a:rPr b="1" dirty="0">
                <a:latin typeface="Courier New"/>
                <a:cs typeface="Courier New"/>
              </a:rPr>
              <a:t>1</a:t>
            </a:r>
            <a:r>
              <a:rPr b="1" spc="-80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}',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34947" y="2738120"/>
            <a:ext cx="5076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12490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'"футбол"'</a:t>
            </a:r>
            <a:r>
              <a:rPr b="1" spc="-100" dirty="0">
                <a:latin typeface="Courier New"/>
                <a:cs typeface="Courier New"/>
              </a:rPr>
              <a:t> </a:t>
            </a:r>
            <a:r>
              <a:rPr b="1" dirty="0">
                <a:latin typeface="Courier New"/>
                <a:cs typeface="Courier New"/>
              </a:rPr>
              <a:t>)  </a:t>
            </a:r>
            <a:r>
              <a:rPr b="1" spc="-10" dirty="0">
                <a:latin typeface="Courier New"/>
                <a:cs typeface="Courier New"/>
              </a:rPr>
              <a:t>WHERE pilot_name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3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'Boris';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spc="-10" dirty="0">
                <a:latin typeface="Courier New"/>
                <a:cs typeface="Courier New"/>
              </a:rPr>
              <a:t>UPDATE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946" y="3628136"/>
            <a:ext cx="7513320" cy="2385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pc="-100" dirty="0">
                <a:latin typeface="Arial"/>
                <a:cs typeface="Arial"/>
              </a:rPr>
              <a:t>Второй </a:t>
            </a:r>
            <a:r>
              <a:rPr spc="-90" dirty="0">
                <a:latin typeface="Arial"/>
                <a:cs typeface="Arial"/>
              </a:rPr>
              <a:t>параметр </a:t>
            </a:r>
            <a:r>
              <a:rPr spc="-80" dirty="0">
                <a:latin typeface="Arial"/>
                <a:cs typeface="Arial"/>
              </a:rPr>
              <a:t>функции </a:t>
            </a:r>
            <a:r>
              <a:rPr spc="-95" dirty="0">
                <a:latin typeface="Arial"/>
                <a:cs typeface="Arial"/>
              </a:rPr>
              <a:t>указывает </a:t>
            </a:r>
            <a:r>
              <a:rPr spc="-90" dirty="0">
                <a:latin typeface="Arial"/>
                <a:cs typeface="Arial"/>
              </a:rPr>
              <a:t>путь </a:t>
            </a:r>
            <a:r>
              <a:rPr spc="-95" dirty="0">
                <a:latin typeface="Arial"/>
                <a:cs typeface="Arial"/>
              </a:rPr>
              <a:t>в </a:t>
            </a:r>
            <a:r>
              <a:rPr spc="-100" dirty="0">
                <a:latin typeface="Arial"/>
                <a:cs typeface="Arial"/>
              </a:rPr>
              <a:t>пределах </a:t>
            </a:r>
            <a:r>
              <a:rPr spc="-140" dirty="0">
                <a:latin typeface="Arial"/>
                <a:cs typeface="Arial"/>
              </a:rPr>
              <a:t>JSON-объекта, </a:t>
            </a:r>
            <a:r>
              <a:rPr spc="-80" dirty="0">
                <a:latin typeface="Arial"/>
                <a:cs typeface="Arial"/>
              </a:rPr>
              <a:t>куда  </a:t>
            </a:r>
            <a:r>
              <a:rPr spc="-35" dirty="0">
                <a:latin typeface="Arial"/>
                <a:cs typeface="Arial"/>
              </a:rPr>
              <a:t>нужно </a:t>
            </a:r>
            <a:r>
              <a:rPr spc="-90" dirty="0">
                <a:latin typeface="Arial"/>
                <a:cs typeface="Arial"/>
              </a:rPr>
              <a:t>добавить </a:t>
            </a:r>
            <a:r>
              <a:rPr spc="-70" dirty="0">
                <a:latin typeface="Arial"/>
                <a:cs typeface="Arial"/>
              </a:rPr>
              <a:t>новое</a:t>
            </a:r>
            <a:r>
              <a:rPr spc="-135" dirty="0">
                <a:latin typeface="Arial"/>
                <a:cs typeface="Arial"/>
              </a:rPr>
              <a:t> </a:t>
            </a:r>
            <a:r>
              <a:rPr spc="-75" dirty="0">
                <a:latin typeface="Arial"/>
                <a:cs typeface="Arial"/>
              </a:rPr>
              <a:t>значение.</a:t>
            </a:r>
            <a:endParaRPr>
              <a:latin typeface="Arial"/>
              <a:cs typeface="Arial"/>
            </a:endParaRPr>
          </a:p>
          <a:p>
            <a:pPr marL="355600" marR="455295" indent="-342900"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pc="-225" dirty="0">
                <a:latin typeface="Arial"/>
                <a:cs typeface="Arial"/>
              </a:rPr>
              <a:t>В </a:t>
            </a:r>
            <a:r>
              <a:rPr spc="-60" dirty="0">
                <a:latin typeface="Arial"/>
                <a:cs typeface="Arial"/>
              </a:rPr>
              <a:t>данном </a:t>
            </a:r>
            <a:r>
              <a:rPr spc="-120" dirty="0">
                <a:latin typeface="Arial"/>
                <a:cs typeface="Arial"/>
              </a:rPr>
              <a:t>случае </a:t>
            </a:r>
            <a:r>
              <a:rPr spc="-125" dirty="0">
                <a:latin typeface="Arial"/>
                <a:cs typeface="Arial"/>
              </a:rPr>
              <a:t>этот </a:t>
            </a:r>
            <a:r>
              <a:rPr spc="-90" dirty="0">
                <a:latin typeface="Arial"/>
                <a:cs typeface="Arial"/>
              </a:rPr>
              <a:t>путь </a:t>
            </a:r>
            <a:r>
              <a:rPr spc="-105" dirty="0">
                <a:latin typeface="Arial"/>
                <a:cs typeface="Arial"/>
              </a:rPr>
              <a:t>состоит </a:t>
            </a:r>
            <a:r>
              <a:rPr spc="-50" dirty="0">
                <a:latin typeface="Arial"/>
                <a:cs typeface="Arial"/>
              </a:rPr>
              <a:t>из имени </a:t>
            </a:r>
            <a:r>
              <a:rPr spc="-75" dirty="0">
                <a:latin typeface="Arial"/>
                <a:cs typeface="Arial"/>
              </a:rPr>
              <a:t>ключа </a:t>
            </a:r>
            <a:r>
              <a:rPr spc="-65" dirty="0">
                <a:latin typeface="Arial"/>
                <a:cs typeface="Arial"/>
              </a:rPr>
              <a:t>(sports) </a:t>
            </a:r>
            <a:r>
              <a:rPr spc="-35" dirty="0">
                <a:latin typeface="Arial"/>
                <a:cs typeface="Arial"/>
              </a:rPr>
              <a:t>и </a:t>
            </a:r>
            <a:r>
              <a:rPr spc="-70" dirty="0">
                <a:latin typeface="Arial"/>
                <a:cs typeface="Arial"/>
              </a:rPr>
              <a:t>номера  </a:t>
            </a:r>
            <a:r>
              <a:rPr spc="-85" dirty="0">
                <a:latin typeface="Arial"/>
                <a:cs typeface="Arial"/>
              </a:rPr>
              <a:t>добавляемого </a:t>
            </a:r>
            <a:r>
              <a:rPr spc="-110" dirty="0">
                <a:latin typeface="Arial"/>
                <a:cs typeface="Arial"/>
              </a:rPr>
              <a:t>элемента </a:t>
            </a:r>
            <a:r>
              <a:rPr spc="-95" dirty="0">
                <a:latin typeface="Arial"/>
                <a:cs typeface="Arial"/>
              </a:rPr>
              <a:t>в </a:t>
            </a:r>
            <a:r>
              <a:rPr spc="-105" dirty="0">
                <a:latin typeface="Arial"/>
                <a:cs typeface="Arial"/>
              </a:rPr>
              <a:t>массиве </a:t>
            </a:r>
            <a:r>
              <a:rPr spc="-70" dirty="0">
                <a:latin typeface="Arial"/>
                <a:cs typeface="Arial"/>
              </a:rPr>
              <a:t>видов </a:t>
            </a:r>
            <a:r>
              <a:rPr spc="-95" dirty="0">
                <a:latin typeface="Arial"/>
                <a:cs typeface="Arial"/>
              </a:rPr>
              <a:t>спорта </a:t>
            </a:r>
            <a:r>
              <a:rPr spc="-60" dirty="0">
                <a:latin typeface="Arial"/>
                <a:cs typeface="Arial"/>
              </a:rPr>
              <a:t>(номер</a:t>
            </a:r>
            <a:r>
              <a:rPr spc="-30" dirty="0">
                <a:latin typeface="Arial"/>
                <a:cs typeface="Arial"/>
              </a:rPr>
              <a:t> </a:t>
            </a:r>
            <a:r>
              <a:rPr spc="-70" dirty="0">
                <a:latin typeface="Arial"/>
                <a:cs typeface="Arial"/>
              </a:rPr>
              <a:t>1).</a:t>
            </a:r>
            <a:endParaRPr>
              <a:latin typeface="Arial"/>
              <a:cs typeface="Arial"/>
            </a:endParaRPr>
          </a:p>
          <a:p>
            <a:pPr marL="355600" indent="-342900"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pc="-95" dirty="0">
                <a:latin typeface="Arial"/>
                <a:cs typeface="Arial"/>
              </a:rPr>
              <a:t>Нумерация </a:t>
            </a:r>
            <a:r>
              <a:rPr spc="-100" dirty="0">
                <a:latin typeface="Arial"/>
                <a:cs typeface="Arial"/>
              </a:rPr>
              <a:t>элементов </a:t>
            </a:r>
            <a:r>
              <a:rPr spc="-105" dirty="0">
                <a:latin typeface="Arial"/>
                <a:cs typeface="Arial"/>
              </a:rPr>
              <a:t>начинается </a:t>
            </a:r>
            <a:r>
              <a:rPr spc="-140" dirty="0">
                <a:latin typeface="Arial"/>
                <a:cs typeface="Arial"/>
              </a:rPr>
              <a:t>с</a:t>
            </a:r>
            <a:r>
              <a:rPr spc="-10" dirty="0">
                <a:latin typeface="Arial"/>
                <a:cs typeface="Arial"/>
              </a:rPr>
              <a:t> </a:t>
            </a:r>
            <a:r>
              <a:rPr spc="-100" dirty="0">
                <a:latin typeface="Arial"/>
                <a:cs typeface="Arial"/>
              </a:rPr>
              <a:t>нуля.</a:t>
            </a:r>
            <a:endParaRPr>
              <a:latin typeface="Arial"/>
              <a:cs typeface="Arial"/>
            </a:endParaRPr>
          </a:p>
          <a:p>
            <a:pPr marL="355600" marR="200025" indent="-342900"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pc="-125" dirty="0">
                <a:latin typeface="Arial"/>
                <a:cs typeface="Arial"/>
              </a:rPr>
              <a:t>Третий </a:t>
            </a:r>
            <a:r>
              <a:rPr spc="-90" dirty="0">
                <a:latin typeface="Arial"/>
                <a:cs typeface="Arial"/>
              </a:rPr>
              <a:t>параметр </a:t>
            </a:r>
            <a:r>
              <a:rPr spc="-85" dirty="0">
                <a:latin typeface="Arial"/>
                <a:cs typeface="Arial"/>
              </a:rPr>
              <a:t>имеет </a:t>
            </a:r>
            <a:r>
              <a:rPr spc="-70" dirty="0">
                <a:latin typeface="Arial"/>
                <a:cs typeface="Arial"/>
              </a:rPr>
              <a:t>тип </a:t>
            </a:r>
            <a:r>
              <a:rPr spc="-65" dirty="0">
                <a:latin typeface="Arial"/>
                <a:cs typeface="Arial"/>
              </a:rPr>
              <a:t>jsonb, </a:t>
            </a:r>
            <a:r>
              <a:rPr spc="-85" dirty="0">
                <a:latin typeface="Arial"/>
                <a:cs typeface="Arial"/>
              </a:rPr>
              <a:t>поэтому </a:t>
            </a:r>
            <a:r>
              <a:rPr spc="-75" dirty="0">
                <a:latin typeface="Arial"/>
                <a:cs typeface="Arial"/>
              </a:rPr>
              <a:t>его </a:t>
            </a:r>
            <a:r>
              <a:rPr spc="-110" dirty="0">
                <a:latin typeface="Arial"/>
                <a:cs typeface="Arial"/>
              </a:rPr>
              <a:t>литерал </a:t>
            </a:r>
            <a:r>
              <a:rPr spc="-105" dirty="0">
                <a:latin typeface="Arial"/>
                <a:cs typeface="Arial"/>
              </a:rPr>
              <a:t>заключается </a:t>
            </a:r>
            <a:r>
              <a:rPr spc="-95" dirty="0">
                <a:latin typeface="Arial"/>
                <a:cs typeface="Arial"/>
              </a:rPr>
              <a:t>в  </a:t>
            </a:r>
            <a:r>
              <a:rPr spc="-75" dirty="0">
                <a:latin typeface="Arial"/>
                <a:cs typeface="Arial"/>
              </a:rPr>
              <a:t>одинарные </a:t>
            </a:r>
            <a:r>
              <a:rPr spc="-55" dirty="0">
                <a:latin typeface="Arial"/>
                <a:cs typeface="Arial"/>
              </a:rPr>
              <a:t>кавычки, </a:t>
            </a:r>
            <a:r>
              <a:rPr spc="-140" dirty="0">
                <a:latin typeface="Arial"/>
                <a:cs typeface="Arial"/>
              </a:rPr>
              <a:t>а </a:t>
            </a:r>
            <a:r>
              <a:rPr spc="-90" dirty="0">
                <a:latin typeface="Arial"/>
                <a:cs typeface="Arial"/>
              </a:rPr>
              <a:t>само </a:t>
            </a:r>
            <a:r>
              <a:rPr spc="-95" dirty="0">
                <a:latin typeface="Arial"/>
                <a:cs typeface="Arial"/>
              </a:rPr>
              <a:t>добавляемое </a:t>
            </a:r>
            <a:r>
              <a:rPr spc="-80" dirty="0">
                <a:latin typeface="Arial"/>
                <a:cs typeface="Arial"/>
              </a:rPr>
              <a:t>значение </a:t>
            </a:r>
            <a:r>
              <a:rPr spc="-110" dirty="0">
                <a:latin typeface="Arial"/>
                <a:cs typeface="Arial"/>
              </a:rPr>
              <a:t>берется </a:t>
            </a:r>
            <a:r>
              <a:rPr spc="-95" dirty="0">
                <a:latin typeface="Arial"/>
                <a:cs typeface="Arial"/>
              </a:rPr>
              <a:t>в </a:t>
            </a:r>
            <a:r>
              <a:rPr spc="-75" dirty="0">
                <a:latin typeface="Arial"/>
                <a:cs typeface="Arial"/>
              </a:rPr>
              <a:t>двойные  </a:t>
            </a:r>
            <a:r>
              <a:rPr spc="-55" dirty="0">
                <a:latin typeface="Arial"/>
                <a:cs typeface="Arial"/>
              </a:rPr>
              <a:t>кавычки. </a:t>
            </a:r>
            <a:r>
              <a:rPr spc="-225" dirty="0">
                <a:latin typeface="Arial"/>
                <a:cs typeface="Arial"/>
              </a:rPr>
              <a:t>В </a:t>
            </a:r>
            <a:r>
              <a:rPr spc="-125" dirty="0">
                <a:latin typeface="Arial"/>
                <a:cs typeface="Arial"/>
              </a:rPr>
              <a:t>результате </a:t>
            </a:r>
            <a:r>
              <a:rPr spc="-114" dirty="0">
                <a:latin typeface="Arial"/>
                <a:cs typeface="Arial"/>
              </a:rPr>
              <a:t>получается </a:t>
            </a:r>
            <a:r>
              <a:rPr spc="-175" dirty="0">
                <a:latin typeface="Arial"/>
                <a:cs typeface="Arial"/>
              </a:rPr>
              <a:t>—</a:t>
            </a:r>
            <a:r>
              <a:rPr spc="-180" dirty="0">
                <a:latin typeface="Arial"/>
                <a:cs typeface="Arial"/>
              </a:rPr>
              <a:t> </a:t>
            </a:r>
            <a:r>
              <a:rPr spc="-65" dirty="0">
                <a:latin typeface="Arial"/>
                <a:cs typeface="Arial"/>
              </a:rPr>
              <a:t>'"футбол"'.</a:t>
            </a:r>
            <a:endParaRPr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24215" y="2924912"/>
            <a:ext cx="2160270" cy="585417"/>
          </a:xfrm>
          <a:prstGeom prst="rect">
            <a:avLst/>
          </a:prstGeom>
          <a:ln w="9525">
            <a:solidFill>
              <a:srgbClr val="4F81BC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92075" marR="327025">
              <a:spcBef>
                <a:spcPts val="245"/>
              </a:spcBef>
            </a:pPr>
            <a:r>
              <a:rPr spc="-75" dirty="0">
                <a:latin typeface="Arial"/>
                <a:cs typeface="Arial"/>
              </a:rPr>
              <a:t>одинарные </a:t>
            </a:r>
            <a:r>
              <a:rPr spc="-35" dirty="0">
                <a:latin typeface="Arial"/>
                <a:cs typeface="Arial"/>
              </a:rPr>
              <a:t>и  </a:t>
            </a:r>
            <a:r>
              <a:rPr spc="-70" dirty="0">
                <a:latin typeface="Arial"/>
                <a:cs typeface="Arial"/>
              </a:rPr>
              <a:t>двойные</a:t>
            </a:r>
            <a:r>
              <a:rPr spc="-180" dirty="0">
                <a:latin typeface="Arial"/>
                <a:cs typeface="Arial"/>
              </a:rPr>
              <a:t> </a:t>
            </a:r>
            <a:r>
              <a:rPr spc="-55" dirty="0">
                <a:latin typeface="Arial"/>
                <a:cs typeface="Arial"/>
              </a:rPr>
              <a:t>кавычки</a:t>
            </a:r>
            <a:endParaRPr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435219" y="2912237"/>
            <a:ext cx="2390140" cy="348615"/>
            <a:chOff x="3911219" y="2912236"/>
            <a:chExt cx="2390140" cy="348615"/>
          </a:xfrm>
        </p:grpSpPr>
        <p:sp>
          <p:nvSpPr>
            <p:cNvPr id="9" name="object 9"/>
            <p:cNvSpPr/>
            <p:nvPr/>
          </p:nvSpPr>
          <p:spPr>
            <a:xfrm>
              <a:off x="3923919" y="2924936"/>
              <a:ext cx="1440180" cy="251460"/>
            </a:xfrm>
            <a:custGeom>
              <a:avLst/>
              <a:gdLst/>
              <a:ahLst/>
              <a:cxnLst/>
              <a:rect l="l" t="t" r="r" b="b"/>
              <a:pathLst>
                <a:path w="1440179" h="251460">
                  <a:moveTo>
                    <a:pt x="1440179" y="0"/>
                  </a:moveTo>
                  <a:lnTo>
                    <a:pt x="1438530" y="48879"/>
                  </a:lnTo>
                  <a:lnTo>
                    <a:pt x="1434036" y="88804"/>
                  </a:lnTo>
                  <a:lnTo>
                    <a:pt x="1427374" y="115728"/>
                  </a:lnTo>
                  <a:lnTo>
                    <a:pt x="1419225" y="125602"/>
                  </a:lnTo>
                  <a:lnTo>
                    <a:pt x="741044" y="125602"/>
                  </a:lnTo>
                  <a:lnTo>
                    <a:pt x="732895" y="135477"/>
                  </a:lnTo>
                  <a:lnTo>
                    <a:pt x="726233" y="162401"/>
                  </a:lnTo>
                  <a:lnTo>
                    <a:pt x="721739" y="202326"/>
                  </a:lnTo>
                  <a:lnTo>
                    <a:pt x="720089" y="251205"/>
                  </a:lnTo>
                  <a:lnTo>
                    <a:pt x="718440" y="202326"/>
                  </a:lnTo>
                  <a:lnTo>
                    <a:pt x="713946" y="162401"/>
                  </a:lnTo>
                  <a:lnTo>
                    <a:pt x="707284" y="135477"/>
                  </a:lnTo>
                  <a:lnTo>
                    <a:pt x="699134" y="125602"/>
                  </a:lnTo>
                  <a:lnTo>
                    <a:pt x="20954" y="125602"/>
                  </a:lnTo>
                  <a:lnTo>
                    <a:pt x="12805" y="115728"/>
                  </a:lnTo>
                  <a:lnTo>
                    <a:pt x="6143" y="88804"/>
                  </a:lnTo>
                  <a:lnTo>
                    <a:pt x="1649" y="48879"/>
                  </a:lnTo>
                  <a:lnTo>
                    <a:pt x="0" y="0"/>
                  </a:lnTo>
                </a:path>
              </a:pathLst>
            </a:custGeom>
            <a:ln w="25400">
              <a:solidFill>
                <a:srgbClr val="4F81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003927" y="3122802"/>
              <a:ext cx="1297305" cy="138430"/>
            </a:xfrm>
            <a:custGeom>
              <a:avLst/>
              <a:gdLst/>
              <a:ahLst/>
              <a:cxnLst/>
              <a:rect l="l" t="t" r="r" b="b"/>
              <a:pathLst>
                <a:path w="1297304" h="138429">
                  <a:moveTo>
                    <a:pt x="72893" y="44647"/>
                  </a:moveTo>
                  <a:lnTo>
                    <a:pt x="50451" y="56103"/>
                  </a:lnTo>
                  <a:lnTo>
                    <a:pt x="71331" y="69915"/>
                  </a:lnTo>
                  <a:lnTo>
                    <a:pt x="1295527" y="138049"/>
                  </a:lnTo>
                  <a:lnTo>
                    <a:pt x="1296924" y="112649"/>
                  </a:lnTo>
                  <a:lnTo>
                    <a:pt x="72893" y="44647"/>
                  </a:lnTo>
                  <a:close/>
                </a:path>
                <a:path w="1297304" h="138429">
                  <a:moveTo>
                    <a:pt x="104267" y="0"/>
                  </a:moveTo>
                  <a:lnTo>
                    <a:pt x="0" y="53339"/>
                  </a:lnTo>
                  <a:lnTo>
                    <a:pt x="97662" y="117729"/>
                  </a:lnTo>
                  <a:lnTo>
                    <a:pt x="105537" y="116205"/>
                  </a:lnTo>
                  <a:lnTo>
                    <a:pt x="109474" y="110236"/>
                  </a:lnTo>
                  <a:lnTo>
                    <a:pt x="113284" y="104394"/>
                  </a:lnTo>
                  <a:lnTo>
                    <a:pt x="111633" y="96520"/>
                  </a:lnTo>
                  <a:lnTo>
                    <a:pt x="71331" y="69915"/>
                  </a:lnTo>
                  <a:lnTo>
                    <a:pt x="24511" y="67310"/>
                  </a:lnTo>
                  <a:lnTo>
                    <a:pt x="25908" y="42037"/>
                  </a:lnTo>
                  <a:lnTo>
                    <a:pt x="78006" y="42037"/>
                  </a:lnTo>
                  <a:lnTo>
                    <a:pt x="109600" y="25908"/>
                  </a:lnTo>
                  <a:lnTo>
                    <a:pt x="115824" y="22606"/>
                  </a:lnTo>
                  <a:lnTo>
                    <a:pt x="118237" y="14986"/>
                  </a:lnTo>
                  <a:lnTo>
                    <a:pt x="111887" y="2539"/>
                  </a:lnTo>
                  <a:lnTo>
                    <a:pt x="104267" y="0"/>
                  </a:lnTo>
                  <a:close/>
                </a:path>
                <a:path w="1297304" h="138429">
                  <a:moveTo>
                    <a:pt x="25908" y="42037"/>
                  </a:moveTo>
                  <a:lnTo>
                    <a:pt x="24511" y="67310"/>
                  </a:lnTo>
                  <a:lnTo>
                    <a:pt x="71331" y="69915"/>
                  </a:lnTo>
                  <a:lnTo>
                    <a:pt x="65472" y="66039"/>
                  </a:lnTo>
                  <a:lnTo>
                    <a:pt x="30987" y="66039"/>
                  </a:lnTo>
                  <a:lnTo>
                    <a:pt x="32258" y="44069"/>
                  </a:lnTo>
                  <a:lnTo>
                    <a:pt x="62484" y="44069"/>
                  </a:lnTo>
                  <a:lnTo>
                    <a:pt x="25908" y="42037"/>
                  </a:lnTo>
                  <a:close/>
                </a:path>
                <a:path w="1297304" h="138429">
                  <a:moveTo>
                    <a:pt x="32258" y="44069"/>
                  </a:moveTo>
                  <a:lnTo>
                    <a:pt x="30987" y="66039"/>
                  </a:lnTo>
                  <a:lnTo>
                    <a:pt x="50451" y="56103"/>
                  </a:lnTo>
                  <a:lnTo>
                    <a:pt x="32258" y="44069"/>
                  </a:lnTo>
                  <a:close/>
                </a:path>
                <a:path w="1297304" h="138429">
                  <a:moveTo>
                    <a:pt x="50451" y="56103"/>
                  </a:moveTo>
                  <a:lnTo>
                    <a:pt x="30987" y="66039"/>
                  </a:lnTo>
                  <a:lnTo>
                    <a:pt x="65472" y="66039"/>
                  </a:lnTo>
                  <a:lnTo>
                    <a:pt x="50451" y="56103"/>
                  </a:lnTo>
                  <a:close/>
                </a:path>
                <a:path w="1297304" h="138429">
                  <a:moveTo>
                    <a:pt x="62484" y="44069"/>
                  </a:moveTo>
                  <a:lnTo>
                    <a:pt x="32258" y="44069"/>
                  </a:lnTo>
                  <a:lnTo>
                    <a:pt x="50451" y="56103"/>
                  </a:lnTo>
                  <a:lnTo>
                    <a:pt x="72893" y="44647"/>
                  </a:lnTo>
                  <a:lnTo>
                    <a:pt x="62484" y="44069"/>
                  </a:lnTo>
                  <a:close/>
                </a:path>
                <a:path w="1297304" h="138429">
                  <a:moveTo>
                    <a:pt x="78006" y="42037"/>
                  </a:moveTo>
                  <a:lnTo>
                    <a:pt x="25908" y="42037"/>
                  </a:lnTo>
                  <a:lnTo>
                    <a:pt x="72893" y="44647"/>
                  </a:lnTo>
                  <a:lnTo>
                    <a:pt x="78006" y="42037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76912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9252" y="380577"/>
            <a:ext cx="8790940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15" dirty="0">
                <a:latin typeface="Arial Black" panose="020B0A04020102020204" pitchFamily="34" charset="0"/>
              </a:rPr>
              <a:t>Что </a:t>
            </a:r>
            <a:r>
              <a:rPr sz="3200" spc="-145" dirty="0">
                <a:latin typeface="Arial Black" panose="020B0A04020102020204" pitchFamily="34" charset="0"/>
              </a:rPr>
              <a:t>получилось </a:t>
            </a:r>
            <a:r>
              <a:rPr sz="3200" spc="-150" dirty="0">
                <a:latin typeface="Arial Black" panose="020B0A04020102020204" pitchFamily="34" charset="0"/>
              </a:rPr>
              <a:t>в</a:t>
            </a:r>
            <a:r>
              <a:rPr sz="3200" spc="-90" dirty="0">
                <a:latin typeface="Arial Black" panose="020B0A04020102020204" pitchFamily="34" charset="0"/>
              </a:rPr>
              <a:t> </a:t>
            </a:r>
            <a:r>
              <a:rPr sz="3200" spc="-180" dirty="0">
                <a:latin typeface="Arial Black" panose="020B0A04020102020204" pitchFamily="34" charset="0"/>
              </a:rPr>
              <a:t>таблице?</a:t>
            </a:r>
            <a:endParaRPr sz="320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00706" y="1884426"/>
            <a:ext cx="3712210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1605">
              <a:spcBef>
                <a:spcPts val="100"/>
              </a:spcBef>
            </a:pPr>
            <a:r>
              <a:rPr b="1" spc="-10" dirty="0">
                <a:latin typeface="Courier New"/>
                <a:cs typeface="Courier New"/>
              </a:rPr>
              <a:t>SELECT pilot_name, hobbies  FROM</a:t>
            </a:r>
            <a:r>
              <a:rPr b="1" spc="-2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pilot_hobbies</a:t>
            </a:r>
            <a:endParaRPr>
              <a:latin typeface="Courier New"/>
              <a:cs typeface="Courier New"/>
            </a:endParaRPr>
          </a:p>
          <a:p>
            <a:pPr marL="12700"/>
            <a:r>
              <a:rPr b="1" spc="-10" dirty="0">
                <a:latin typeface="Courier New"/>
                <a:cs typeface="Courier New"/>
              </a:rPr>
              <a:t>WHERE pilot_name </a:t>
            </a:r>
            <a:r>
              <a:rPr b="1" dirty="0">
                <a:latin typeface="Courier New"/>
                <a:cs typeface="Courier New"/>
              </a:rPr>
              <a:t>=</a:t>
            </a:r>
            <a:r>
              <a:rPr b="1" spc="-75" dirty="0">
                <a:latin typeface="Courier New"/>
                <a:cs typeface="Courier New"/>
              </a:rPr>
              <a:t> </a:t>
            </a:r>
            <a:r>
              <a:rPr b="1" spc="-10" dirty="0">
                <a:latin typeface="Courier New"/>
                <a:cs typeface="Courier New"/>
              </a:rPr>
              <a:t>'Boris';</a:t>
            </a:r>
            <a:endParaRPr>
              <a:latin typeface="Courier New"/>
              <a:cs typeface="Courier New"/>
            </a:endParaRPr>
          </a:p>
          <a:p>
            <a:pPr marL="149225">
              <a:spcBef>
                <a:spcPts val="600"/>
              </a:spcBef>
            </a:pPr>
            <a:r>
              <a:rPr spc="-10" dirty="0">
                <a:latin typeface="Courier New"/>
                <a:cs typeface="Courier New"/>
              </a:rPr>
              <a:t>pilot_name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|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69101" y="2783585"/>
            <a:ext cx="981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5" dirty="0">
                <a:latin typeface="Courier New"/>
                <a:cs typeface="Courier New"/>
              </a:rPr>
              <a:t>h</a:t>
            </a:r>
            <a:r>
              <a:rPr spc="-5" dirty="0">
                <a:latin typeface="Courier New"/>
                <a:cs typeface="Courier New"/>
              </a:rPr>
              <a:t>ob</a:t>
            </a:r>
            <a:r>
              <a:rPr spc="-15" dirty="0">
                <a:latin typeface="Courier New"/>
                <a:cs typeface="Courier New"/>
              </a:rPr>
              <a:t>b</a:t>
            </a:r>
            <a:r>
              <a:rPr spc="-5" dirty="0">
                <a:latin typeface="Courier New"/>
                <a:cs typeface="Courier New"/>
              </a:rPr>
              <a:t>i</a:t>
            </a:r>
            <a:r>
              <a:rPr spc="-15" dirty="0">
                <a:latin typeface="Courier New"/>
                <a:cs typeface="Courier New"/>
              </a:rPr>
              <a:t>e</a:t>
            </a:r>
            <a:r>
              <a:rPr dirty="0">
                <a:latin typeface="Courier New"/>
                <a:cs typeface="Courier New"/>
              </a:rPr>
              <a:t>s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3407" y="3234794"/>
            <a:ext cx="1638935" cy="0"/>
          </a:xfrm>
          <a:custGeom>
            <a:avLst/>
            <a:gdLst/>
            <a:ahLst/>
            <a:cxnLst/>
            <a:rect l="l" t="t" r="r" b="b"/>
            <a:pathLst>
              <a:path w="1638935">
                <a:moveTo>
                  <a:pt x="0" y="0"/>
                </a:moveTo>
                <a:lnTo>
                  <a:pt x="1638751" y="0"/>
                </a:lnTo>
              </a:path>
            </a:pathLst>
          </a:custGeom>
          <a:ln w="13505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89222" y="3234794"/>
            <a:ext cx="6143625" cy="0"/>
          </a:xfrm>
          <a:custGeom>
            <a:avLst/>
            <a:gdLst/>
            <a:ahLst/>
            <a:cxnLst/>
            <a:rect l="l" t="t" r="r" b="b"/>
            <a:pathLst>
              <a:path w="6143625">
                <a:moveTo>
                  <a:pt x="0" y="0"/>
                </a:moveTo>
                <a:lnTo>
                  <a:pt x="6143347" y="0"/>
                </a:lnTo>
              </a:path>
            </a:pathLst>
          </a:custGeom>
          <a:ln w="13505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400707" y="3057856"/>
            <a:ext cx="807465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650364" algn="l"/>
                <a:tab pos="8061325" algn="l"/>
              </a:tabLst>
            </a:pPr>
            <a:r>
              <a:rPr dirty="0">
                <a:latin typeface="Courier New"/>
                <a:cs typeface="Courier New"/>
              </a:rPr>
              <a:t> 	+ 	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37867" y="3332479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B</a:t>
            </a:r>
            <a:r>
              <a:rPr spc="-15" dirty="0">
                <a:latin typeface="Courier New"/>
                <a:cs typeface="Courier New"/>
              </a:rPr>
              <a:t>o</a:t>
            </a:r>
            <a:r>
              <a:rPr spc="-5" dirty="0">
                <a:latin typeface="Courier New"/>
                <a:cs typeface="Courier New"/>
              </a:rPr>
              <a:t>r</a:t>
            </a:r>
            <a:r>
              <a:rPr spc="-15" dirty="0">
                <a:latin typeface="Courier New"/>
                <a:cs typeface="Courier New"/>
              </a:rPr>
              <a:t>i</a:t>
            </a:r>
            <a:r>
              <a:rPr dirty="0">
                <a:latin typeface="Courier New"/>
                <a:cs typeface="Courier New"/>
              </a:rPr>
              <a:t>s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38980" y="3332479"/>
            <a:ext cx="6305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2909" marR="5080" indent="-410845"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| </a:t>
            </a:r>
            <a:r>
              <a:rPr spc="-10" dirty="0">
                <a:latin typeface="Courier New"/>
                <a:cs typeface="Courier New"/>
              </a:rPr>
              <a:t>{"trips": 0, "sports": ["хоккей", "футбол"],  "home_lib":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true}</a:t>
            </a:r>
            <a:endParaRPr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0707" y="3881120"/>
            <a:ext cx="1392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(1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строка)</a:t>
            </a:r>
            <a:endParaRPr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57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91588" y="243242"/>
            <a:ext cx="8303260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4" dirty="0">
                <a:latin typeface="Arial Black" panose="020B0A04020102020204" pitchFamily="34" charset="0"/>
              </a:rPr>
              <a:t>Типы </a:t>
            </a:r>
            <a:r>
              <a:rPr sz="3200" spc="-125" dirty="0">
                <a:latin typeface="Arial Black" panose="020B0A04020102020204" pitchFamily="34" charset="0"/>
              </a:rPr>
              <a:t>данных </a:t>
            </a:r>
            <a:r>
              <a:rPr sz="3200" spc="-220" dirty="0">
                <a:latin typeface="Arial Black" panose="020B0A04020102020204" pitchFamily="34" charset="0"/>
              </a:rPr>
              <a:t>с </a:t>
            </a:r>
            <a:r>
              <a:rPr sz="3200" spc="-155" dirty="0">
                <a:latin typeface="Arial Black" panose="020B0A04020102020204" pitchFamily="34" charset="0"/>
              </a:rPr>
              <a:t>плавающей </a:t>
            </a:r>
            <a:r>
              <a:rPr sz="3200" spc="-100" dirty="0">
                <a:latin typeface="Arial Black" panose="020B0A04020102020204" pitchFamily="34" charset="0"/>
              </a:rPr>
              <a:t>точкой</a:t>
            </a:r>
            <a:r>
              <a:rPr sz="3200" spc="-30" dirty="0">
                <a:latin typeface="Arial Black" panose="020B0A04020102020204" pitchFamily="34" charset="0"/>
              </a:rPr>
              <a:t> </a:t>
            </a:r>
            <a:r>
              <a:rPr sz="3200" spc="-110" dirty="0">
                <a:latin typeface="Arial Black" panose="020B0A04020102020204" pitchFamily="34" charset="0"/>
              </a:rPr>
              <a:t>(1)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7954" y="1255014"/>
            <a:ext cx="10157054" cy="4703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kern="0" dirty="0">
                <a:cs typeface="Arial"/>
              </a:rPr>
              <a:t>Представителями типов данных с плавающей точкой являются </a:t>
            </a:r>
            <a:r>
              <a:rPr sz="2400" b="1" kern="0" dirty="0">
                <a:cs typeface="Carlito"/>
              </a:rPr>
              <a:t>real </a:t>
            </a:r>
            <a:r>
              <a:rPr sz="2400" kern="0" dirty="0">
                <a:cs typeface="Arial"/>
              </a:rPr>
              <a:t>и</a:t>
            </a:r>
          </a:p>
          <a:p>
            <a:pPr marL="355600">
              <a:lnSpc>
                <a:spcPts val="2160"/>
              </a:lnSpc>
            </a:pPr>
            <a:r>
              <a:rPr sz="2400" b="1" kern="0" dirty="0">
                <a:cs typeface="Carlito"/>
              </a:rPr>
              <a:t>double precision</a:t>
            </a:r>
            <a:r>
              <a:rPr sz="2400" kern="0" dirty="0">
                <a:cs typeface="Arial"/>
              </a:rPr>
              <a:t>. Они представляют собой реализацию стандарта IEEE</a:t>
            </a:r>
          </a:p>
          <a:p>
            <a:pPr marL="355600">
              <a:lnSpc>
                <a:spcPts val="2280"/>
              </a:lnSpc>
            </a:pPr>
            <a:r>
              <a:rPr sz="2400" kern="0" dirty="0">
                <a:cs typeface="Arial"/>
              </a:rPr>
              <a:t>«Standard 754 for Binary Floating-Point Arithmetic».</a:t>
            </a:r>
          </a:p>
          <a:p>
            <a:pPr marL="355600" indent="-342900">
              <a:lnSpc>
                <a:spcPts val="2280"/>
              </a:lnSpc>
              <a:spcBef>
                <a:spcPts val="23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kern="0" dirty="0">
                <a:cs typeface="Arial"/>
              </a:rPr>
              <a:t>Тип данных real может представить числа в диапазоне, как минимум,</a:t>
            </a:r>
          </a:p>
          <a:p>
            <a:pPr marL="355600">
              <a:lnSpc>
                <a:spcPts val="2280"/>
              </a:lnSpc>
            </a:pPr>
            <a:r>
              <a:rPr sz="2400" kern="0" dirty="0">
                <a:cs typeface="Arial"/>
              </a:rPr>
              <a:t>от 1E-37 до 1E+37 с точностью не меньше 6 десятичных цифр.</a:t>
            </a:r>
          </a:p>
          <a:p>
            <a:pPr marL="355600" marR="52069" indent="-342900">
              <a:lnSpc>
                <a:spcPts val="2160"/>
              </a:lnSpc>
              <a:spcBef>
                <a:spcPts val="51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kern="0" dirty="0">
                <a:cs typeface="Arial"/>
              </a:rPr>
              <a:t>Тип double precision имеет диапазон значений примерно от 1E-307 до  1E+308 с точностью не меньше 15 десятичных цифр.</a:t>
            </a:r>
          </a:p>
          <a:p>
            <a:pPr marL="355600" indent="-342900">
              <a:lnSpc>
                <a:spcPts val="2280"/>
              </a:lnSpc>
              <a:spcBef>
                <a:spcPts val="209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kern="0" dirty="0">
                <a:cs typeface="Arial"/>
              </a:rPr>
              <a:t>При попытке записать в такой столбец слишком большое или</a:t>
            </a:r>
          </a:p>
          <a:p>
            <a:pPr marL="355600">
              <a:lnSpc>
                <a:spcPts val="2280"/>
              </a:lnSpc>
            </a:pPr>
            <a:r>
              <a:rPr sz="2400" kern="0" dirty="0">
                <a:cs typeface="Arial"/>
              </a:rPr>
              <a:t>слишком маленькое значение будет генерироваться ошибка.</a:t>
            </a:r>
          </a:p>
          <a:p>
            <a:pPr marL="355600" marR="415290" indent="-342900">
              <a:lnSpc>
                <a:spcPts val="2160"/>
              </a:lnSpc>
              <a:spcBef>
                <a:spcPts val="509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kern="0" dirty="0">
                <a:cs typeface="Arial"/>
              </a:rPr>
              <a:t>Если точность вводимого числа </a:t>
            </a:r>
            <a:r>
              <a:rPr sz="2400" i="1" kern="0" dirty="0">
                <a:cs typeface="Times New Roman"/>
              </a:rPr>
              <a:t>выше допустимой</a:t>
            </a:r>
            <a:r>
              <a:rPr sz="2400" kern="0" dirty="0">
                <a:cs typeface="Arial"/>
              </a:rPr>
              <a:t>, то будет иметь  место </a:t>
            </a:r>
            <a:r>
              <a:rPr sz="2400" i="1" kern="0" dirty="0">
                <a:cs typeface="Times New Roman"/>
              </a:rPr>
              <a:t>округление </a:t>
            </a:r>
            <a:r>
              <a:rPr sz="2400" kern="0" dirty="0">
                <a:cs typeface="Arial"/>
              </a:rPr>
              <a:t>значения.</a:t>
            </a:r>
          </a:p>
          <a:p>
            <a:pPr marL="355600" indent="-342900">
              <a:lnSpc>
                <a:spcPts val="2280"/>
              </a:lnSpc>
              <a:spcBef>
                <a:spcPts val="204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kern="0" dirty="0">
                <a:cs typeface="Arial"/>
              </a:rPr>
              <a:t>А вот при вводе </a:t>
            </a:r>
            <a:r>
              <a:rPr sz="2400" i="1" kern="0" dirty="0">
                <a:cs typeface="Times New Roman"/>
              </a:rPr>
              <a:t>очень маленьких чисел</a:t>
            </a:r>
            <a:r>
              <a:rPr sz="2400" kern="0" dirty="0">
                <a:cs typeface="Arial"/>
              </a:rPr>
              <a:t>, которые невозможно</a:t>
            </a:r>
          </a:p>
          <a:p>
            <a:pPr marL="355600" marR="5080">
              <a:lnSpc>
                <a:spcPct val="90100"/>
              </a:lnSpc>
              <a:spcBef>
                <a:spcPts val="120"/>
              </a:spcBef>
            </a:pPr>
            <a:r>
              <a:rPr sz="2400" kern="0" dirty="0">
                <a:cs typeface="Arial"/>
              </a:rPr>
              <a:t>представить значениями, отличными от нуля, будет генерироваться  ошибка потери значимости, или исчезновения значащих разрядов (</a:t>
            </a:r>
            <a:r>
              <a:rPr sz="2400" b="1" kern="0" dirty="0">
                <a:cs typeface="Carlito"/>
              </a:rPr>
              <a:t>an  underflow error</a:t>
            </a:r>
            <a:r>
              <a:rPr sz="2400" kern="0" dirty="0">
                <a:cs typeface="Arial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466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7476" y="194474"/>
            <a:ext cx="8827516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4" dirty="0">
                <a:latin typeface="Arial Black" panose="020B0A04020102020204" pitchFamily="34" charset="0"/>
              </a:rPr>
              <a:t>Типы </a:t>
            </a:r>
            <a:r>
              <a:rPr sz="3200" spc="-125" dirty="0">
                <a:latin typeface="Arial Black" panose="020B0A04020102020204" pitchFamily="34" charset="0"/>
              </a:rPr>
              <a:t>данных </a:t>
            </a:r>
            <a:r>
              <a:rPr sz="3200" spc="-220" dirty="0">
                <a:latin typeface="Arial Black" panose="020B0A04020102020204" pitchFamily="34" charset="0"/>
              </a:rPr>
              <a:t>с </a:t>
            </a:r>
            <a:r>
              <a:rPr sz="3200" spc="-155" dirty="0">
                <a:latin typeface="Arial Black" panose="020B0A04020102020204" pitchFamily="34" charset="0"/>
              </a:rPr>
              <a:t>плавающей </a:t>
            </a:r>
            <a:r>
              <a:rPr sz="3200" spc="-100" dirty="0">
                <a:latin typeface="Arial Black" panose="020B0A04020102020204" pitchFamily="34" charset="0"/>
              </a:rPr>
              <a:t>точкой</a:t>
            </a:r>
            <a:r>
              <a:rPr sz="3200" spc="-30" dirty="0">
                <a:latin typeface="Arial Black" panose="020B0A04020102020204" pitchFamily="34" charset="0"/>
              </a:rPr>
              <a:t> </a:t>
            </a:r>
            <a:r>
              <a:rPr sz="3200" spc="-110" dirty="0">
                <a:latin typeface="Arial Black" panose="020B0A04020102020204" pitchFamily="34" charset="0"/>
              </a:rPr>
              <a:t>(2)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44827" y="3098762"/>
            <a:ext cx="1445895" cy="0"/>
          </a:xfrm>
          <a:custGeom>
            <a:avLst/>
            <a:gdLst/>
            <a:ahLst/>
            <a:cxnLst/>
            <a:rect l="l" t="t" r="r" b="b"/>
            <a:pathLst>
              <a:path w="1445895">
                <a:moveTo>
                  <a:pt x="0" y="0"/>
                </a:moveTo>
                <a:lnTo>
                  <a:pt x="1445616" y="0"/>
                </a:lnTo>
              </a:path>
            </a:pathLst>
          </a:custGeom>
          <a:ln w="14224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7810" y="1259586"/>
            <a:ext cx="10864190" cy="369947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355600" marR="398780" indent="-342900">
              <a:lnSpc>
                <a:spcPts val="1820"/>
              </a:lnSpc>
              <a:spcBef>
                <a:spcPts val="54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95" dirty="0">
                <a:latin typeface="Arial"/>
                <a:cs typeface="Arial"/>
              </a:rPr>
              <a:t>При </a:t>
            </a:r>
            <a:r>
              <a:rPr sz="2400" spc="-110" dirty="0">
                <a:latin typeface="Arial"/>
                <a:cs typeface="Arial"/>
              </a:rPr>
              <a:t>работе </a:t>
            </a:r>
            <a:r>
              <a:rPr sz="2400" spc="-150" dirty="0">
                <a:latin typeface="Arial"/>
                <a:cs typeface="Arial"/>
              </a:rPr>
              <a:t>с </a:t>
            </a:r>
            <a:r>
              <a:rPr sz="2400" spc="-95" dirty="0">
                <a:latin typeface="Arial"/>
                <a:cs typeface="Arial"/>
              </a:rPr>
              <a:t>числами </a:t>
            </a:r>
            <a:r>
              <a:rPr sz="2400" spc="-85" dirty="0">
                <a:latin typeface="Arial"/>
                <a:cs typeface="Arial"/>
              </a:rPr>
              <a:t>таких </a:t>
            </a:r>
            <a:r>
              <a:rPr sz="2400" spc="-80" dirty="0">
                <a:latin typeface="Arial"/>
                <a:cs typeface="Arial"/>
              </a:rPr>
              <a:t>типов </a:t>
            </a:r>
            <a:r>
              <a:rPr sz="2400" spc="-40" dirty="0">
                <a:latin typeface="Arial"/>
                <a:cs typeface="Arial"/>
              </a:rPr>
              <a:t>нужно </a:t>
            </a:r>
            <a:r>
              <a:rPr sz="2400" spc="-70" dirty="0">
                <a:latin typeface="Arial"/>
                <a:cs typeface="Arial"/>
              </a:rPr>
              <a:t>помнить, </a:t>
            </a:r>
            <a:r>
              <a:rPr sz="2400" spc="-110" dirty="0">
                <a:latin typeface="Arial"/>
                <a:cs typeface="Arial"/>
              </a:rPr>
              <a:t>что </a:t>
            </a:r>
            <a:r>
              <a:rPr sz="2400" spc="-90" dirty="0">
                <a:latin typeface="Arial"/>
                <a:cs typeface="Arial"/>
              </a:rPr>
              <a:t>сравнение </a:t>
            </a:r>
            <a:r>
              <a:rPr sz="2400" spc="-100" dirty="0">
                <a:latin typeface="Arial"/>
                <a:cs typeface="Arial"/>
              </a:rPr>
              <a:t>двух  </a:t>
            </a:r>
            <a:r>
              <a:rPr sz="2400" spc="-120" dirty="0">
                <a:latin typeface="Arial"/>
                <a:cs typeface="Arial"/>
              </a:rPr>
              <a:t>чисел </a:t>
            </a:r>
            <a:r>
              <a:rPr sz="2400" spc="-150" dirty="0">
                <a:latin typeface="Arial"/>
                <a:cs typeface="Arial"/>
              </a:rPr>
              <a:t>с </a:t>
            </a:r>
            <a:r>
              <a:rPr sz="2400" spc="-105" dirty="0">
                <a:latin typeface="Arial"/>
                <a:cs typeface="Arial"/>
              </a:rPr>
              <a:t>плавающей </a:t>
            </a:r>
            <a:r>
              <a:rPr sz="2400" spc="-70" dirty="0">
                <a:latin typeface="Arial"/>
                <a:cs typeface="Arial"/>
              </a:rPr>
              <a:t>точкой </a:t>
            </a:r>
            <a:r>
              <a:rPr sz="2400" spc="-100" dirty="0">
                <a:latin typeface="Arial"/>
                <a:cs typeface="Arial"/>
              </a:rPr>
              <a:t>на </a:t>
            </a:r>
            <a:r>
              <a:rPr sz="2400" spc="-85" dirty="0">
                <a:latin typeface="Arial"/>
                <a:cs typeface="Arial"/>
              </a:rPr>
              <a:t>предмет </a:t>
            </a:r>
            <a:r>
              <a:rPr sz="2400" spc="-114" dirty="0">
                <a:latin typeface="Arial"/>
                <a:cs typeface="Arial"/>
              </a:rPr>
              <a:t>равенства </a:t>
            </a:r>
            <a:r>
              <a:rPr sz="2400" spc="-90" dirty="0">
                <a:latin typeface="Arial"/>
                <a:cs typeface="Arial"/>
              </a:rPr>
              <a:t>их </a:t>
            </a:r>
            <a:r>
              <a:rPr sz="2400" spc="-75" dirty="0">
                <a:latin typeface="Arial"/>
                <a:cs typeface="Arial"/>
              </a:rPr>
              <a:t>значений </a:t>
            </a:r>
            <a:r>
              <a:rPr sz="2400" spc="-70" dirty="0">
                <a:latin typeface="Arial"/>
                <a:cs typeface="Arial"/>
              </a:rPr>
              <a:t>может  </a:t>
            </a:r>
            <a:r>
              <a:rPr sz="2400" spc="-85" dirty="0">
                <a:latin typeface="Arial"/>
                <a:cs typeface="Arial"/>
              </a:rPr>
              <a:t>привести </a:t>
            </a:r>
            <a:r>
              <a:rPr sz="2400" spc="45" dirty="0">
                <a:latin typeface="Arial"/>
                <a:cs typeface="Arial"/>
              </a:rPr>
              <a:t>к </a:t>
            </a:r>
            <a:r>
              <a:rPr sz="2400" spc="-60" dirty="0">
                <a:latin typeface="Arial"/>
                <a:cs typeface="Arial"/>
              </a:rPr>
              <a:t>неожиданным </a:t>
            </a:r>
            <a:r>
              <a:rPr sz="2400" spc="-120" dirty="0">
                <a:latin typeface="Arial"/>
                <a:cs typeface="Arial"/>
              </a:rPr>
              <a:t>результатам.</a:t>
            </a:r>
            <a:r>
              <a:rPr sz="2400" spc="-254" dirty="0">
                <a:latin typeface="Arial"/>
                <a:cs typeface="Arial"/>
              </a:rPr>
              <a:t> </a:t>
            </a:r>
            <a:r>
              <a:rPr sz="2400" spc="-85" dirty="0" err="1">
                <a:latin typeface="Arial"/>
                <a:cs typeface="Arial"/>
              </a:rPr>
              <a:t>Например</a:t>
            </a:r>
            <a:r>
              <a:rPr sz="2400" spc="-85" dirty="0" smtClean="0">
                <a:latin typeface="Arial"/>
                <a:cs typeface="Arial"/>
              </a:rPr>
              <a:t>:</a:t>
            </a:r>
            <a:endParaRPr lang="en-US" sz="2400" spc="-85" dirty="0" smtClean="0">
              <a:latin typeface="Arial"/>
              <a:cs typeface="Arial"/>
            </a:endParaRPr>
          </a:p>
          <a:p>
            <a:pPr marL="355600" marR="398780" indent="-342900">
              <a:lnSpc>
                <a:spcPts val="1820"/>
              </a:lnSpc>
              <a:spcBef>
                <a:spcPts val="540"/>
              </a:spcBef>
              <a:buChar char="•"/>
              <a:tabLst>
                <a:tab pos="354965" algn="l"/>
                <a:tab pos="355600" algn="l"/>
              </a:tabLst>
            </a:pPr>
            <a:endParaRPr lang="en-US" sz="2400" spc="-85" dirty="0">
              <a:latin typeface="Arial"/>
              <a:cs typeface="Arial"/>
            </a:endParaRPr>
          </a:p>
          <a:p>
            <a:pPr marL="355600" marR="398780" indent="-342900">
              <a:lnSpc>
                <a:spcPts val="1820"/>
              </a:lnSpc>
              <a:spcBef>
                <a:spcPts val="540"/>
              </a:spcBef>
              <a:buChar char="•"/>
              <a:tabLst>
                <a:tab pos="354965" algn="l"/>
                <a:tab pos="355600" algn="l"/>
              </a:tabLst>
            </a:pPr>
            <a:endParaRPr sz="2400" dirty="0">
              <a:latin typeface="Arial"/>
              <a:cs typeface="Arial"/>
            </a:endParaRPr>
          </a:p>
          <a:p>
            <a:pPr marL="355600">
              <a:lnSpc>
                <a:spcPts val="1585"/>
              </a:lnSpc>
            </a:pPr>
            <a:r>
              <a:rPr sz="2400" b="1" spc="-5" dirty="0">
                <a:latin typeface="Courier New"/>
                <a:cs typeface="Courier New"/>
              </a:rPr>
              <a:t>SELECT 0.1::real * 10 =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1.0::real;</a:t>
            </a:r>
            <a:endParaRPr sz="2400" dirty="0">
              <a:latin typeface="Courier New"/>
              <a:cs typeface="Courier New"/>
            </a:endParaRPr>
          </a:p>
          <a:p>
            <a:pPr marL="500380">
              <a:lnSpc>
                <a:spcPts val="2050"/>
              </a:lnSpc>
            </a:pPr>
            <a:r>
              <a:rPr sz="2400" spc="-5" dirty="0">
                <a:latin typeface="Courier New"/>
                <a:cs typeface="Courier New"/>
              </a:rPr>
              <a:t>?column?</a:t>
            </a:r>
            <a:endParaRPr sz="2400" dirty="0">
              <a:latin typeface="Courier New"/>
              <a:cs typeface="Courier New"/>
            </a:endParaRPr>
          </a:p>
          <a:p>
            <a:pPr marL="500380">
              <a:lnSpc>
                <a:spcPts val="2050"/>
              </a:lnSpc>
              <a:spcBef>
                <a:spcPts val="1370"/>
              </a:spcBef>
            </a:pPr>
            <a:r>
              <a:rPr sz="2400" spc="-5" dirty="0">
                <a:latin typeface="Courier New"/>
                <a:cs typeface="Courier New"/>
              </a:rPr>
              <a:t>f</a:t>
            </a:r>
            <a:endParaRPr sz="2400" dirty="0">
              <a:latin typeface="Courier New"/>
              <a:cs typeface="Courier New"/>
            </a:endParaRPr>
          </a:p>
          <a:p>
            <a:pPr marL="355600">
              <a:lnSpc>
                <a:spcPts val="2050"/>
              </a:lnSpc>
            </a:pPr>
            <a:r>
              <a:rPr sz="2400" spc="-5" dirty="0">
                <a:latin typeface="Courier New"/>
                <a:cs typeface="Courier New"/>
              </a:rPr>
              <a:t>(1 </a:t>
            </a:r>
            <a:r>
              <a:rPr sz="2400" spc="-10" dirty="0" err="1">
                <a:latin typeface="Courier New"/>
                <a:cs typeface="Courier New"/>
              </a:rPr>
              <a:t>строка</a:t>
            </a:r>
            <a:r>
              <a:rPr sz="2400" spc="-10" dirty="0" smtClean="0">
                <a:latin typeface="Courier New"/>
                <a:cs typeface="Courier New"/>
              </a:rPr>
              <a:t>)</a:t>
            </a:r>
            <a:endParaRPr lang="en-US" sz="2400" spc="-10" dirty="0" smtClean="0">
              <a:latin typeface="Courier New"/>
              <a:cs typeface="Courier New"/>
            </a:endParaRPr>
          </a:p>
          <a:p>
            <a:pPr marL="355600">
              <a:lnSpc>
                <a:spcPts val="2050"/>
              </a:lnSpc>
            </a:pPr>
            <a:endParaRPr sz="2400" dirty="0">
              <a:latin typeface="Courier New"/>
              <a:cs typeface="Courier New"/>
            </a:endParaRPr>
          </a:p>
          <a:p>
            <a:pPr marL="355600" indent="-342900">
              <a:lnSpc>
                <a:spcPts val="2050"/>
              </a:lnSpc>
              <a:spcBef>
                <a:spcPts val="3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40" dirty="0">
                <a:latin typeface="Arial"/>
                <a:cs typeface="Arial"/>
              </a:rPr>
              <a:t>В </a:t>
            </a:r>
            <a:r>
              <a:rPr sz="2400" spc="-80" dirty="0">
                <a:latin typeface="Arial"/>
                <a:cs typeface="Arial"/>
              </a:rPr>
              <a:t>дополнение </a:t>
            </a:r>
            <a:r>
              <a:rPr sz="2400" spc="45" dirty="0">
                <a:latin typeface="Arial"/>
                <a:cs typeface="Arial"/>
              </a:rPr>
              <a:t>к </a:t>
            </a:r>
            <a:r>
              <a:rPr sz="2400" spc="-80" dirty="0">
                <a:latin typeface="Arial"/>
                <a:cs typeface="Arial"/>
              </a:rPr>
              <a:t>обычным </a:t>
            </a:r>
            <a:r>
              <a:rPr sz="2400" spc="-105" dirty="0">
                <a:latin typeface="Arial"/>
                <a:cs typeface="Arial"/>
              </a:rPr>
              <a:t>числам </a:t>
            </a:r>
            <a:r>
              <a:rPr sz="2400" spc="-110" dirty="0">
                <a:latin typeface="Arial"/>
                <a:cs typeface="Arial"/>
              </a:rPr>
              <a:t>эти </a:t>
            </a:r>
            <a:r>
              <a:rPr sz="2400" spc="-85" dirty="0">
                <a:latin typeface="Arial"/>
                <a:cs typeface="Arial"/>
              </a:rPr>
              <a:t>типы </a:t>
            </a:r>
            <a:r>
              <a:rPr sz="2400" spc="-90" dirty="0">
                <a:latin typeface="Arial"/>
                <a:cs typeface="Arial"/>
              </a:rPr>
              <a:t>данных </a:t>
            </a:r>
            <a:r>
              <a:rPr sz="2400" spc="-75" dirty="0">
                <a:latin typeface="Arial"/>
                <a:cs typeface="Arial"/>
              </a:rPr>
              <a:t>поддерживают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и</a:t>
            </a:r>
            <a:endParaRPr sz="2400" dirty="0">
              <a:latin typeface="Arial"/>
              <a:cs typeface="Arial"/>
            </a:endParaRPr>
          </a:p>
          <a:p>
            <a:pPr marL="355600" marR="248920">
              <a:lnSpc>
                <a:spcPct val="80000"/>
              </a:lnSpc>
              <a:spcBef>
                <a:spcPts val="229"/>
              </a:spcBef>
            </a:pPr>
            <a:r>
              <a:rPr sz="2400" spc="-100" dirty="0">
                <a:latin typeface="Arial"/>
                <a:cs typeface="Arial"/>
              </a:rPr>
              <a:t>специальные </a:t>
            </a:r>
            <a:r>
              <a:rPr sz="2400" spc="-90" dirty="0">
                <a:latin typeface="Arial"/>
                <a:cs typeface="Arial"/>
              </a:rPr>
              <a:t>значения </a:t>
            </a:r>
            <a:r>
              <a:rPr sz="2400" b="1" spc="-10" dirty="0">
                <a:latin typeface="Carlito"/>
                <a:cs typeface="Carlito"/>
              </a:rPr>
              <a:t>Infinity </a:t>
            </a:r>
            <a:r>
              <a:rPr sz="2400" spc="-85" dirty="0">
                <a:latin typeface="Arial"/>
                <a:cs typeface="Arial"/>
              </a:rPr>
              <a:t>(бесконечность), </a:t>
            </a:r>
            <a:r>
              <a:rPr sz="2400" b="1" spc="-10" dirty="0">
                <a:latin typeface="Carlito"/>
                <a:cs typeface="Carlito"/>
              </a:rPr>
              <a:t>-Infinity </a:t>
            </a:r>
            <a:r>
              <a:rPr sz="2400" spc="-110" dirty="0">
                <a:latin typeface="Arial"/>
                <a:cs typeface="Arial"/>
              </a:rPr>
              <a:t>(отрицательная  </a:t>
            </a:r>
            <a:r>
              <a:rPr sz="2400" spc="-85" dirty="0">
                <a:latin typeface="Arial"/>
                <a:cs typeface="Arial"/>
              </a:rPr>
              <a:t>бесконечность) </a:t>
            </a:r>
            <a:r>
              <a:rPr sz="2400" spc="-40" dirty="0">
                <a:latin typeface="Arial"/>
                <a:cs typeface="Arial"/>
              </a:rPr>
              <a:t>и </a:t>
            </a:r>
            <a:r>
              <a:rPr sz="2400" b="1" spc="-10" dirty="0">
                <a:latin typeface="Carlito"/>
                <a:cs typeface="Carlito"/>
              </a:rPr>
              <a:t>NaN </a:t>
            </a:r>
            <a:r>
              <a:rPr sz="2400" spc="-75" dirty="0">
                <a:latin typeface="Arial"/>
                <a:cs typeface="Arial"/>
              </a:rPr>
              <a:t>(не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90" dirty="0" err="1">
                <a:latin typeface="Arial"/>
                <a:cs typeface="Arial"/>
              </a:rPr>
              <a:t>число</a:t>
            </a:r>
            <a:r>
              <a:rPr sz="2400" spc="-90" dirty="0" smtClean="0">
                <a:latin typeface="Arial"/>
                <a:cs typeface="Arial"/>
              </a:rPr>
              <a:t>).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624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34946" y="243243"/>
            <a:ext cx="8327644" cy="504625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75" dirty="0">
                <a:latin typeface="Arial Black" panose="020B0A04020102020204" pitchFamily="34" charset="0"/>
              </a:rPr>
              <a:t>Последовательные </a:t>
            </a:r>
            <a:r>
              <a:rPr sz="3200" spc="-120" dirty="0">
                <a:latin typeface="Arial Black" panose="020B0A04020102020204" pitchFamily="34" charset="0"/>
              </a:rPr>
              <a:t>типы </a:t>
            </a:r>
            <a:r>
              <a:rPr sz="3200" spc="-100" dirty="0">
                <a:latin typeface="Arial Black" panose="020B0A04020102020204" pitchFamily="34" charset="0"/>
              </a:rPr>
              <a:t>(serial)</a:t>
            </a:r>
            <a:r>
              <a:rPr sz="3200" spc="-160" dirty="0">
                <a:latin typeface="Arial Black" panose="020B0A04020102020204" pitchFamily="34" charset="0"/>
              </a:rPr>
              <a:t> </a:t>
            </a:r>
            <a:r>
              <a:rPr sz="3200" spc="-110" dirty="0">
                <a:latin typeface="Arial Black" panose="020B0A04020102020204" pitchFamily="34" charset="0"/>
              </a:rPr>
              <a:t>(1)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81378" y="968503"/>
            <a:ext cx="10510622" cy="532004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21945" indent="-342900"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85" dirty="0">
                <a:cs typeface="Arial"/>
              </a:rPr>
              <a:t>Этот </a:t>
            </a:r>
            <a:r>
              <a:rPr sz="2400" spc="-75" dirty="0">
                <a:cs typeface="Arial"/>
              </a:rPr>
              <a:t>тип </a:t>
            </a:r>
            <a:r>
              <a:rPr sz="2400" spc="-110" dirty="0">
                <a:cs typeface="Arial"/>
              </a:rPr>
              <a:t>фактически </a:t>
            </a:r>
            <a:r>
              <a:rPr sz="2400" spc="-100" dirty="0">
                <a:cs typeface="Arial"/>
              </a:rPr>
              <a:t>реализован </a:t>
            </a:r>
            <a:r>
              <a:rPr sz="2400" spc="-75" dirty="0">
                <a:cs typeface="Arial"/>
              </a:rPr>
              <a:t>не </a:t>
            </a:r>
            <a:r>
              <a:rPr sz="2400" spc="-25" dirty="0">
                <a:cs typeface="Arial"/>
              </a:rPr>
              <a:t>как </a:t>
            </a:r>
            <a:r>
              <a:rPr sz="2400" spc="-105" dirty="0">
                <a:cs typeface="Arial"/>
              </a:rPr>
              <a:t>настоящий </a:t>
            </a:r>
            <a:r>
              <a:rPr sz="2400" spc="-75" dirty="0">
                <a:cs typeface="Arial"/>
              </a:rPr>
              <a:t>тип, </a:t>
            </a:r>
            <a:r>
              <a:rPr sz="2400" spc="-155" dirty="0">
                <a:cs typeface="Arial"/>
              </a:rPr>
              <a:t>а </a:t>
            </a:r>
            <a:r>
              <a:rPr sz="2400" spc="-90" dirty="0">
                <a:cs typeface="Arial"/>
              </a:rPr>
              <a:t>просто </a:t>
            </a:r>
            <a:r>
              <a:rPr sz="2400" spc="-25" dirty="0">
                <a:cs typeface="Arial"/>
              </a:rPr>
              <a:t>как  </a:t>
            </a:r>
            <a:r>
              <a:rPr sz="2400" spc="-105" dirty="0">
                <a:cs typeface="Arial"/>
              </a:rPr>
              <a:t>удобная </a:t>
            </a:r>
            <a:r>
              <a:rPr sz="2400" spc="-95" dirty="0">
                <a:cs typeface="Arial"/>
              </a:rPr>
              <a:t>замена </a:t>
            </a:r>
            <a:r>
              <a:rPr sz="2400" spc="-100" dirty="0">
                <a:cs typeface="Arial"/>
              </a:rPr>
              <a:t>целой </a:t>
            </a:r>
            <a:r>
              <a:rPr sz="2400" spc="-65" dirty="0">
                <a:cs typeface="Arial"/>
              </a:rPr>
              <a:t>группы </a:t>
            </a:r>
            <a:r>
              <a:rPr sz="2400" spc="-120" dirty="0">
                <a:cs typeface="Arial"/>
              </a:rPr>
              <a:t>SQL-команд. </a:t>
            </a:r>
            <a:r>
              <a:rPr sz="2400" spc="-160" dirty="0">
                <a:cs typeface="Arial"/>
              </a:rPr>
              <a:t>Тип </a:t>
            </a:r>
            <a:r>
              <a:rPr sz="2400" b="1" dirty="0">
                <a:cs typeface="Carlito"/>
              </a:rPr>
              <a:t>serial </a:t>
            </a:r>
            <a:r>
              <a:rPr sz="2400" spc="-90" dirty="0">
                <a:cs typeface="Arial"/>
              </a:rPr>
              <a:t>удобен </a:t>
            </a:r>
            <a:r>
              <a:rPr sz="2400" spc="-105" dirty="0">
                <a:cs typeface="Arial"/>
              </a:rPr>
              <a:t>в</a:t>
            </a:r>
            <a:r>
              <a:rPr sz="2400" spc="-229" dirty="0">
                <a:cs typeface="Arial"/>
              </a:rPr>
              <a:t> </a:t>
            </a:r>
            <a:r>
              <a:rPr sz="2400" spc="-140" dirty="0" err="1" smtClean="0">
                <a:cs typeface="Arial"/>
              </a:rPr>
              <a:t>тех</a:t>
            </a:r>
            <a:r>
              <a:rPr lang="en-US" sz="2400" spc="-140" dirty="0" smtClean="0">
                <a:cs typeface="Arial"/>
              </a:rPr>
              <a:t> </a:t>
            </a:r>
            <a:r>
              <a:rPr sz="2400" spc="-125" dirty="0" err="1" smtClean="0">
                <a:cs typeface="Arial"/>
              </a:rPr>
              <a:t>случаях</a:t>
            </a:r>
            <a:r>
              <a:rPr sz="2400" spc="-125" dirty="0">
                <a:cs typeface="Arial"/>
              </a:rPr>
              <a:t>, </a:t>
            </a:r>
            <a:r>
              <a:rPr sz="2400" spc="-80" dirty="0">
                <a:cs typeface="Arial"/>
              </a:rPr>
              <a:t>когда </a:t>
            </a:r>
            <a:r>
              <a:rPr sz="2400" spc="-125" dirty="0">
                <a:cs typeface="Arial"/>
              </a:rPr>
              <a:t>требуется </a:t>
            </a:r>
            <a:r>
              <a:rPr sz="2400" spc="-105" dirty="0">
                <a:cs typeface="Arial"/>
              </a:rPr>
              <a:t>в </a:t>
            </a:r>
            <a:r>
              <a:rPr sz="2400" spc="-60" dirty="0">
                <a:cs typeface="Arial"/>
              </a:rPr>
              <a:t>какой-либо </a:t>
            </a:r>
            <a:r>
              <a:rPr sz="2400" spc="-120" dirty="0">
                <a:cs typeface="Arial"/>
              </a:rPr>
              <a:t>столбец </a:t>
            </a:r>
            <a:r>
              <a:rPr sz="2400" spc="-135" dirty="0">
                <a:cs typeface="Arial"/>
              </a:rPr>
              <a:t>вставлять </a:t>
            </a:r>
            <a:r>
              <a:rPr sz="2400" spc="-85" dirty="0">
                <a:cs typeface="Arial"/>
              </a:rPr>
              <a:t>уникальные  </a:t>
            </a:r>
            <a:r>
              <a:rPr sz="2400" spc="-125" dirty="0">
                <a:cs typeface="Arial"/>
              </a:rPr>
              <a:t>целые </a:t>
            </a:r>
            <a:r>
              <a:rPr sz="2400" spc="-85" dirty="0">
                <a:cs typeface="Arial"/>
              </a:rPr>
              <a:t>значения, </a:t>
            </a:r>
            <a:r>
              <a:rPr lang="ru-RU" sz="2400" spc="-85" dirty="0">
                <a:cs typeface="Arial"/>
              </a:rPr>
              <a:t>н</a:t>
            </a:r>
            <a:r>
              <a:rPr sz="2400" spc="-65" dirty="0" err="1" smtClean="0">
                <a:cs typeface="Arial"/>
              </a:rPr>
              <a:t>апример</a:t>
            </a:r>
            <a:r>
              <a:rPr sz="2400" spc="-65" dirty="0">
                <a:cs typeface="Arial"/>
              </a:rPr>
              <a:t>, </a:t>
            </a:r>
            <a:r>
              <a:rPr sz="2400" spc="-90" dirty="0">
                <a:cs typeface="Arial"/>
              </a:rPr>
              <a:t>значения </a:t>
            </a:r>
            <a:r>
              <a:rPr sz="2400" spc="-85" dirty="0">
                <a:cs typeface="Arial"/>
              </a:rPr>
              <a:t>суррогатного </a:t>
            </a:r>
            <a:r>
              <a:rPr sz="2400" spc="-70" dirty="0">
                <a:cs typeface="Arial"/>
              </a:rPr>
              <a:t>первичного</a:t>
            </a:r>
            <a:r>
              <a:rPr sz="2400" spc="-185" dirty="0">
                <a:cs typeface="Arial"/>
              </a:rPr>
              <a:t> </a:t>
            </a:r>
            <a:r>
              <a:rPr sz="2400" spc="-80" dirty="0">
                <a:cs typeface="Arial"/>
              </a:rPr>
              <a:t>ключа.</a:t>
            </a:r>
            <a:endParaRPr sz="2400" dirty="0">
              <a:cs typeface="Arial"/>
            </a:endParaRPr>
          </a:p>
          <a:p>
            <a:pPr marL="355600" indent="-342900">
              <a:lnSpc>
                <a:spcPts val="2345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20" dirty="0">
                <a:cs typeface="Arial"/>
              </a:rPr>
              <a:t>Синтаксис </a:t>
            </a:r>
            <a:r>
              <a:rPr sz="2400" spc="-114" dirty="0">
                <a:cs typeface="Arial"/>
              </a:rPr>
              <a:t>для </a:t>
            </a:r>
            <a:r>
              <a:rPr sz="2400" spc="-90" dirty="0">
                <a:cs typeface="Arial"/>
              </a:rPr>
              <a:t>создания </a:t>
            </a:r>
            <a:r>
              <a:rPr sz="2400" spc="-125" dirty="0">
                <a:cs typeface="Arial"/>
              </a:rPr>
              <a:t>столбца </a:t>
            </a:r>
            <a:r>
              <a:rPr sz="2400" spc="-100" dirty="0">
                <a:cs typeface="Arial"/>
              </a:rPr>
              <a:t>типа </a:t>
            </a:r>
            <a:r>
              <a:rPr sz="2400" spc="-75" dirty="0">
                <a:cs typeface="Arial"/>
              </a:rPr>
              <a:t>serial</a:t>
            </a:r>
            <a:r>
              <a:rPr sz="2400" spc="-105" dirty="0">
                <a:cs typeface="Arial"/>
              </a:rPr>
              <a:t> </a:t>
            </a:r>
            <a:r>
              <a:rPr sz="2400" spc="-80" dirty="0">
                <a:cs typeface="Arial"/>
              </a:rPr>
              <a:t>таков:</a:t>
            </a:r>
            <a:endParaRPr sz="2400" dirty="0">
              <a:cs typeface="Arial"/>
            </a:endParaRPr>
          </a:p>
          <a:p>
            <a:pPr marL="355600">
              <a:lnSpc>
                <a:spcPts val="2345"/>
              </a:lnSpc>
            </a:pPr>
            <a:r>
              <a:rPr sz="2400" b="1" spc="-5" dirty="0">
                <a:cs typeface="Courier New"/>
              </a:rPr>
              <a:t>CREATE TABLE tablename </a:t>
            </a:r>
            <a:r>
              <a:rPr sz="2400" b="1" dirty="0">
                <a:cs typeface="Courier New"/>
              </a:rPr>
              <a:t>( </a:t>
            </a:r>
            <a:r>
              <a:rPr sz="2400" b="1" spc="-5" dirty="0">
                <a:cs typeface="Courier New"/>
              </a:rPr>
              <a:t>colname SERIAL</a:t>
            </a:r>
            <a:r>
              <a:rPr sz="2400" b="1" dirty="0">
                <a:cs typeface="Courier New"/>
              </a:rPr>
              <a:t> </a:t>
            </a:r>
            <a:r>
              <a:rPr sz="2400" b="1" spc="-5" dirty="0">
                <a:cs typeface="Courier New"/>
              </a:rPr>
              <a:t>);</a:t>
            </a:r>
            <a:endParaRPr sz="2400" dirty="0">
              <a:cs typeface="Courier New"/>
            </a:endParaRPr>
          </a:p>
          <a:p>
            <a:pPr>
              <a:spcBef>
                <a:spcPts val="15"/>
              </a:spcBef>
            </a:pPr>
            <a:endParaRPr sz="2400" dirty="0">
              <a:cs typeface="Courier New"/>
            </a:endParaRPr>
          </a:p>
          <a:p>
            <a:pPr marL="355600">
              <a:lnSpc>
                <a:spcPts val="2345"/>
              </a:lnSpc>
            </a:pPr>
            <a:r>
              <a:rPr sz="2400" spc="-220" dirty="0">
                <a:cs typeface="Arial"/>
              </a:rPr>
              <a:t>Эта </a:t>
            </a:r>
            <a:r>
              <a:rPr sz="2400" spc="-70" dirty="0">
                <a:cs typeface="Arial"/>
              </a:rPr>
              <a:t>команда </a:t>
            </a:r>
            <a:r>
              <a:rPr sz="2400" spc="-95" dirty="0">
                <a:cs typeface="Arial"/>
              </a:rPr>
              <a:t>эквивалентна </a:t>
            </a:r>
            <a:r>
              <a:rPr sz="2400" spc="-110" dirty="0">
                <a:cs typeface="Arial"/>
              </a:rPr>
              <a:t>следующей </a:t>
            </a:r>
            <a:r>
              <a:rPr sz="2400" spc="-70" dirty="0">
                <a:cs typeface="Arial"/>
              </a:rPr>
              <a:t>группе</a:t>
            </a:r>
            <a:r>
              <a:rPr sz="2400" spc="-400" dirty="0">
                <a:cs typeface="Arial"/>
              </a:rPr>
              <a:t> </a:t>
            </a:r>
            <a:r>
              <a:rPr sz="2400" spc="-50" dirty="0">
                <a:cs typeface="Arial"/>
              </a:rPr>
              <a:t>команд:</a:t>
            </a:r>
            <a:endParaRPr sz="2400" dirty="0">
              <a:cs typeface="Arial"/>
            </a:endParaRPr>
          </a:p>
          <a:p>
            <a:pPr marL="355600">
              <a:lnSpc>
                <a:spcPts val="2345"/>
              </a:lnSpc>
            </a:pPr>
            <a:r>
              <a:rPr sz="2400" b="1" spc="-5" dirty="0">
                <a:cs typeface="Courier New"/>
              </a:rPr>
              <a:t>CREATE SEQUENCE</a:t>
            </a:r>
            <a:r>
              <a:rPr sz="2400" b="1" spc="5" dirty="0">
                <a:cs typeface="Courier New"/>
              </a:rPr>
              <a:t> </a:t>
            </a:r>
            <a:r>
              <a:rPr sz="2400" b="1" spc="-5" dirty="0">
                <a:cs typeface="Courier New"/>
              </a:rPr>
              <a:t>tablename_colname_seq;</a:t>
            </a:r>
            <a:endParaRPr sz="2400" dirty="0">
              <a:cs typeface="Courier New"/>
            </a:endParaRPr>
          </a:p>
          <a:p>
            <a:pPr marL="355600"/>
            <a:r>
              <a:rPr sz="2400" b="1" spc="-5" dirty="0">
                <a:cs typeface="Courier New"/>
              </a:rPr>
              <a:t>CREATE TABLE tablename</a:t>
            </a:r>
            <a:endParaRPr sz="2400" dirty="0">
              <a:cs typeface="Courier New"/>
            </a:endParaRPr>
          </a:p>
          <a:p>
            <a:pPr marL="355600">
              <a:tabLst>
                <a:tab pos="1879600" algn="l"/>
              </a:tabLst>
            </a:pPr>
            <a:r>
              <a:rPr sz="2400" b="1" dirty="0">
                <a:cs typeface="Courier New"/>
              </a:rPr>
              <a:t>(</a:t>
            </a:r>
            <a:r>
              <a:rPr sz="2400" b="1" spc="5" dirty="0">
                <a:cs typeface="Courier New"/>
              </a:rPr>
              <a:t> </a:t>
            </a:r>
            <a:r>
              <a:rPr sz="2400" b="1" spc="-5" dirty="0">
                <a:cs typeface="Courier New"/>
              </a:rPr>
              <a:t>colname	integer NOT NULL</a:t>
            </a:r>
            <a:endParaRPr sz="2400" dirty="0">
              <a:cs typeface="Courier New"/>
            </a:endParaRPr>
          </a:p>
          <a:p>
            <a:pPr marL="964565"/>
            <a:r>
              <a:rPr sz="2400" b="1" spc="-5" dirty="0">
                <a:cs typeface="Courier New"/>
              </a:rPr>
              <a:t>DEFAULT nextval( 'tablename_colname_seq'</a:t>
            </a:r>
            <a:r>
              <a:rPr sz="2400" b="1" dirty="0">
                <a:cs typeface="Courier New"/>
              </a:rPr>
              <a:t> )</a:t>
            </a:r>
            <a:endParaRPr sz="2400" dirty="0">
              <a:cs typeface="Courier New"/>
            </a:endParaRPr>
          </a:p>
          <a:p>
            <a:pPr marL="355600"/>
            <a:r>
              <a:rPr sz="2400" b="1" spc="-5" dirty="0">
                <a:cs typeface="Courier New"/>
              </a:rPr>
              <a:t>);</a:t>
            </a:r>
            <a:endParaRPr sz="2400" dirty="0">
              <a:cs typeface="Courier New"/>
            </a:endParaRPr>
          </a:p>
          <a:p>
            <a:pPr marL="660400" marR="2188845" indent="-304800">
              <a:spcBef>
                <a:spcPts val="5"/>
              </a:spcBef>
            </a:pPr>
            <a:r>
              <a:rPr sz="2400" b="1" spc="-5" dirty="0">
                <a:cs typeface="Courier New"/>
              </a:rPr>
              <a:t>ALTER SEQUENCE tablename_colname_seq  OWNED BY</a:t>
            </a:r>
            <a:r>
              <a:rPr sz="2400" b="1" spc="-10" dirty="0">
                <a:cs typeface="Courier New"/>
              </a:rPr>
              <a:t> </a:t>
            </a:r>
            <a:r>
              <a:rPr sz="2400" b="1" spc="-5" dirty="0">
                <a:cs typeface="Courier New"/>
              </a:rPr>
              <a:t>tablename.colname;</a:t>
            </a:r>
            <a:endParaRPr sz="24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5639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Параллакс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Параллакс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Параллакс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Параллакс</Template>
  <TotalTime>345</TotalTime>
  <Words>5199</Words>
  <Application>Microsoft Office PowerPoint</Application>
  <PresentationFormat>Широкоэкранный</PresentationFormat>
  <Paragraphs>692</Paragraphs>
  <Slides>64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2" baseType="lpstr">
      <vt:lpstr>Arial</vt:lpstr>
      <vt:lpstr>Arial Black</vt:lpstr>
      <vt:lpstr>Calibri</vt:lpstr>
      <vt:lpstr>Carlito</vt:lpstr>
      <vt:lpstr>Corbel</vt:lpstr>
      <vt:lpstr>Courier New</vt:lpstr>
      <vt:lpstr>Times New Roman</vt:lpstr>
      <vt:lpstr>Параллакс</vt:lpstr>
      <vt:lpstr>Типы данных СУБД </vt:lpstr>
      <vt:lpstr>Числовые типы</vt:lpstr>
      <vt:lpstr>Классификация</vt:lpstr>
      <vt:lpstr>Целочисленные типы</vt:lpstr>
      <vt:lpstr>Числа фиксированной точности (1)</vt:lpstr>
      <vt:lpstr>Числа фиксированной точности (2)</vt:lpstr>
      <vt:lpstr>Типы данных с плавающей точкой (1)</vt:lpstr>
      <vt:lpstr>Типы данных с плавающей точкой (2)</vt:lpstr>
      <vt:lpstr>Последовательные типы (serial) (1)</vt:lpstr>
      <vt:lpstr>Последовательные типы (serial) (2)</vt:lpstr>
      <vt:lpstr>Последовательные типы (serial) (3)</vt:lpstr>
      <vt:lpstr>Символьные (строковые) типы</vt:lpstr>
      <vt:lpstr>Стандартные представители  строковых типов</vt:lpstr>
      <vt:lpstr>Тип text — расширение PostgreSQL</vt:lpstr>
      <vt:lpstr>Что делать с кавычками в константах ?</vt:lpstr>
      <vt:lpstr>Строковые константы в стиле языка C</vt:lpstr>
      <vt:lpstr>Типы «дата/время»</vt:lpstr>
      <vt:lpstr>Общие сведения</vt:lpstr>
      <vt:lpstr>Тип date (1)</vt:lpstr>
      <vt:lpstr>Тип date (2)</vt:lpstr>
      <vt:lpstr>Функции для работы с датами и временем</vt:lpstr>
      <vt:lpstr>Хранение времени суток</vt:lpstr>
      <vt:lpstr>Неверные значения времени суток</vt:lpstr>
      <vt:lpstr>12-часовой формат вывода времени суток</vt:lpstr>
      <vt:lpstr>Получение значения текущего времени</vt:lpstr>
      <vt:lpstr>Временная отметка (1)</vt:lpstr>
      <vt:lpstr>Временная отметка (2)</vt:lpstr>
      <vt:lpstr>Временная отметка (3)</vt:lpstr>
      <vt:lpstr>Временная отметка (4)</vt:lpstr>
      <vt:lpstr>Тип interval</vt:lpstr>
      <vt:lpstr>Тип interval – альтернативный формат</vt:lpstr>
      <vt:lpstr>Вычитание временных отметок</vt:lpstr>
      <vt:lpstr>Полезные функции (1)</vt:lpstr>
      <vt:lpstr>Полезные функции (2)</vt:lpstr>
      <vt:lpstr>Логический тип</vt:lpstr>
      <vt:lpstr>Общие сведения</vt:lpstr>
      <vt:lpstr>Пример</vt:lpstr>
      <vt:lpstr>Пример (2)</vt:lpstr>
      <vt:lpstr>Массивы</vt:lpstr>
      <vt:lpstr>Правдоподобная ситуация</vt:lpstr>
      <vt:lpstr>Что получилось в таблице?</vt:lpstr>
      <vt:lpstr>Операции над массивами (1)</vt:lpstr>
      <vt:lpstr>Операции над массивами (2)</vt:lpstr>
      <vt:lpstr>Операции над массивами (3)</vt:lpstr>
      <vt:lpstr>Операции над массивами (4)</vt:lpstr>
      <vt:lpstr>Что теперь получилось в таблице?</vt:lpstr>
      <vt:lpstr>Выборки из таблиц с массивами (1)</vt:lpstr>
      <vt:lpstr>Выборки из таблиц с массивами (2)</vt:lpstr>
      <vt:lpstr>Выборки из таблиц с массивами (3)</vt:lpstr>
      <vt:lpstr>Выборки из таблиц с массивами (4)</vt:lpstr>
      <vt:lpstr>Как развернуть массив в виде  столбца таблицы?</vt:lpstr>
      <vt:lpstr>Типы JSON</vt:lpstr>
      <vt:lpstr>Общие сведения (1)</vt:lpstr>
      <vt:lpstr>Общие сведения (2)</vt:lpstr>
      <vt:lpstr>Правдоподобная ситуация</vt:lpstr>
      <vt:lpstr>Введем данные</vt:lpstr>
      <vt:lpstr>Что получилось в таблице?</vt:lpstr>
      <vt:lpstr>Выборки с участием JSON (1)</vt:lpstr>
      <vt:lpstr>Выборки с участием JSON (2)</vt:lpstr>
      <vt:lpstr>Как можно проверить наличие ключа? (1)</vt:lpstr>
      <vt:lpstr>Как можно проверить наличие ключа? (2)</vt:lpstr>
      <vt:lpstr>Обновление JSON-объектов  в строках таблицы</vt:lpstr>
      <vt:lpstr>Еще один способ обновления  JSON-объектов</vt:lpstr>
      <vt:lpstr>Что получилось в таблице?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Типы данных СУБД </dc:title>
  <dc:creator>Александр Семин</dc:creator>
  <cp:lastModifiedBy>Александр Семин</cp:lastModifiedBy>
  <cp:revision>16</cp:revision>
  <dcterms:created xsi:type="dcterms:W3CDTF">2020-02-12T21:55:19Z</dcterms:created>
  <dcterms:modified xsi:type="dcterms:W3CDTF">2021-02-10T15:02:29Z</dcterms:modified>
</cp:coreProperties>
</file>